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15.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6.xml" ContentType="application/vnd.openxmlformats-officedocument.presentationml.tags+xml"/>
  <Override PartName="/ppt/notesSlides/notesSlide1.xml" ContentType="application/vnd.openxmlformats-officedocument.presentationml.notesSlide+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notesSlides/notesSlide7.xml" ContentType="application/vnd.openxmlformats-officedocument.presentationml.notesSlide+xml"/>
  <Override PartName="/ppt/tags/tag23.xml" ContentType="application/vnd.openxmlformats-officedocument.presentationml.tags+xml"/>
  <Override PartName="/ppt/notesSlides/notesSlide8.xml" ContentType="application/vnd.openxmlformats-officedocument.presentationml.notesSlide+xml"/>
  <Override PartName="/ppt/tags/tag24.xml" ContentType="application/vnd.openxmlformats-officedocument.presentationml.tags+xml"/>
  <Override PartName="/ppt/notesSlides/notesSlide9.xml" ContentType="application/vnd.openxmlformats-officedocument.presentationml.notesSlide+xml"/>
  <Override PartName="/ppt/tags/tag25.xml" ContentType="application/vnd.openxmlformats-officedocument.presentationml.tags+xml"/>
  <Override PartName="/ppt/notesSlides/notesSlide10.xml" ContentType="application/vnd.openxmlformats-officedocument.presentationml.notesSlide+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notesSlides/notesSlide13.xml" ContentType="application/vnd.openxmlformats-officedocument.presentationml.notesSlide+xml"/>
  <Override PartName="/ppt/tags/tag29.xml" ContentType="application/vnd.openxmlformats-officedocument.presentationml.tags+xml"/>
  <Override PartName="/ppt/notesSlides/notesSlide14.xml" ContentType="application/vnd.openxmlformats-officedocument.presentationml.notesSlide+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notesSlides/notesSlide16.xml" ContentType="application/vnd.openxmlformats-officedocument.presentationml.notesSlide+xml"/>
  <Override PartName="/ppt/tags/tag32.xml" ContentType="application/vnd.openxmlformats-officedocument.presentationml.tags+xml"/>
  <Override PartName="/ppt/notesSlides/notesSlide17.xml" ContentType="application/vnd.openxmlformats-officedocument.presentationml.notesSlide+xml"/>
  <Override PartName="/ppt/tags/tag33.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 id="2147483685" r:id="rId4"/>
  </p:sldMasterIdLst>
  <p:notesMasterIdLst>
    <p:notesMasterId r:id="rId28"/>
  </p:notesMasterIdLst>
  <p:sldIdLst>
    <p:sldId id="257" r:id="rId5"/>
    <p:sldId id="264" r:id="rId6"/>
    <p:sldId id="265" r:id="rId7"/>
    <p:sldId id="266" r:id="rId8"/>
    <p:sldId id="267" r:id="rId9"/>
    <p:sldId id="268" r:id="rId10"/>
    <p:sldId id="269" r:id="rId11"/>
    <p:sldId id="375" r:id="rId12"/>
    <p:sldId id="377" r:id="rId13"/>
    <p:sldId id="378" r:id="rId14"/>
    <p:sldId id="379" r:id="rId15"/>
    <p:sldId id="381" r:id="rId16"/>
    <p:sldId id="256" r:id="rId17"/>
    <p:sldId id="331" r:id="rId18"/>
    <p:sldId id="411" r:id="rId19"/>
    <p:sldId id="261" r:id="rId20"/>
    <p:sldId id="385" r:id="rId21"/>
    <p:sldId id="382" r:id="rId22"/>
    <p:sldId id="408" r:id="rId23"/>
    <p:sldId id="401" r:id="rId24"/>
    <p:sldId id="400" r:id="rId25"/>
    <p:sldId id="409" r:id="rId26"/>
    <p:sldId id="391" r:id="rId27"/>
  </p:sldIdLst>
  <p:sldSz cx="18288000" cy="10287000"/>
  <p:notesSz cx="6858000" cy="9144000"/>
  <p:embeddedFontLst>
    <p:embeddedFont>
      <p:font typeface="AC Feel Free Bold" panose="020B0604020202020204" charset="0"/>
      <p:regular r:id="rId29"/>
    </p:embeddedFont>
    <p:embeddedFont>
      <p:font typeface="Aileron Bold" panose="020B0604020202020204" charset="0"/>
      <p:regular r:id="rId30"/>
    </p:embeddedFont>
    <p:embeddedFont>
      <p:font typeface="Canva Sans 1 Bold" panose="020B0604020202020204" charset="0"/>
      <p:regular r:id="rId31"/>
    </p:embeddedFont>
    <p:embeddedFont>
      <p:font typeface="Cascadia Mono" panose="020B0609020000020004" pitchFamily="49" charset="0"/>
      <p:regular r:id="rId32"/>
      <p:bold r:id="rId33"/>
      <p:italic r:id="rId34"/>
      <p:boldItalic r:id="rId35"/>
    </p:embeddedFont>
    <p:embeddedFont>
      <p:font typeface="Helvetica" panose="020B0604020202020204" pitchFamily="34" charset="0"/>
      <p:regular r:id="rId36"/>
      <p:bold r:id="rId37"/>
      <p:italic r:id="rId38"/>
      <p:boldItalic r:id="rId39"/>
    </p:embeddedFont>
    <p:embeddedFont>
      <p:font typeface="Monotype Corsiva" panose="03010101010201010101" pitchFamily="66" charset="0"/>
      <p:italic r:id="rId40"/>
    </p:embeddedFont>
    <p:embeddedFont>
      <p:font typeface="Now Bold" panose="020B0604020202020204" charset="0"/>
      <p:regular r:id="rId41"/>
    </p:embeddedFont>
    <p:embeddedFont>
      <p:font typeface="Open Sans" panose="020B0606030504020204" pitchFamily="34" charset="0"/>
      <p:regular r:id="rId42"/>
      <p:bold r:id="rId43"/>
      <p:italic r:id="rId44"/>
      <p:boldItalic r:id="rId45"/>
    </p:embeddedFont>
    <p:embeddedFont>
      <p:font typeface="Rubik Medium" panose="020B0604020202020204" charset="-79"/>
      <p:regular r:id="rId46"/>
    </p:embeddedFont>
  </p:embeddedFontLst>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2810"/>
    <a:srgbClr val="00B4FF"/>
    <a:srgbClr val="D4E8DC"/>
    <a:srgbClr val="C5E1D0"/>
    <a:srgbClr val="BD925F"/>
    <a:srgbClr val="D9D9C8"/>
    <a:srgbClr val="004481"/>
    <a:srgbClr val="F2F1EC"/>
    <a:srgbClr val="D375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39" d="100"/>
          <a:sy n="39" d="100"/>
        </p:scale>
        <p:origin x="940" y="40"/>
      </p:cViewPr>
      <p:guideLst>
        <p:guide orient="horz" pos="3240"/>
        <p:guide pos="57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1.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98C9BB-4BBF-4071-AF04-F3592F09D3D8}" type="datetimeFigureOut">
              <a:rPr lang="tr-TR" smtClean="0"/>
              <a:t>8.09.2024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8BECC-CDE6-4ED7-A58B-EB5217040611}" type="slidenum">
              <a:rPr lang="tr-TR" smtClean="0"/>
              <a:t>‹#›</a:t>
            </a:fld>
            <a:endParaRPr lang="tr-TR"/>
          </a:p>
        </p:txBody>
      </p:sp>
    </p:spTree>
    <p:extLst>
      <p:ext uri="{BB962C8B-B14F-4D97-AF65-F5344CB8AC3E}">
        <p14:creationId xmlns:p14="http://schemas.microsoft.com/office/powerpoint/2010/main" val="2696390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8BECC-CDE6-4ED7-A58B-EB5217040611}" type="slidenum">
              <a:rPr lang="tr-TR" smtClean="0"/>
              <a:t>1</a:t>
            </a:fld>
            <a:endParaRPr lang="tr-TR"/>
          </a:p>
        </p:txBody>
      </p:sp>
    </p:spTree>
    <p:extLst>
      <p:ext uri="{BB962C8B-B14F-4D97-AF65-F5344CB8AC3E}">
        <p14:creationId xmlns:p14="http://schemas.microsoft.com/office/powerpoint/2010/main" val="1775840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8BECC-CDE6-4ED7-A58B-EB5217040611}" type="slidenum">
              <a:rPr lang="tr-TR" smtClean="0"/>
              <a:t>10</a:t>
            </a:fld>
            <a:endParaRPr lang="tr-TR"/>
          </a:p>
        </p:txBody>
      </p:sp>
    </p:spTree>
    <p:extLst>
      <p:ext uri="{BB962C8B-B14F-4D97-AF65-F5344CB8AC3E}">
        <p14:creationId xmlns:p14="http://schemas.microsoft.com/office/powerpoint/2010/main" val="2689935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8BECC-CDE6-4ED7-A58B-EB5217040611}" type="slidenum">
              <a:rPr lang="tr-TR" smtClean="0"/>
              <a:t>11</a:t>
            </a:fld>
            <a:endParaRPr lang="tr-TR"/>
          </a:p>
        </p:txBody>
      </p:sp>
    </p:spTree>
    <p:extLst>
      <p:ext uri="{BB962C8B-B14F-4D97-AF65-F5344CB8AC3E}">
        <p14:creationId xmlns:p14="http://schemas.microsoft.com/office/powerpoint/2010/main" val="665276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8BECC-CDE6-4ED7-A58B-EB5217040611}" type="slidenum">
              <a:rPr lang="tr-TR" smtClean="0"/>
              <a:t>12</a:t>
            </a:fld>
            <a:endParaRPr lang="tr-TR"/>
          </a:p>
        </p:txBody>
      </p:sp>
    </p:spTree>
    <p:extLst>
      <p:ext uri="{BB962C8B-B14F-4D97-AF65-F5344CB8AC3E}">
        <p14:creationId xmlns:p14="http://schemas.microsoft.com/office/powerpoint/2010/main" val="2374517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8BECC-CDE6-4ED7-A58B-EB5217040611}" type="slidenum">
              <a:rPr lang="tr-TR" smtClean="0"/>
              <a:t>13</a:t>
            </a:fld>
            <a:endParaRPr lang="tr-TR"/>
          </a:p>
        </p:txBody>
      </p:sp>
    </p:spTree>
    <p:extLst>
      <p:ext uri="{BB962C8B-B14F-4D97-AF65-F5344CB8AC3E}">
        <p14:creationId xmlns:p14="http://schemas.microsoft.com/office/powerpoint/2010/main" val="4260948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8BECC-CDE6-4ED7-A58B-EB5217040611}" type="slidenum">
              <a:rPr lang="tr-TR" smtClean="0"/>
              <a:t>14</a:t>
            </a:fld>
            <a:endParaRPr lang="tr-TR"/>
          </a:p>
        </p:txBody>
      </p:sp>
    </p:spTree>
    <p:extLst>
      <p:ext uri="{BB962C8B-B14F-4D97-AF65-F5344CB8AC3E}">
        <p14:creationId xmlns:p14="http://schemas.microsoft.com/office/powerpoint/2010/main" val="3766546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8BECC-CDE6-4ED7-A58B-EB5217040611}" type="slidenum">
              <a:rPr lang="tr-TR" smtClean="0"/>
              <a:t>16</a:t>
            </a:fld>
            <a:endParaRPr lang="tr-TR"/>
          </a:p>
        </p:txBody>
      </p:sp>
    </p:spTree>
    <p:extLst>
      <p:ext uri="{BB962C8B-B14F-4D97-AF65-F5344CB8AC3E}">
        <p14:creationId xmlns:p14="http://schemas.microsoft.com/office/powerpoint/2010/main" val="2924967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32BD4-BC30-401C-BFD3-1861D1E9DE80}"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3918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8BECC-CDE6-4ED7-A58B-EB5217040611}" type="slidenum">
              <a:rPr lang="tr-TR" smtClean="0"/>
              <a:t>18</a:t>
            </a:fld>
            <a:endParaRPr lang="tr-TR"/>
          </a:p>
        </p:txBody>
      </p:sp>
    </p:spTree>
    <p:extLst>
      <p:ext uri="{BB962C8B-B14F-4D97-AF65-F5344CB8AC3E}">
        <p14:creationId xmlns:p14="http://schemas.microsoft.com/office/powerpoint/2010/main" val="639601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32BD4-BC30-401C-BFD3-1861D1E9DE80}"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6216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8BECC-CDE6-4ED7-A58B-EB5217040611}" type="slidenum">
              <a:rPr lang="tr-TR" smtClean="0"/>
              <a:t>2</a:t>
            </a:fld>
            <a:endParaRPr lang="tr-TR"/>
          </a:p>
        </p:txBody>
      </p:sp>
    </p:spTree>
    <p:extLst>
      <p:ext uri="{BB962C8B-B14F-4D97-AF65-F5344CB8AC3E}">
        <p14:creationId xmlns:p14="http://schemas.microsoft.com/office/powerpoint/2010/main" val="1594876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8BECC-CDE6-4ED7-A58B-EB5217040611}" type="slidenum">
              <a:rPr lang="tr-TR" smtClean="0"/>
              <a:t>3</a:t>
            </a:fld>
            <a:endParaRPr lang="tr-TR"/>
          </a:p>
        </p:txBody>
      </p:sp>
    </p:spTree>
    <p:extLst>
      <p:ext uri="{BB962C8B-B14F-4D97-AF65-F5344CB8AC3E}">
        <p14:creationId xmlns:p14="http://schemas.microsoft.com/office/powerpoint/2010/main" val="747131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FA8BECC-CDE6-4ED7-A58B-EB5217040611}" type="slidenum">
              <a:rPr lang="tr-TR" smtClean="0"/>
              <a:t>4</a:t>
            </a:fld>
            <a:endParaRPr lang="tr-TR"/>
          </a:p>
        </p:txBody>
      </p:sp>
    </p:spTree>
    <p:extLst>
      <p:ext uri="{BB962C8B-B14F-4D97-AF65-F5344CB8AC3E}">
        <p14:creationId xmlns:p14="http://schemas.microsoft.com/office/powerpoint/2010/main" val="234987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8BECC-CDE6-4ED7-A58B-EB5217040611}" type="slidenum">
              <a:rPr lang="tr-TR" smtClean="0"/>
              <a:t>5</a:t>
            </a:fld>
            <a:endParaRPr lang="tr-TR"/>
          </a:p>
        </p:txBody>
      </p:sp>
    </p:spTree>
    <p:extLst>
      <p:ext uri="{BB962C8B-B14F-4D97-AF65-F5344CB8AC3E}">
        <p14:creationId xmlns:p14="http://schemas.microsoft.com/office/powerpoint/2010/main" val="3286206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8BECC-CDE6-4ED7-A58B-EB5217040611}" type="slidenum">
              <a:rPr lang="tr-TR" smtClean="0"/>
              <a:t>6</a:t>
            </a:fld>
            <a:endParaRPr lang="tr-TR"/>
          </a:p>
        </p:txBody>
      </p:sp>
    </p:spTree>
    <p:extLst>
      <p:ext uri="{BB962C8B-B14F-4D97-AF65-F5344CB8AC3E}">
        <p14:creationId xmlns:p14="http://schemas.microsoft.com/office/powerpoint/2010/main" val="3169251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8BECC-CDE6-4ED7-A58B-EB5217040611}" type="slidenum">
              <a:rPr lang="tr-TR" smtClean="0"/>
              <a:t>7</a:t>
            </a:fld>
            <a:endParaRPr lang="tr-TR"/>
          </a:p>
        </p:txBody>
      </p:sp>
    </p:spTree>
    <p:extLst>
      <p:ext uri="{BB962C8B-B14F-4D97-AF65-F5344CB8AC3E}">
        <p14:creationId xmlns:p14="http://schemas.microsoft.com/office/powerpoint/2010/main" val="2338484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32BD4-BC30-401C-BFD3-1861D1E9DE80}"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15112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9FA8BECC-CDE6-4ED7-A58B-EB5217040611}" type="slidenum">
              <a:rPr lang="tr-TR" smtClean="0"/>
              <a:t>9</a:t>
            </a:fld>
            <a:endParaRPr lang="tr-TR"/>
          </a:p>
        </p:txBody>
      </p:sp>
    </p:spTree>
    <p:extLst>
      <p:ext uri="{BB962C8B-B14F-4D97-AF65-F5344CB8AC3E}">
        <p14:creationId xmlns:p14="http://schemas.microsoft.com/office/powerpoint/2010/main" val="2531515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BFABF29-82FE-38A3-58E4-CE8F7997E951}"/>
              </a:ext>
            </a:extLst>
          </p:cNvPr>
          <p:cNvSpPr>
            <a:spLocks noGrp="1"/>
          </p:cNvSpPr>
          <p:nvPr>
            <p:ph type="ctrTitle"/>
          </p:nvPr>
        </p:nvSpPr>
        <p:spPr>
          <a:xfrm>
            <a:off x="2286000" y="1683545"/>
            <a:ext cx="13716000" cy="3581400"/>
          </a:xfrm>
        </p:spPr>
        <p:txBody>
          <a:bodyPr anchor="b"/>
          <a:lstStyle>
            <a:lvl1pPr algn="ctr">
              <a:defRPr sz="9000"/>
            </a:lvl1pPr>
          </a:lstStyle>
          <a:p>
            <a:r>
              <a:rPr lang="tr-TR"/>
              <a:t>Asıl başlık stilini düzenlemek için tıklayın</a:t>
            </a:r>
          </a:p>
        </p:txBody>
      </p:sp>
      <p:sp>
        <p:nvSpPr>
          <p:cNvPr id="3" name="Alt Başlık 2">
            <a:extLst>
              <a:ext uri="{FF2B5EF4-FFF2-40B4-BE49-F238E27FC236}">
                <a16:creationId xmlns:a16="http://schemas.microsoft.com/office/drawing/2014/main" id="{C1EBEB97-2C58-D39E-3FC4-48FB916B14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633776E9-6EF1-44AA-9E8C-6EC9C78FF415}"/>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5" name="Alt Bilgi Yer Tutucusu 4">
            <a:extLst>
              <a:ext uri="{FF2B5EF4-FFF2-40B4-BE49-F238E27FC236}">
                <a16:creationId xmlns:a16="http://schemas.microsoft.com/office/drawing/2014/main" id="{7EFEB06F-B17A-8092-6EBD-178A29F370A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1592F27-E8D7-4CD3-BE60-0A305E4583B6}"/>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36672125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3A3E5B-AAA4-0568-18CF-27E89FA2F61F}"/>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FF2449D-D8CE-053A-C792-F4A70BB46AAD}"/>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1F00615-4CFE-CB01-DC03-36B9038F97A7}"/>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5" name="Alt Bilgi Yer Tutucusu 4">
            <a:extLst>
              <a:ext uri="{FF2B5EF4-FFF2-40B4-BE49-F238E27FC236}">
                <a16:creationId xmlns:a16="http://schemas.microsoft.com/office/drawing/2014/main" id="{A9540FD3-4ECE-87E2-48C4-69F9627A863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D04B2EF-3581-DC63-4989-73F00B3A80CD}"/>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22729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ED99D0A-1D7A-E7A0-EA45-9894176B16E6}"/>
              </a:ext>
            </a:extLst>
          </p:cNvPr>
          <p:cNvSpPr>
            <a:spLocks noGrp="1"/>
          </p:cNvSpPr>
          <p:nvPr>
            <p:ph type="title"/>
          </p:nvPr>
        </p:nvSpPr>
        <p:spPr>
          <a:xfrm>
            <a:off x="1247775" y="2564608"/>
            <a:ext cx="15773400" cy="4279106"/>
          </a:xfrm>
        </p:spPr>
        <p:txBody>
          <a:bodyPr anchor="b"/>
          <a:lstStyle>
            <a:lvl1pPr>
              <a:defRPr sz="9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A086D603-1099-14BA-A32E-4B0BF89D18E7}"/>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9F2E3D41-B9B9-10B8-E2DE-0818EAC06DC5}"/>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5" name="Alt Bilgi Yer Tutucusu 4">
            <a:extLst>
              <a:ext uri="{FF2B5EF4-FFF2-40B4-BE49-F238E27FC236}">
                <a16:creationId xmlns:a16="http://schemas.microsoft.com/office/drawing/2014/main" id="{0DFC8FB2-FB0E-240B-4BB1-D166A405DC9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0C2A265-679A-DDCB-5423-07C99F6A63E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501298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E788B2-7961-E4C2-AD53-D8765623EAB5}"/>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D3D83BD7-E036-0B81-4516-66D829CF412E}"/>
              </a:ext>
            </a:extLst>
          </p:cNvPr>
          <p:cNvSpPr>
            <a:spLocks noGrp="1"/>
          </p:cNvSpPr>
          <p:nvPr>
            <p:ph sz="half" idx="1"/>
          </p:nvPr>
        </p:nvSpPr>
        <p:spPr>
          <a:xfrm>
            <a:off x="1257300" y="2738438"/>
            <a:ext cx="7772400" cy="652700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4DAD771F-871F-C0FF-38CF-72FA28FA917D}"/>
              </a:ext>
            </a:extLst>
          </p:cNvPr>
          <p:cNvSpPr>
            <a:spLocks noGrp="1"/>
          </p:cNvSpPr>
          <p:nvPr>
            <p:ph sz="half" idx="2"/>
          </p:nvPr>
        </p:nvSpPr>
        <p:spPr>
          <a:xfrm>
            <a:off x="9258300" y="2738438"/>
            <a:ext cx="7772400" cy="652700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C9AEA650-9F00-4ED7-57EB-843F0C27ECF1}"/>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6" name="Alt Bilgi Yer Tutucusu 5">
            <a:extLst>
              <a:ext uri="{FF2B5EF4-FFF2-40B4-BE49-F238E27FC236}">
                <a16:creationId xmlns:a16="http://schemas.microsoft.com/office/drawing/2014/main" id="{77059666-AACA-381F-8399-12A9B606C7D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0F92A53-25FC-F430-1880-AC865B6890E6}"/>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144082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577A7F-70A0-D267-F788-A5D940F67FB5}"/>
              </a:ext>
            </a:extLst>
          </p:cNvPr>
          <p:cNvSpPr>
            <a:spLocks noGrp="1"/>
          </p:cNvSpPr>
          <p:nvPr>
            <p:ph type="title"/>
          </p:nvPr>
        </p:nvSpPr>
        <p:spPr>
          <a:xfrm>
            <a:off x="1259682" y="547688"/>
            <a:ext cx="15773400" cy="1988345"/>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7A45636-B0E7-E1CB-0A89-345DC040FF62}"/>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C2CD18E1-29DE-7B80-BB0E-C3BD044F3D11}"/>
              </a:ext>
            </a:extLst>
          </p:cNvPr>
          <p:cNvSpPr>
            <a:spLocks noGrp="1"/>
          </p:cNvSpPr>
          <p:nvPr>
            <p:ph sz="half" idx="2"/>
          </p:nvPr>
        </p:nvSpPr>
        <p:spPr>
          <a:xfrm>
            <a:off x="1259683" y="3757613"/>
            <a:ext cx="7736681" cy="552688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2BD5BD68-C982-683D-A26A-8328A3973E4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5CF4B1DF-F84A-37AF-2FBC-C410B2A76C62}"/>
              </a:ext>
            </a:extLst>
          </p:cNvPr>
          <p:cNvSpPr>
            <a:spLocks noGrp="1"/>
          </p:cNvSpPr>
          <p:nvPr>
            <p:ph sz="quarter" idx="4"/>
          </p:nvPr>
        </p:nvSpPr>
        <p:spPr>
          <a:xfrm>
            <a:off x="9258300" y="3757613"/>
            <a:ext cx="7774782" cy="552688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9D5C0BEE-FF1B-B749-C511-2E6E5D514939}"/>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8" name="Alt Bilgi Yer Tutucusu 7">
            <a:extLst>
              <a:ext uri="{FF2B5EF4-FFF2-40B4-BE49-F238E27FC236}">
                <a16:creationId xmlns:a16="http://schemas.microsoft.com/office/drawing/2014/main" id="{E12878EB-FC64-76B5-941D-85F26F07BD35}"/>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352EFDED-886B-C457-8100-12A8BD2F9ADD}"/>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1227327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D8153D6-0ED0-2BC8-5D27-C5B585F0C7C7}"/>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B90D60BA-EA9C-EA1E-DE9F-60B364DDBEFF}"/>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4" name="Alt Bilgi Yer Tutucusu 3">
            <a:extLst>
              <a:ext uri="{FF2B5EF4-FFF2-40B4-BE49-F238E27FC236}">
                <a16:creationId xmlns:a16="http://schemas.microsoft.com/office/drawing/2014/main" id="{FAF241F8-1EFC-B638-C746-B1B176BFF1F6}"/>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83F4434F-62F1-7436-309B-A7096D4962E7}"/>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31349864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D78CDEC-AB82-C2D8-CAA5-F8D3DCDE1242}"/>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3" name="Alt Bilgi Yer Tutucusu 2">
            <a:extLst>
              <a:ext uri="{FF2B5EF4-FFF2-40B4-BE49-F238E27FC236}">
                <a16:creationId xmlns:a16="http://schemas.microsoft.com/office/drawing/2014/main" id="{093D2D47-AF96-11DA-355C-7BA0B2FC0539}"/>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D7E60ABE-A5FF-987F-808F-FC531D4FBE9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6391609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CAAEBF9-E975-AA48-C6F8-AF7EFC8DCFDF}"/>
              </a:ext>
            </a:extLst>
          </p:cNvPr>
          <p:cNvSpPr>
            <a:spLocks noGrp="1"/>
          </p:cNvSpPr>
          <p:nvPr>
            <p:ph type="title"/>
          </p:nvPr>
        </p:nvSpPr>
        <p:spPr>
          <a:xfrm>
            <a:off x="1259683" y="685800"/>
            <a:ext cx="5898356" cy="2400300"/>
          </a:xfrm>
        </p:spPr>
        <p:txBody>
          <a:bodyPr anchor="b"/>
          <a:lstStyle>
            <a:lvl1pPr>
              <a:defRPr sz="48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D309E7EC-0E1B-A58E-915C-D3375A5E0D7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6CB04B42-1E3D-0F3A-611E-175DC3AFDF9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39BFEBA-B3BE-8063-D7CA-9846154280FE}"/>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6" name="Alt Bilgi Yer Tutucusu 5">
            <a:extLst>
              <a:ext uri="{FF2B5EF4-FFF2-40B4-BE49-F238E27FC236}">
                <a16:creationId xmlns:a16="http://schemas.microsoft.com/office/drawing/2014/main" id="{1F87CA36-BAF2-DB12-05DC-DDABF38AE26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9719001-CE22-3016-A1A1-6849E35F5676}"/>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760593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0CB7F70-371C-2739-CA23-BCAC3E602CC9}"/>
              </a:ext>
            </a:extLst>
          </p:cNvPr>
          <p:cNvSpPr>
            <a:spLocks noGrp="1"/>
          </p:cNvSpPr>
          <p:nvPr>
            <p:ph type="title"/>
          </p:nvPr>
        </p:nvSpPr>
        <p:spPr>
          <a:xfrm>
            <a:off x="1259683" y="685800"/>
            <a:ext cx="5898356" cy="2400300"/>
          </a:xfrm>
        </p:spPr>
        <p:txBody>
          <a:bodyPr anchor="b"/>
          <a:lstStyle>
            <a:lvl1pPr>
              <a:defRPr sz="48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448B710D-5717-18C4-7E1C-75D20D41AD2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tr-TR"/>
          </a:p>
        </p:txBody>
      </p:sp>
      <p:sp>
        <p:nvSpPr>
          <p:cNvPr id="4" name="Metin Yer Tutucusu 3">
            <a:extLst>
              <a:ext uri="{FF2B5EF4-FFF2-40B4-BE49-F238E27FC236}">
                <a16:creationId xmlns:a16="http://schemas.microsoft.com/office/drawing/2014/main" id="{0D5178FA-61E5-48EB-C829-D66A5B052FD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7AFFE73-67AB-A999-C09F-E36C6D75D0F2}"/>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6" name="Alt Bilgi Yer Tutucusu 5">
            <a:extLst>
              <a:ext uri="{FF2B5EF4-FFF2-40B4-BE49-F238E27FC236}">
                <a16:creationId xmlns:a16="http://schemas.microsoft.com/office/drawing/2014/main" id="{3169CEE5-2A9B-3B4C-F6FB-1A55B77A22F5}"/>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3940B9E-93D2-3285-DEB7-2744F51200D5}"/>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134850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F466FA6-177A-A4A2-6E16-961206F22746}"/>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AD1F7E12-0F60-5F06-6208-0070B257752A}"/>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184037A-B381-D17D-1F4E-79CAAA706C33}"/>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5" name="Alt Bilgi Yer Tutucusu 4">
            <a:extLst>
              <a:ext uri="{FF2B5EF4-FFF2-40B4-BE49-F238E27FC236}">
                <a16:creationId xmlns:a16="http://schemas.microsoft.com/office/drawing/2014/main" id="{11A62D0C-37DE-9592-59A6-AC05A74078B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9E7CB84-75B4-5377-D4FE-C5C9E0B048EA}"/>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918858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A5AAECC-6764-813E-FF82-40374CEFD17B}"/>
              </a:ext>
            </a:extLst>
          </p:cNvPr>
          <p:cNvSpPr>
            <a:spLocks noGrp="1"/>
          </p:cNvSpPr>
          <p:nvPr>
            <p:ph type="title" orient="vert"/>
          </p:nvPr>
        </p:nvSpPr>
        <p:spPr>
          <a:xfrm>
            <a:off x="13087350" y="547688"/>
            <a:ext cx="3943350" cy="8717757"/>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DB80285-693B-087E-7F91-D5AAA788BB71}"/>
              </a:ext>
            </a:extLst>
          </p:cNvPr>
          <p:cNvSpPr>
            <a:spLocks noGrp="1"/>
          </p:cNvSpPr>
          <p:nvPr>
            <p:ph type="body" orient="vert" idx="1"/>
          </p:nvPr>
        </p:nvSpPr>
        <p:spPr>
          <a:xfrm>
            <a:off x="1257300" y="547688"/>
            <a:ext cx="11601450" cy="8717757"/>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891825F-6F1D-027D-ABC5-B5FA4458CE54}"/>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5" name="Alt Bilgi Yer Tutucusu 4">
            <a:extLst>
              <a:ext uri="{FF2B5EF4-FFF2-40B4-BE49-F238E27FC236}">
                <a16:creationId xmlns:a16="http://schemas.microsoft.com/office/drawing/2014/main" id="{37452303-D47B-4C24-4A0F-F4BAC209B7A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36F134A-4E2C-AEA6-9629-852289B885E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3598096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Özel Düze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D828DA1-4DEF-07D9-AF4A-5B6D490004ED}"/>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0D1A7F32-F828-1800-808A-D324A7088B32}"/>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4" name="Alt Bilgi Yer Tutucusu 3">
            <a:extLst>
              <a:ext uri="{FF2B5EF4-FFF2-40B4-BE49-F238E27FC236}">
                <a16:creationId xmlns:a16="http://schemas.microsoft.com/office/drawing/2014/main" id="{2F337F99-A66C-7764-273D-5278D8DE4423}"/>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903573E3-C618-D551-EEA1-0C41DAFC332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41580494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13443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29043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85980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57134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4982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8813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ustDataLst>
      <p:tags r:id="rId1"/>
    </p:custDataLst>
    <p:extLst>
      <p:ext uri="{BB962C8B-B14F-4D97-AF65-F5344CB8AC3E}">
        <p14:creationId xmlns:p14="http://schemas.microsoft.com/office/powerpoint/2010/main" val="32826514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36715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0380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97558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55636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2286000" y="1683545"/>
            <a:ext cx="13716000" cy="3581400"/>
          </a:xfrm>
        </p:spPr>
        <p:txBody>
          <a:bodyPr anchor="b"/>
          <a:lstStyle>
            <a:lvl1pPr algn="ctr">
              <a:defRPr sz="9000"/>
            </a:lvl1pPr>
          </a:lstStyle>
          <a:p>
            <a:r>
              <a:rPr lang="tr-TR"/>
              <a:t>Asıl başlık stili için tıklatın</a:t>
            </a:r>
          </a:p>
        </p:txBody>
      </p:sp>
      <p:sp>
        <p:nvSpPr>
          <p:cNvPr id="3" name="Alt Başlık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defTabSz="1371600">
              <a:defRPr/>
            </a:pPr>
            <a:fld id="{393E0BA6-8B55-4770-92E2-50A813E5248E}" type="datetimeFigureOut">
              <a:rPr lang="tr-TR" smtClean="0">
                <a:solidFill>
                  <a:prstClr val="black">
                    <a:tint val="75000"/>
                  </a:prstClr>
                </a:solidFill>
              </a:rPr>
              <a:pPr defTabSz="1371600">
                <a:defRPr/>
              </a:pPr>
              <a:t>8.09.2024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pPr defTabSz="1371600">
              <a:defRPr/>
            </a:pPr>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pPr defTabSz="1371600">
              <a:defRPr/>
            </a:pPr>
            <a:fld id="{9013F1D1-2948-48AC-96E3-48D98A46533A}" type="slidenum">
              <a:rPr lang="tr-TR" smtClean="0">
                <a:solidFill>
                  <a:prstClr val="black">
                    <a:tint val="75000"/>
                  </a:prstClr>
                </a:solidFill>
              </a:rPr>
              <a:pPr defTabSz="1371600">
                <a:defRPr/>
              </a:pPr>
              <a:t>‹#›</a:t>
            </a:fld>
            <a:endParaRPr lang="tr-TR">
              <a:solidFill>
                <a:prstClr val="black">
                  <a:tint val="75000"/>
                </a:prstClr>
              </a:solidFill>
            </a:endParaRPr>
          </a:p>
        </p:txBody>
      </p:sp>
    </p:spTree>
    <p:extLst>
      <p:ext uri="{BB962C8B-B14F-4D97-AF65-F5344CB8AC3E}">
        <p14:creationId xmlns:p14="http://schemas.microsoft.com/office/powerpoint/2010/main" val="29399069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defTabSz="1371600">
              <a:defRPr/>
            </a:pPr>
            <a:fld id="{393E0BA6-8B55-4770-92E2-50A813E5248E}" type="datetimeFigureOut">
              <a:rPr lang="tr-TR" smtClean="0">
                <a:solidFill>
                  <a:prstClr val="black">
                    <a:tint val="75000"/>
                  </a:prstClr>
                </a:solidFill>
              </a:rPr>
              <a:pPr defTabSz="1371600">
                <a:defRPr/>
              </a:pPr>
              <a:t>8.09.2024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pPr defTabSz="1371600">
              <a:defRPr/>
            </a:pPr>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pPr defTabSz="1371600">
              <a:defRPr/>
            </a:pPr>
            <a:fld id="{9013F1D1-2948-48AC-96E3-48D98A46533A}" type="slidenum">
              <a:rPr lang="tr-TR" smtClean="0">
                <a:solidFill>
                  <a:prstClr val="black">
                    <a:tint val="75000"/>
                  </a:prstClr>
                </a:solidFill>
              </a:rPr>
              <a:pPr defTabSz="1371600">
                <a:defRPr/>
              </a:pPr>
              <a:t>‹#›</a:t>
            </a:fld>
            <a:endParaRPr lang="tr-TR">
              <a:solidFill>
                <a:prstClr val="black">
                  <a:tint val="75000"/>
                </a:prstClr>
              </a:solidFill>
            </a:endParaRPr>
          </a:p>
        </p:txBody>
      </p:sp>
    </p:spTree>
    <p:extLst>
      <p:ext uri="{BB962C8B-B14F-4D97-AF65-F5344CB8AC3E}">
        <p14:creationId xmlns:p14="http://schemas.microsoft.com/office/powerpoint/2010/main" val="21380734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1247775" y="2564608"/>
            <a:ext cx="15773400" cy="4279106"/>
          </a:xfrm>
        </p:spPr>
        <p:txBody>
          <a:bodyPr anchor="b"/>
          <a:lstStyle>
            <a:lvl1pPr>
              <a:defRPr sz="9000"/>
            </a:lvl1pPr>
          </a:lstStyle>
          <a:p>
            <a:r>
              <a:rPr lang="tr-TR"/>
              <a:t>Asıl başlık stili için tıklatın</a:t>
            </a:r>
          </a:p>
        </p:txBody>
      </p:sp>
      <p:sp>
        <p:nvSpPr>
          <p:cNvPr id="3" name="Metin Yer Tutucusu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defTabSz="1371600">
              <a:defRPr/>
            </a:pPr>
            <a:fld id="{393E0BA6-8B55-4770-92E2-50A813E5248E}" type="datetimeFigureOut">
              <a:rPr lang="tr-TR" smtClean="0">
                <a:solidFill>
                  <a:prstClr val="black">
                    <a:tint val="75000"/>
                  </a:prstClr>
                </a:solidFill>
              </a:rPr>
              <a:pPr defTabSz="1371600">
                <a:defRPr/>
              </a:pPr>
              <a:t>8.09.2024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pPr defTabSz="1371600">
              <a:defRPr/>
            </a:pPr>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pPr defTabSz="1371600">
              <a:defRPr/>
            </a:pPr>
            <a:fld id="{9013F1D1-2948-48AC-96E3-48D98A46533A}" type="slidenum">
              <a:rPr lang="tr-TR" smtClean="0">
                <a:solidFill>
                  <a:prstClr val="black">
                    <a:tint val="75000"/>
                  </a:prstClr>
                </a:solidFill>
              </a:rPr>
              <a:pPr defTabSz="1371600">
                <a:defRPr/>
              </a:pPr>
              <a:t>‹#›</a:t>
            </a:fld>
            <a:endParaRPr lang="tr-TR">
              <a:solidFill>
                <a:prstClr val="black">
                  <a:tint val="75000"/>
                </a:prstClr>
              </a:solidFill>
            </a:endParaRPr>
          </a:p>
        </p:txBody>
      </p:sp>
    </p:spTree>
    <p:extLst>
      <p:ext uri="{BB962C8B-B14F-4D97-AF65-F5344CB8AC3E}">
        <p14:creationId xmlns:p14="http://schemas.microsoft.com/office/powerpoint/2010/main" val="37826177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1257300" y="2738438"/>
            <a:ext cx="7772400" cy="6527007"/>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9258300" y="2738438"/>
            <a:ext cx="7772400" cy="6527007"/>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defTabSz="1371600">
              <a:defRPr/>
            </a:pPr>
            <a:fld id="{393E0BA6-8B55-4770-92E2-50A813E5248E}" type="datetimeFigureOut">
              <a:rPr lang="tr-TR" smtClean="0">
                <a:solidFill>
                  <a:prstClr val="black">
                    <a:tint val="75000"/>
                  </a:prstClr>
                </a:solidFill>
              </a:rPr>
              <a:pPr defTabSz="1371600">
                <a:defRPr/>
              </a:pPr>
              <a:t>8.09.2024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pPr defTabSz="1371600">
              <a:defRPr/>
            </a:pPr>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pPr defTabSz="1371600">
              <a:defRPr/>
            </a:pPr>
            <a:fld id="{9013F1D1-2948-48AC-96E3-48D98A46533A}" type="slidenum">
              <a:rPr lang="tr-TR" smtClean="0">
                <a:solidFill>
                  <a:prstClr val="black">
                    <a:tint val="75000"/>
                  </a:prstClr>
                </a:solidFill>
              </a:rPr>
              <a:pPr defTabSz="1371600">
                <a:defRPr/>
              </a:pPr>
              <a:t>‹#›</a:t>
            </a:fld>
            <a:endParaRPr lang="tr-TR">
              <a:solidFill>
                <a:prstClr val="black">
                  <a:tint val="75000"/>
                </a:prstClr>
              </a:solidFill>
            </a:endParaRPr>
          </a:p>
        </p:txBody>
      </p:sp>
    </p:spTree>
    <p:extLst>
      <p:ext uri="{BB962C8B-B14F-4D97-AF65-F5344CB8AC3E}">
        <p14:creationId xmlns:p14="http://schemas.microsoft.com/office/powerpoint/2010/main" val="605648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1259682" y="547688"/>
            <a:ext cx="15773400" cy="1988345"/>
          </a:xfrm>
        </p:spPr>
        <p:txBody>
          <a:bodyPr/>
          <a:lstStyle/>
          <a:p>
            <a:r>
              <a:rPr lang="tr-TR"/>
              <a:t>Asıl başlık stili için tıklatın</a:t>
            </a:r>
          </a:p>
        </p:txBody>
      </p:sp>
      <p:sp>
        <p:nvSpPr>
          <p:cNvPr id="3" name="Metin Yer Tutucusu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tr-TR"/>
              <a:t>Asıl metin stillerini düzenle</a:t>
            </a:r>
          </a:p>
        </p:txBody>
      </p:sp>
      <p:sp>
        <p:nvSpPr>
          <p:cNvPr id="4" name="İçerik Yer Tutucusu 3"/>
          <p:cNvSpPr>
            <a:spLocks noGrp="1"/>
          </p:cNvSpPr>
          <p:nvPr>
            <p:ph sz="half" idx="2"/>
          </p:nvPr>
        </p:nvSpPr>
        <p:spPr>
          <a:xfrm>
            <a:off x="1259683" y="3757613"/>
            <a:ext cx="7736681" cy="5526882"/>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tr-TR"/>
              <a:t>Asıl metin stillerini düzenle</a:t>
            </a:r>
          </a:p>
        </p:txBody>
      </p:sp>
      <p:sp>
        <p:nvSpPr>
          <p:cNvPr id="6" name="İçerik Yer Tutucusu 5"/>
          <p:cNvSpPr>
            <a:spLocks noGrp="1"/>
          </p:cNvSpPr>
          <p:nvPr>
            <p:ph sz="quarter" idx="4"/>
          </p:nvPr>
        </p:nvSpPr>
        <p:spPr>
          <a:xfrm>
            <a:off x="9258300" y="3757613"/>
            <a:ext cx="7774782" cy="5526882"/>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defTabSz="1371600">
              <a:defRPr/>
            </a:pPr>
            <a:fld id="{393E0BA6-8B55-4770-92E2-50A813E5248E}" type="datetimeFigureOut">
              <a:rPr lang="tr-TR" smtClean="0">
                <a:solidFill>
                  <a:prstClr val="black">
                    <a:tint val="75000"/>
                  </a:prstClr>
                </a:solidFill>
              </a:rPr>
              <a:pPr defTabSz="1371600">
                <a:defRPr/>
              </a:pPr>
              <a:t>8.09.2024</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pPr defTabSz="1371600">
              <a:defRPr/>
            </a:pPr>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pPr defTabSz="1371600">
              <a:defRPr/>
            </a:pPr>
            <a:fld id="{9013F1D1-2948-48AC-96E3-48D98A46533A}" type="slidenum">
              <a:rPr lang="tr-TR" smtClean="0">
                <a:solidFill>
                  <a:prstClr val="black">
                    <a:tint val="75000"/>
                  </a:prstClr>
                </a:solidFill>
              </a:rPr>
              <a:pPr defTabSz="1371600">
                <a:defRPr/>
              </a:pPr>
              <a:t>‹#›</a:t>
            </a:fld>
            <a:endParaRPr lang="tr-TR">
              <a:solidFill>
                <a:prstClr val="black">
                  <a:tint val="75000"/>
                </a:prstClr>
              </a:solidFill>
            </a:endParaRPr>
          </a:p>
        </p:txBody>
      </p:sp>
    </p:spTree>
    <p:extLst>
      <p:ext uri="{BB962C8B-B14F-4D97-AF65-F5344CB8AC3E}">
        <p14:creationId xmlns:p14="http://schemas.microsoft.com/office/powerpoint/2010/main" val="230256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defTabSz="1371600">
              <a:defRPr/>
            </a:pPr>
            <a:fld id="{393E0BA6-8B55-4770-92E2-50A813E5248E}" type="datetimeFigureOut">
              <a:rPr lang="tr-TR" smtClean="0">
                <a:solidFill>
                  <a:prstClr val="black">
                    <a:tint val="75000"/>
                  </a:prstClr>
                </a:solidFill>
              </a:rPr>
              <a:pPr defTabSz="1371600">
                <a:defRPr/>
              </a:pPr>
              <a:t>8.09.2024</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pPr defTabSz="1371600">
              <a:defRPr/>
            </a:pPr>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pPr defTabSz="1371600">
              <a:defRPr/>
            </a:pPr>
            <a:fld id="{9013F1D1-2948-48AC-96E3-48D98A46533A}" type="slidenum">
              <a:rPr lang="tr-TR" smtClean="0">
                <a:solidFill>
                  <a:prstClr val="black">
                    <a:tint val="75000"/>
                  </a:prstClr>
                </a:solidFill>
              </a:rPr>
              <a:pPr defTabSz="1371600">
                <a:defRPr/>
              </a:pPr>
              <a:t>‹#›</a:t>
            </a:fld>
            <a:endParaRPr lang="tr-TR">
              <a:solidFill>
                <a:prstClr val="black">
                  <a:tint val="75000"/>
                </a:prstClr>
              </a:solidFill>
            </a:endParaRPr>
          </a:p>
        </p:txBody>
      </p:sp>
    </p:spTree>
    <p:extLst>
      <p:ext uri="{BB962C8B-B14F-4D97-AF65-F5344CB8AC3E}">
        <p14:creationId xmlns:p14="http://schemas.microsoft.com/office/powerpoint/2010/main" val="40680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defTabSz="1371600">
              <a:defRPr/>
            </a:pPr>
            <a:fld id="{393E0BA6-8B55-4770-92E2-50A813E5248E}" type="datetimeFigureOut">
              <a:rPr lang="tr-TR" smtClean="0">
                <a:solidFill>
                  <a:prstClr val="black">
                    <a:tint val="75000"/>
                  </a:prstClr>
                </a:solidFill>
              </a:rPr>
              <a:pPr defTabSz="1371600">
                <a:defRPr/>
              </a:pPr>
              <a:t>8.09.2024</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pPr defTabSz="1371600">
              <a:defRPr/>
            </a:pPr>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pPr defTabSz="1371600">
              <a:defRPr/>
            </a:pPr>
            <a:fld id="{9013F1D1-2948-48AC-96E3-48D98A46533A}" type="slidenum">
              <a:rPr lang="tr-TR" smtClean="0">
                <a:solidFill>
                  <a:prstClr val="black">
                    <a:tint val="75000"/>
                  </a:prstClr>
                </a:solidFill>
              </a:rPr>
              <a:pPr defTabSz="1371600">
                <a:defRPr/>
              </a:pPr>
              <a:t>‹#›</a:t>
            </a:fld>
            <a:endParaRPr lang="tr-TR">
              <a:solidFill>
                <a:prstClr val="black">
                  <a:tint val="75000"/>
                </a:prstClr>
              </a:solidFill>
            </a:endParaRPr>
          </a:p>
        </p:txBody>
      </p:sp>
    </p:spTree>
    <p:extLst>
      <p:ext uri="{BB962C8B-B14F-4D97-AF65-F5344CB8AC3E}">
        <p14:creationId xmlns:p14="http://schemas.microsoft.com/office/powerpoint/2010/main" val="42149404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1259683" y="685800"/>
            <a:ext cx="5898356" cy="2400300"/>
          </a:xfrm>
        </p:spPr>
        <p:txBody>
          <a:bodyPr anchor="b"/>
          <a:lstStyle>
            <a:lvl1pPr>
              <a:defRPr sz="4800"/>
            </a:lvl1pPr>
          </a:lstStyle>
          <a:p>
            <a:r>
              <a:rPr lang="tr-TR"/>
              <a:t>Asıl başlık stili için tıklatın</a:t>
            </a:r>
          </a:p>
        </p:txBody>
      </p:sp>
      <p:sp>
        <p:nvSpPr>
          <p:cNvPr id="3" name="İçerik Yer Tutucusu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tr-TR"/>
              <a:t>Asıl metin stillerini düzenle</a:t>
            </a:r>
          </a:p>
        </p:txBody>
      </p:sp>
      <p:sp>
        <p:nvSpPr>
          <p:cNvPr id="5" name="Veri Yer Tutucusu 4"/>
          <p:cNvSpPr>
            <a:spLocks noGrp="1"/>
          </p:cNvSpPr>
          <p:nvPr>
            <p:ph type="dt" sz="half" idx="10"/>
          </p:nvPr>
        </p:nvSpPr>
        <p:spPr/>
        <p:txBody>
          <a:bodyPr/>
          <a:lstStyle/>
          <a:p>
            <a:pPr defTabSz="1371600">
              <a:defRPr/>
            </a:pPr>
            <a:fld id="{393E0BA6-8B55-4770-92E2-50A813E5248E}" type="datetimeFigureOut">
              <a:rPr lang="tr-TR" smtClean="0">
                <a:solidFill>
                  <a:prstClr val="black">
                    <a:tint val="75000"/>
                  </a:prstClr>
                </a:solidFill>
              </a:rPr>
              <a:pPr defTabSz="1371600">
                <a:defRPr/>
              </a:pPr>
              <a:t>8.09.2024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pPr defTabSz="1371600">
              <a:defRPr/>
            </a:pPr>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pPr defTabSz="1371600">
              <a:defRPr/>
            </a:pPr>
            <a:fld id="{9013F1D1-2948-48AC-96E3-48D98A46533A}" type="slidenum">
              <a:rPr lang="tr-TR" smtClean="0">
                <a:solidFill>
                  <a:prstClr val="black">
                    <a:tint val="75000"/>
                  </a:prstClr>
                </a:solidFill>
              </a:rPr>
              <a:pPr defTabSz="1371600">
                <a:defRPr/>
              </a:pPr>
              <a:t>‹#›</a:t>
            </a:fld>
            <a:endParaRPr lang="tr-TR">
              <a:solidFill>
                <a:prstClr val="black">
                  <a:tint val="75000"/>
                </a:prstClr>
              </a:solidFill>
            </a:endParaRPr>
          </a:p>
        </p:txBody>
      </p:sp>
    </p:spTree>
    <p:extLst>
      <p:ext uri="{BB962C8B-B14F-4D97-AF65-F5344CB8AC3E}">
        <p14:creationId xmlns:p14="http://schemas.microsoft.com/office/powerpoint/2010/main" val="18732663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1259683" y="685800"/>
            <a:ext cx="5898356" cy="2400300"/>
          </a:xfrm>
        </p:spPr>
        <p:txBody>
          <a:bodyPr anchor="b"/>
          <a:lstStyle>
            <a:lvl1pPr>
              <a:defRPr sz="4800"/>
            </a:lvl1pPr>
          </a:lstStyle>
          <a:p>
            <a:r>
              <a:rPr lang="tr-TR"/>
              <a:t>Asıl başlık stili için tıklatın</a:t>
            </a:r>
          </a:p>
        </p:txBody>
      </p:sp>
      <p:sp>
        <p:nvSpPr>
          <p:cNvPr id="3" name="Resim Yer Tutucusu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tr-TR"/>
          </a:p>
        </p:txBody>
      </p:sp>
      <p:sp>
        <p:nvSpPr>
          <p:cNvPr id="4" name="Metin Yer Tutucusu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tr-TR"/>
              <a:t>Asıl metin stillerini düzenle</a:t>
            </a:r>
          </a:p>
        </p:txBody>
      </p:sp>
      <p:sp>
        <p:nvSpPr>
          <p:cNvPr id="5" name="Veri Yer Tutucusu 4"/>
          <p:cNvSpPr>
            <a:spLocks noGrp="1"/>
          </p:cNvSpPr>
          <p:nvPr>
            <p:ph type="dt" sz="half" idx="10"/>
          </p:nvPr>
        </p:nvSpPr>
        <p:spPr/>
        <p:txBody>
          <a:bodyPr/>
          <a:lstStyle/>
          <a:p>
            <a:pPr defTabSz="1371600">
              <a:defRPr/>
            </a:pPr>
            <a:fld id="{393E0BA6-8B55-4770-92E2-50A813E5248E}" type="datetimeFigureOut">
              <a:rPr lang="tr-TR" smtClean="0">
                <a:solidFill>
                  <a:prstClr val="black">
                    <a:tint val="75000"/>
                  </a:prstClr>
                </a:solidFill>
              </a:rPr>
              <a:pPr defTabSz="1371600">
                <a:defRPr/>
              </a:pPr>
              <a:t>8.09.2024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pPr defTabSz="1371600">
              <a:defRPr/>
            </a:pPr>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pPr defTabSz="1371600">
              <a:defRPr/>
            </a:pPr>
            <a:fld id="{9013F1D1-2948-48AC-96E3-48D98A46533A}" type="slidenum">
              <a:rPr lang="tr-TR" smtClean="0">
                <a:solidFill>
                  <a:prstClr val="black">
                    <a:tint val="75000"/>
                  </a:prstClr>
                </a:solidFill>
              </a:rPr>
              <a:pPr defTabSz="1371600">
                <a:defRPr/>
              </a:pPr>
              <a:t>‹#›</a:t>
            </a:fld>
            <a:endParaRPr lang="tr-TR">
              <a:solidFill>
                <a:prstClr val="black">
                  <a:tint val="75000"/>
                </a:prstClr>
              </a:solidFill>
            </a:endParaRPr>
          </a:p>
        </p:txBody>
      </p:sp>
    </p:spTree>
    <p:extLst>
      <p:ext uri="{BB962C8B-B14F-4D97-AF65-F5344CB8AC3E}">
        <p14:creationId xmlns:p14="http://schemas.microsoft.com/office/powerpoint/2010/main" val="32916822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defTabSz="1371600">
              <a:defRPr/>
            </a:pPr>
            <a:fld id="{393E0BA6-8B55-4770-92E2-50A813E5248E}" type="datetimeFigureOut">
              <a:rPr lang="tr-TR" smtClean="0">
                <a:solidFill>
                  <a:prstClr val="black">
                    <a:tint val="75000"/>
                  </a:prstClr>
                </a:solidFill>
              </a:rPr>
              <a:pPr defTabSz="1371600">
                <a:defRPr/>
              </a:pPr>
              <a:t>8.09.2024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pPr defTabSz="1371600">
              <a:defRPr/>
            </a:pPr>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pPr defTabSz="1371600">
              <a:defRPr/>
            </a:pPr>
            <a:fld id="{9013F1D1-2948-48AC-96E3-48D98A46533A}" type="slidenum">
              <a:rPr lang="tr-TR" smtClean="0">
                <a:solidFill>
                  <a:prstClr val="black">
                    <a:tint val="75000"/>
                  </a:prstClr>
                </a:solidFill>
              </a:rPr>
              <a:pPr defTabSz="1371600">
                <a:defRPr/>
              </a:pPr>
              <a:t>‹#›</a:t>
            </a:fld>
            <a:endParaRPr lang="tr-TR">
              <a:solidFill>
                <a:prstClr val="black">
                  <a:tint val="75000"/>
                </a:prstClr>
              </a:solidFill>
            </a:endParaRPr>
          </a:p>
        </p:txBody>
      </p:sp>
    </p:spTree>
    <p:extLst>
      <p:ext uri="{BB962C8B-B14F-4D97-AF65-F5344CB8AC3E}">
        <p14:creationId xmlns:p14="http://schemas.microsoft.com/office/powerpoint/2010/main" val="22505124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13087350" y="547688"/>
            <a:ext cx="3943350" cy="8717757"/>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1257300" y="547688"/>
            <a:ext cx="11601450" cy="8717757"/>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defTabSz="1371600">
              <a:defRPr/>
            </a:pPr>
            <a:fld id="{393E0BA6-8B55-4770-92E2-50A813E5248E}" type="datetimeFigureOut">
              <a:rPr lang="tr-TR" smtClean="0">
                <a:solidFill>
                  <a:prstClr val="black">
                    <a:tint val="75000"/>
                  </a:prstClr>
                </a:solidFill>
              </a:rPr>
              <a:pPr defTabSz="1371600">
                <a:defRPr/>
              </a:pPr>
              <a:t>8.09.2024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pPr defTabSz="1371600">
              <a:defRPr/>
            </a:pPr>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pPr defTabSz="1371600">
              <a:defRPr/>
            </a:pPr>
            <a:fld id="{9013F1D1-2948-48AC-96E3-48D98A46533A}" type="slidenum">
              <a:rPr lang="tr-TR" smtClean="0">
                <a:solidFill>
                  <a:prstClr val="black">
                    <a:tint val="75000"/>
                  </a:prstClr>
                </a:solidFill>
              </a:rPr>
              <a:pPr defTabSz="1371600">
                <a:defRPr/>
              </a:pPr>
              <a:t>‹#›</a:t>
            </a:fld>
            <a:endParaRPr lang="tr-TR">
              <a:solidFill>
                <a:prstClr val="black">
                  <a:tint val="75000"/>
                </a:prstClr>
              </a:solidFill>
            </a:endParaRPr>
          </a:p>
        </p:txBody>
      </p:sp>
    </p:spTree>
    <p:extLst>
      <p:ext uri="{BB962C8B-B14F-4D97-AF65-F5344CB8AC3E}">
        <p14:creationId xmlns:p14="http://schemas.microsoft.com/office/powerpoint/2010/main" val="23887928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485294" y="509264"/>
            <a:ext cx="17359796" cy="1086371"/>
          </a:xfrm>
          <a:prstGeom prst="rect">
            <a:avLst/>
          </a:prstGeom>
        </p:spPr>
        <p:txBody>
          <a:bodyPr anchor="ctr"/>
          <a:lstStyle>
            <a:lvl1pPr marL="0" indent="0" algn="ctr">
              <a:buNone/>
              <a:defRPr sz="81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009084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Metin kutusu 7">
            <a:extLst>
              <a:ext uri="{FF2B5EF4-FFF2-40B4-BE49-F238E27FC236}">
                <a16:creationId xmlns:a16="http://schemas.microsoft.com/office/drawing/2014/main" id="{DD88ABF6-F645-EE79-744E-A7659352A93C}"/>
              </a:ext>
            </a:extLst>
          </p:cNvPr>
          <p:cNvSpPr txBox="1"/>
          <p:nvPr userDrawn="1"/>
        </p:nvSpPr>
        <p:spPr>
          <a:xfrm>
            <a:off x="11201400" y="0"/>
            <a:ext cx="7086600" cy="523220"/>
          </a:xfrm>
          <a:prstGeom prst="rect">
            <a:avLst/>
          </a:prstGeom>
          <a:solidFill>
            <a:srgbClr val="BD925F">
              <a:alpha val="58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a:ea typeface="+mn-ea"/>
                <a:cs typeface="+mn-cs"/>
              </a:rPr>
              <a:t>6. Sınıf 1. Ünite: Allah’ın Elçileri: Peygamberler</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57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E994CDD3-C997-C973-48F0-08B5D41B41B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7132338-A799-F0B9-CACC-F45E31FFC34E}"/>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1D3CDCD-FB71-3818-5C55-09265504289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3C5FAE0E-20B2-4F82-9F6A-53ADAE0ACEC0}" type="datetimeFigureOut">
              <a:rPr lang="tr-TR" smtClean="0"/>
              <a:t>8.09.2024</a:t>
            </a:fld>
            <a:endParaRPr lang="tr-TR"/>
          </a:p>
        </p:txBody>
      </p:sp>
      <p:sp>
        <p:nvSpPr>
          <p:cNvPr id="5" name="Alt Bilgi Yer Tutucusu 4">
            <a:extLst>
              <a:ext uri="{FF2B5EF4-FFF2-40B4-BE49-F238E27FC236}">
                <a16:creationId xmlns:a16="http://schemas.microsoft.com/office/drawing/2014/main" id="{D7CD472F-C728-690D-A094-1EA7578B2C7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C9E9DF77-40D0-5D86-78CE-A3CE10EBECD8}"/>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EDBAC3DF-137B-43F0-82A9-B5333303FEF9}" type="slidenum">
              <a:rPr lang="tr-TR" smtClean="0"/>
              <a:t>‹#›</a:t>
            </a:fld>
            <a:endParaRPr lang="tr-TR"/>
          </a:p>
        </p:txBody>
      </p:sp>
    </p:spTree>
    <p:custDataLst>
      <p:tags r:id="rId14"/>
    </p:custDataLst>
    <p:extLst>
      <p:ext uri="{BB962C8B-B14F-4D97-AF65-F5344CB8AC3E}">
        <p14:creationId xmlns:p14="http://schemas.microsoft.com/office/powerpoint/2010/main" val="21150577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tr-T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9/8/2024</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7349795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tx2">
                <a:lumMod val="40000"/>
                <a:lumOff val="60000"/>
              </a:schemeClr>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393E0BA6-8B55-4770-92E2-50A813E5248E}" type="datetimeFigureOut">
              <a:rPr lang="tr-TR" smtClean="0">
                <a:solidFill>
                  <a:prstClr val="black">
                    <a:tint val="75000"/>
                  </a:prstClr>
                </a:solidFill>
              </a:rPr>
              <a:pPr defTabSz="1371600">
                <a:defRPr/>
              </a:pPr>
              <a:t>8.09.2024</a:t>
            </a:fld>
            <a:endParaRPr lang="tr-TR">
              <a:solidFill>
                <a:prstClr val="black">
                  <a:tint val="75000"/>
                </a:prstClr>
              </a:solidFill>
            </a:endParaRPr>
          </a:p>
        </p:txBody>
      </p:sp>
      <p:sp>
        <p:nvSpPr>
          <p:cNvPr id="5" name="Altbilgi Yer Tutucusu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tr-TR">
              <a:solidFill>
                <a:prstClr val="black">
                  <a:tint val="75000"/>
                </a:prstClr>
              </a:solidFill>
            </a:endParaRPr>
          </a:p>
        </p:txBody>
      </p:sp>
      <p:sp>
        <p:nvSpPr>
          <p:cNvPr id="6" name="Slayt Numarası Yer Tutucusu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9013F1D1-2948-48AC-96E3-48D98A46533A}" type="slidenum">
              <a:rPr lang="tr-TR" smtClean="0">
                <a:solidFill>
                  <a:prstClr val="black">
                    <a:tint val="75000"/>
                  </a:prstClr>
                </a:solidFill>
              </a:rPr>
              <a:pPr defTabSz="1371600">
                <a:defRPr/>
              </a:pPr>
              <a:t>‹#›</a:t>
            </a:fld>
            <a:endParaRPr lang="tr-TR">
              <a:solidFill>
                <a:prstClr val="black">
                  <a:tint val="75000"/>
                </a:prstClr>
              </a:solidFill>
            </a:endParaRPr>
          </a:p>
        </p:txBody>
      </p:sp>
    </p:spTree>
    <p:extLst>
      <p:ext uri="{BB962C8B-B14F-4D97-AF65-F5344CB8AC3E}">
        <p14:creationId xmlns:p14="http://schemas.microsoft.com/office/powerpoint/2010/main" val="10455072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1371600"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tr-T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notesSlide" Target="../notesSlides/notesSlide13.xml"/><Relationship Id="rId7" Type="http://schemas.openxmlformats.org/officeDocument/2006/relationships/image" Target="../media/image30.png"/><Relationship Id="rId2" Type="http://schemas.openxmlformats.org/officeDocument/2006/relationships/slideLayout" Target="../slideLayouts/slideLayout30.xml"/><Relationship Id="rId1" Type="http://schemas.openxmlformats.org/officeDocument/2006/relationships/tags" Target="../tags/tag28.xml"/><Relationship Id="rId6" Type="http://schemas.openxmlformats.org/officeDocument/2006/relationships/image" Target="../media/image29.png"/><Relationship Id="rId11" Type="http://schemas.openxmlformats.org/officeDocument/2006/relationships/image" Target="../media/image33.svg"/><Relationship Id="rId5" Type="http://schemas.openxmlformats.org/officeDocument/2006/relationships/image" Target="../media/image28.gif"/><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hyperlink" Target="https://www.youtube.com/watch?v=oI7llFdPWa8" TargetMode="External"/></Relationships>
</file>

<file path=ppt/slides/_rels/slide1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9.xml"/><Relationship Id="rId6" Type="http://schemas.openxmlformats.org/officeDocument/2006/relationships/image" Target="../media/image34.png"/><Relationship Id="rId5" Type="http://schemas.openxmlformats.org/officeDocument/2006/relationships/notesSlide" Target="../notesSlides/notesSlide14.xml"/><Relationship Id="rId4"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tags" Target="../tags/tag31.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hyperlink" Target="https://wordwall.net/play/711/720/955"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0.xml"/><Relationship Id="rId1" Type="http://schemas.openxmlformats.org/officeDocument/2006/relationships/tags" Target="../tags/tag32.xml"/><Relationship Id="rId5" Type="http://schemas.openxmlformats.org/officeDocument/2006/relationships/image" Target="../media/image40.sv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2.wav"/><Relationship Id="rId7" Type="http://schemas.openxmlformats.org/officeDocument/2006/relationships/image" Target="../media/image22.sv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21.png"/><Relationship Id="rId11" Type="http://schemas.openxmlformats.org/officeDocument/2006/relationships/image" Target="../media/image44.svg"/><Relationship Id="rId5" Type="http://schemas.openxmlformats.org/officeDocument/2006/relationships/image" Target="../media/image20.svg"/><Relationship Id="rId10" Type="http://schemas.openxmlformats.org/officeDocument/2006/relationships/image" Target="../media/image43.png"/><Relationship Id="rId4" Type="http://schemas.openxmlformats.org/officeDocument/2006/relationships/image" Target="../media/image19.png"/><Relationship Id="rId9" Type="http://schemas.openxmlformats.org/officeDocument/2006/relationships/image" Target="../media/image42.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30.xml"/><Relationship Id="rId5" Type="http://schemas.openxmlformats.org/officeDocument/2006/relationships/image" Target="../media/image44.sv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30.xml"/><Relationship Id="rId5" Type="http://schemas.openxmlformats.org/officeDocument/2006/relationships/image" Target="../media/image44.sv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30.xml"/><Relationship Id="rId5" Type="http://schemas.openxmlformats.org/officeDocument/2006/relationships/image" Target="../media/image44.sv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notesSlide" Target="../notesSlides/notesSlide18.xml"/><Relationship Id="rId7" Type="http://schemas.openxmlformats.org/officeDocument/2006/relationships/hyperlink" Target="https://t.me/joinchat/QrR0NEiT70UPac8ZvS8MDA" TargetMode="External"/><Relationship Id="rId12" Type="http://schemas.openxmlformats.org/officeDocument/2006/relationships/image" Target="../media/image50.png"/><Relationship Id="rId2" Type="http://schemas.openxmlformats.org/officeDocument/2006/relationships/slideLayout" Target="../slideLayouts/slideLayout18.xml"/><Relationship Id="rId1" Type="http://schemas.openxmlformats.org/officeDocument/2006/relationships/tags" Target="../tags/tag33.xml"/><Relationship Id="rId6" Type="http://schemas.openxmlformats.org/officeDocument/2006/relationships/hyperlink" Target="https://www.instagram.com/mustafa_yildirim129/" TargetMode="External"/><Relationship Id="rId11" Type="http://schemas.openxmlformats.org/officeDocument/2006/relationships/image" Target="../media/image49.svg"/><Relationship Id="rId5" Type="http://schemas.openxmlformats.org/officeDocument/2006/relationships/hyperlink" Target="https://dindersimateryal.com/" TargetMode="External"/><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image" Target="../media/image47.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svg"/><Relationship Id="rId3" Type="http://schemas.openxmlformats.org/officeDocument/2006/relationships/notesSlide" Target="../notesSlides/notesSlide4.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notesSlide" Target="../notesSlides/notesSlide5.xml"/><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9.svg"/><Relationship Id="rId11" Type="http://schemas.openxmlformats.org/officeDocument/2006/relationships/image" Target="../media/image14.sv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4.svg"/><Relationship Id="rId3" Type="http://schemas.openxmlformats.org/officeDocument/2006/relationships/notesSlide" Target="../notesSlides/notesSlide6.xml"/><Relationship Id="rId7" Type="http://schemas.openxmlformats.org/officeDocument/2006/relationships/image" Target="../media/image15.png"/><Relationship Id="rId12" Type="http://schemas.openxmlformats.org/officeDocument/2006/relationships/image" Target="../media/image13.png"/><Relationship Id="rId17" Type="http://schemas.openxmlformats.org/officeDocument/2006/relationships/image" Target="../media/image9.svg"/><Relationship Id="rId2" Type="http://schemas.openxmlformats.org/officeDocument/2006/relationships/slideLayout" Target="../slideLayouts/slideLayout7.xml"/><Relationship Id="rId16" Type="http://schemas.openxmlformats.org/officeDocument/2006/relationships/image" Target="../media/image8.png"/><Relationship Id="rId1" Type="http://schemas.openxmlformats.org/officeDocument/2006/relationships/tags" Target="../tags/tag21.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8.sv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notesSlide" Target="../notesSlides/notesSlide7.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tags" Target="../tags/tag23.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hyperlink" Target="https://wordwall.net/play/77096/808/265"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6.svg"/><Relationship Id="rId3" Type="http://schemas.openxmlformats.org/officeDocument/2006/relationships/notesSlide" Target="../notesSlides/notesSlide9.xml"/><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11.svg"/><Relationship Id="rId11" Type="http://schemas.openxmlformats.org/officeDocument/2006/relationships/image" Target="../media/image14.svg"/><Relationship Id="rId5" Type="http://schemas.openxmlformats.org/officeDocument/2006/relationships/image" Target="../media/image10.png"/><Relationship Id="rId15" Type="http://schemas.openxmlformats.org/officeDocument/2006/relationships/image" Target="../media/image9.svg"/><Relationship Id="rId10" Type="http://schemas.openxmlformats.org/officeDocument/2006/relationships/image" Target="../media/image13.png"/><Relationship Id="rId4" Type="http://schemas.openxmlformats.org/officeDocument/2006/relationships/audio" Target="../media/audio1.wav"/><Relationship Id="rId9" Type="http://schemas.openxmlformats.org/officeDocument/2006/relationships/image" Target="../media/image7.svg"/><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5306" y="381550"/>
            <a:ext cx="4522632" cy="9067800"/>
          </a:xfrm>
          <a:custGeom>
            <a:avLst/>
            <a:gdLst/>
            <a:ahLst/>
            <a:cxnLst/>
            <a:rect l="l" t="t" r="r" b="b"/>
            <a:pathLst>
              <a:path w="3136760" h="7316058">
                <a:moveTo>
                  <a:pt x="0" y="0"/>
                </a:moveTo>
                <a:lnTo>
                  <a:pt x="3136760" y="0"/>
                </a:lnTo>
                <a:lnTo>
                  <a:pt x="3136760" y="7316058"/>
                </a:lnTo>
                <a:lnTo>
                  <a:pt x="0" y="73160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7" name="Freeform 3">
            <a:extLst>
              <a:ext uri="{FF2B5EF4-FFF2-40B4-BE49-F238E27FC236}">
                <a16:creationId xmlns:a16="http://schemas.microsoft.com/office/drawing/2014/main" id="{29E85519-C964-FBD1-8A51-344136541EEB}"/>
              </a:ext>
            </a:extLst>
          </p:cNvPr>
          <p:cNvSpPr/>
          <p:nvPr/>
        </p:nvSpPr>
        <p:spPr>
          <a:xfrm>
            <a:off x="8153400" y="1409700"/>
            <a:ext cx="7086600" cy="5638800"/>
          </a:xfrm>
          <a:custGeom>
            <a:avLst/>
            <a:gdLst/>
            <a:ahLst/>
            <a:cxnLst/>
            <a:rect l="l" t="t" r="r" b="b"/>
            <a:pathLst>
              <a:path w="2543763" h="2575070">
                <a:moveTo>
                  <a:pt x="0" y="0"/>
                </a:moveTo>
                <a:lnTo>
                  <a:pt x="2543763" y="0"/>
                </a:lnTo>
                <a:lnTo>
                  <a:pt x="2543763" y="2575070"/>
                </a:lnTo>
                <a:lnTo>
                  <a:pt x="0" y="2575070"/>
                </a:lnTo>
                <a:close/>
              </a:path>
            </a:pathLst>
          </a:custGeom>
          <a:solidFill>
            <a:srgbClr val="F9F6E4"/>
          </a:solidFill>
        </p:spPr>
        <p:txBody>
          <a:bodyPr/>
          <a:lstStyle/>
          <a:p>
            <a:endParaRPr lang="tr-TR"/>
          </a:p>
        </p:txBody>
      </p:sp>
      <p:sp>
        <p:nvSpPr>
          <p:cNvPr id="8" name="Freeform 6">
            <a:extLst>
              <a:ext uri="{FF2B5EF4-FFF2-40B4-BE49-F238E27FC236}">
                <a16:creationId xmlns:a16="http://schemas.microsoft.com/office/drawing/2014/main" id="{E6A400ED-C4B6-7102-2158-FDB5F46DAAAA}"/>
              </a:ext>
            </a:extLst>
          </p:cNvPr>
          <p:cNvSpPr/>
          <p:nvPr/>
        </p:nvSpPr>
        <p:spPr>
          <a:xfrm>
            <a:off x="9486900" y="2057400"/>
            <a:ext cx="4419600" cy="4343400"/>
          </a:xfrm>
          <a:custGeom>
            <a:avLst/>
            <a:gdLst/>
            <a:ahLst/>
            <a:cxnLst/>
            <a:rect l="l" t="t" r="r" b="b"/>
            <a:pathLst>
              <a:path w="417642" h="257367">
                <a:moveTo>
                  <a:pt x="0" y="0"/>
                </a:moveTo>
                <a:lnTo>
                  <a:pt x="417642" y="0"/>
                </a:lnTo>
                <a:lnTo>
                  <a:pt x="417642" y="257367"/>
                </a:lnTo>
                <a:lnTo>
                  <a:pt x="0" y="257367"/>
                </a:lnTo>
                <a:close/>
              </a:path>
            </a:pathLst>
          </a:custGeom>
          <a:solidFill>
            <a:srgbClr val="F9D9C0"/>
          </a:solidFill>
        </p:spPr>
        <p:txBody>
          <a:bodyPr/>
          <a:lstStyle/>
          <a:p>
            <a:pPr marL="571500" indent="-571500">
              <a:lnSpc>
                <a:spcPct val="150000"/>
              </a:lnSpc>
              <a:buFont typeface="Wingdings" panose="05000000000000000000" pitchFamily="2" charset="2"/>
              <a:buChar char="Ø"/>
            </a:pPr>
            <a:r>
              <a:rPr lang="tr-TR" sz="3600" dirty="0"/>
              <a:t>Hz. İbrahim (a.s.)</a:t>
            </a:r>
          </a:p>
          <a:p>
            <a:pPr marL="571500" indent="-571500">
              <a:lnSpc>
                <a:spcPct val="150000"/>
              </a:lnSpc>
              <a:buFont typeface="Wingdings" panose="05000000000000000000" pitchFamily="2" charset="2"/>
              <a:buChar char="Ø"/>
            </a:pPr>
            <a:r>
              <a:rPr lang="tr-TR" sz="3600" dirty="0"/>
              <a:t>Hz. Nuh (a.s.)</a:t>
            </a:r>
          </a:p>
          <a:p>
            <a:pPr marL="571500" indent="-571500">
              <a:lnSpc>
                <a:spcPct val="150000"/>
              </a:lnSpc>
              <a:buFont typeface="Wingdings" panose="05000000000000000000" pitchFamily="2" charset="2"/>
              <a:buChar char="Ø"/>
            </a:pPr>
            <a:r>
              <a:rPr lang="tr-TR" sz="3600" dirty="0"/>
              <a:t>Hz. Hud (a.s.)</a:t>
            </a:r>
          </a:p>
          <a:p>
            <a:pPr marL="571500" indent="-571500">
              <a:lnSpc>
                <a:spcPct val="150000"/>
              </a:lnSpc>
              <a:buFont typeface="Wingdings" panose="05000000000000000000" pitchFamily="2" charset="2"/>
              <a:buChar char="Ø"/>
            </a:pPr>
            <a:r>
              <a:rPr lang="tr-TR" sz="3600" dirty="0"/>
              <a:t>Hz. Yusuf (a.s.)</a:t>
            </a:r>
          </a:p>
          <a:p>
            <a:pPr marL="571500" indent="-571500">
              <a:lnSpc>
                <a:spcPct val="150000"/>
              </a:lnSpc>
              <a:buFont typeface="Wingdings" panose="05000000000000000000" pitchFamily="2" charset="2"/>
              <a:buChar char="Ø"/>
            </a:pPr>
            <a:r>
              <a:rPr lang="tr-TR" sz="3600" dirty="0"/>
              <a:t>Hz. Davut (a.s.)</a:t>
            </a:r>
          </a:p>
        </p:txBody>
      </p:sp>
      <p:sp>
        <p:nvSpPr>
          <p:cNvPr id="9" name="Dikdörtgen: Köşeleri Yuvarlatılmış 8">
            <a:extLst>
              <a:ext uri="{FF2B5EF4-FFF2-40B4-BE49-F238E27FC236}">
                <a16:creationId xmlns:a16="http://schemas.microsoft.com/office/drawing/2014/main" id="{6F9F2BF6-24F4-3C54-3C96-0083C5A3AC2D}"/>
              </a:ext>
            </a:extLst>
          </p:cNvPr>
          <p:cNvSpPr/>
          <p:nvPr/>
        </p:nvSpPr>
        <p:spPr>
          <a:xfrm>
            <a:off x="6400800" y="7353300"/>
            <a:ext cx="11049000" cy="1028700"/>
          </a:xfrm>
          <a:prstGeom prst="roundRect">
            <a:avLst>
              <a:gd name="adj" fmla="val 13181"/>
            </a:avLst>
          </a:prstGeom>
          <a:solidFill>
            <a:srgbClr val="F5E0B0"/>
          </a:solidFill>
          <a:ln w="12700" cap="flat" cmpd="sng" algn="ctr">
            <a:noFill/>
            <a:prstDash val="solid"/>
            <a:miter lim="800000"/>
          </a:ln>
          <a:effectLst/>
        </p:spPr>
        <p:txBody>
          <a:bodyPr rtlCol="0" anchor="ctr"/>
          <a:lstStyle/>
          <a:p>
            <a:pPr lvl="0" algn="ctr">
              <a:defRPr/>
            </a:pPr>
            <a:r>
              <a:rPr lang="tr-TR" sz="3600" kern="0" dirty="0">
                <a:solidFill>
                  <a:srgbClr val="000000"/>
                </a:solidFill>
                <a:latin typeface="Helvetica" panose="020B0604020202020204" pitchFamily="34" charset="0"/>
                <a:cs typeface="Helvetica" panose="020B0604020202020204" pitchFamily="34" charset="0"/>
              </a:rPr>
              <a:t>Verilen isimleri daha önce duydunuz mu? </a:t>
            </a:r>
          </a:p>
        </p:txBody>
      </p:sp>
      <p:sp>
        <p:nvSpPr>
          <p:cNvPr id="10" name="Dikdörtgen: Köşeleri Yuvarlatılmış 9">
            <a:extLst>
              <a:ext uri="{FF2B5EF4-FFF2-40B4-BE49-F238E27FC236}">
                <a16:creationId xmlns:a16="http://schemas.microsoft.com/office/drawing/2014/main" id="{F46FB582-0ADB-19C2-2860-9E8C19D1B953}"/>
              </a:ext>
            </a:extLst>
          </p:cNvPr>
          <p:cNvSpPr/>
          <p:nvPr/>
        </p:nvSpPr>
        <p:spPr>
          <a:xfrm>
            <a:off x="6378388" y="8704729"/>
            <a:ext cx="11049000" cy="1028700"/>
          </a:xfrm>
          <a:prstGeom prst="roundRect">
            <a:avLst>
              <a:gd name="adj" fmla="val 13181"/>
            </a:avLst>
          </a:prstGeom>
          <a:solidFill>
            <a:schemeClr val="accent6">
              <a:lumMod val="60000"/>
              <a:lumOff val="40000"/>
            </a:schemeClr>
          </a:solidFill>
          <a:ln w="12700" cap="flat" cmpd="sng" algn="ctr">
            <a:noFill/>
            <a:prstDash val="solid"/>
            <a:miter lim="800000"/>
          </a:ln>
          <a:effectLst/>
        </p:spPr>
        <p:txBody>
          <a:bodyPr rtlCol="0" anchor="ctr"/>
          <a:lstStyle/>
          <a:p>
            <a:pPr lvl="0" algn="ctr">
              <a:defRPr/>
            </a:pPr>
            <a:r>
              <a:rPr lang="tr-TR" sz="3600" kern="0" dirty="0">
                <a:solidFill>
                  <a:srgbClr val="000000"/>
                </a:solidFill>
                <a:latin typeface="Helvetica" panose="020B0604020202020204" pitchFamily="34" charset="0"/>
                <a:cs typeface="Helvetica" panose="020B0604020202020204" pitchFamily="34" charset="0"/>
              </a:rPr>
              <a:t>Bu isimlerin başına neden </a:t>
            </a:r>
            <a:r>
              <a:rPr lang="tr-TR" sz="3600" kern="0" dirty="0">
                <a:solidFill>
                  <a:srgbClr val="FF0000"/>
                </a:solidFill>
                <a:latin typeface="Helvetica" panose="020B0604020202020204" pitchFamily="34" charset="0"/>
                <a:cs typeface="Helvetica" panose="020B0604020202020204" pitchFamily="34" charset="0"/>
              </a:rPr>
              <a:t>HZ. </a:t>
            </a:r>
            <a:r>
              <a:rPr lang="tr-TR" sz="3600" kern="0" dirty="0">
                <a:solidFill>
                  <a:srgbClr val="000000"/>
                </a:solidFill>
                <a:latin typeface="Helvetica" panose="020B0604020202020204" pitchFamily="34" charset="0"/>
                <a:cs typeface="Helvetica" panose="020B0604020202020204" pitchFamily="34" charset="0"/>
              </a:rPr>
              <a:t>getirilmiştir?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up 70">
            <a:extLst>
              <a:ext uri="{FF2B5EF4-FFF2-40B4-BE49-F238E27FC236}">
                <a16:creationId xmlns:a16="http://schemas.microsoft.com/office/drawing/2014/main" id="{08A48F3E-7EDD-7756-8F37-5BA40EA4FDC1}"/>
              </a:ext>
            </a:extLst>
          </p:cNvPr>
          <p:cNvGrpSpPr/>
          <p:nvPr/>
        </p:nvGrpSpPr>
        <p:grpSpPr>
          <a:xfrm>
            <a:off x="8324092" y="342900"/>
            <a:ext cx="9887708" cy="1692604"/>
            <a:chOff x="8171692" y="1220307"/>
            <a:chExt cx="9887708" cy="1692604"/>
          </a:xfrm>
        </p:grpSpPr>
        <p:sp>
          <p:nvSpPr>
            <p:cNvPr id="36" name="AutoShape 37">
              <a:extLst>
                <a:ext uri="{FF2B5EF4-FFF2-40B4-BE49-F238E27FC236}">
                  <a16:creationId xmlns:a16="http://schemas.microsoft.com/office/drawing/2014/main" id="{1FD7264B-8DDB-96D6-13D1-10E1251F9D28}"/>
                </a:ext>
              </a:extLst>
            </p:cNvPr>
            <p:cNvSpPr/>
            <p:nvPr/>
          </p:nvSpPr>
          <p:spPr>
            <a:xfrm flipV="1">
              <a:off x="11887200" y="2095500"/>
              <a:ext cx="1762489" cy="0"/>
            </a:xfrm>
            <a:prstGeom prst="line">
              <a:avLst/>
            </a:prstGeom>
            <a:ln w="57150" cap="flat">
              <a:solidFill>
                <a:srgbClr val="054476"/>
              </a:solidFill>
              <a:prstDash val="solid"/>
              <a:headEnd type="none" w="sm" len="sm"/>
              <a:tailEnd type="none" w="sm" len="sm"/>
            </a:ln>
          </p:spPr>
          <p:txBody>
            <a:bodyPr/>
            <a:lstStyle/>
            <a:p>
              <a:endParaRPr lang="tr-TR"/>
            </a:p>
          </p:txBody>
        </p:sp>
        <p:sp>
          <p:nvSpPr>
            <p:cNvPr id="69" name="Dikdörtgen: Köşeleri Yuvarlatılmış 68">
              <a:extLst>
                <a:ext uri="{FF2B5EF4-FFF2-40B4-BE49-F238E27FC236}">
                  <a16:creationId xmlns:a16="http://schemas.microsoft.com/office/drawing/2014/main" id="{5EDEED0A-6A4A-A102-9F26-A5E7CC5A64B6}"/>
                </a:ext>
              </a:extLst>
            </p:cNvPr>
            <p:cNvSpPr/>
            <p:nvPr/>
          </p:nvSpPr>
          <p:spPr>
            <a:xfrm>
              <a:off x="8772630" y="1220307"/>
              <a:ext cx="3418114" cy="1692604"/>
            </a:xfrm>
            <a:prstGeom prst="roundRect">
              <a:avLst>
                <a:gd name="adj" fmla="val 30706"/>
              </a:avLst>
            </a:prstGeom>
            <a:solidFill>
              <a:srgbClr val="00B4FF"/>
            </a:solidFill>
            <a:ln w="381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dirty="0"/>
                <a:t>İmanın şartları kaç tanedir?</a:t>
              </a:r>
            </a:p>
          </p:txBody>
        </p:sp>
        <p:grpSp>
          <p:nvGrpSpPr>
            <p:cNvPr id="12" name="Group 12">
              <a:extLst>
                <a:ext uri="{FF2B5EF4-FFF2-40B4-BE49-F238E27FC236}">
                  <a16:creationId xmlns:a16="http://schemas.microsoft.com/office/drawing/2014/main" id="{81C928B1-CBCA-4B51-4B98-0B443BC31360}"/>
                </a:ext>
              </a:extLst>
            </p:cNvPr>
            <p:cNvGrpSpPr/>
            <p:nvPr/>
          </p:nvGrpSpPr>
          <p:grpSpPr>
            <a:xfrm>
              <a:off x="8171692" y="1657774"/>
              <a:ext cx="857885" cy="857885"/>
              <a:chOff x="0" y="0"/>
              <a:chExt cx="812800" cy="812800"/>
            </a:xfrm>
          </p:grpSpPr>
          <p:sp>
            <p:nvSpPr>
              <p:cNvPr id="13" name="Freeform 13">
                <a:extLst>
                  <a:ext uri="{FF2B5EF4-FFF2-40B4-BE49-F238E27FC236}">
                    <a16:creationId xmlns:a16="http://schemas.microsoft.com/office/drawing/2014/main" id="{D8377F80-3E11-76ED-AD2D-711F04F4A9B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6E4D"/>
              </a:solidFill>
              <a:ln w="57150" cap="sq">
                <a:solidFill>
                  <a:srgbClr val="054476"/>
                </a:solidFill>
                <a:prstDash val="solid"/>
                <a:miter/>
              </a:ln>
            </p:spPr>
            <p:txBody>
              <a:bodyPr/>
              <a:lstStyle/>
              <a:p>
                <a:endParaRPr lang="tr-TR"/>
              </a:p>
            </p:txBody>
          </p:sp>
          <p:sp>
            <p:nvSpPr>
              <p:cNvPr id="14" name="TextBox 14">
                <a:extLst>
                  <a:ext uri="{FF2B5EF4-FFF2-40B4-BE49-F238E27FC236}">
                    <a16:creationId xmlns:a16="http://schemas.microsoft.com/office/drawing/2014/main" id="{3BECC4C8-FE10-248A-C07F-6B442D57F5DB}"/>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4" name="Group 25">
              <a:extLst>
                <a:ext uri="{FF2B5EF4-FFF2-40B4-BE49-F238E27FC236}">
                  <a16:creationId xmlns:a16="http://schemas.microsoft.com/office/drawing/2014/main" id="{52E20409-F041-766B-0F66-95A53C46F10D}"/>
                </a:ext>
              </a:extLst>
            </p:cNvPr>
            <p:cNvGrpSpPr/>
            <p:nvPr/>
          </p:nvGrpSpPr>
          <p:grpSpPr>
            <a:xfrm>
              <a:off x="12486788" y="1220307"/>
              <a:ext cx="5572612" cy="1477531"/>
              <a:chOff x="0" y="-38100"/>
              <a:chExt cx="987180" cy="355324"/>
            </a:xfrm>
          </p:grpSpPr>
          <p:sp>
            <p:nvSpPr>
              <p:cNvPr id="25" name="Freeform 26">
                <a:extLst>
                  <a:ext uri="{FF2B5EF4-FFF2-40B4-BE49-F238E27FC236}">
                    <a16:creationId xmlns:a16="http://schemas.microsoft.com/office/drawing/2014/main" id="{B60493A6-C958-89D1-77A3-2B2FA88921A7}"/>
                  </a:ext>
                </a:extLst>
              </p:cNvPr>
              <p:cNvSpPr/>
              <p:nvPr/>
            </p:nvSpPr>
            <p:spPr>
              <a:xfrm>
                <a:off x="182211" y="40431"/>
                <a:ext cx="804969" cy="259654"/>
              </a:xfrm>
              <a:custGeom>
                <a:avLst/>
                <a:gdLst/>
                <a:ahLst/>
                <a:cxnLst/>
                <a:rect l="l" t="t" r="r" b="b"/>
                <a:pathLst>
                  <a:path w="987180" h="317224">
                    <a:moveTo>
                      <a:pt x="104196" y="0"/>
                    </a:moveTo>
                    <a:lnTo>
                      <a:pt x="882984" y="0"/>
                    </a:lnTo>
                    <a:cubicBezTo>
                      <a:pt x="940530" y="0"/>
                      <a:pt x="987180" y="46650"/>
                      <a:pt x="987180" y="104196"/>
                    </a:cubicBezTo>
                    <a:lnTo>
                      <a:pt x="987180" y="213028"/>
                    </a:lnTo>
                    <a:cubicBezTo>
                      <a:pt x="987180" y="270574"/>
                      <a:pt x="940530" y="317224"/>
                      <a:pt x="882984" y="317224"/>
                    </a:cubicBezTo>
                    <a:lnTo>
                      <a:pt x="104196" y="317224"/>
                    </a:lnTo>
                    <a:cubicBezTo>
                      <a:pt x="46650" y="317224"/>
                      <a:pt x="0" y="270574"/>
                      <a:pt x="0" y="213028"/>
                    </a:cubicBezTo>
                    <a:lnTo>
                      <a:pt x="0" y="104196"/>
                    </a:lnTo>
                    <a:cubicBezTo>
                      <a:pt x="0" y="46650"/>
                      <a:pt x="46650" y="0"/>
                      <a:pt x="104196" y="0"/>
                    </a:cubicBezTo>
                    <a:close/>
                  </a:path>
                </a:pathLst>
              </a:custGeom>
              <a:solidFill>
                <a:srgbClr val="F2F1EF"/>
              </a:solidFill>
              <a:ln w="57150" cap="rnd">
                <a:solidFill>
                  <a:srgbClr val="054476"/>
                </a:solidFill>
                <a:prstDash val="solid"/>
                <a:round/>
              </a:ln>
            </p:spPr>
            <p:txBody>
              <a:bodyPr/>
              <a:lstStyle/>
              <a:p>
                <a:endParaRPr lang="tr-TR"/>
              </a:p>
            </p:txBody>
          </p:sp>
          <p:sp>
            <p:nvSpPr>
              <p:cNvPr id="26" name="TextBox 27">
                <a:extLst>
                  <a:ext uri="{FF2B5EF4-FFF2-40B4-BE49-F238E27FC236}">
                    <a16:creationId xmlns:a16="http://schemas.microsoft.com/office/drawing/2014/main" id="{7126F8D3-388D-A0F0-A04D-15C558B4595C}"/>
                  </a:ext>
                </a:extLst>
              </p:cNvPr>
              <p:cNvSpPr txBox="1"/>
              <p:nvPr/>
            </p:nvSpPr>
            <p:spPr>
              <a:xfrm>
                <a:off x="0" y="-38100"/>
                <a:ext cx="987180" cy="355324"/>
              </a:xfrm>
              <a:prstGeom prst="rect">
                <a:avLst/>
              </a:prstGeom>
            </p:spPr>
            <p:txBody>
              <a:bodyPr lIns="50800" tIns="50800" rIns="50800" bIns="50800" rtlCol="0" anchor="ctr"/>
              <a:lstStyle/>
              <a:p>
                <a:pPr algn="ctr">
                  <a:lnSpc>
                    <a:spcPts val="2659"/>
                  </a:lnSpc>
                </a:pPr>
                <a:endParaRPr/>
              </a:p>
            </p:txBody>
          </p:sp>
        </p:grpSp>
        <p:sp>
          <p:nvSpPr>
            <p:cNvPr id="58" name="TextBox 60">
              <a:extLst>
                <a:ext uri="{FF2B5EF4-FFF2-40B4-BE49-F238E27FC236}">
                  <a16:creationId xmlns:a16="http://schemas.microsoft.com/office/drawing/2014/main" id="{313BEB51-C389-7DA5-39DE-6D59A5FAC7E5}"/>
                </a:ext>
              </a:extLst>
            </p:cNvPr>
            <p:cNvSpPr txBox="1"/>
            <p:nvPr/>
          </p:nvSpPr>
          <p:spPr>
            <a:xfrm>
              <a:off x="8342261" y="1890588"/>
              <a:ext cx="445746" cy="436499"/>
            </a:xfrm>
            <a:prstGeom prst="rect">
              <a:avLst/>
            </a:prstGeom>
          </p:spPr>
          <p:txBody>
            <a:bodyPr lIns="0" tIns="0" rIns="0" bIns="0" rtlCol="0" anchor="t">
              <a:spAutoFit/>
            </a:bodyPr>
            <a:lstStyle/>
            <a:p>
              <a:pPr algn="ctr">
                <a:lnSpc>
                  <a:spcPts val="3328"/>
                </a:lnSpc>
              </a:pPr>
              <a:r>
                <a:rPr lang="en-US" sz="3200">
                  <a:solidFill>
                    <a:srgbClr val="FFFFFF"/>
                  </a:solidFill>
                  <a:latin typeface="Aileron Bold"/>
                  <a:ea typeface="Aileron Bold"/>
                  <a:cs typeface="Aileron Bold"/>
                  <a:sym typeface="Aileron Bold"/>
                </a:rPr>
                <a:t>1</a:t>
              </a:r>
            </a:p>
          </p:txBody>
        </p:sp>
      </p:grpSp>
      <p:sp>
        <p:nvSpPr>
          <p:cNvPr id="62" name="Dikdörtgen: Köşeleri Yuvarlatılmış 61">
            <a:extLst>
              <a:ext uri="{FF2B5EF4-FFF2-40B4-BE49-F238E27FC236}">
                <a16:creationId xmlns:a16="http://schemas.microsoft.com/office/drawing/2014/main" id="{9C873F4E-45A7-5CB3-F4BA-EE032200AF78}"/>
              </a:ext>
            </a:extLst>
          </p:cNvPr>
          <p:cNvSpPr/>
          <p:nvPr/>
        </p:nvSpPr>
        <p:spPr>
          <a:xfrm>
            <a:off x="228600" y="669452"/>
            <a:ext cx="7799448" cy="7981499"/>
          </a:xfrm>
          <a:prstGeom prst="roundRect">
            <a:avLst>
              <a:gd name="adj" fmla="val 6414"/>
            </a:avLst>
          </a:prstGeom>
          <a:solidFill>
            <a:srgbClr val="F2F1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tr-TR" sz="2400" dirty="0">
                <a:solidFill>
                  <a:schemeClr val="tx1"/>
                </a:solidFill>
              </a:rPr>
              <a:t>Dinimize göre inanmamız gereken 6 tane imanın şartı vardır. Bu şartlardan bir tanesi de peygamberlere inanmaktır. Peygamberler, Allah'ın mesajlarını insanlara ulaştırmakla görevli, insanlar arasından, Allah tarafından seçilen elçi ve rehberlerdir. Bu görevi yerine getiren peygamberler aynı zamanda kendileri de birer mümin olarak hayatlarıyla insanlara örnek olmuşlardır. Peygamberler, Allah Teâlâ'nın emir ve yasaklarının biz insanlara ulaştıran örnek  ve önder kişilerdir. Biz Müslümanlar, ilk peygamber olan Hz. Âdem’den (as) son peygamber Hz. Muhammed’e (as) kadar gönderilmiş bütün peygamberlere iman ederiz. Allah, yüzlerce peygamber göndermiş ve biz bunların sayısın tam olarak bilemeyiz. Kur’an-ı Kerim’de isimi geçen peygamber sayısı 25’tir. </a:t>
            </a:r>
          </a:p>
        </p:txBody>
      </p:sp>
      <p:grpSp>
        <p:nvGrpSpPr>
          <p:cNvPr id="68" name="Grup 67">
            <a:extLst>
              <a:ext uri="{FF2B5EF4-FFF2-40B4-BE49-F238E27FC236}">
                <a16:creationId xmlns:a16="http://schemas.microsoft.com/office/drawing/2014/main" id="{F5759814-E703-A7B2-A820-5C393279879D}"/>
              </a:ext>
            </a:extLst>
          </p:cNvPr>
          <p:cNvGrpSpPr/>
          <p:nvPr/>
        </p:nvGrpSpPr>
        <p:grpSpPr>
          <a:xfrm>
            <a:off x="959450" y="8916585"/>
            <a:ext cx="6751404" cy="951315"/>
            <a:chOff x="959450" y="8916585"/>
            <a:chExt cx="6751404" cy="951315"/>
          </a:xfrm>
        </p:grpSpPr>
        <p:sp>
          <p:nvSpPr>
            <p:cNvPr id="66" name="Freeform 30">
              <a:extLst>
                <a:ext uri="{FF2B5EF4-FFF2-40B4-BE49-F238E27FC236}">
                  <a16:creationId xmlns:a16="http://schemas.microsoft.com/office/drawing/2014/main" id="{4186DD87-1A5B-448A-3B6E-A9CF0BBAA4F6}"/>
                </a:ext>
              </a:extLst>
            </p:cNvPr>
            <p:cNvSpPr/>
            <p:nvPr/>
          </p:nvSpPr>
          <p:spPr>
            <a:xfrm>
              <a:off x="959450" y="8916585"/>
              <a:ext cx="6751404" cy="951315"/>
            </a:xfrm>
            <a:custGeom>
              <a:avLst/>
              <a:gdLst/>
              <a:ahLst/>
              <a:cxnLst/>
              <a:rect l="l" t="t" r="r" b="b"/>
              <a:pathLst>
                <a:path w="865035" h="258402">
                  <a:moveTo>
                    <a:pt x="0" y="0"/>
                  </a:moveTo>
                  <a:lnTo>
                    <a:pt x="865035" y="0"/>
                  </a:lnTo>
                  <a:lnTo>
                    <a:pt x="865035" y="258402"/>
                  </a:lnTo>
                  <a:lnTo>
                    <a:pt x="0" y="258402"/>
                  </a:lnTo>
                  <a:close/>
                </a:path>
              </a:pathLst>
            </a:custGeom>
            <a:solidFill>
              <a:srgbClr val="00B4FF"/>
            </a:solidFill>
          </p:spPr>
          <p:txBody>
            <a:bodyPr/>
            <a:lstStyle/>
            <a:p>
              <a:endParaRPr lang="tr-TR"/>
            </a:p>
          </p:txBody>
        </p:sp>
        <p:sp>
          <p:nvSpPr>
            <p:cNvPr id="65" name="TextBox 78">
              <a:extLst>
                <a:ext uri="{FF2B5EF4-FFF2-40B4-BE49-F238E27FC236}">
                  <a16:creationId xmlns:a16="http://schemas.microsoft.com/office/drawing/2014/main" id="{730510AA-B519-DB67-E2C9-AB85523D5CC0}"/>
                </a:ext>
              </a:extLst>
            </p:cNvPr>
            <p:cNvSpPr txBox="1"/>
            <p:nvPr/>
          </p:nvSpPr>
          <p:spPr>
            <a:xfrm>
              <a:off x="1111851" y="9182217"/>
              <a:ext cx="6446602" cy="420050"/>
            </a:xfrm>
            <a:prstGeom prst="rect">
              <a:avLst/>
            </a:prstGeom>
          </p:spPr>
          <p:txBody>
            <a:bodyPr wrap="square" lIns="0" tIns="0" rIns="0" bIns="0" rtlCol="0" anchor="t">
              <a:spAutoFit/>
            </a:bodyPr>
            <a:lstStyle/>
            <a:p>
              <a:pPr algn="l">
                <a:lnSpc>
                  <a:spcPts val="3080"/>
                </a:lnSpc>
              </a:pPr>
              <a:r>
                <a:rPr lang="tr-TR" sz="3600" dirty="0">
                  <a:solidFill>
                    <a:srgbClr val="FFFFFF"/>
                  </a:solidFill>
                  <a:ea typeface="Canva Sans 1 Bold"/>
                  <a:cs typeface="Canva Sans 1 Bold"/>
                  <a:sym typeface="Canva Sans 1 Bold"/>
                </a:rPr>
                <a:t>Parçaya göre soruları cevaplayınız.</a:t>
              </a:r>
              <a:endParaRPr lang="en-US" sz="3600" dirty="0">
                <a:solidFill>
                  <a:srgbClr val="FFFFFF"/>
                </a:solidFill>
                <a:ea typeface="Canva Sans 1 Bold"/>
                <a:cs typeface="Canva Sans 1 Bold"/>
                <a:sym typeface="Canva Sans 1 Bold"/>
              </a:endParaRPr>
            </a:p>
          </p:txBody>
        </p:sp>
      </p:grpSp>
      <p:sp>
        <p:nvSpPr>
          <p:cNvPr id="70" name="Metin kutusu 69">
            <a:extLst>
              <a:ext uri="{FF2B5EF4-FFF2-40B4-BE49-F238E27FC236}">
                <a16:creationId xmlns:a16="http://schemas.microsoft.com/office/drawing/2014/main" id="{F59A9C73-0C3F-17F6-86A9-C843747DCFCF}"/>
              </a:ext>
            </a:extLst>
          </p:cNvPr>
          <p:cNvSpPr txBox="1"/>
          <p:nvPr/>
        </p:nvSpPr>
        <p:spPr>
          <a:xfrm>
            <a:off x="14474270" y="794641"/>
            <a:ext cx="2667181" cy="584775"/>
          </a:xfrm>
          <a:prstGeom prst="rect">
            <a:avLst/>
          </a:prstGeom>
          <a:noFill/>
        </p:spPr>
        <p:txBody>
          <a:bodyPr wrap="square" rtlCol="0">
            <a:spAutoFit/>
          </a:bodyPr>
          <a:lstStyle/>
          <a:p>
            <a:pPr algn="ctr"/>
            <a:r>
              <a:rPr lang="tr-TR" sz="3200" dirty="0">
                <a:solidFill>
                  <a:srgbClr val="C00000"/>
                </a:solidFill>
              </a:rPr>
              <a:t>6 tanedir.</a:t>
            </a:r>
          </a:p>
        </p:txBody>
      </p:sp>
      <p:grpSp>
        <p:nvGrpSpPr>
          <p:cNvPr id="72" name="Grup 71">
            <a:extLst>
              <a:ext uri="{FF2B5EF4-FFF2-40B4-BE49-F238E27FC236}">
                <a16:creationId xmlns:a16="http://schemas.microsoft.com/office/drawing/2014/main" id="{0E743E90-518F-8219-95F1-4F47239B3FD0}"/>
              </a:ext>
            </a:extLst>
          </p:cNvPr>
          <p:cNvGrpSpPr/>
          <p:nvPr/>
        </p:nvGrpSpPr>
        <p:grpSpPr>
          <a:xfrm>
            <a:off x="8324092" y="2261496"/>
            <a:ext cx="9887708" cy="1692604"/>
            <a:chOff x="8171692" y="1220307"/>
            <a:chExt cx="9887708" cy="1692604"/>
          </a:xfrm>
        </p:grpSpPr>
        <p:sp>
          <p:nvSpPr>
            <p:cNvPr id="73" name="AutoShape 37">
              <a:extLst>
                <a:ext uri="{FF2B5EF4-FFF2-40B4-BE49-F238E27FC236}">
                  <a16:creationId xmlns:a16="http://schemas.microsoft.com/office/drawing/2014/main" id="{8F496F60-E217-91E5-B197-9A4E3A7CB398}"/>
                </a:ext>
              </a:extLst>
            </p:cNvPr>
            <p:cNvSpPr/>
            <p:nvPr/>
          </p:nvSpPr>
          <p:spPr>
            <a:xfrm flipV="1">
              <a:off x="11887200" y="2095500"/>
              <a:ext cx="1762489" cy="0"/>
            </a:xfrm>
            <a:prstGeom prst="line">
              <a:avLst/>
            </a:prstGeom>
            <a:ln w="57150" cap="flat">
              <a:solidFill>
                <a:srgbClr val="054476"/>
              </a:solidFill>
              <a:prstDash val="solid"/>
              <a:headEnd type="none" w="sm" len="sm"/>
              <a:tailEnd type="none" w="sm" len="sm"/>
            </a:ln>
          </p:spPr>
          <p:txBody>
            <a:bodyPr/>
            <a:lstStyle/>
            <a:p>
              <a:endParaRPr lang="tr-TR"/>
            </a:p>
          </p:txBody>
        </p:sp>
        <p:sp>
          <p:nvSpPr>
            <p:cNvPr id="74" name="Dikdörtgen: Köşeleri Yuvarlatılmış 73">
              <a:extLst>
                <a:ext uri="{FF2B5EF4-FFF2-40B4-BE49-F238E27FC236}">
                  <a16:creationId xmlns:a16="http://schemas.microsoft.com/office/drawing/2014/main" id="{70B6ACF9-5FA9-E610-7D72-3CE87EBE9FE5}"/>
                </a:ext>
              </a:extLst>
            </p:cNvPr>
            <p:cNvSpPr/>
            <p:nvPr/>
          </p:nvSpPr>
          <p:spPr>
            <a:xfrm>
              <a:off x="8772630" y="1220307"/>
              <a:ext cx="3418114" cy="1692604"/>
            </a:xfrm>
            <a:prstGeom prst="roundRect">
              <a:avLst>
                <a:gd name="adj" fmla="val 30706"/>
              </a:avLst>
            </a:prstGeom>
            <a:solidFill>
              <a:srgbClr val="00B4FF"/>
            </a:solidFill>
            <a:ln w="381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400" dirty="0"/>
                <a:t>Gönderilen tüm peygamberlerin isim ve sayılarını biliyor muyuz?</a:t>
              </a:r>
            </a:p>
          </p:txBody>
        </p:sp>
        <p:grpSp>
          <p:nvGrpSpPr>
            <p:cNvPr id="75" name="Group 12">
              <a:extLst>
                <a:ext uri="{FF2B5EF4-FFF2-40B4-BE49-F238E27FC236}">
                  <a16:creationId xmlns:a16="http://schemas.microsoft.com/office/drawing/2014/main" id="{87FBAC14-8DB0-3BB8-BFAE-25B26C69DEDA}"/>
                </a:ext>
              </a:extLst>
            </p:cNvPr>
            <p:cNvGrpSpPr/>
            <p:nvPr/>
          </p:nvGrpSpPr>
          <p:grpSpPr>
            <a:xfrm>
              <a:off x="8171692" y="1657774"/>
              <a:ext cx="857885" cy="857885"/>
              <a:chOff x="0" y="0"/>
              <a:chExt cx="812800" cy="812800"/>
            </a:xfrm>
          </p:grpSpPr>
          <p:sp>
            <p:nvSpPr>
              <p:cNvPr id="80" name="Freeform 13">
                <a:extLst>
                  <a:ext uri="{FF2B5EF4-FFF2-40B4-BE49-F238E27FC236}">
                    <a16:creationId xmlns:a16="http://schemas.microsoft.com/office/drawing/2014/main" id="{F3214A75-E270-1906-2C6D-00F7C5ACE4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6E4D"/>
              </a:solidFill>
              <a:ln w="57150" cap="sq">
                <a:solidFill>
                  <a:srgbClr val="054476"/>
                </a:solidFill>
                <a:prstDash val="solid"/>
                <a:miter/>
              </a:ln>
            </p:spPr>
            <p:txBody>
              <a:bodyPr/>
              <a:lstStyle/>
              <a:p>
                <a:endParaRPr lang="tr-TR"/>
              </a:p>
            </p:txBody>
          </p:sp>
          <p:sp>
            <p:nvSpPr>
              <p:cNvPr id="81" name="TextBox 14">
                <a:extLst>
                  <a:ext uri="{FF2B5EF4-FFF2-40B4-BE49-F238E27FC236}">
                    <a16:creationId xmlns:a16="http://schemas.microsoft.com/office/drawing/2014/main" id="{E9FC8BCA-60E8-4BB4-FD8A-FEF521354D1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6" name="Group 25">
              <a:extLst>
                <a:ext uri="{FF2B5EF4-FFF2-40B4-BE49-F238E27FC236}">
                  <a16:creationId xmlns:a16="http://schemas.microsoft.com/office/drawing/2014/main" id="{501F64DF-8AF7-F066-B339-7D80BF2A4B9C}"/>
                </a:ext>
              </a:extLst>
            </p:cNvPr>
            <p:cNvGrpSpPr/>
            <p:nvPr/>
          </p:nvGrpSpPr>
          <p:grpSpPr>
            <a:xfrm>
              <a:off x="12486788" y="1220307"/>
              <a:ext cx="5572612" cy="1477531"/>
              <a:chOff x="0" y="-38100"/>
              <a:chExt cx="987180" cy="355324"/>
            </a:xfrm>
          </p:grpSpPr>
          <p:sp>
            <p:nvSpPr>
              <p:cNvPr id="78" name="Freeform 26">
                <a:extLst>
                  <a:ext uri="{FF2B5EF4-FFF2-40B4-BE49-F238E27FC236}">
                    <a16:creationId xmlns:a16="http://schemas.microsoft.com/office/drawing/2014/main" id="{0CF30D39-2188-F931-B93A-FAAC5E7FE82F}"/>
                  </a:ext>
                </a:extLst>
              </p:cNvPr>
              <p:cNvSpPr/>
              <p:nvPr/>
            </p:nvSpPr>
            <p:spPr>
              <a:xfrm>
                <a:off x="182211" y="40431"/>
                <a:ext cx="804969" cy="259654"/>
              </a:xfrm>
              <a:custGeom>
                <a:avLst/>
                <a:gdLst/>
                <a:ahLst/>
                <a:cxnLst/>
                <a:rect l="l" t="t" r="r" b="b"/>
                <a:pathLst>
                  <a:path w="987180" h="317224">
                    <a:moveTo>
                      <a:pt x="104196" y="0"/>
                    </a:moveTo>
                    <a:lnTo>
                      <a:pt x="882984" y="0"/>
                    </a:lnTo>
                    <a:cubicBezTo>
                      <a:pt x="940530" y="0"/>
                      <a:pt x="987180" y="46650"/>
                      <a:pt x="987180" y="104196"/>
                    </a:cubicBezTo>
                    <a:lnTo>
                      <a:pt x="987180" y="213028"/>
                    </a:lnTo>
                    <a:cubicBezTo>
                      <a:pt x="987180" y="270574"/>
                      <a:pt x="940530" y="317224"/>
                      <a:pt x="882984" y="317224"/>
                    </a:cubicBezTo>
                    <a:lnTo>
                      <a:pt x="104196" y="317224"/>
                    </a:lnTo>
                    <a:cubicBezTo>
                      <a:pt x="46650" y="317224"/>
                      <a:pt x="0" y="270574"/>
                      <a:pt x="0" y="213028"/>
                    </a:cubicBezTo>
                    <a:lnTo>
                      <a:pt x="0" y="104196"/>
                    </a:lnTo>
                    <a:cubicBezTo>
                      <a:pt x="0" y="46650"/>
                      <a:pt x="46650" y="0"/>
                      <a:pt x="104196" y="0"/>
                    </a:cubicBezTo>
                    <a:close/>
                  </a:path>
                </a:pathLst>
              </a:custGeom>
              <a:solidFill>
                <a:srgbClr val="F2F1EF"/>
              </a:solidFill>
              <a:ln w="57150" cap="rnd">
                <a:solidFill>
                  <a:srgbClr val="054476"/>
                </a:solidFill>
                <a:prstDash val="solid"/>
                <a:round/>
              </a:ln>
            </p:spPr>
            <p:txBody>
              <a:bodyPr/>
              <a:lstStyle/>
              <a:p>
                <a:endParaRPr lang="tr-TR"/>
              </a:p>
            </p:txBody>
          </p:sp>
          <p:sp>
            <p:nvSpPr>
              <p:cNvPr id="79" name="TextBox 27">
                <a:extLst>
                  <a:ext uri="{FF2B5EF4-FFF2-40B4-BE49-F238E27FC236}">
                    <a16:creationId xmlns:a16="http://schemas.microsoft.com/office/drawing/2014/main" id="{15856CC1-124E-3BC6-FE99-39A66A941240}"/>
                  </a:ext>
                </a:extLst>
              </p:cNvPr>
              <p:cNvSpPr txBox="1"/>
              <p:nvPr/>
            </p:nvSpPr>
            <p:spPr>
              <a:xfrm>
                <a:off x="0" y="-38100"/>
                <a:ext cx="987180" cy="355324"/>
              </a:xfrm>
              <a:prstGeom prst="rect">
                <a:avLst/>
              </a:prstGeom>
            </p:spPr>
            <p:txBody>
              <a:bodyPr lIns="50800" tIns="50800" rIns="50800" bIns="50800" rtlCol="0" anchor="ctr"/>
              <a:lstStyle/>
              <a:p>
                <a:pPr algn="ctr">
                  <a:lnSpc>
                    <a:spcPts val="2659"/>
                  </a:lnSpc>
                </a:pPr>
                <a:endParaRPr/>
              </a:p>
            </p:txBody>
          </p:sp>
        </p:grpSp>
        <p:sp>
          <p:nvSpPr>
            <p:cNvPr id="77" name="TextBox 60">
              <a:extLst>
                <a:ext uri="{FF2B5EF4-FFF2-40B4-BE49-F238E27FC236}">
                  <a16:creationId xmlns:a16="http://schemas.microsoft.com/office/drawing/2014/main" id="{C72C95E8-36BF-1D8A-9A1B-644CDE6DA198}"/>
                </a:ext>
              </a:extLst>
            </p:cNvPr>
            <p:cNvSpPr txBox="1"/>
            <p:nvPr/>
          </p:nvSpPr>
          <p:spPr>
            <a:xfrm>
              <a:off x="8342261" y="1890588"/>
              <a:ext cx="445746" cy="436499"/>
            </a:xfrm>
            <a:prstGeom prst="rect">
              <a:avLst/>
            </a:prstGeom>
          </p:spPr>
          <p:txBody>
            <a:bodyPr lIns="0" tIns="0" rIns="0" bIns="0" rtlCol="0" anchor="t">
              <a:spAutoFit/>
            </a:bodyPr>
            <a:lstStyle/>
            <a:p>
              <a:pPr algn="ctr">
                <a:lnSpc>
                  <a:spcPts val="3328"/>
                </a:lnSpc>
              </a:pPr>
              <a:r>
                <a:rPr lang="tr-TR" sz="3200" dirty="0">
                  <a:solidFill>
                    <a:srgbClr val="FFFFFF"/>
                  </a:solidFill>
                  <a:latin typeface="Aileron Bold"/>
                  <a:ea typeface="Aileron Bold"/>
                  <a:cs typeface="Aileron Bold"/>
                  <a:sym typeface="Aileron Bold"/>
                </a:rPr>
                <a:t>2</a:t>
              </a:r>
              <a:endParaRPr lang="en-US" sz="3200" dirty="0">
                <a:solidFill>
                  <a:srgbClr val="FFFFFF"/>
                </a:solidFill>
                <a:latin typeface="Aileron Bold"/>
                <a:ea typeface="Aileron Bold"/>
                <a:cs typeface="Aileron Bold"/>
                <a:sym typeface="Aileron Bold"/>
              </a:endParaRPr>
            </a:p>
          </p:txBody>
        </p:sp>
      </p:grpSp>
      <p:sp>
        <p:nvSpPr>
          <p:cNvPr id="82" name="Metin kutusu 81">
            <a:extLst>
              <a:ext uri="{FF2B5EF4-FFF2-40B4-BE49-F238E27FC236}">
                <a16:creationId xmlns:a16="http://schemas.microsoft.com/office/drawing/2014/main" id="{6D0C0A6F-162B-BB61-2FC4-0D8BB617344D}"/>
              </a:ext>
            </a:extLst>
          </p:cNvPr>
          <p:cNvSpPr txBox="1"/>
          <p:nvPr/>
        </p:nvSpPr>
        <p:spPr>
          <a:xfrm>
            <a:off x="14474270" y="2835517"/>
            <a:ext cx="2667181" cy="584775"/>
          </a:xfrm>
          <a:prstGeom prst="rect">
            <a:avLst/>
          </a:prstGeom>
          <a:noFill/>
        </p:spPr>
        <p:txBody>
          <a:bodyPr wrap="square" rtlCol="0">
            <a:spAutoFit/>
          </a:bodyPr>
          <a:lstStyle/>
          <a:p>
            <a:pPr algn="ctr"/>
            <a:r>
              <a:rPr lang="tr-TR" sz="3200" dirty="0">
                <a:solidFill>
                  <a:srgbClr val="C00000"/>
                </a:solidFill>
              </a:rPr>
              <a:t>Hayır.</a:t>
            </a:r>
          </a:p>
        </p:txBody>
      </p:sp>
      <p:grpSp>
        <p:nvGrpSpPr>
          <p:cNvPr id="83" name="Grup 82">
            <a:extLst>
              <a:ext uri="{FF2B5EF4-FFF2-40B4-BE49-F238E27FC236}">
                <a16:creationId xmlns:a16="http://schemas.microsoft.com/office/drawing/2014/main" id="{7DDA3868-26D9-6693-A0D5-294E5EDD8A7C}"/>
              </a:ext>
            </a:extLst>
          </p:cNvPr>
          <p:cNvGrpSpPr/>
          <p:nvPr/>
        </p:nvGrpSpPr>
        <p:grpSpPr>
          <a:xfrm>
            <a:off x="8324092" y="4216399"/>
            <a:ext cx="9887708" cy="1692604"/>
            <a:chOff x="8171692" y="1220307"/>
            <a:chExt cx="9887708" cy="1692604"/>
          </a:xfrm>
        </p:grpSpPr>
        <p:sp>
          <p:nvSpPr>
            <p:cNvPr id="84" name="AutoShape 37">
              <a:extLst>
                <a:ext uri="{FF2B5EF4-FFF2-40B4-BE49-F238E27FC236}">
                  <a16:creationId xmlns:a16="http://schemas.microsoft.com/office/drawing/2014/main" id="{1264046A-0D20-7912-B2A5-B3942D86113C}"/>
                </a:ext>
              </a:extLst>
            </p:cNvPr>
            <p:cNvSpPr/>
            <p:nvPr/>
          </p:nvSpPr>
          <p:spPr>
            <a:xfrm flipV="1">
              <a:off x="11887200" y="2095500"/>
              <a:ext cx="1762489" cy="0"/>
            </a:xfrm>
            <a:prstGeom prst="line">
              <a:avLst/>
            </a:prstGeom>
            <a:ln w="57150" cap="flat">
              <a:solidFill>
                <a:srgbClr val="054476"/>
              </a:solidFill>
              <a:prstDash val="solid"/>
              <a:headEnd type="none" w="sm" len="sm"/>
              <a:tailEnd type="none" w="sm" len="sm"/>
            </a:ln>
          </p:spPr>
          <p:txBody>
            <a:bodyPr/>
            <a:lstStyle/>
            <a:p>
              <a:endParaRPr lang="tr-TR"/>
            </a:p>
          </p:txBody>
        </p:sp>
        <p:sp>
          <p:nvSpPr>
            <p:cNvPr id="85" name="Dikdörtgen: Köşeleri Yuvarlatılmış 84">
              <a:extLst>
                <a:ext uri="{FF2B5EF4-FFF2-40B4-BE49-F238E27FC236}">
                  <a16:creationId xmlns:a16="http://schemas.microsoft.com/office/drawing/2014/main" id="{F26ECBC7-7EF4-2DF7-C8F7-06F9D495FDCF}"/>
                </a:ext>
              </a:extLst>
            </p:cNvPr>
            <p:cNvSpPr/>
            <p:nvPr/>
          </p:nvSpPr>
          <p:spPr>
            <a:xfrm>
              <a:off x="8772630" y="1220307"/>
              <a:ext cx="3418114" cy="1692604"/>
            </a:xfrm>
            <a:prstGeom prst="roundRect">
              <a:avLst>
                <a:gd name="adj" fmla="val 30706"/>
              </a:avLst>
            </a:prstGeom>
            <a:solidFill>
              <a:srgbClr val="00B4FF"/>
            </a:solidFill>
            <a:ln w="381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400" dirty="0"/>
                <a:t>Kur’an-ı Kerim’de kaç peygamberin adı geçiyor?</a:t>
              </a:r>
            </a:p>
          </p:txBody>
        </p:sp>
        <p:grpSp>
          <p:nvGrpSpPr>
            <p:cNvPr id="86" name="Group 12">
              <a:extLst>
                <a:ext uri="{FF2B5EF4-FFF2-40B4-BE49-F238E27FC236}">
                  <a16:creationId xmlns:a16="http://schemas.microsoft.com/office/drawing/2014/main" id="{228D3585-BFCC-C199-AA32-684F54014D38}"/>
                </a:ext>
              </a:extLst>
            </p:cNvPr>
            <p:cNvGrpSpPr/>
            <p:nvPr/>
          </p:nvGrpSpPr>
          <p:grpSpPr>
            <a:xfrm>
              <a:off x="8171692" y="1657774"/>
              <a:ext cx="857885" cy="857885"/>
              <a:chOff x="0" y="0"/>
              <a:chExt cx="812800" cy="812800"/>
            </a:xfrm>
          </p:grpSpPr>
          <p:sp>
            <p:nvSpPr>
              <p:cNvPr id="91" name="Freeform 13">
                <a:extLst>
                  <a:ext uri="{FF2B5EF4-FFF2-40B4-BE49-F238E27FC236}">
                    <a16:creationId xmlns:a16="http://schemas.microsoft.com/office/drawing/2014/main" id="{566DFA97-85DE-FF6A-9F9F-744667FB054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6E4D"/>
              </a:solidFill>
              <a:ln w="57150" cap="sq">
                <a:solidFill>
                  <a:srgbClr val="054476"/>
                </a:solidFill>
                <a:prstDash val="solid"/>
                <a:miter/>
              </a:ln>
            </p:spPr>
            <p:txBody>
              <a:bodyPr/>
              <a:lstStyle/>
              <a:p>
                <a:endParaRPr lang="tr-TR"/>
              </a:p>
            </p:txBody>
          </p:sp>
          <p:sp>
            <p:nvSpPr>
              <p:cNvPr id="92" name="TextBox 14">
                <a:extLst>
                  <a:ext uri="{FF2B5EF4-FFF2-40B4-BE49-F238E27FC236}">
                    <a16:creationId xmlns:a16="http://schemas.microsoft.com/office/drawing/2014/main" id="{6D3AA564-E508-8EF3-97A8-110F9172774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7" name="Group 25">
              <a:extLst>
                <a:ext uri="{FF2B5EF4-FFF2-40B4-BE49-F238E27FC236}">
                  <a16:creationId xmlns:a16="http://schemas.microsoft.com/office/drawing/2014/main" id="{FB218357-59B9-FC7D-124F-E5F8F1F99B35}"/>
                </a:ext>
              </a:extLst>
            </p:cNvPr>
            <p:cNvGrpSpPr/>
            <p:nvPr/>
          </p:nvGrpSpPr>
          <p:grpSpPr>
            <a:xfrm>
              <a:off x="12486788" y="1220307"/>
              <a:ext cx="5572612" cy="1477531"/>
              <a:chOff x="0" y="-38100"/>
              <a:chExt cx="987180" cy="355324"/>
            </a:xfrm>
          </p:grpSpPr>
          <p:sp>
            <p:nvSpPr>
              <p:cNvPr id="89" name="Freeform 26">
                <a:extLst>
                  <a:ext uri="{FF2B5EF4-FFF2-40B4-BE49-F238E27FC236}">
                    <a16:creationId xmlns:a16="http://schemas.microsoft.com/office/drawing/2014/main" id="{54A3D88A-46C8-A201-ED83-C508DFDC1534}"/>
                  </a:ext>
                </a:extLst>
              </p:cNvPr>
              <p:cNvSpPr/>
              <p:nvPr/>
            </p:nvSpPr>
            <p:spPr>
              <a:xfrm>
                <a:off x="182211" y="40431"/>
                <a:ext cx="804969" cy="259654"/>
              </a:xfrm>
              <a:custGeom>
                <a:avLst/>
                <a:gdLst/>
                <a:ahLst/>
                <a:cxnLst/>
                <a:rect l="l" t="t" r="r" b="b"/>
                <a:pathLst>
                  <a:path w="987180" h="317224">
                    <a:moveTo>
                      <a:pt x="104196" y="0"/>
                    </a:moveTo>
                    <a:lnTo>
                      <a:pt x="882984" y="0"/>
                    </a:lnTo>
                    <a:cubicBezTo>
                      <a:pt x="940530" y="0"/>
                      <a:pt x="987180" y="46650"/>
                      <a:pt x="987180" y="104196"/>
                    </a:cubicBezTo>
                    <a:lnTo>
                      <a:pt x="987180" y="213028"/>
                    </a:lnTo>
                    <a:cubicBezTo>
                      <a:pt x="987180" y="270574"/>
                      <a:pt x="940530" y="317224"/>
                      <a:pt x="882984" y="317224"/>
                    </a:cubicBezTo>
                    <a:lnTo>
                      <a:pt x="104196" y="317224"/>
                    </a:lnTo>
                    <a:cubicBezTo>
                      <a:pt x="46650" y="317224"/>
                      <a:pt x="0" y="270574"/>
                      <a:pt x="0" y="213028"/>
                    </a:cubicBezTo>
                    <a:lnTo>
                      <a:pt x="0" y="104196"/>
                    </a:lnTo>
                    <a:cubicBezTo>
                      <a:pt x="0" y="46650"/>
                      <a:pt x="46650" y="0"/>
                      <a:pt x="104196" y="0"/>
                    </a:cubicBezTo>
                    <a:close/>
                  </a:path>
                </a:pathLst>
              </a:custGeom>
              <a:solidFill>
                <a:srgbClr val="F2F1EF"/>
              </a:solidFill>
              <a:ln w="57150" cap="rnd">
                <a:solidFill>
                  <a:srgbClr val="054476"/>
                </a:solidFill>
                <a:prstDash val="solid"/>
                <a:round/>
              </a:ln>
            </p:spPr>
            <p:txBody>
              <a:bodyPr/>
              <a:lstStyle/>
              <a:p>
                <a:endParaRPr lang="tr-TR"/>
              </a:p>
            </p:txBody>
          </p:sp>
          <p:sp>
            <p:nvSpPr>
              <p:cNvPr id="90" name="TextBox 27">
                <a:extLst>
                  <a:ext uri="{FF2B5EF4-FFF2-40B4-BE49-F238E27FC236}">
                    <a16:creationId xmlns:a16="http://schemas.microsoft.com/office/drawing/2014/main" id="{6EA6E615-B54C-3037-75A7-214E774C5452}"/>
                  </a:ext>
                </a:extLst>
              </p:cNvPr>
              <p:cNvSpPr txBox="1"/>
              <p:nvPr/>
            </p:nvSpPr>
            <p:spPr>
              <a:xfrm>
                <a:off x="0" y="-38100"/>
                <a:ext cx="987180" cy="355324"/>
              </a:xfrm>
              <a:prstGeom prst="rect">
                <a:avLst/>
              </a:prstGeom>
            </p:spPr>
            <p:txBody>
              <a:bodyPr lIns="50800" tIns="50800" rIns="50800" bIns="50800" rtlCol="0" anchor="ctr"/>
              <a:lstStyle/>
              <a:p>
                <a:pPr algn="ctr">
                  <a:lnSpc>
                    <a:spcPts val="2659"/>
                  </a:lnSpc>
                </a:pPr>
                <a:endParaRPr/>
              </a:p>
            </p:txBody>
          </p:sp>
        </p:grpSp>
        <p:sp>
          <p:nvSpPr>
            <p:cNvPr id="88" name="TextBox 60">
              <a:extLst>
                <a:ext uri="{FF2B5EF4-FFF2-40B4-BE49-F238E27FC236}">
                  <a16:creationId xmlns:a16="http://schemas.microsoft.com/office/drawing/2014/main" id="{8F4BAB9A-FCB0-B31D-790C-22292758BAF1}"/>
                </a:ext>
              </a:extLst>
            </p:cNvPr>
            <p:cNvSpPr txBox="1"/>
            <p:nvPr/>
          </p:nvSpPr>
          <p:spPr>
            <a:xfrm>
              <a:off x="8342261" y="1890588"/>
              <a:ext cx="445746" cy="436499"/>
            </a:xfrm>
            <a:prstGeom prst="rect">
              <a:avLst/>
            </a:prstGeom>
          </p:spPr>
          <p:txBody>
            <a:bodyPr lIns="0" tIns="0" rIns="0" bIns="0" rtlCol="0" anchor="t">
              <a:spAutoFit/>
            </a:bodyPr>
            <a:lstStyle/>
            <a:p>
              <a:pPr algn="ctr">
                <a:lnSpc>
                  <a:spcPts val="3328"/>
                </a:lnSpc>
              </a:pPr>
              <a:r>
                <a:rPr lang="tr-TR" sz="3200" dirty="0">
                  <a:solidFill>
                    <a:srgbClr val="FFFFFF"/>
                  </a:solidFill>
                  <a:latin typeface="Aileron Bold"/>
                  <a:ea typeface="Aileron Bold"/>
                  <a:cs typeface="Aileron Bold"/>
                  <a:sym typeface="Aileron Bold"/>
                </a:rPr>
                <a:t>3</a:t>
              </a:r>
              <a:endParaRPr lang="en-US" sz="3200" dirty="0">
                <a:solidFill>
                  <a:srgbClr val="FFFFFF"/>
                </a:solidFill>
                <a:latin typeface="Aileron Bold"/>
                <a:ea typeface="Aileron Bold"/>
                <a:cs typeface="Aileron Bold"/>
                <a:sym typeface="Aileron Bold"/>
              </a:endParaRPr>
            </a:p>
          </p:txBody>
        </p:sp>
      </p:grpSp>
      <p:sp>
        <p:nvSpPr>
          <p:cNvPr id="93" name="Metin kutusu 92">
            <a:extLst>
              <a:ext uri="{FF2B5EF4-FFF2-40B4-BE49-F238E27FC236}">
                <a16:creationId xmlns:a16="http://schemas.microsoft.com/office/drawing/2014/main" id="{F00502CB-F59C-D871-EEE6-3D6CA1157467}"/>
              </a:ext>
            </a:extLst>
          </p:cNvPr>
          <p:cNvSpPr txBox="1"/>
          <p:nvPr/>
        </p:nvSpPr>
        <p:spPr>
          <a:xfrm>
            <a:off x="14584386" y="4738998"/>
            <a:ext cx="2667181" cy="584775"/>
          </a:xfrm>
          <a:prstGeom prst="rect">
            <a:avLst/>
          </a:prstGeom>
          <a:noFill/>
        </p:spPr>
        <p:txBody>
          <a:bodyPr wrap="square" rtlCol="0">
            <a:spAutoFit/>
          </a:bodyPr>
          <a:lstStyle/>
          <a:p>
            <a:pPr algn="ctr"/>
            <a:r>
              <a:rPr lang="tr-TR" sz="3200" dirty="0">
                <a:solidFill>
                  <a:srgbClr val="C00000"/>
                </a:solidFill>
              </a:rPr>
              <a:t>25</a:t>
            </a:r>
          </a:p>
        </p:txBody>
      </p:sp>
      <p:grpSp>
        <p:nvGrpSpPr>
          <p:cNvPr id="94" name="Grup 93">
            <a:extLst>
              <a:ext uri="{FF2B5EF4-FFF2-40B4-BE49-F238E27FC236}">
                <a16:creationId xmlns:a16="http://schemas.microsoft.com/office/drawing/2014/main" id="{FB70B797-7FE3-4153-2068-087C0EAACDDA}"/>
              </a:ext>
            </a:extLst>
          </p:cNvPr>
          <p:cNvGrpSpPr/>
          <p:nvPr/>
        </p:nvGrpSpPr>
        <p:grpSpPr>
          <a:xfrm>
            <a:off x="8324092" y="6176567"/>
            <a:ext cx="9887708" cy="1692604"/>
            <a:chOff x="8171692" y="1220307"/>
            <a:chExt cx="9887708" cy="1692604"/>
          </a:xfrm>
        </p:grpSpPr>
        <p:sp>
          <p:nvSpPr>
            <p:cNvPr id="95" name="AutoShape 37">
              <a:extLst>
                <a:ext uri="{FF2B5EF4-FFF2-40B4-BE49-F238E27FC236}">
                  <a16:creationId xmlns:a16="http://schemas.microsoft.com/office/drawing/2014/main" id="{E2E0FCEE-2F7A-5997-0741-52D697CF72A6}"/>
                </a:ext>
              </a:extLst>
            </p:cNvPr>
            <p:cNvSpPr/>
            <p:nvPr/>
          </p:nvSpPr>
          <p:spPr>
            <a:xfrm flipV="1">
              <a:off x="11887200" y="2095500"/>
              <a:ext cx="1762489" cy="0"/>
            </a:xfrm>
            <a:prstGeom prst="line">
              <a:avLst/>
            </a:prstGeom>
            <a:ln w="57150" cap="flat">
              <a:solidFill>
                <a:srgbClr val="054476"/>
              </a:solidFill>
              <a:prstDash val="solid"/>
              <a:headEnd type="none" w="sm" len="sm"/>
              <a:tailEnd type="none" w="sm" len="sm"/>
            </a:ln>
          </p:spPr>
          <p:txBody>
            <a:bodyPr/>
            <a:lstStyle/>
            <a:p>
              <a:endParaRPr lang="tr-TR"/>
            </a:p>
          </p:txBody>
        </p:sp>
        <p:sp>
          <p:nvSpPr>
            <p:cNvPr id="96" name="Dikdörtgen: Köşeleri Yuvarlatılmış 95">
              <a:extLst>
                <a:ext uri="{FF2B5EF4-FFF2-40B4-BE49-F238E27FC236}">
                  <a16:creationId xmlns:a16="http://schemas.microsoft.com/office/drawing/2014/main" id="{7BE95385-CBBD-5095-A8D7-D20DBFCE0B17}"/>
                </a:ext>
              </a:extLst>
            </p:cNvPr>
            <p:cNvSpPr/>
            <p:nvPr/>
          </p:nvSpPr>
          <p:spPr>
            <a:xfrm>
              <a:off x="8772630" y="1220307"/>
              <a:ext cx="3418114" cy="1692604"/>
            </a:xfrm>
            <a:prstGeom prst="roundRect">
              <a:avLst>
                <a:gd name="adj" fmla="val 30706"/>
              </a:avLst>
            </a:prstGeom>
            <a:solidFill>
              <a:srgbClr val="00B4FF"/>
            </a:solidFill>
            <a:ln w="381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tr-TR" sz="3200" dirty="0"/>
                <a:t>İlk peygamber kimlerdir?</a:t>
              </a:r>
            </a:p>
          </p:txBody>
        </p:sp>
        <p:grpSp>
          <p:nvGrpSpPr>
            <p:cNvPr id="97" name="Group 12">
              <a:extLst>
                <a:ext uri="{FF2B5EF4-FFF2-40B4-BE49-F238E27FC236}">
                  <a16:creationId xmlns:a16="http://schemas.microsoft.com/office/drawing/2014/main" id="{0488BA39-2CD2-7FF0-54FD-60FBFBAB2299}"/>
                </a:ext>
              </a:extLst>
            </p:cNvPr>
            <p:cNvGrpSpPr/>
            <p:nvPr/>
          </p:nvGrpSpPr>
          <p:grpSpPr>
            <a:xfrm>
              <a:off x="8171692" y="1657774"/>
              <a:ext cx="857885" cy="857885"/>
              <a:chOff x="0" y="0"/>
              <a:chExt cx="812800" cy="812800"/>
            </a:xfrm>
          </p:grpSpPr>
          <p:sp>
            <p:nvSpPr>
              <p:cNvPr id="102" name="Freeform 13">
                <a:extLst>
                  <a:ext uri="{FF2B5EF4-FFF2-40B4-BE49-F238E27FC236}">
                    <a16:creationId xmlns:a16="http://schemas.microsoft.com/office/drawing/2014/main" id="{1B12DF6B-43EE-E846-A917-0047F4513C6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6E4D"/>
              </a:solidFill>
              <a:ln w="57150" cap="sq">
                <a:solidFill>
                  <a:srgbClr val="054476"/>
                </a:solidFill>
                <a:prstDash val="solid"/>
                <a:miter/>
              </a:ln>
            </p:spPr>
            <p:txBody>
              <a:bodyPr/>
              <a:lstStyle/>
              <a:p>
                <a:endParaRPr lang="tr-TR"/>
              </a:p>
            </p:txBody>
          </p:sp>
          <p:sp>
            <p:nvSpPr>
              <p:cNvPr id="103" name="TextBox 14">
                <a:extLst>
                  <a:ext uri="{FF2B5EF4-FFF2-40B4-BE49-F238E27FC236}">
                    <a16:creationId xmlns:a16="http://schemas.microsoft.com/office/drawing/2014/main" id="{C5253FA8-D526-60C4-A86C-91C42A12741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8" name="Group 25">
              <a:extLst>
                <a:ext uri="{FF2B5EF4-FFF2-40B4-BE49-F238E27FC236}">
                  <a16:creationId xmlns:a16="http://schemas.microsoft.com/office/drawing/2014/main" id="{3603BF41-D475-CACD-6FEA-C7C587DC34C2}"/>
                </a:ext>
              </a:extLst>
            </p:cNvPr>
            <p:cNvGrpSpPr/>
            <p:nvPr/>
          </p:nvGrpSpPr>
          <p:grpSpPr>
            <a:xfrm>
              <a:off x="12486788" y="1220307"/>
              <a:ext cx="5572612" cy="1477531"/>
              <a:chOff x="0" y="-38100"/>
              <a:chExt cx="987180" cy="355324"/>
            </a:xfrm>
          </p:grpSpPr>
          <p:sp>
            <p:nvSpPr>
              <p:cNvPr id="100" name="Freeform 26">
                <a:extLst>
                  <a:ext uri="{FF2B5EF4-FFF2-40B4-BE49-F238E27FC236}">
                    <a16:creationId xmlns:a16="http://schemas.microsoft.com/office/drawing/2014/main" id="{4370DD0D-FEB9-8E78-35D3-CB2193D70D1A}"/>
                  </a:ext>
                </a:extLst>
              </p:cNvPr>
              <p:cNvSpPr/>
              <p:nvPr/>
            </p:nvSpPr>
            <p:spPr>
              <a:xfrm>
                <a:off x="182211" y="40431"/>
                <a:ext cx="804969" cy="259654"/>
              </a:xfrm>
              <a:custGeom>
                <a:avLst/>
                <a:gdLst/>
                <a:ahLst/>
                <a:cxnLst/>
                <a:rect l="l" t="t" r="r" b="b"/>
                <a:pathLst>
                  <a:path w="987180" h="317224">
                    <a:moveTo>
                      <a:pt x="104196" y="0"/>
                    </a:moveTo>
                    <a:lnTo>
                      <a:pt x="882984" y="0"/>
                    </a:lnTo>
                    <a:cubicBezTo>
                      <a:pt x="940530" y="0"/>
                      <a:pt x="987180" y="46650"/>
                      <a:pt x="987180" y="104196"/>
                    </a:cubicBezTo>
                    <a:lnTo>
                      <a:pt x="987180" y="213028"/>
                    </a:lnTo>
                    <a:cubicBezTo>
                      <a:pt x="987180" y="270574"/>
                      <a:pt x="940530" y="317224"/>
                      <a:pt x="882984" y="317224"/>
                    </a:cubicBezTo>
                    <a:lnTo>
                      <a:pt x="104196" y="317224"/>
                    </a:lnTo>
                    <a:cubicBezTo>
                      <a:pt x="46650" y="317224"/>
                      <a:pt x="0" y="270574"/>
                      <a:pt x="0" y="213028"/>
                    </a:cubicBezTo>
                    <a:lnTo>
                      <a:pt x="0" y="104196"/>
                    </a:lnTo>
                    <a:cubicBezTo>
                      <a:pt x="0" y="46650"/>
                      <a:pt x="46650" y="0"/>
                      <a:pt x="104196" y="0"/>
                    </a:cubicBezTo>
                    <a:close/>
                  </a:path>
                </a:pathLst>
              </a:custGeom>
              <a:solidFill>
                <a:srgbClr val="F2F1EF"/>
              </a:solidFill>
              <a:ln w="57150" cap="rnd">
                <a:solidFill>
                  <a:srgbClr val="054476"/>
                </a:solidFill>
                <a:prstDash val="solid"/>
                <a:round/>
              </a:ln>
            </p:spPr>
            <p:txBody>
              <a:bodyPr/>
              <a:lstStyle/>
              <a:p>
                <a:endParaRPr lang="tr-TR"/>
              </a:p>
            </p:txBody>
          </p:sp>
          <p:sp>
            <p:nvSpPr>
              <p:cNvPr id="101" name="TextBox 27">
                <a:extLst>
                  <a:ext uri="{FF2B5EF4-FFF2-40B4-BE49-F238E27FC236}">
                    <a16:creationId xmlns:a16="http://schemas.microsoft.com/office/drawing/2014/main" id="{35CF3845-54A0-6FB8-3952-F5E3717D89FA}"/>
                  </a:ext>
                </a:extLst>
              </p:cNvPr>
              <p:cNvSpPr txBox="1"/>
              <p:nvPr/>
            </p:nvSpPr>
            <p:spPr>
              <a:xfrm>
                <a:off x="0" y="-38100"/>
                <a:ext cx="987180" cy="355324"/>
              </a:xfrm>
              <a:prstGeom prst="rect">
                <a:avLst/>
              </a:prstGeom>
            </p:spPr>
            <p:txBody>
              <a:bodyPr lIns="50800" tIns="50800" rIns="50800" bIns="50800" rtlCol="0" anchor="ctr"/>
              <a:lstStyle/>
              <a:p>
                <a:pPr algn="ctr">
                  <a:lnSpc>
                    <a:spcPts val="2659"/>
                  </a:lnSpc>
                </a:pPr>
                <a:endParaRPr/>
              </a:p>
            </p:txBody>
          </p:sp>
        </p:grpSp>
        <p:sp>
          <p:nvSpPr>
            <p:cNvPr id="99" name="TextBox 60">
              <a:extLst>
                <a:ext uri="{FF2B5EF4-FFF2-40B4-BE49-F238E27FC236}">
                  <a16:creationId xmlns:a16="http://schemas.microsoft.com/office/drawing/2014/main" id="{77D3214B-A59E-CEF2-C0CC-C50ADF2A4A62}"/>
                </a:ext>
              </a:extLst>
            </p:cNvPr>
            <p:cNvSpPr txBox="1"/>
            <p:nvPr/>
          </p:nvSpPr>
          <p:spPr>
            <a:xfrm>
              <a:off x="8342261" y="1890588"/>
              <a:ext cx="445746" cy="436499"/>
            </a:xfrm>
            <a:prstGeom prst="rect">
              <a:avLst/>
            </a:prstGeom>
          </p:spPr>
          <p:txBody>
            <a:bodyPr lIns="0" tIns="0" rIns="0" bIns="0" rtlCol="0" anchor="t">
              <a:spAutoFit/>
            </a:bodyPr>
            <a:lstStyle/>
            <a:p>
              <a:pPr algn="ctr">
                <a:lnSpc>
                  <a:spcPts val="3328"/>
                </a:lnSpc>
              </a:pPr>
              <a:r>
                <a:rPr lang="tr-TR" sz="3200" dirty="0">
                  <a:solidFill>
                    <a:srgbClr val="FFFFFF"/>
                  </a:solidFill>
                  <a:latin typeface="Aileron Bold"/>
                  <a:ea typeface="Aileron Bold"/>
                  <a:cs typeface="Aileron Bold"/>
                  <a:sym typeface="Aileron Bold"/>
                </a:rPr>
                <a:t>4</a:t>
              </a:r>
              <a:endParaRPr lang="en-US" sz="3200" dirty="0">
                <a:solidFill>
                  <a:srgbClr val="FFFFFF"/>
                </a:solidFill>
                <a:latin typeface="Aileron Bold"/>
                <a:ea typeface="Aileron Bold"/>
                <a:cs typeface="Aileron Bold"/>
                <a:sym typeface="Aileron Bold"/>
              </a:endParaRPr>
            </a:p>
          </p:txBody>
        </p:sp>
      </p:grpSp>
      <p:sp>
        <p:nvSpPr>
          <p:cNvPr id="104" name="Metin kutusu 103">
            <a:extLst>
              <a:ext uri="{FF2B5EF4-FFF2-40B4-BE49-F238E27FC236}">
                <a16:creationId xmlns:a16="http://schemas.microsoft.com/office/drawing/2014/main" id="{DB31E13B-C545-D027-4949-704027ACE1C8}"/>
              </a:ext>
            </a:extLst>
          </p:cNvPr>
          <p:cNvSpPr txBox="1"/>
          <p:nvPr/>
        </p:nvSpPr>
        <p:spPr>
          <a:xfrm>
            <a:off x="13151724" y="6664030"/>
            <a:ext cx="5572612" cy="584775"/>
          </a:xfrm>
          <a:prstGeom prst="rect">
            <a:avLst/>
          </a:prstGeom>
          <a:noFill/>
        </p:spPr>
        <p:txBody>
          <a:bodyPr wrap="square" rtlCol="0">
            <a:spAutoFit/>
          </a:bodyPr>
          <a:lstStyle/>
          <a:p>
            <a:pPr algn="ctr"/>
            <a:r>
              <a:rPr lang="tr-TR" sz="3200" dirty="0">
                <a:solidFill>
                  <a:srgbClr val="C00000"/>
                </a:solidFill>
              </a:rPr>
              <a:t>Hz. Adem (a.s.) </a:t>
            </a:r>
          </a:p>
        </p:txBody>
      </p:sp>
      <p:grpSp>
        <p:nvGrpSpPr>
          <p:cNvPr id="105" name="Grup 104">
            <a:extLst>
              <a:ext uri="{FF2B5EF4-FFF2-40B4-BE49-F238E27FC236}">
                <a16:creationId xmlns:a16="http://schemas.microsoft.com/office/drawing/2014/main" id="{15B1B049-300A-E292-9A4E-87B2F098F2A9}"/>
              </a:ext>
            </a:extLst>
          </p:cNvPr>
          <p:cNvGrpSpPr/>
          <p:nvPr/>
        </p:nvGrpSpPr>
        <p:grpSpPr>
          <a:xfrm>
            <a:off x="8324092" y="8138175"/>
            <a:ext cx="9887708" cy="1692604"/>
            <a:chOff x="8171692" y="1220307"/>
            <a:chExt cx="9887708" cy="1692604"/>
          </a:xfrm>
        </p:grpSpPr>
        <p:sp>
          <p:nvSpPr>
            <p:cNvPr id="106" name="AutoShape 37">
              <a:extLst>
                <a:ext uri="{FF2B5EF4-FFF2-40B4-BE49-F238E27FC236}">
                  <a16:creationId xmlns:a16="http://schemas.microsoft.com/office/drawing/2014/main" id="{C7094DE0-78F5-6073-1E62-C31A4AB30E0E}"/>
                </a:ext>
              </a:extLst>
            </p:cNvPr>
            <p:cNvSpPr/>
            <p:nvPr/>
          </p:nvSpPr>
          <p:spPr>
            <a:xfrm flipV="1">
              <a:off x="11887200" y="2095500"/>
              <a:ext cx="1762489" cy="0"/>
            </a:xfrm>
            <a:prstGeom prst="line">
              <a:avLst/>
            </a:prstGeom>
            <a:ln w="57150" cap="flat">
              <a:solidFill>
                <a:srgbClr val="054476"/>
              </a:solidFill>
              <a:prstDash val="solid"/>
              <a:headEnd type="none" w="sm" len="sm"/>
              <a:tailEnd type="none" w="sm" len="sm"/>
            </a:ln>
          </p:spPr>
          <p:txBody>
            <a:bodyPr/>
            <a:lstStyle/>
            <a:p>
              <a:endParaRPr lang="tr-TR"/>
            </a:p>
          </p:txBody>
        </p:sp>
        <p:sp>
          <p:nvSpPr>
            <p:cNvPr id="107" name="Dikdörtgen: Köşeleri Yuvarlatılmış 106">
              <a:extLst>
                <a:ext uri="{FF2B5EF4-FFF2-40B4-BE49-F238E27FC236}">
                  <a16:creationId xmlns:a16="http://schemas.microsoft.com/office/drawing/2014/main" id="{B55D7F28-CB4F-7EBA-150A-3AA346DE2B44}"/>
                </a:ext>
              </a:extLst>
            </p:cNvPr>
            <p:cNvSpPr/>
            <p:nvPr/>
          </p:nvSpPr>
          <p:spPr>
            <a:xfrm>
              <a:off x="8772630" y="1220307"/>
              <a:ext cx="3418114" cy="1692604"/>
            </a:xfrm>
            <a:prstGeom prst="roundRect">
              <a:avLst>
                <a:gd name="adj" fmla="val 30706"/>
              </a:avLst>
            </a:prstGeom>
            <a:solidFill>
              <a:srgbClr val="00B4FF"/>
            </a:solidFill>
            <a:ln w="381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tr-TR" sz="2800" dirty="0"/>
                <a:t>son peygamber kimlerdir?</a:t>
              </a:r>
            </a:p>
          </p:txBody>
        </p:sp>
        <p:grpSp>
          <p:nvGrpSpPr>
            <p:cNvPr id="108" name="Group 12">
              <a:extLst>
                <a:ext uri="{FF2B5EF4-FFF2-40B4-BE49-F238E27FC236}">
                  <a16:creationId xmlns:a16="http://schemas.microsoft.com/office/drawing/2014/main" id="{DCB7094A-C940-489E-E7C9-E58456038419}"/>
                </a:ext>
              </a:extLst>
            </p:cNvPr>
            <p:cNvGrpSpPr/>
            <p:nvPr/>
          </p:nvGrpSpPr>
          <p:grpSpPr>
            <a:xfrm>
              <a:off x="8171692" y="1657774"/>
              <a:ext cx="857885" cy="857885"/>
              <a:chOff x="0" y="0"/>
              <a:chExt cx="812800" cy="812800"/>
            </a:xfrm>
          </p:grpSpPr>
          <p:sp>
            <p:nvSpPr>
              <p:cNvPr id="113" name="Freeform 13">
                <a:extLst>
                  <a:ext uri="{FF2B5EF4-FFF2-40B4-BE49-F238E27FC236}">
                    <a16:creationId xmlns:a16="http://schemas.microsoft.com/office/drawing/2014/main" id="{6094503E-D16E-4014-3F4C-2ACBDC5B8DC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6E4D"/>
              </a:solidFill>
              <a:ln w="57150" cap="sq">
                <a:solidFill>
                  <a:srgbClr val="054476"/>
                </a:solidFill>
                <a:prstDash val="solid"/>
                <a:miter/>
              </a:ln>
            </p:spPr>
            <p:txBody>
              <a:bodyPr/>
              <a:lstStyle/>
              <a:p>
                <a:endParaRPr lang="tr-TR"/>
              </a:p>
            </p:txBody>
          </p:sp>
          <p:sp>
            <p:nvSpPr>
              <p:cNvPr id="114" name="TextBox 14">
                <a:extLst>
                  <a:ext uri="{FF2B5EF4-FFF2-40B4-BE49-F238E27FC236}">
                    <a16:creationId xmlns:a16="http://schemas.microsoft.com/office/drawing/2014/main" id="{E7A3E5E4-A189-82B8-9D34-21359B0A962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9" name="Group 25">
              <a:extLst>
                <a:ext uri="{FF2B5EF4-FFF2-40B4-BE49-F238E27FC236}">
                  <a16:creationId xmlns:a16="http://schemas.microsoft.com/office/drawing/2014/main" id="{97AD01D3-86CE-5636-15CF-EDB6B42BFF67}"/>
                </a:ext>
              </a:extLst>
            </p:cNvPr>
            <p:cNvGrpSpPr/>
            <p:nvPr/>
          </p:nvGrpSpPr>
          <p:grpSpPr>
            <a:xfrm>
              <a:off x="12486788" y="1220307"/>
              <a:ext cx="5572612" cy="1477531"/>
              <a:chOff x="0" y="-38100"/>
              <a:chExt cx="987180" cy="355324"/>
            </a:xfrm>
          </p:grpSpPr>
          <p:sp>
            <p:nvSpPr>
              <p:cNvPr id="111" name="Freeform 26">
                <a:extLst>
                  <a:ext uri="{FF2B5EF4-FFF2-40B4-BE49-F238E27FC236}">
                    <a16:creationId xmlns:a16="http://schemas.microsoft.com/office/drawing/2014/main" id="{92F5A662-A7AC-8919-4BBB-FD8E043D7EB6}"/>
                  </a:ext>
                </a:extLst>
              </p:cNvPr>
              <p:cNvSpPr/>
              <p:nvPr/>
            </p:nvSpPr>
            <p:spPr>
              <a:xfrm>
                <a:off x="182211" y="40431"/>
                <a:ext cx="804969" cy="259654"/>
              </a:xfrm>
              <a:custGeom>
                <a:avLst/>
                <a:gdLst/>
                <a:ahLst/>
                <a:cxnLst/>
                <a:rect l="l" t="t" r="r" b="b"/>
                <a:pathLst>
                  <a:path w="987180" h="317224">
                    <a:moveTo>
                      <a:pt x="104196" y="0"/>
                    </a:moveTo>
                    <a:lnTo>
                      <a:pt x="882984" y="0"/>
                    </a:lnTo>
                    <a:cubicBezTo>
                      <a:pt x="940530" y="0"/>
                      <a:pt x="987180" y="46650"/>
                      <a:pt x="987180" y="104196"/>
                    </a:cubicBezTo>
                    <a:lnTo>
                      <a:pt x="987180" y="213028"/>
                    </a:lnTo>
                    <a:cubicBezTo>
                      <a:pt x="987180" y="270574"/>
                      <a:pt x="940530" y="317224"/>
                      <a:pt x="882984" y="317224"/>
                    </a:cubicBezTo>
                    <a:lnTo>
                      <a:pt x="104196" y="317224"/>
                    </a:lnTo>
                    <a:cubicBezTo>
                      <a:pt x="46650" y="317224"/>
                      <a:pt x="0" y="270574"/>
                      <a:pt x="0" y="213028"/>
                    </a:cubicBezTo>
                    <a:lnTo>
                      <a:pt x="0" y="104196"/>
                    </a:lnTo>
                    <a:cubicBezTo>
                      <a:pt x="0" y="46650"/>
                      <a:pt x="46650" y="0"/>
                      <a:pt x="104196" y="0"/>
                    </a:cubicBezTo>
                    <a:close/>
                  </a:path>
                </a:pathLst>
              </a:custGeom>
              <a:solidFill>
                <a:srgbClr val="F2F1EF"/>
              </a:solidFill>
              <a:ln w="57150" cap="rnd">
                <a:solidFill>
                  <a:srgbClr val="054476"/>
                </a:solidFill>
                <a:prstDash val="solid"/>
                <a:round/>
              </a:ln>
            </p:spPr>
            <p:txBody>
              <a:bodyPr/>
              <a:lstStyle/>
              <a:p>
                <a:endParaRPr lang="tr-TR"/>
              </a:p>
            </p:txBody>
          </p:sp>
          <p:sp>
            <p:nvSpPr>
              <p:cNvPr id="112" name="TextBox 27">
                <a:extLst>
                  <a:ext uri="{FF2B5EF4-FFF2-40B4-BE49-F238E27FC236}">
                    <a16:creationId xmlns:a16="http://schemas.microsoft.com/office/drawing/2014/main" id="{4AF781CF-332B-153B-87AF-AF0FA0D3DFC7}"/>
                  </a:ext>
                </a:extLst>
              </p:cNvPr>
              <p:cNvSpPr txBox="1"/>
              <p:nvPr/>
            </p:nvSpPr>
            <p:spPr>
              <a:xfrm>
                <a:off x="0" y="-38100"/>
                <a:ext cx="987180" cy="355324"/>
              </a:xfrm>
              <a:prstGeom prst="rect">
                <a:avLst/>
              </a:prstGeom>
            </p:spPr>
            <p:txBody>
              <a:bodyPr lIns="50800" tIns="50800" rIns="50800" bIns="50800" rtlCol="0" anchor="ctr"/>
              <a:lstStyle/>
              <a:p>
                <a:pPr algn="ctr">
                  <a:lnSpc>
                    <a:spcPts val="2659"/>
                  </a:lnSpc>
                </a:pPr>
                <a:endParaRPr/>
              </a:p>
            </p:txBody>
          </p:sp>
        </p:grpSp>
        <p:sp>
          <p:nvSpPr>
            <p:cNvPr id="110" name="TextBox 60">
              <a:extLst>
                <a:ext uri="{FF2B5EF4-FFF2-40B4-BE49-F238E27FC236}">
                  <a16:creationId xmlns:a16="http://schemas.microsoft.com/office/drawing/2014/main" id="{7407F958-A993-A56D-DF86-B8D760C557C7}"/>
                </a:ext>
              </a:extLst>
            </p:cNvPr>
            <p:cNvSpPr txBox="1"/>
            <p:nvPr/>
          </p:nvSpPr>
          <p:spPr>
            <a:xfrm>
              <a:off x="8342261" y="1890588"/>
              <a:ext cx="445746" cy="436499"/>
            </a:xfrm>
            <a:prstGeom prst="rect">
              <a:avLst/>
            </a:prstGeom>
          </p:spPr>
          <p:txBody>
            <a:bodyPr lIns="0" tIns="0" rIns="0" bIns="0" rtlCol="0" anchor="t">
              <a:spAutoFit/>
            </a:bodyPr>
            <a:lstStyle/>
            <a:p>
              <a:pPr algn="ctr">
                <a:lnSpc>
                  <a:spcPts val="3328"/>
                </a:lnSpc>
              </a:pPr>
              <a:r>
                <a:rPr lang="tr-TR" sz="3200" dirty="0">
                  <a:solidFill>
                    <a:srgbClr val="FFFFFF"/>
                  </a:solidFill>
                  <a:latin typeface="Aileron Bold"/>
                  <a:ea typeface="Aileron Bold"/>
                  <a:cs typeface="Aileron Bold"/>
                  <a:sym typeface="Aileron Bold"/>
                </a:rPr>
                <a:t>5</a:t>
              </a:r>
              <a:endParaRPr lang="en-US" sz="3200" dirty="0">
                <a:solidFill>
                  <a:srgbClr val="FFFFFF"/>
                </a:solidFill>
                <a:latin typeface="Aileron Bold"/>
                <a:ea typeface="Aileron Bold"/>
                <a:cs typeface="Aileron Bold"/>
                <a:sym typeface="Aileron Bold"/>
              </a:endParaRPr>
            </a:p>
          </p:txBody>
        </p:sp>
      </p:grpSp>
      <p:sp>
        <p:nvSpPr>
          <p:cNvPr id="115" name="Metin kutusu 114">
            <a:extLst>
              <a:ext uri="{FF2B5EF4-FFF2-40B4-BE49-F238E27FC236}">
                <a16:creationId xmlns:a16="http://schemas.microsoft.com/office/drawing/2014/main" id="{0C986159-1FEB-7BE5-9E2F-77D4F310F6F3}"/>
              </a:ext>
            </a:extLst>
          </p:cNvPr>
          <p:cNvSpPr txBox="1"/>
          <p:nvPr/>
        </p:nvSpPr>
        <p:spPr>
          <a:xfrm>
            <a:off x="13667766" y="8624197"/>
            <a:ext cx="4445812" cy="584775"/>
          </a:xfrm>
          <a:prstGeom prst="rect">
            <a:avLst/>
          </a:prstGeom>
          <a:noFill/>
        </p:spPr>
        <p:txBody>
          <a:bodyPr wrap="square" rtlCol="0">
            <a:spAutoFit/>
          </a:bodyPr>
          <a:lstStyle/>
          <a:p>
            <a:pPr algn="ctr"/>
            <a:r>
              <a:rPr lang="tr-TR" sz="3200" dirty="0">
                <a:solidFill>
                  <a:srgbClr val="C00000"/>
                </a:solidFill>
              </a:rPr>
              <a:t>Hz. Muhammed (s.a.v.)  </a:t>
            </a:r>
          </a:p>
        </p:txBody>
      </p:sp>
    </p:spTree>
    <p:custDataLst>
      <p:tags r:id="rId1"/>
    </p:custDataLst>
    <p:extLst>
      <p:ext uri="{BB962C8B-B14F-4D97-AF65-F5344CB8AC3E}">
        <p14:creationId xmlns:p14="http://schemas.microsoft.com/office/powerpoint/2010/main" val="114146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wipe(left)">
                                      <p:cBhvr>
                                        <p:cTn id="17" dur="500"/>
                                        <p:tgtEl>
                                          <p:spTgt spid="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wipe(left)">
                                      <p:cBhvr>
                                        <p:cTn id="22" dur="500"/>
                                        <p:tgtEl>
                                          <p:spTgt spid="8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wipe(left)">
                                      <p:cBhvr>
                                        <p:cTn id="27" dur="500"/>
                                        <p:tgtEl>
                                          <p:spTgt spid="9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5"/>
                                        </p:tgtEl>
                                        <p:attrNameLst>
                                          <p:attrName>style.visibility</p:attrName>
                                        </p:attrNameLst>
                                      </p:cBhvr>
                                      <p:to>
                                        <p:strVal val="visible"/>
                                      </p:to>
                                    </p:set>
                                    <p:animEffect transition="in" filter="wipe(left)">
                                      <p:cBhvr>
                                        <p:cTn id="32" dur="500"/>
                                        <p:tgtEl>
                                          <p:spTgt spid="10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left)">
                                      <p:cBhvr>
                                        <p:cTn id="37" dur="500"/>
                                        <p:tgtEl>
                                          <p:spTgt spid="70"/>
                                        </p:tgtEl>
                                      </p:cBhvr>
                                    </p:animEffect>
                                  </p:childTnLst>
                                  <p:subTnLst>
                                    <p:audio>
                                      <p:cMediaNode>
                                        <p:cTn display="0" masterRel="sameClick">
                                          <p:stCondLst>
                                            <p:cond evt="begin" delay="0">
                                              <p:tn val="35"/>
                                            </p:cond>
                                          </p:stCondLst>
                                          <p:endCondLst>
                                            <p:cond evt="onStopAudio" delay="0">
                                              <p:tgtEl>
                                                <p:sldTgt/>
                                              </p:tgtEl>
                                            </p:cond>
                                          </p:endCondLst>
                                        </p:cTn>
                                        <p:tgtEl>
                                          <p:sndTgt r:embed="rId4" name="Onay tık.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2"/>
                                        </p:tgtEl>
                                        <p:attrNameLst>
                                          <p:attrName>style.visibility</p:attrName>
                                        </p:attrNameLst>
                                      </p:cBhvr>
                                      <p:to>
                                        <p:strVal val="visible"/>
                                      </p:to>
                                    </p:set>
                                    <p:animEffect transition="in" filter="wipe(left)">
                                      <p:cBhvr>
                                        <p:cTn id="42" dur="500"/>
                                        <p:tgtEl>
                                          <p:spTgt spid="82"/>
                                        </p:tgtEl>
                                      </p:cBhvr>
                                    </p:animEffect>
                                  </p:childTnLst>
                                  <p:subTnLst>
                                    <p:audio>
                                      <p:cMediaNode>
                                        <p:cTn display="0" masterRel="sameClick">
                                          <p:stCondLst>
                                            <p:cond evt="begin" delay="0">
                                              <p:tn val="40"/>
                                            </p:cond>
                                          </p:stCondLst>
                                          <p:endCondLst>
                                            <p:cond evt="onStopAudio" delay="0">
                                              <p:tgtEl>
                                                <p:sldTgt/>
                                              </p:tgtEl>
                                            </p:cond>
                                          </p:endCondLst>
                                        </p:cTn>
                                        <p:tgtEl>
                                          <p:sndTgt r:embed="rId4" name="Onay tık.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3"/>
                                        </p:tgtEl>
                                        <p:attrNameLst>
                                          <p:attrName>style.visibility</p:attrName>
                                        </p:attrNameLst>
                                      </p:cBhvr>
                                      <p:to>
                                        <p:strVal val="visible"/>
                                      </p:to>
                                    </p:set>
                                    <p:animEffect transition="in" filter="wipe(left)">
                                      <p:cBhvr>
                                        <p:cTn id="47" dur="500"/>
                                        <p:tgtEl>
                                          <p:spTgt spid="93"/>
                                        </p:tgtEl>
                                      </p:cBhvr>
                                    </p:animEffect>
                                  </p:childTnLst>
                                  <p:subTnLst>
                                    <p:audio>
                                      <p:cMediaNode>
                                        <p:cTn display="0" masterRel="sameClick">
                                          <p:stCondLst>
                                            <p:cond evt="begin" delay="0">
                                              <p:tn val="45"/>
                                            </p:cond>
                                          </p:stCondLst>
                                          <p:endCondLst>
                                            <p:cond evt="onStopAudio" delay="0">
                                              <p:tgtEl>
                                                <p:sldTgt/>
                                              </p:tgtEl>
                                            </p:cond>
                                          </p:endCondLst>
                                        </p:cTn>
                                        <p:tgtEl>
                                          <p:sndTgt r:embed="rId4" name="Onay tık.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04"/>
                                        </p:tgtEl>
                                        <p:attrNameLst>
                                          <p:attrName>style.visibility</p:attrName>
                                        </p:attrNameLst>
                                      </p:cBhvr>
                                      <p:to>
                                        <p:strVal val="visible"/>
                                      </p:to>
                                    </p:set>
                                    <p:animEffect transition="in" filter="wipe(left)">
                                      <p:cBhvr>
                                        <p:cTn id="52" dur="500"/>
                                        <p:tgtEl>
                                          <p:spTgt spid="104"/>
                                        </p:tgtEl>
                                      </p:cBhvr>
                                    </p:animEffect>
                                  </p:childTnLst>
                                  <p:subTnLst>
                                    <p:audio>
                                      <p:cMediaNode>
                                        <p:cTn display="0" masterRel="sameClick">
                                          <p:stCondLst>
                                            <p:cond evt="begin" delay="0">
                                              <p:tn val="50"/>
                                            </p:cond>
                                          </p:stCondLst>
                                          <p:endCondLst>
                                            <p:cond evt="onStopAudio" delay="0">
                                              <p:tgtEl>
                                                <p:sldTgt/>
                                              </p:tgtEl>
                                            </p:cond>
                                          </p:endCondLst>
                                        </p:cTn>
                                        <p:tgtEl>
                                          <p:sndTgt r:embed="rId4" name="Onay tık.wav"/>
                                        </p:tgtEl>
                                      </p:cMediaNode>
                                    </p:audio>
                                  </p:sub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15"/>
                                        </p:tgtEl>
                                        <p:attrNameLst>
                                          <p:attrName>style.visibility</p:attrName>
                                        </p:attrNameLst>
                                      </p:cBhvr>
                                      <p:to>
                                        <p:strVal val="visible"/>
                                      </p:to>
                                    </p:set>
                                    <p:animEffect transition="in" filter="wipe(left)">
                                      <p:cBhvr>
                                        <p:cTn id="57" dur="500"/>
                                        <p:tgtEl>
                                          <p:spTgt spid="115"/>
                                        </p:tgtEl>
                                      </p:cBhvr>
                                    </p:animEffect>
                                  </p:childTnLst>
                                  <p:subTnLst>
                                    <p:audio>
                                      <p:cMediaNode>
                                        <p:cTn display="0" masterRel="sameClick">
                                          <p:stCondLst>
                                            <p:cond evt="begin" delay="0">
                                              <p:tn val="55"/>
                                            </p:cond>
                                          </p:stCondLst>
                                          <p:endCondLst>
                                            <p:cond evt="onStopAudio" delay="0">
                                              <p:tgtEl>
                                                <p:sldTgt/>
                                              </p:tgtEl>
                                            </p:cond>
                                          </p:endCondLst>
                                        </p:cTn>
                                        <p:tgtEl>
                                          <p:sndTgt r:embed="rId4" name="Onay tı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82" grpId="0"/>
      <p:bldP spid="93" grpId="0"/>
      <p:bldP spid="104" grpId="0"/>
      <p:bldP spid="1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A3D362C2-7F7A-AE0D-555D-7688D749948A}"/>
              </a:ext>
            </a:extLst>
          </p:cNvPr>
          <p:cNvPicPr>
            <a:picLocks noChangeAspect="1"/>
          </p:cNvPicPr>
          <p:nvPr/>
        </p:nvPicPr>
        <p:blipFill>
          <a:blip r:embed="rId4"/>
          <a:stretch>
            <a:fillRect/>
          </a:stretch>
        </p:blipFill>
        <p:spPr>
          <a:xfrm>
            <a:off x="307897" y="881213"/>
            <a:ext cx="11198303" cy="8445323"/>
          </a:xfrm>
          <a:prstGeom prst="rect">
            <a:avLst/>
          </a:prstGeom>
        </p:spPr>
      </p:pic>
      <p:grpSp>
        <p:nvGrpSpPr>
          <p:cNvPr id="18" name="Grup 17">
            <a:extLst>
              <a:ext uri="{FF2B5EF4-FFF2-40B4-BE49-F238E27FC236}">
                <a16:creationId xmlns:a16="http://schemas.microsoft.com/office/drawing/2014/main" id="{12276659-9672-BF3A-2215-2E74B87CB15F}"/>
              </a:ext>
            </a:extLst>
          </p:cNvPr>
          <p:cNvGrpSpPr/>
          <p:nvPr/>
        </p:nvGrpSpPr>
        <p:grpSpPr>
          <a:xfrm>
            <a:off x="12636794" y="915769"/>
            <a:ext cx="4813006" cy="5446931"/>
            <a:chOff x="12636794" y="915769"/>
            <a:chExt cx="4813006" cy="5446931"/>
          </a:xfrm>
        </p:grpSpPr>
        <p:sp>
          <p:nvSpPr>
            <p:cNvPr id="17" name="Freeform 3">
              <a:extLst>
                <a:ext uri="{FF2B5EF4-FFF2-40B4-BE49-F238E27FC236}">
                  <a16:creationId xmlns:a16="http://schemas.microsoft.com/office/drawing/2014/main" id="{6AA44EA6-1E83-FCB1-D9A5-F63BD20773D7}"/>
                </a:ext>
              </a:extLst>
            </p:cNvPr>
            <p:cNvSpPr/>
            <p:nvPr/>
          </p:nvSpPr>
          <p:spPr>
            <a:xfrm>
              <a:off x="12636794" y="915769"/>
              <a:ext cx="4813006" cy="5446931"/>
            </a:xfrm>
            <a:custGeom>
              <a:avLst/>
              <a:gdLst/>
              <a:ahLst/>
              <a:cxnLst/>
              <a:rect l="l" t="t" r="r" b="b"/>
              <a:pathLst>
                <a:path w="2543763" h="2575070">
                  <a:moveTo>
                    <a:pt x="0" y="0"/>
                  </a:moveTo>
                  <a:lnTo>
                    <a:pt x="2543763" y="0"/>
                  </a:lnTo>
                  <a:lnTo>
                    <a:pt x="2543763" y="2575070"/>
                  </a:lnTo>
                  <a:lnTo>
                    <a:pt x="0" y="2575070"/>
                  </a:lnTo>
                  <a:close/>
                </a:path>
              </a:pathLst>
            </a:custGeom>
            <a:solidFill>
              <a:srgbClr val="F9F6E4"/>
            </a:solidFill>
          </p:spPr>
          <p:txBody>
            <a:bodyPr/>
            <a:lstStyle/>
            <a:p>
              <a:endParaRPr lang="tr-TR"/>
            </a:p>
          </p:txBody>
        </p:sp>
        <p:grpSp>
          <p:nvGrpSpPr>
            <p:cNvPr id="3" name="Group 21">
              <a:extLst>
                <a:ext uri="{FF2B5EF4-FFF2-40B4-BE49-F238E27FC236}">
                  <a16:creationId xmlns:a16="http://schemas.microsoft.com/office/drawing/2014/main" id="{5F667599-A364-F29B-EFC8-275E66901232}"/>
                </a:ext>
              </a:extLst>
            </p:cNvPr>
            <p:cNvGrpSpPr/>
            <p:nvPr/>
          </p:nvGrpSpPr>
          <p:grpSpPr>
            <a:xfrm>
              <a:off x="13335000" y="1141631"/>
              <a:ext cx="3605322" cy="1102264"/>
              <a:chOff x="0" y="0"/>
              <a:chExt cx="959631" cy="173856"/>
            </a:xfrm>
          </p:grpSpPr>
          <p:sp>
            <p:nvSpPr>
              <p:cNvPr id="4" name="Freeform 22">
                <a:extLst>
                  <a:ext uri="{FF2B5EF4-FFF2-40B4-BE49-F238E27FC236}">
                    <a16:creationId xmlns:a16="http://schemas.microsoft.com/office/drawing/2014/main" id="{9F3C3A7A-84EE-03F4-C698-3DE9B784C240}"/>
                  </a:ext>
                </a:extLst>
              </p:cNvPr>
              <p:cNvSpPr/>
              <p:nvPr/>
            </p:nvSpPr>
            <p:spPr>
              <a:xfrm>
                <a:off x="0" y="0"/>
                <a:ext cx="959631" cy="173856"/>
              </a:xfrm>
              <a:custGeom>
                <a:avLst/>
                <a:gdLst/>
                <a:ahLst/>
                <a:cxnLst/>
                <a:rect l="l" t="t" r="r" b="b"/>
                <a:pathLst>
                  <a:path w="959631" h="173856">
                    <a:moveTo>
                      <a:pt x="39048" y="0"/>
                    </a:moveTo>
                    <a:lnTo>
                      <a:pt x="920583" y="0"/>
                    </a:lnTo>
                    <a:cubicBezTo>
                      <a:pt x="930940" y="0"/>
                      <a:pt x="940872" y="4114"/>
                      <a:pt x="948194" y="11437"/>
                    </a:cubicBezTo>
                    <a:cubicBezTo>
                      <a:pt x="955517" y="18760"/>
                      <a:pt x="959631" y="28692"/>
                      <a:pt x="959631" y="39048"/>
                    </a:cubicBezTo>
                    <a:lnTo>
                      <a:pt x="959631" y="134809"/>
                    </a:lnTo>
                    <a:cubicBezTo>
                      <a:pt x="959631" y="145165"/>
                      <a:pt x="955517" y="155097"/>
                      <a:pt x="948194" y="162420"/>
                    </a:cubicBezTo>
                    <a:cubicBezTo>
                      <a:pt x="940872" y="169742"/>
                      <a:pt x="930940" y="173856"/>
                      <a:pt x="920583" y="173856"/>
                    </a:cubicBezTo>
                    <a:lnTo>
                      <a:pt x="39048" y="173856"/>
                    </a:lnTo>
                    <a:cubicBezTo>
                      <a:pt x="17482" y="173856"/>
                      <a:pt x="0" y="156374"/>
                      <a:pt x="0" y="134809"/>
                    </a:cubicBezTo>
                    <a:lnTo>
                      <a:pt x="0" y="39048"/>
                    </a:lnTo>
                    <a:cubicBezTo>
                      <a:pt x="0" y="28692"/>
                      <a:pt x="4114" y="18760"/>
                      <a:pt x="11437" y="11437"/>
                    </a:cubicBezTo>
                    <a:cubicBezTo>
                      <a:pt x="18760" y="4114"/>
                      <a:pt x="28692" y="0"/>
                      <a:pt x="39048" y="0"/>
                    </a:cubicBezTo>
                    <a:close/>
                  </a:path>
                </a:pathLst>
              </a:custGeom>
              <a:solidFill>
                <a:srgbClr val="DBD9CB"/>
              </a:solidFill>
              <a:ln w="9525" cap="sq">
                <a:solidFill>
                  <a:srgbClr val="000000"/>
                </a:solidFill>
                <a:prstDash val="solid"/>
                <a:miter/>
              </a:ln>
            </p:spPr>
            <p:txBody>
              <a:bodyPr/>
              <a:lstStyle/>
              <a:p>
                <a:endParaRPr lang="tr-TR"/>
              </a:p>
            </p:txBody>
          </p:sp>
          <p:sp>
            <p:nvSpPr>
              <p:cNvPr id="5" name="TextBox 23">
                <a:extLst>
                  <a:ext uri="{FF2B5EF4-FFF2-40B4-BE49-F238E27FC236}">
                    <a16:creationId xmlns:a16="http://schemas.microsoft.com/office/drawing/2014/main" id="{A0F58F16-D6FB-9F36-2767-0D8C83E5E4A0}"/>
                  </a:ext>
                </a:extLst>
              </p:cNvPr>
              <p:cNvSpPr txBox="1"/>
              <p:nvPr/>
            </p:nvSpPr>
            <p:spPr>
              <a:xfrm>
                <a:off x="0" y="-28575"/>
                <a:ext cx="959631" cy="202431"/>
              </a:xfrm>
              <a:prstGeom prst="rect">
                <a:avLst/>
              </a:prstGeom>
            </p:spPr>
            <p:txBody>
              <a:bodyPr lIns="51092" tIns="51092" rIns="51092" bIns="51092" rtlCol="0" anchor="ctr"/>
              <a:lstStyle/>
              <a:p>
                <a:pPr algn="ctr">
                  <a:lnSpc>
                    <a:spcPts val="2038"/>
                  </a:lnSpc>
                </a:pPr>
                <a:endParaRPr/>
              </a:p>
            </p:txBody>
          </p:sp>
        </p:grpSp>
        <p:sp>
          <p:nvSpPr>
            <p:cNvPr id="8" name="Metin kutusu 7">
              <a:extLst>
                <a:ext uri="{FF2B5EF4-FFF2-40B4-BE49-F238E27FC236}">
                  <a16:creationId xmlns:a16="http://schemas.microsoft.com/office/drawing/2014/main" id="{C1432ECD-5E01-0D57-9BD2-71B847DDC7C2}"/>
                </a:ext>
              </a:extLst>
            </p:cNvPr>
            <p:cNvSpPr txBox="1"/>
            <p:nvPr/>
          </p:nvSpPr>
          <p:spPr>
            <a:xfrm>
              <a:off x="13335000" y="1349230"/>
              <a:ext cx="2895600" cy="646331"/>
            </a:xfrm>
            <a:prstGeom prst="rect">
              <a:avLst/>
            </a:prstGeom>
            <a:noFill/>
          </p:spPr>
          <p:txBody>
            <a:bodyPr wrap="square">
              <a:spAutoFit/>
            </a:bodyPr>
            <a:lstStyle/>
            <a:p>
              <a:pPr algn="ctr"/>
              <a:r>
                <a:rPr lang="tr-TR" sz="3600" dirty="0"/>
                <a:t>Lokman (a.s.)</a:t>
              </a:r>
            </a:p>
          </p:txBody>
        </p:sp>
        <p:grpSp>
          <p:nvGrpSpPr>
            <p:cNvPr id="9" name="Group 21">
              <a:extLst>
                <a:ext uri="{FF2B5EF4-FFF2-40B4-BE49-F238E27FC236}">
                  <a16:creationId xmlns:a16="http://schemas.microsoft.com/office/drawing/2014/main" id="{28C31EDB-EBE9-1659-C7E5-BE3160EE186D}"/>
                </a:ext>
              </a:extLst>
            </p:cNvPr>
            <p:cNvGrpSpPr/>
            <p:nvPr/>
          </p:nvGrpSpPr>
          <p:grpSpPr>
            <a:xfrm>
              <a:off x="13335000" y="2894231"/>
              <a:ext cx="3529123" cy="1330864"/>
              <a:chOff x="0" y="0"/>
              <a:chExt cx="959631" cy="173856"/>
            </a:xfrm>
          </p:grpSpPr>
          <p:sp>
            <p:nvSpPr>
              <p:cNvPr id="10" name="Freeform 22">
                <a:extLst>
                  <a:ext uri="{FF2B5EF4-FFF2-40B4-BE49-F238E27FC236}">
                    <a16:creationId xmlns:a16="http://schemas.microsoft.com/office/drawing/2014/main" id="{C8E73A24-D88E-40EC-AEA5-7D7EE21AAF1E}"/>
                  </a:ext>
                </a:extLst>
              </p:cNvPr>
              <p:cNvSpPr/>
              <p:nvPr/>
            </p:nvSpPr>
            <p:spPr>
              <a:xfrm>
                <a:off x="0" y="0"/>
                <a:ext cx="959631" cy="173856"/>
              </a:xfrm>
              <a:custGeom>
                <a:avLst/>
                <a:gdLst/>
                <a:ahLst/>
                <a:cxnLst/>
                <a:rect l="l" t="t" r="r" b="b"/>
                <a:pathLst>
                  <a:path w="959631" h="173856">
                    <a:moveTo>
                      <a:pt x="39048" y="0"/>
                    </a:moveTo>
                    <a:lnTo>
                      <a:pt x="920583" y="0"/>
                    </a:lnTo>
                    <a:cubicBezTo>
                      <a:pt x="930940" y="0"/>
                      <a:pt x="940872" y="4114"/>
                      <a:pt x="948194" y="11437"/>
                    </a:cubicBezTo>
                    <a:cubicBezTo>
                      <a:pt x="955517" y="18760"/>
                      <a:pt x="959631" y="28692"/>
                      <a:pt x="959631" y="39048"/>
                    </a:cubicBezTo>
                    <a:lnTo>
                      <a:pt x="959631" y="134809"/>
                    </a:lnTo>
                    <a:cubicBezTo>
                      <a:pt x="959631" y="145165"/>
                      <a:pt x="955517" y="155097"/>
                      <a:pt x="948194" y="162420"/>
                    </a:cubicBezTo>
                    <a:cubicBezTo>
                      <a:pt x="940872" y="169742"/>
                      <a:pt x="930940" y="173856"/>
                      <a:pt x="920583" y="173856"/>
                    </a:cubicBezTo>
                    <a:lnTo>
                      <a:pt x="39048" y="173856"/>
                    </a:lnTo>
                    <a:cubicBezTo>
                      <a:pt x="17482" y="173856"/>
                      <a:pt x="0" y="156374"/>
                      <a:pt x="0" y="134809"/>
                    </a:cubicBezTo>
                    <a:lnTo>
                      <a:pt x="0" y="39048"/>
                    </a:lnTo>
                    <a:cubicBezTo>
                      <a:pt x="0" y="28692"/>
                      <a:pt x="4114" y="18760"/>
                      <a:pt x="11437" y="11437"/>
                    </a:cubicBezTo>
                    <a:cubicBezTo>
                      <a:pt x="18760" y="4114"/>
                      <a:pt x="28692" y="0"/>
                      <a:pt x="39048" y="0"/>
                    </a:cubicBezTo>
                    <a:close/>
                  </a:path>
                </a:pathLst>
              </a:custGeom>
              <a:solidFill>
                <a:srgbClr val="DBD9CB"/>
              </a:solidFill>
              <a:ln w="9525" cap="sq">
                <a:solidFill>
                  <a:srgbClr val="000000"/>
                </a:solidFill>
                <a:prstDash val="solid"/>
                <a:miter/>
              </a:ln>
            </p:spPr>
            <p:txBody>
              <a:bodyPr/>
              <a:lstStyle/>
              <a:p>
                <a:endParaRPr lang="tr-TR"/>
              </a:p>
            </p:txBody>
          </p:sp>
          <p:sp>
            <p:nvSpPr>
              <p:cNvPr id="11" name="TextBox 23">
                <a:extLst>
                  <a:ext uri="{FF2B5EF4-FFF2-40B4-BE49-F238E27FC236}">
                    <a16:creationId xmlns:a16="http://schemas.microsoft.com/office/drawing/2014/main" id="{1AD6D902-9012-C887-C061-219E5D950068}"/>
                  </a:ext>
                </a:extLst>
              </p:cNvPr>
              <p:cNvSpPr txBox="1"/>
              <p:nvPr/>
            </p:nvSpPr>
            <p:spPr>
              <a:xfrm>
                <a:off x="0" y="-28575"/>
                <a:ext cx="959631" cy="202431"/>
              </a:xfrm>
              <a:prstGeom prst="rect">
                <a:avLst/>
              </a:prstGeom>
            </p:spPr>
            <p:txBody>
              <a:bodyPr lIns="51092" tIns="51092" rIns="51092" bIns="51092" rtlCol="0" anchor="ctr"/>
              <a:lstStyle/>
              <a:p>
                <a:pPr algn="ctr">
                  <a:lnSpc>
                    <a:spcPts val="2038"/>
                  </a:lnSpc>
                </a:pPr>
                <a:endParaRPr/>
              </a:p>
            </p:txBody>
          </p:sp>
        </p:grpSp>
        <p:sp>
          <p:nvSpPr>
            <p:cNvPr id="12" name="Metin kutusu 11">
              <a:extLst>
                <a:ext uri="{FF2B5EF4-FFF2-40B4-BE49-F238E27FC236}">
                  <a16:creationId xmlns:a16="http://schemas.microsoft.com/office/drawing/2014/main" id="{252C8F77-2639-3091-D922-244FD944515A}"/>
                </a:ext>
              </a:extLst>
            </p:cNvPr>
            <p:cNvSpPr txBox="1"/>
            <p:nvPr/>
          </p:nvSpPr>
          <p:spPr>
            <a:xfrm>
              <a:off x="13188359" y="3323191"/>
              <a:ext cx="2895600" cy="646331"/>
            </a:xfrm>
            <a:prstGeom prst="rect">
              <a:avLst/>
            </a:prstGeom>
            <a:noFill/>
          </p:spPr>
          <p:txBody>
            <a:bodyPr wrap="square">
              <a:spAutoFit/>
            </a:bodyPr>
            <a:lstStyle/>
            <a:p>
              <a:pPr algn="ctr"/>
              <a:r>
                <a:rPr lang="tr-TR" sz="3600" dirty="0"/>
                <a:t>Üzeyir (a.s.)</a:t>
              </a:r>
            </a:p>
          </p:txBody>
        </p:sp>
        <p:grpSp>
          <p:nvGrpSpPr>
            <p:cNvPr id="13" name="Group 21">
              <a:extLst>
                <a:ext uri="{FF2B5EF4-FFF2-40B4-BE49-F238E27FC236}">
                  <a16:creationId xmlns:a16="http://schemas.microsoft.com/office/drawing/2014/main" id="{05409C2D-343E-893F-1C66-CDAD54FEF73E}"/>
                </a:ext>
              </a:extLst>
            </p:cNvPr>
            <p:cNvGrpSpPr/>
            <p:nvPr/>
          </p:nvGrpSpPr>
          <p:grpSpPr>
            <a:xfrm>
              <a:off x="13335000" y="4875431"/>
              <a:ext cx="3529122" cy="1143000"/>
              <a:chOff x="0" y="0"/>
              <a:chExt cx="959631" cy="173856"/>
            </a:xfrm>
          </p:grpSpPr>
          <p:sp>
            <p:nvSpPr>
              <p:cNvPr id="14" name="Freeform 22">
                <a:extLst>
                  <a:ext uri="{FF2B5EF4-FFF2-40B4-BE49-F238E27FC236}">
                    <a16:creationId xmlns:a16="http://schemas.microsoft.com/office/drawing/2014/main" id="{296C3797-F8A7-32C6-03BF-5A8915347515}"/>
                  </a:ext>
                </a:extLst>
              </p:cNvPr>
              <p:cNvSpPr/>
              <p:nvPr/>
            </p:nvSpPr>
            <p:spPr>
              <a:xfrm>
                <a:off x="0" y="0"/>
                <a:ext cx="959631" cy="173856"/>
              </a:xfrm>
              <a:custGeom>
                <a:avLst/>
                <a:gdLst/>
                <a:ahLst/>
                <a:cxnLst/>
                <a:rect l="l" t="t" r="r" b="b"/>
                <a:pathLst>
                  <a:path w="959631" h="173856">
                    <a:moveTo>
                      <a:pt x="39048" y="0"/>
                    </a:moveTo>
                    <a:lnTo>
                      <a:pt x="920583" y="0"/>
                    </a:lnTo>
                    <a:cubicBezTo>
                      <a:pt x="930940" y="0"/>
                      <a:pt x="940872" y="4114"/>
                      <a:pt x="948194" y="11437"/>
                    </a:cubicBezTo>
                    <a:cubicBezTo>
                      <a:pt x="955517" y="18760"/>
                      <a:pt x="959631" y="28692"/>
                      <a:pt x="959631" y="39048"/>
                    </a:cubicBezTo>
                    <a:lnTo>
                      <a:pt x="959631" y="134809"/>
                    </a:lnTo>
                    <a:cubicBezTo>
                      <a:pt x="959631" y="145165"/>
                      <a:pt x="955517" y="155097"/>
                      <a:pt x="948194" y="162420"/>
                    </a:cubicBezTo>
                    <a:cubicBezTo>
                      <a:pt x="940872" y="169742"/>
                      <a:pt x="930940" y="173856"/>
                      <a:pt x="920583" y="173856"/>
                    </a:cubicBezTo>
                    <a:lnTo>
                      <a:pt x="39048" y="173856"/>
                    </a:lnTo>
                    <a:cubicBezTo>
                      <a:pt x="17482" y="173856"/>
                      <a:pt x="0" y="156374"/>
                      <a:pt x="0" y="134809"/>
                    </a:cubicBezTo>
                    <a:lnTo>
                      <a:pt x="0" y="39048"/>
                    </a:lnTo>
                    <a:cubicBezTo>
                      <a:pt x="0" y="28692"/>
                      <a:pt x="4114" y="18760"/>
                      <a:pt x="11437" y="11437"/>
                    </a:cubicBezTo>
                    <a:cubicBezTo>
                      <a:pt x="18760" y="4114"/>
                      <a:pt x="28692" y="0"/>
                      <a:pt x="39048" y="0"/>
                    </a:cubicBezTo>
                    <a:close/>
                  </a:path>
                </a:pathLst>
              </a:custGeom>
              <a:solidFill>
                <a:srgbClr val="DBD9CB"/>
              </a:solidFill>
              <a:ln w="9525" cap="sq">
                <a:solidFill>
                  <a:srgbClr val="000000"/>
                </a:solidFill>
                <a:prstDash val="solid"/>
                <a:miter/>
              </a:ln>
            </p:spPr>
            <p:txBody>
              <a:bodyPr/>
              <a:lstStyle/>
              <a:p>
                <a:endParaRPr lang="tr-TR"/>
              </a:p>
            </p:txBody>
          </p:sp>
          <p:sp>
            <p:nvSpPr>
              <p:cNvPr id="15" name="TextBox 23">
                <a:extLst>
                  <a:ext uri="{FF2B5EF4-FFF2-40B4-BE49-F238E27FC236}">
                    <a16:creationId xmlns:a16="http://schemas.microsoft.com/office/drawing/2014/main" id="{6CEE3C6F-733E-8978-6B52-FBAE1353B6B5}"/>
                  </a:ext>
                </a:extLst>
              </p:cNvPr>
              <p:cNvSpPr txBox="1"/>
              <p:nvPr/>
            </p:nvSpPr>
            <p:spPr>
              <a:xfrm>
                <a:off x="0" y="-28575"/>
                <a:ext cx="959631" cy="202431"/>
              </a:xfrm>
              <a:prstGeom prst="rect">
                <a:avLst/>
              </a:prstGeom>
            </p:spPr>
            <p:txBody>
              <a:bodyPr lIns="51092" tIns="51092" rIns="51092" bIns="51092" rtlCol="0" anchor="ctr"/>
              <a:lstStyle/>
              <a:p>
                <a:pPr algn="ctr">
                  <a:lnSpc>
                    <a:spcPts val="2038"/>
                  </a:lnSpc>
                </a:pPr>
                <a:endParaRPr/>
              </a:p>
            </p:txBody>
          </p:sp>
        </p:grpSp>
        <p:sp>
          <p:nvSpPr>
            <p:cNvPr id="16" name="Metin kutusu 15">
              <a:extLst>
                <a:ext uri="{FF2B5EF4-FFF2-40B4-BE49-F238E27FC236}">
                  <a16:creationId xmlns:a16="http://schemas.microsoft.com/office/drawing/2014/main" id="{1E1EA4DE-BD96-66D0-D5E9-FA04ECCF7881}"/>
                </a:ext>
              </a:extLst>
            </p:cNvPr>
            <p:cNvSpPr txBox="1"/>
            <p:nvPr/>
          </p:nvSpPr>
          <p:spPr>
            <a:xfrm>
              <a:off x="13335000" y="5143500"/>
              <a:ext cx="3529122" cy="646331"/>
            </a:xfrm>
            <a:prstGeom prst="rect">
              <a:avLst/>
            </a:prstGeom>
            <a:noFill/>
          </p:spPr>
          <p:txBody>
            <a:bodyPr wrap="square">
              <a:spAutoFit/>
            </a:bodyPr>
            <a:lstStyle/>
            <a:p>
              <a:pPr algn="ctr"/>
              <a:r>
                <a:rPr lang="tr-TR" sz="3600" dirty="0" err="1"/>
                <a:t>Zülkarneyn</a:t>
              </a:r>
              <a:r>
                <a:rPr lang="tr-TR" sz="3600" dirty="0"/>
                <a:t> (a.s.)</a:t>
              </a:r>
            </a:p>
          </p:txBody>
        </p:sp>
      </p:grpSp>
      <p:sp>
        <p:nvSpPr>
          <p:cNvPr id="21" name="TextBox 78">
            <a:extLst>
              <a:ext uri="{FF2B5EF4-FFF2-40B4-BE49-F238E27FC236}">
                <a16:creationId xmlns:a16="http://schemas.microsoft.com/office/drawing/2014/main" id="{22CEB356-230A-1E86-C0A6-8A6B9394F471}"/>
              </a:ext>
            </a:extLst>
          </p:cNvPr>
          <p:cNvSpPr txBox="1"/>
          <p:nvPr/>
        </p:nvSpPr>
        <p:spPr>
          <a:xfrm>
            <a:off x="11887200" y="6919403"/>
            <a:ext cx="6122996" cy="2407134"/>
          </a:xfrm>
          <a:prstGeom prst="rect">
            <a:avLst/>
          </a:prstGeom>
          <a:solidFill>
            <a:srgbClr val="D9D9C8"/>
          </a:solidFill>
        </p:spPr>
        <p:txBody>
          <a:bodyPr wrap="square" lIns="0" tIns="0" rIns="0" bIns="0" rtlCol="0" anchor="t">
            <a:spAutoFit/>
          </a:bodyPr>
          <a:lstStyle/>
          <a:p>
            <a:pPr algn="l">
              <a:lnSpc>
                <a:spcPct val="150000"/>
              </a:lnSpc>
            </a:pPr>
            <a:r>
              <a:rPr lang="tr-TR" sz="3600" dirty="0"/>
              <a:t> Bu isimlerin peygamber olup olmadıkları ile ilgili kaynaklarda kesin bir bilgi </a:t>
            </a:r>
            <a:r>
              <a:rPr lang="tr-TR" sz="3600" dirty="0">
                <a:solidFill>
                  <a:srgbClr val="C00000"/>
                </a:solidFill>
              </a:rPr>
              <a:t>bulunmamaktadır.</a:t>
            </a:r>
            <a:endParaRPr lang="en-US" sz="3600" dirty="0">
              <a:solidFill>
                <a:srgbClr val="C00000"/>
              </a:solidFill>
              <a:ea typeface="Canva Sans 1 Bold"/>
              <a:cs typeface="Canva Sans 1 Bold"/>
              <a:sym typeface="Canva Sans 1 Bold"/>
            </a:endParaRPr>
          </a:p>
        </p:txBody>
      </p:sp>
    </p:spTree>
    <p:custDataLst>
      <p:tags r:id="rId1"/>
    </p:custDataLst>
    <p:extLst>
      <p:ext uri="{BB962C8B-B14F-4D97-AF65-F5344CB8AC3E}">
        <p14:creationId xmlns:p14="http://schemas.microsoft.com/office/powerpoint/2010/main" val="211661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5" name="Rectangle 1044">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etin kutusu 4">
            <a:extLst>
              <a:ext uri="{FF2B5EF4-FFF2-40B4-BE49-F238E27FC236}">
                <a16:creationId xmlns:a16="http://schemas.microsoft.com/office/drawing/2014/main" id="{BA249794-67B3-179F-EFB6-24AB1ED9CD25}"/>
              </a:ext>
            </a:extLst>
          </p:cNvPr>
          <p:cNvSpPr txBox="1"/>
          <p:nvPr/>
        </p:nvSpPr>
        <p:spPr>
          <a:xfrm>
            <a:off x="-457200" y="1790700"/>
            <a:ext cx="8990019" cy="5360274"/>
          </a:xfrm>
          <a:prstGeom prst="ellipse">
            <a:avLst/>
          </a:prstGeom>
        </p:spPr>
        <p:txBody>
          <a:bodyPr vert="horz" lIns="91440" tIns="45720" rIns="91440" bIns="45720" rtlCol="0" anchor="b">
            <a:normAutofit/>
          </a:bodyPr>
          <a:lstStyle/>
          <a:p>
            <a:pPr>
              <a:lnSpc>
                <a:spcPct val="90000"/>
              </a:lnSpc>
              <a:spcBef>
                <a:spcPct val="0"/>
              </a:spcBef>
              <a:spcAft>
                <a:spcPts val="1200"/>
              </a:spcAft>
            </a:pPr>
            <a:r>
              <a:rPr lang="en-US" sz="6200" kern="1200" dirty="0">
                <a:solidFill>
                  <a:schemeClr val="tx1"/>
                </a:solidFill>
                <a:latin typeface="+mj-lt"/>
                <a:ea typeface="+mj-ea"/>
                <a:cs typeface="+mj-cs"/>
              </a:rPr>
              <a:t>Kur’an-ı </a:t>
            </a:r>
            <a:r>
              <a:rPr lang="en-US" sz="6200" kern="1200" dirty="0" err="1">
                <a:solidFill>
                  <a:schemeClr val="tx1"/>
                </a:solidFill>
                <a:latin typeface="+mj-lt"/>
                <a:ea typeface="+mj-ea"/>
                <a:cs typeface="+mj-cs"/>
              </a:rPr>
              <a:t>Kerim’de</a:t>
            </a:r>
            <a:r>
              <a:rPr lang="en-US" sz="6200" kern="1200" dirty="0">
                <a:solidFill>
                  <a:schemeClr val="tx1"/>
                </a:solidFill>
                <a:latin typeface="+mj-lt"/>
                <a:ea typeface="+mj-ea"/>
                <a:cs typeface="+mj-cs"/>
              </a:rPr>
              <a:t> </a:t>
            </a:r>
            <a:r>
              <a:rPr lang="en-US" sz="6200" kern="1200" dirty="0" err="1">
                <a:solidFill>
                  <a:schemeClr val="tx1"/>
                </a:solidFill>
                <a:latin typeface="+mj-lt"/>
                <a:ea typeface="+mj-ea"/>
                <a:cs typeface="+mj-cs"/>
              </a:rPr>
              <a:t>Peygamberler</a:t>
            </a:r>
            <a:r>
              <a:rPr lang="en-US" sz="6200" kern="1200" dirty="0">
                <a:solidFill>
                  <a:schemeClr val="tx1"/>
                </a:solidFill>
                <a:latin typeface="+mj-lt"/>
                <a:ea typeface="+mj-ea"/>
                <a:cs typeface="+mj-cs"/>
              </a:rPr>
              <a:t> </a:t>
            </a:r>
          </a:p>
        </p:txBody>
      </p:sp>
      <p:sp>
        <p:nvSpPr>
          <p:cNvPr id="104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6613900"/>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ADF98682-E9B0-389E-FD1E-60E588D78E9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447220" y="206196"/>
            <a:ext cx="7088180" cy="100186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75899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94FF">
                <a:alpha val="100000"/>
              </a:srgbClr>
            </a:gs>
            <a:gs pos="100000">
              <a:srgbClr val="003370">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4567644" y="7372376"/>
            <a:ext cx="9152712" cy="2169414"/>
          </a:xfrm>
          <a:custGeom>
            <a:avLst/>
            <a:gdLst/>
            <a:ahLst/>
            <a:cxnLst/>
            <a:rect l="l" t="t" r="r" b="b"/>
            <a:pathLst>
              <a:path w="9152712" h="2169414">
                <a:moveTo>
                  <a:pt x="0" y="0"/>
                </a:moveTo>
                <a:lnTo>
                  <a:pt x="9152712" y="0"/>
                </a:lnTo>
                <a:lnTo>
                  <a:pt x="9152712" y="2169414"/>
                </a:lnTo>
                <a:lnTo>
                  <a:pt x="0" y="2169414"/>
                </a:lnTo>
                <a:lnTo>
                  <a:pt x="0" y="0"/>
                </a:lnTo>
                <a:close/>
              </a:path>
            </a:pathLst>
          </a:custGeom>
          <a:blipFill>
            <a:blip r:embed="rId4"/>
            <a:stretch>
              <a:fillRect/>
            </a:stretch>
          </a:blipFill>
        </p:spPr>
        <p:txBody>
          <a:bodyPr/>
          <a:lstStyle/>
          <a:p>
            <a:pPr defTabSz="914445"/>
            <a:endParaRPr lang="tr-TR">
              <a:solidFill>
                <a:prstClr val="black"/>
              </a:solidFill>
              <a:latin typeface="Calibri"/>
            </a:endParaRPr>
          </a:p>
        </p:txBody>
      </p:sp>
      <p:pic>
        <p:nvPicPr>
          <p:cNvPr id="4" name="Picture 4"/>
          <p:cNvPicPr>
            <a:picLocks noChangeAspect="1"/>
          </p:cNvPicPr>
          <p:nvPr/>
        </p:nvPicPr>
        <p:blipFill>
          <a:blip r:embed="rId5"/>
          <a:srcRect/>
          <a:stretch>
            <a:fillRect/>
          </a:stretch>
        </p:blipFill>
        <p:spPr>
          <a:xfrm>
            <a:off x="-1457971" y="-1004868"/>
            <a:ext cx="2915942" cy="2478551"/>
          </a:xfrm>
          <a:prstGeom prst="rect">
            <a:avLst/>
          </a:prstGeom>
        </p:spPr>
      </p:pic>
      <p:pic>
        <p:nvPicPr>
          <p:cNvPr id="5" name="Picture 5"/>
          <p:cNvPicPr>
            <a:picLocks noChangeAspect="1"/>
          </p:cNvPicPr>
          <p:nvPr/>
        </p:nvPicPr>
        <p:blipFill>
          <a:blip r:embed="rId5"/>
          <a:srcRect/>
          <a:stretch>
            <a:fillRect/>
          </a:stretch>
        </p:blipFill>
        <p:spPr>
          <a:xfrm>
            <a:off x="16830031" y="9047726"/>
            <a:ext cx="2915942" cy="2478551"/>
          </a:xfrm>
          <a:prstGeom prst="rect">
            <a:avLst/>
          </a:prstGeom>
        </p:spPr>
      </p:pic>
      <p:grpSp>
        <p:nvGrpSpPr>
          <p:cNvPr id="15" name="Grup 14">
            <a:extLst>
              <a:ext uri="{FF2B5EF4-FFF2-40B4-BE49-F238E27FC236}">
                <a16:creationId xmlns:a16="http://schemas.microsoft.com/office/drawing/2014/main" id="{819AB0B3-8A15-3816-A0F2-FD818B9977CB}"/>
              </a:ext>
            </a:extLst>
          </p:cNvPr>
          <p:cNvGrpSpPr/>
          <p:nvPr/>
        </p:nvGrpSpPr>
        <p:grpSpPr>
          <a:xfrm>
            <a:off x="4409036" y="1852985"/>
            <a:ext cx="9469931" cy="5987099"/>
            <a:chOff x="4409036" y="1852985"/>
            <a:chExt cx="9469931" cy="5987099"/>
          </a:xfrm>
        </p:grpSpPr>
        <p:sp>
          <p:nvSpPr>
            <p:cNvPr id="3" name="Freeform 3">
              <a:hlinkClick r:id="" action="ppaction://hlinkshowjump?jump=nextslide"/>
            </p:cNvPr>
            <p:cNvSpPr/>
            <p:nvPr/>
          </p:nvSpPr>
          <p:spPr>
            <a:xfrm>
              <a:off x="4409036" y="1852985"/>
              <a:ext cx="9469931" cy="5987099"/>
            </a:xfrm>
            <a:custGeom>
              <a:avLst/>
              <a:gdLst/>
              <a:ahLst/>
              <a:cxnLst/>
              <a:rect l="l" t="t" r="r" b="b"/>
              <a:pathLst>
                <a:path w="9469930" h="5987098">
                  <a:moveTo>
                    <a:pt x="0" y="0"/>
                  </a:moveTo>
                  <a:lnTo>
                    <a:pt x="9469930" y="0"/>
                  </a:lnTo>
                  <a:lnTo>
                    <a:pt x="9469930" y="5987099"/>
                  </a:lnTo>
                  <a:lnTo>
                    <a:pt x="0" y="5987099"/>
                  </a:lnTo>
                  <a:lnTo>
                    <a:pt x="0" y="0"/>
                  </a:lnTo>
                  <a:close/>
                </a:path>
              </a:pathLst>
            </a:custGeom>
            <a:blipFill>
              <a:blip r:embed="rId6"/>
              <a:stretch>
                <a:fillRect l="-22896" r="-23141"/>
              </a:stretch>
            </a:blipFill>
          </p:spPr>
          <p:txBody>
            <a:bodyPr/>
            <a:lstStyle/>
            <a:p>
              <a:pPr defTabSz="914445"/>
              <a:endParaRPr lang="tr-TR" dirty="0">
                <a:solidFill>
                  <a:prstClr val="black"/>
                </a:solidFill>
                <a:latin typeface="Calibri"/>
              </a:endParaRPr>
            </a:p>
          </p:txBody>
        </p:sp>
        <p:sp>
          <p:nvSpPr>
            <p:cNvPr id="6" name="Freeform 6">
              <a:hlinkClick r:id="" action="ppaction://hlinkshowjump?jump=nextslide"/>
            </p:cNvPr>
            <p:cNvSpPr/>
            <p:nvPr/>
          </p:nvSpPr>
          <p:spPr>
            <a:xfrm>
              <a:off x="5314818" y="2231765"/>
              <a:ext cx="7768653" cy="5069046"/>
            </a:xfrm>
            <a:custGeom>
              <a:avLst/>
              <a:gdLst/>
              <a:ahLst/>
              <a:cxnLst/>
              <a:rect l="l" t="t" r="r" b="b"/>
              <a:pathLst>
                <a:path w="7768653" h="5069046">
                  <a:moveTo>
                    <a:pt x="0" y="0"/>
                  </a:moveTo>
                  <a:lnTo>
                    <a:pt x="7768652" y="0"/>
                  </a:lnTo>
                  <a:lnTo>
                    <a:pt x="7768652" y="5069046"/>
                  </a:lnTo>
                  <a:lnTo>
                    <a:pt x="0" y="50690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914445"/>
              <a:endParaRPr lang="tr-TR">
                <a:solidFill>
                  <a:prstClr val="black"/>
                </a:solidFill>
                <a:latin typeface="Calibri"/>
              </a:endParaRPr>
            </a:p>
          </p:txBody>
        </p:sp>
      </p:grpSp>
      <p:grpSp>
        <p:nvGrpSpPr>
          <p:cNvPr id="7" name="Group 7"/>
          <p:cNvGrpSpPr/>
          <p:nvPr/>
        </p:nvGrpSpPr>
        <p:grpSpPr>
          <a:xfrm>
            <a:off x="7162800" y="342240"/>
            <a:ext cx="4463748" cy="1588723"/>
            <a:chOff x="1572461" y="-192881"/>
            <a:chExt cx="4336313" cy="1005645"/>
          </a:xfrm>
        </p:grpSpPr>
        <p:grpSp>
          <p:nvGrpSpPr>
            <p:cNvPr id="8" name="Group 8"/>
            <p:cNvGrpSpPr/>
            <p:nvPr/>
          </p:nvGrpSpPr>
          <p:grpSpPr>
            <a:xfrm>
              <a:off x="1598587" y="-192881"/>
              <a:ext cx="4310187" cy="1005645"/>
              <a:chOff x="0" y="-38100"/>
              <a:chExt cx="851395" cy="198646"/>
            </a:xfrm>
          </p:grpSpPr>
          <p:sp>
            <p:nvSpPr>
              <p:cNvPr id="9" name="Freeform 9"/>
              <p:cNvSpPr/>
              <p:nvPr/>
            </p:nvSpPr>
            <p:spPr>
              <a:xfrm>
                <a:off x="0" y="0"/>
                <a:ext cx="717690" cy="109011"/>
              </a:xfrm>
              <a:custGeom>
                <a:avLst/>
                <a:gdLst/>
                <a:ahLst/>
                <a:cxnLst/>
                <a:rect l="l" t="t" r="r" b="b"/>
                <a:pathLst>
                  <a:path w="851395" h="160546">
                    <a:moveTo>
                      <a:pt x="80273" y="0"/>
                    </a:moveTo>
                    <a:lnTo>
                      <a:pt x="771122" y="0"/>
                    </a:lnTo>
                    <a:cubicBezTo>
                      <a:pt x="792412" y="0"/>
                      <a:pt x="812829" y="8457"/>
                      <a:pt x="827884" y="23511"/>
                    </a:cubicBezTo>
                    <a:cubicBezTo>
                      <a:pt x="842938" y="38565"/>
                      <a:pt x="851395" y="58983"/>
                      <a:pt x="851395" y="80273"/>
                    </a:cubicBezTo>
                    <a:lnTo>
                      <a:pt x="851395" y="80273"/>
                    </a:lnTo>
                    <a:cubicBezTo>
                      <a:pt x="851395" y="101563"/>
                      <a:pt x="842938" y="121980"/>
                      <a:pt x="827884" y="137034"/>
                    </a:cubicBezTo>
                    <a:cubicBezTo>
                      <a:pt x="812829" y="152089"/>
                      <a:pt x="792412" y="160546"/>
                      <a:pt x="771122" y="160546"/>
                    </a:cubicBezTo>
                    <a:lnTo>
                      <a:pt x="80273" y="160546"/>
                    </a:lnTo>
                    <a:cubicBezTo>
                      <a:pt x="58983" y="160546"/>
                      <a:pt x="38565" y="152089"/>
                      <a:pt x="23511" y="137034"/>
                    </a:cubicBezTo>
                    <a:cubicBezTo>
                      <a:pt x="8457" y="121980"/>
                      <a:pt x="0" y="101563"/>
                      <a:pt x="0" y="80273"/>
                    </a:cubicBezTo>
                    <a:lnTo>
                      <a:pt x="0" y="80273"/>
                    </a:lnTo>
                    <a:cubicBezTo>
                      <a:pt x="0" y="58983"/>
                      <a:pt x="8457" y="38565"/>
                      <a:pt x="23511" y="23511"/>
                    </a:cubicBezTo>
                    <a:cubicBezTo>
                      <a:pt x="38565" y="8457"/>
                      <a:pt x="58983" y="0"/>
                      <a:pt x="80273" y="0"/>
                    </a:cubicBezTo>
                    <a:close/>
                  </a:path>
                </a:pathLst>
              </a:custGeom>
              <a:solidFill>
                <a:srgbClr val="FF0000"/>
              </a:solidFill>
            </p:spPr>
            <p:txBody>
              <a:bodyPr/>
              <a:lstStyle/>
              <a:p>
                <a:pPr defTabSz="914445"/>
                <a:endParaRPr lang="tr-TR">
                  <a:solidFill>
                    <a:prstClr val="black"/>
                  </a:solidFill>
                  <a:latin typeface="Calibri"/>
                </a:endParaRPr>
              </a:p>
            </p:txBody>
          </p:sp>
          <p:sp>
            <p:nvSpPr>
              <p:cNvPr id="10" name="TextBox 10"/>
              <p:cNvSpPr txBox="1"/>
              <p:nvPr/>
            </p:nvSpPr>
            <p:spPr>
              <a:xfrm>
                <a:off x="0" y="-38100"/>
                <a:ext cx="851395" cy="198646"/>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1" name="TextBox 11"/>
            <p:cNvSpPr txBox="1"/>
            <p:nvPr/>
          </p:nvSpPr>
          <p:spPr>
            <a:xfrm>
              <a:off x="1572461" y="137886"/>
              <a:ext cx="3633302" cy="329244"/>
            </a:xfrm>
            <a:prstGeom prst="rect">
              <a:avLst/>
            </a:prstGeom>
          </p:spPr>
          <p:txBody>
            <a:bodyPr wrap="square" lIns="0" tIns="0" rIns="0" bIns="0" rtlCol="0" anchor="t">
              <a:spAutoFit/>
            </a:bodyPr>
            <a:lstStyle/>
            <a:p>
              <a:pPr algn="ctr" defTabSz="914445">
                <a:lnSpc>
                  <a:spcPts val="3990"/>
                </a:lnSpc>
              </a:pPr>
              <a:r>
                <a:rPr lang="en-US" sz="4001" dirty="0">
                  <a:solidFill>
                    <a:srgbClr val="FFFFFF"/>
                  </a:solidFill>
                  <a:latin typeface="Calibri"/>
                  <a:ea typeface="League Spartan"/>
                  <a:cs typeface="League Spartan"/>
                  <a:sym typeface="League Spartan"/>
                </a:rPr>
                <a:t>Video </a:t>
              </a:r>
              <a:r>
                <a:rPr lang="en-US" sz="4001" dirty="0" err="1">
                  <a:solidFill>
                    <a:srgbClr val="FFFFFF"/>
                  </a:solidFill>
                  <a:latin typeface="Calibri"/>
                  <a:ea typeface="League Spartan"/>
                  <a:cs typeface="League Spartan"/>
                  <a:sym typeface="League Spartan"/>
                </a:rPr>
                <a:t>izliyoruz</a:t>
              </a:r>
              <a:endParaRPr lang="en-US" sz="4001" dirty="0">
                <a:solidFill>
                  <a:srgbClr val="FFFFFF"/>
                </a:solidFill>
                <a:latin typeface="Calibri"/>
                <a:ea typeface="League Spartan"/>
                <a:cs typeface="League Spartan"/>
                <a:sym typeface="League Spartan"/>
              </a:endParaRPr>
            </a:p>
          </p:txBody>
        </p:sp>
      </p:grpSp>
      <p:sp>
        <p:nvSpPr>
          <p:cNvPr id="12" name="Freeform 12">
            <a:hlinkClick r:id="rId9"/>
          </p:cNvPr>
          <p:cNvSpPr/>
          <p:nvPr/>
        </p:nvSpPr>
        <p:spPr>
          <a:xfrm>
            <a:off x="4722222" y="8257781"/>
            <a:ext cx="8843556" cy="1164432"/>
          </a:xfrm>
          <a:custGeom>
            <a:avLst/>
            <a:gdLst/>
            <a:ahLst/>
            <a:cxnLst/>
            <a:rect l="l" t="t" r="r" b="b"/>
            <a:pathLst>
              <a:path w="9311321" h="1385059">
                <a:moveTo>
                  <a:pt x="0" y="0"/>
                </a:moveTo>
                <a:lnTo>
                  <a:pt x="9311321" y="0"/>
                </a:lnTo>
                <a:lnTo>
                  <a:pt x="9311321" y="1385059"/>
                </a:lnTo>
                <a:lnTo>
                  <a:pt x="0" y="13850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914445"/>
            <a:endParaRPr lang="tr-TR">
              <a:solidFill>
                <a:prstClr val="black"/>
              </a:solidFill>
              <a:latin typeface="Calibri"/>
            </a:endParaRPr>
          </a:p>
        </p:txBody>
      </p:sp>
      <p:sp>
        <p:nvSpPr>
          <p:cNvPr id="14" name="Metin kutusu 13">
            <a:extLst>
              <a:ext uri="{FF2B5EF4-FFF2-40B4-BE49-F238E27FC236}">
                <a16:creationId xmlns:a16="http://schemas.microsoft.com/office/drawing/2014/main" id="{2C321501-A644-7C7B-F828-F1D05DC4CBB9}"/>
              </a:ext>
            </a:extLst>
          </p:cNvPr>
          <p:cNvSpPr txBox="1"/>
          <p:nvPr/>
        </p:nvSpPr>
        <p:spPr>
          <a:xfrm>
            <a:off x="6553200" y="8609164"/>
            <a:ext cx="6892001" cy="461665"/>
          </a:xfrm>
          <a:prstGeom prst="rect">
            <a:avLst/>
          </a:prstGeom>
          <a:noFill/>
        </p:spPr>
        <p:txBody>
          <a:bodyPr wrap="square">
            <a:spAutoFit/>
          </a:bodyPr>
          <a:lstStyle/>
          <a:p>
            <a:r>
              <a:rPr lang="pl-PL" sz="2400" dirty="0">
                <a:solidFill>
                  <a:srgbClr val="C00000"/>
                </a:solidFill>
              </a:rPr>
              <a:t>https://www.youtube.com/watch?v=oI7llFdPWa8 </a:t>
            </a: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0"/>
          </p:nvPr>
        </p:nvSpPr>
        <p:spPr/>
        <p:txBody>
          <a:bodyPr>
            <a:normAutofit fontScale="92500" lnSpcReduction="10000"/>
          </a:bodyPr>
          <a:lstStyle/>
          <a:p>
            <a:endParaRPr lang="tr-TR"/>
          </a:p>
        </p:txBody>
      </p:sp>
      <p:pic>
        <p:nvPicPr>
          <p:cNvPr id="3" name="videoplayback (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8288000" cy="10287000"/>
          </a:xfrm>
          <a:prstGeom prst="rect">
            <a:avLst/>
          </a:prstGeom>
        </p:spPr>
      </p:pic>
    </p:spTree>
    <p:custDataLst>
      <p:tags r:id="rId1"/>
    </p:custDataLst>
    <p:extLst>
      <p:ext uri="{BB962C8B-B14F-4D97-AF65-F5344CB8AC3E}">
        <p14:creationId xmlns:p14="http://schemas.microsoft.com/office/powerpoint/2010/main" val="198974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6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18EBB90B-F119-5B1C-ACA2-75E6C0581F14}"/>
              </a:ext>
            </a:extLst>
          </p:cNvPr>
          <p:cNvSpPr>
            <a:spLocks/>
          </p:cNvSpPr>
          <p:nvPr/>
        </p:nvSpPr>
        <p:spPr bwMode="auto">
          <a:xfrm>
            <a:off x="152400" y="1638300"/>
            <a:ext cx="2819400" cy="762000"/>
          </a:xfrm>
          <a:custGeom>
            <a:avLst/>
            <a:gdLst>
              <a:gd name="T0" fmla="*/ 711 w 784"/>
              <a:gd name="T1" fmla="*/ 217 h 264"/>
              <a:gd name="T2" fmla="*/ 665 w 784"/>
              <a:gd name="T3" fmla="*/ 58 h 264"/>
              <a:gd name="T4" fmla="*/ 588 w 784"/>
              <a:gd name="T5" fmla="*/ 0 h 264"/>
              <a:gd name="T6" fmla="*/ 196 w 784"/>
              <a:gd name="T7" fmla="*/ 0 h 264"/>
              <a:gd name="T8" fmla="*/ 119 w 784"/>
              <a:gd name="T9" fmla="*/ 58 h 264"/>
              <a:gd name="T10" fmla="*/ 73 w 784"/>
              <a:gd name="T11" fmla="*/ 217 h 264"/>
              <a:gd name="T12" fmla="*/ 0 w 784"/>
              <a:gd name="T13" fmla="*/ 264 h 264"/>
              <a:gd name="T14" fmla="*/ 784 w 784"/>
              <a:gd name="T15" fmla="*/ 264 h 264"/>
              <a:gd name="T16" fmla="*/ 711 w 784"/>
              <a:gd name="T17" fmla="*/ 21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4" h="264">
                <a:moveTo>
                  <a:pt x="711" y="217"/>
                </a:moveTo>
                <a:cubicBezTo>
                  <a:pt x="665" y="58"/>
                  <a:pt x="665" y="58"/>
                  <a:pt x="665" y="58"/>
                </a:cubicBezTo>
                <a:cubicBezTo>
                  <a:pt x="656" y="26"/>
                  <a:pt x="621" y="0"/>
                  <a:pt x="588" y="0"/>
                </a:cubicBezTo>
                <a:cubicBezTo>
                  <a:pt x="196" y="0"/>
                  <a:pt x="196" y="0"/>
                  <a:pt x="196" y="0"/>
                </a:cubicBezTo>
                <a:cubicBezTo>
                  <a:pt x="163" y="0"/>
                  <a:pt x="128" y="26"/>
                  <a:pt x="119" y="58"/>
                </a:cubicBezTo>
                <a:cubicBezTo>
                  <a:pt x="73" y="217"/>
                  <a:pt x="73" y="217"/>
                  <a:pt x="73" y="217"/>
                </a:cubicBezTo>
                <a:cubicBezTo>
                  <a:pt x="60" y="244"/>
                  <a:pt x="29" y="264"/>
                  <a:pt x="0" y="264"/>
                </a:cubicBezTo>
                <a:cubicBezTo>
                  <a:pt x="784" y="264"/>
                  <a:pt x="784" y="264"/>
                  <a:pt x="784" y="264"/>
                </a:cubicBezTo>
                <a:cubicBezTo>
                  <a:pt x="755" y="264"/>
                  <a:pt x="724" y="244"/>
                  <a:pt x="711" y="217"/>
                </a:cubicBezTo>
                <a:close/>
              </a:path>
            </a:pathLst>
          </a:custGeom>
          <a:solidFill>
            <a:srgbClr val="3B97D3"/>
          </a:solid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algn="ctr" defTabSz="914377"/>
            <a:endParaRPr lang="id-ID">
              <a:solidFill>
                <a:prstClr val="black"/>
              </a:solidFill>
              <a:latin typeface="Open Sans"/>
            </a:endParaRPr>
          </a:p>
        </p:txBody>
      </p:sp>
      <p:sp>
        <p:nvSpPr>
          <p:cNvPr id="3" name="Metin kutusu 2">
            <a:extLst>
              <a:ext uri="{FF2B5EF4-FFF2-40B4-BE49-F238E27FC236}">
                <a16:creationId xmlns:a16="http://schemas.microsoft.com/office/drawing/2014/main" id="{2FF9748A-F2FD-9A03-C7DA-317B0FF73DED}"/>
              </a:ext>
            </a:extLst>
          </p:cNvPr>
          <p:cNvSpPr txBox="1"/>
          <p:nvPr/>
        </p:nvSpPr>
        <p:spPr>
          <a:xfrm>
            <a:off x="685800" y="1757690"/>
            <a:ext cx="1752600" cy="523220"/>
          </a:xfrm>
          <a:prstGeom prst="rect">
            <a:avLst/>
          </a:prstGeom>
          <a:noFill/>
        </p:spPr>
        <p:txBody>
          <a:bodyPr wrap="square" rtlCol="0">
            <a:spAutoFit/>
          </a:bodyPr>
          <a:lstStyle/>
          <a:p>
            <a:pPr algn="ctr"/>
            <a:r>
              <a:rPr lang="tr-TR" sz="2800" b="1" dirty="0">
                <a:solidFill>
                  <a:schemeClr val="bg1"/>
                </a:solidFill>
              </a:rPr>
              <a:t>HZ. ADEM </a:t>
            </a:r>
          </a:p>
        </p:txBody>
      </p:sp>
      <p:sp>
        <p:nvSpPr>
          <p:cNvPr id="6" name="Metin kutusu 5">
            <a:extLst>
              <a:ext uri="{FF2B5EF4-FFF2-40B4-BE49-F238E27FC236}">
                <a16:creationId xmlns:a16="http://schemas.microsoft.com/office/drawing/2014/main" id="{C2D709BD-EF95-D1FC-2A47-9263070413C6}"/>
              </a:ext>
            </a:extLst>
          </p:cNvPr>
          <p:cNvSpPr txBox="1"/>
          <p:nvPr/>
        </p:nvSpPr>
        <p:spPr>
          <a:xfrm>
            <a:off x="4419600" y="1638300"/>
            <a:ext cx="8991600" cy="7924800"/>
          </a:xfrm>
          <a:prstGeom prst="rect">
            <a:avLst/>
          </a:prstGeom>
          <a:noFill/>
        </p:spPr>
        <p:txBody>
          <a:bodyPr wrap="square" rtlCol="0">
            <a:spAutoFit/>
          </a:bodyPr>
          <a:lstStyle/>
          <a:p>
            <a:endParaRPr lang="tr-TR" dirty="0"/>
          </a:p>
        </p:txBody>
      </p:sp>
      <p:pic>
        <p:nvPicPr>
          <p:cNvPr id="7" name="Resim 6">
            <a:extLst>
              <a:ext uri="{FF2B5EF4-FFF2-40B4-BE49-F238E27FC236}">
                <a16:creationId xmlns:a16="http://schemas.microsoft.com/office/drawing/2014/main" id="{C41F192F-AD90-B22F-85F4-045A8F5D201F}"/>
              </a:ext>
            </a:extLst>
          </p:cNvPr>
          <p:cNvPicPr>
            <a:picLocks noChangeAspect="1"/>
          </p:cNvPicPr>
          <p:nvPr/>
        </p:nvPicPr>
        <p:blipFill>
          <a:blip r:embed="rId2"/>
          <a:stretch>
            <a:fillRect/>
          </a:stretch>
        </p:blipFill>
        <p:spPr>
          <a:xfrm>
            <a:off x="3886200" y="1803645"/>
            <a:ext cx="8335980" cy="7594109"/>
          </a:xfrm>
          <a:prstGeom prst="rect">
            <a:avLst/>
          </a:prstGeom>
        </p:spPr>
      </p:pic>
    </p:spTree>
    <p:extLst>
      <p:ext uri="{BB962C8B-B14F-4D97-AF65-F5344CB8AC3E}">
        <p14:creationId xmlns:p14="http://schemas.microsoft.com/office/powerpoint/2010/main" val="2497187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tr-TR"/>
          </a:p>
        </p:txBody>
      </p:sp>
      <p:grpSp>
        <p:nvGrpSpPr>
          <p:cNvPr id="3" name="Group 3"/>
          <p:cNvGrpSpPr/>
          <p:nvPr/>
        </p:nvGrpSpPr>
        <p:grpSpPr>
          <a:xfrm>
            <a:off x="762000" y="266700"/>
            <a:ext cx="8787245" cy="998937"/>
            <a:chOff x="0" y="0"/>
            <a:chExt cx="880128" cy="177695"/>
          </a:xfrm>
        </p:grpSpPr>
        <p:sp>
          <p:nvSpPr>
            <p:cNvPr id="4" name="Freeform 4"/>
            <p:cNvSpPr/>
            <p:nvPr/>
          </p:nvSpPr>
          <p:spPr>
            <a:xfrm>
              <a:off x="0" y="0"/>
              <a:ext cx="880128" cy="177695"/>
            </a:xfrm>
            <a:custGeom>
              <a:avLst/>
              <a:gdLst/>
              <a:ahLst/>
              <a:cxnLst/>
              <a:rect l="l" t="t" r="r" b="b"/>
              <a:pathLst>
                <a:path w="880128" h="177695">
                  <a:moveTo>
                    <a:pt x="63217" y="0"/>
                  </a:moveTo>
                  <a:lnTo>
                    <a:pt x="816911" y="0"/>
                  </a:lnTo>
                  <a:cubicBezTo>
                    <a:pt x="833677" y="0"/>
                    <a:pt x="849757" y="6660"/>
                    <a:pt x="861612" y="18516"/>
                  </a:cubicBezTo>
                  <a:cubicBezTo>
                    <a:pt x="873468" y="30371"/>
                    <a:pt x="880128" y="46451"/>
                    <a:pt x="880128" y="63217"/>
                  </a:cubicBezTo>
                  <a:lnTo>
                    <a:pt x="880128" y="114478"/>
                  </a:lnTo>
                  <a:cubicBezTo>
                    <a:pt x="880128" y="149392"/>
                    <a:pt x="851825" y="177695"/>
                    <a:pt x="816911" y="177695"/>
                  </a:cubicBezTo>
                  <a:lnTo>
                    <a:pt x="63217" y="177695"/>
                  </a:lnTo>
                  <a:cubicBezTo>
                    <a:pt x="46451" y="177695"/>
                    <a:pt x="30371" y="171035"/>
                    <a:pt x="18516" y="159179"/>
                  </a:cubicBezTo>
                  <a:cubicBezTo>
                    <a:pt x="6660" y="147324"/>
                    <a:pt x="0" y="131244"/>
                    <a:pt x="0" y="114478"/>
                  </a:cubicBezTo>
                  <a:lnTo>
                    <a:pt x="0" y="63217"/>
                  </a:lnTo>
                  <a:cubicBezTo>
                    <a:pt x="0" y="46451"/>
                    <a:pt x="6660" y="30371"/>
                    <a:pt x="18516" y="18516"/>
                  </a:cubicBezTo>
                  <a:cubicBezTo>
                    <a:pt x="30371" y="6660"/>
                    <a:pt x="46451" y="0"/>
                    <a:pt x="63217" y="0"/>
                  </a:cubicBezTo>
                  <a:close/>
                </a:path>
              </a:pathLst>
            </a:custGeom>
            <a:solidFill>
              <a:srgbClr val="323232"/>
            </a:solidFill>
          </p:spPr>
          <p:txBody>
            <a:bodyPr/>
            <a:lstStyle/>
            <a:p>
              <a:endParaRPr lang="tr-TR"/>
            </a:p>
          </p:txBody>
        </p:sp>
        <p:sp>
          <p:nvSpPr>
            <p:cNvPr id="5" name="TextBox 5"/>
            <p:cNvSpPr txBox="1"/>
            <p:nvPr/>
          </p:nvSpPr>
          <p:spPr>
            <a:xfrm>
              <a:off x="0" y="-57150"/>
              <a:ext cx="880128" cy="234845"/>
            </a:xfrm>
            <a:prstGeom prst="rect">
              <a:avLst/>
            </a:prstGeom>
          </p:spPr>
          <p:txBody>
            <a:bodyPr lIns="50800" tIns="50800" rIns="50800" bIns="50800" rtlCol="0" anchor="ctr"/>
            <a:lstStyle/>
            <a:p>
              <a:pPr algn="ctr">
                <a:lnSpc>
                  <a:spcPts val="3640"/>
                </a:lnSpc>
              </a:pPr>
              <a:endParaRPr/>
            </a:p>
          </p:txBody>
        </p:sp>
      </p:grpSp>
      <p:grpSp>
        <p:nvGrpSpPr>
          <p:cNvPr id="6" name="Group 6"/>
          <p:cNvGrpSpPr/>
          <p:nvPr/>
        </p:nvGrpSpPr>
        <p:grpSpPr>
          <a:xfrm>
            <a:off x="762000" y="1265637"/>
            <a:ext cx="8787245" cy="4792263"/>
            <a:chOff x="0" y="0"/>
            <a:chExt cx="880128" cy="1032663"/>
          </a:xfrm>
        </p:grpSpPr>
        <p:sp>
          <p:nvSpPr>
            <p:cNvPr id="7" name="Freeform 7"/>
            <p:cNvSpPr/>
            <p:nvPr/>
          </p:nvSpPr>
          <p:spPr>
            <a:xfrm>
              <a:off x="0" y="0"/>
              <a:ext cx="880128" cy="1032663"/>
            </a:xfrm>
            <a:custGeom>
              <a:avLst/>
              <a:gdLst/>
              <a:ahLst/>
              <a:cxnLst/>
              <a:rect l="l" t="t" r="r" b="b"/>
              <a:pathLst>
                <a:path w="880128" h="1032663">
                  <a:moveTo>
                    <a:pt x="63217" y="0"/>
                  </a:moveTo>
                  <a:lnTo>
                    <a:pt x="816911" y="0"/>
                  </a:lnTo>
                  <a:cubicBezTo>
                    <a:pt x="833677" y="0"/>
                    <a:pt x="849757" y="6660"/>
                    <a:pt x="861612" y="18516"/>
                  </a:cubicBezTo>
                  <a:cubicBezTo>
                    <a:pt x="873468" y="30371"/>
                    <a:pt x="880128" y="46451"/>
                    <a:pt x="880128" y="63217"/>
                  </a:cubicBezTo>
                  <a:lnTo>
                    <a:pt x="880128" y="969446"/>
                  </a:lnTo>
                  <a:cubicBezTo>
                    <a:pt x="880128" y="986212"/>
                    <a:pt x="873468" y="1002292"/>
                    <a:pt x="861612" y="1014147"/>
                  </a:cubicBezTo>
                  <a:cubicBezTo>
                    <a:pt x="849757" y="1026003"/>
                    <a:pt x="833677" y="1032663"/>
                    <a:pt x="816911" y="1032663"/>
                  </a:cubicBezTo>
                  <a:lnTo>
                    <a:pt x="63217" y="1032663"/>
                  </a:lnTo>
                  <a:cubicBezTo>
                    <a:pt x="46451" y="1032663"/>
                    <a:pt x="30371" y="1026003"/>
                    <a:pt x="18516" y="1014147"/>
                  </a:cubicBezTo>
                  <a:cubicBezTo>
                    <a:pt x="6660" y="1002292"/>
                    <a:pt x="0" y="986212"/>
                    <a:pt x="0" y="969446"/>
                  </a:cubicBezTo>
                  <a:lnTo>
                    <a:pt x="0" y="63217"/>
                  </a:lnTo>
                  <a:cubicBezTo>
                    <a:pt x="0" y="46451"/>
                    <a:pt x="6660" y="30371"/>
                    <a:pt x="18516" y="18516"/>
                  </a:cubicBezTo>
                  <a:cubicBezTo>
                    <a:pt x="30371" y="6660"/>
                    <a:pt x="46451" y="0"/>
                    <a:pt x="63217" y="0"/>
                  </a:cubicBezTo>
                  <a:close/>
                </a:path>
              </a:pathLst>
            </a:custGeom>
            <a:solidFill>
              <a:srgbClr val="FFFFFF">
                <a:alpha val="89804"/>
              </a:srgbClr>
            </a:solidFill>
          </p:spPr>
          <p:txBody>
            <a:bodyPr/>
            <a:lstStyle/>
            <a:p>
              <a:endParaRPr lang="tr-TR"/>
            </a:p>
          </p:txBody>
        </p:sp>
        <p:sp>
          <p:nvSpPr>
            <p:cNvPr id="8" name="TextBox 8"/>
            <p:cNvSpPr txBox="1"/>
            <p:nvPr/>
          </p:nvSpPr>
          <p:spPr>
            <a:xfrm>
              <a:off x="0" y="-57150"/>
              <a:ext cx="880128" cy="1089813"/>
            </a:xfrm>
            <a:prstGeom prst="rect">
              <a:avLst/>
            </a:prstGeom>
          </p:spPr>
          <p:txBody>
            <a:bodyPr lIns="50800" tIns="50800" rIns="50800" bIns="50800" rtlCol="0" anchor="ctr"/>
            <a:lstStyle/>
            <a:p>
              <a:pPr algn="ctr">
                <a:lnSpc>
                  <a:spcPts val="3640"/>
                </a:lnSpc>
              </a:pPr>
              <a:endParaRPr/>
            </a:p>
          </p:txBody>
        </p:sp>
      </p:grpSp>
      <p:grpSp>
        <p:nvGrpSpPr>
          <p:cNvPr id="9" name="Group 9"/>
          <p:cNvGrpSpPr/>
          <p:nvPr/>
        </p:nvGrpSpPr>
        <p:grpSpPr>
          <a:xfrm>
            <a:off x="762000" y="546765"/>
            <a:ext cx="8787245" cy="923132"/>
            <a:chOff x="0" y="0"/>
            <a:chExt cx="1684558" cy="170846"/>
          </a:xfrm>
        </p:grpSpPr>
        <p:sp>
          <p:nvSpPr>
            <p:cNvPr id="10" name="Freeform 10"/>
            <p:cNvSpPr/>
            <p:nvPr/>
          </p:nvSpPr>
          <p:spPr>
            <a:xfrm>
              <a:off x="0" y="0"/>
              <a:ext cx="1684558" cy="170846"/>
            </a:xfrm>
            <a:custGeom>
              <a:avLst/>
              <a:gdLst/>
              <a:ahLst/>
              <a:cxnLst/>
              <a:rect l="l" t="t" r="r" b="b"/>
              <a:pathLst>
                <a:path w="1684558" h="170846">
                  <a:moveTo>
                    <a:pt x="0" y="0"/>
                  </a:moveTo>
                  <a:lnTo>
                    <a:pt x="1684558" y="0"/>
                  </a:lnTo>
                  <a:lnTo>
                    <a:pt x="1684558" y="170846"/>
                  </a:lnTo>
                  <a:lnTo>
                    <a:pt x="0" y="170846"/>
                  </a:lnTo>
                  <a:close/>
                </a:path>
              </a:pathLst>
            </a:custGeom>
            <a:solidFill>
              <a:srgbClr val="323232"/>
            </a:solidFill>
          </p:spPr>
          <p:txBody>
            <a:bodyPr/>
            <a:lstStyle/>
            <a:p>
              <a:endParaRPr lang="tr-TR"/>
            </a:p>
          </p:txBody>
        </p:sp>
        <p:sp>
          <p:nvSpPr>
            <p:cNvPr id="11" name="TextBox 11"/>
            <p:cNvSpPr txBox="1"/>
            <p:nvPr/>
          </p:nvSpPr>
          <p:spPr>
            <a:xfrm>
              <a:off x="0" y="-38100"/>
              <a:ext cx="1684558" cy="208946"/>
            </a:xfrm>
            <a:prstGeom prst="rect">
              <a:avLst/>
            </a:prstGeom>
          </p:spPr>
          <p:txBody>
            <a:bodyPr lIns="50800" tIns="50800" rIns="50800" bIns="50800" rtlCol="0" anchor="ctr"/>
            <a:lstStyle/>
            <a:p>
              <a:pPr algn="ctr">
                <a:lnSpc>
                  <a:spcPts val="2659"/>
                </a:lnSpc>
              </a:pPr>
              <a:endParaRPr/>
            </a:p>
          </p:txBody>
        </p:sp>
      </p:grpSp>
      <p:sp>
        <p:nvSpPr>
          <p:cNvPr id="44" name="TextBox 44"/>
          <p:cNvSpPr txBox="1"/>
          <p:nvPr/>
        </p:nvSpPr>
        <p:spPr>
          <a:xfrm>
            <a:off x="2514601" y="644020"/>
            <a:ext cx="5102671" cy="526329"/>
          </a:xfrm>
          <a:prstGeom prst="rect">
            <a:avLst/>
          </a:prstGeom>
        </p:spPr>
        <p:txBody>
          <a:bodyPr wrap="square" lIns="0" tIns="0" rIns="0" bIns="0" rtlCol="0" anchor="t">
            <a:spAutoFit/>
          </a:bodyPr>
          <a:lstStyle/>
          <a:p>
            <a:pPr algn="l">
              <a:lnSpc>
                <a:spcPts val="3987"/>
              </a:lnSpc>
            </a:pPr>
            <a:r>
              <a:rPr lang="tr-TR" sz="3600" dirty="0">
                <a:solidFill>
                  <a:srgbClr val="FFFFFF"/>
                </a:solidFill>
                <a:ea typeface="Rubik Medium"/>
                <a:cs typeface="Rubik Medium"/>
                <a:sym typeface="Rubik Medium"/>
              </a:rPr>
              <a:t>Hz. Muhammed (s.a.v.)</a:t>
            </a:r>
            <a:endParaRPr lang="en-US" sz="3600" dirty="0">
              <a:solidFill>
                <a:srgbClr val="FFFFFF"/>
              </a:solidFill>
              <a:ea typeface="Rubik Medium"/>
              <a:cs typeface="Rubik Medium"/>
              <a:sym typeface="Rubik Medium"/>
            </a:endParaRPr>
          </a:p>
        </p:txBody>
      </p:sp>
      <p:sp>
        <p:nvSpPr>
          <p:cNvPr id="53" name="Metin kutusu 52">
            <a:extLst>
              <a:ext uri="{FF2B5EF4-FFF2-40B4-BE49-F238E27FC236}">
                <a16:creationId xmlns:a16="http://schemas.microsoft.com/office/drawing/2014/main" id="{357EF34B-5CED-F88D-DF31-40F0D52A02C1}"/>
              </a:ext>
            </a:extLst>
          </p:cNvPr>
          <p:cNvSpPr txBox="1"/>
          <p:nvPr/>
        </p:nvSpPr>
        <p:spPr>
          <a:xfrm>
            <a:off x="685800" y="1644283"/>
            <a:ext cx="8963247" cy="4108817"/>
          </a:xfrm>
          <a:prstGeom prst="rect">
            <a:avLst/>
          </a:prstGeom>
          <a:noFill/>
        </p:spPr>
        <p:txBody>
          <a:bodyPr wrap="square" rtlCol="0">
            <a:spAutoFit/>
          </a:bodyPr>
          <a:lstStyle/>
          <a:p>
            <a:pPr marL="571500" indent="-571500">
              <a:spcAft>
                <a:spcPts val="1800"/>
              </a:spcAft>
              <a:buClr>
                <a:srgbClr val="00B4FF"/>
              </a:buClr>
              <a:buFont typeface="Wingdings" panose="05000000000000000000" pitchFamily="2" charset="2"/>
              <a:buChar char="ü"/>
            </a:pPr>
            <a:r>
              <a:rPr lang="tr-TR" sz="3600" dirty="0"/>
              <a:t>Biz Müslümanların peygamber ve önderidir. </a:t>
            </a:r>
          </a:p>
          <a:p>
            <a:pPr marL="571500" indent="-571500">
              <a:spcAft>
                <a:spcPts val="1800"/>
              </a:spcAft>
              <a:buClr>
                <a:srgbClr val="00B4FF"/>
              </a:buClr>
              <a:buFont typeface="Wingdings" panose="05000000000000000000" pitchFamily="2" charset="2"/>
              <a:buChar char="ü"/>
            </a:pPr>
            <a:r>
              <a:rPr lang="tr-TR" sz="3600" dirty="0"/>
              <a:t>Son peygamberdir. </a:t>
            </a:r>
          </a:p>
          <a:p>
            <a:pPr marL="571500" indent="-571500">
              <a:spcAft>
                <a:spcPts val="1800"/>
              </a:spcAft>
              <a:buClr>
                <a:srgbClr val="00B4FF"/>
              </a:buClr>
              <a:buFont typeface="Wingdings" panose="05000000000000000000" pitchFamily="2" charset="2"/>
              <a:buChar char="ü"/>
            </a:pPr>
            <a:r>
              <a:rPr lang="tr-TR" sz="3600" dirty="0"/>
              <a:t>Hz. Muhammed’e (s.a.v.) Kur’an-ı Kerim indirilmiştir.</a:t>
            </a:r>
          </a:p>
          <a:p>
            <a:pPr marL="571500" indent="-571500">
              <a:spcAft>
                <a:spcPts val="1800"/>
              </a:spcAft>
              <a:buClr>
                <a:srgbClr val="00B4FF"/>
              </a:buClr>
              <a:buFont typeface="Wingdings" panose="05000000000000000000" pitchFamily="2" charset="2"/>
              <a:buChar char="ü"/>
            </a:pPr>
            <a:r>
              <a:rPr lang="tr-TR" sz="3600" dirty="0"/>
              <a:t>Mekke’de doğmuş, Medine’de vefat etmiştir.</a:t>
            </a:r>
          </a:p>
        </p:txBody>
      </p:sp>
      <p:sp>
        <p:nvSpPr>
          <p:cNvPr id="12" name="Freeform 30">
            <a:extLst>
              <a:ext uri="{FF2B5EF4-FFF2-40B4-BE49-F238E27FC236}">
                <a16:creationId xmlns:a16="http://schemas.microsoft.com/office/drawing/2014/main" id="{57248BD9-D081-8365-3F9B-6FA63F4CC786}"/>
              </a:ext>
            </a:extLst>
          </p:cNvPr>
          <p:cNvSpPr/>
          <p:nvPr/>
        </p:nvSpPr>
        <p:spPr>
          <a:xfrm>
            <a:off x="990601" y="266700"/>
            <a:ext cx="1295400" cy="1173323"/>
          </a:xfrm>
          <a:custGeom>
            <a:avLst/>
            <a:gdLst/>
            <a:ahLst/>
            <a:cxnLst/>
            <a:rect l="l" t="t" r="r" b="b"/>
            <a:pathLst>
              <a:path w="2731067" h="2706239">
                <a:moveTo>
                  <a:pt x="0" y="0"/>
                </a:moveTo>
                <a:lnTo>
                  <a:pt x="2731066" y="0"/>
                </a:lnTo>
                <a:lnTo>
                  <a:pt x="2731066" y="2706239"/>
                </a:lnTo>
                <a:lnTo>
                  <a:pt x="0" y="27062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63242" y="2612379"/>
            <a:ext cx="9761517" cy="4735314"/>
            <a:chOff x="0" y="0"/>
            <a:chExt cx="2167467" cy="1059184"/>
          </a:xfrm>
        </p:grpSpPr>
        <p:sp>
          <p:nvSpPr>
            <p:cNvPr id="3" name="Freeform 3"/>
            <p:cNvSpPr/>
            <p:nvPr/>
          </p:nvSpPr>
          <p:spPr>
            <a:xfrm>
              <a:off x="0" y="0"/>
              <a:ext cx="2167467" cy="1059184"/>
            </a:xfrm>
            <a:custGeom>
              <a:avLst/>
              <a:gdLst/>
              <a:ahLst/>
              <a:cxnLst/>
              <a:rect l="l" t="t" r="r" b="b"/>
              <a:pathLst>
                <a:path w="2167467" h="1059184">
                  <a:moveTo>
                    <a:pt x="47978" y="0"/>
                  </a:moveTo>
                  <a:lnTo>
                    <a:pt x="2119489" y="0"/>
                  </a:lnTo>
                  <a:cubicBezTo>
                    <a:pt x="2145986" y="0"/>
                    <a:pt x="2167467" y="21480"/>
                    <a:pt x="2167467" y="47978"/>
                  </a:cubicBezTo>
                  <a:lnTo>
                    <a:pt x="2167467" y="1011206"/>
                  </a:lnTo>
                  <a:cubicBezTo>
                    <a:pt x="2167467" y="1037704"/>
                    <a:pt x="2145986" y="1059184"/>
                    <a:pt x="2119489" y="1059184"/>
                  </a:cubicBezTo>
                  <a:lnTo>
                    <a:pt x="47978" y="1059184"/>
                  </a:lnTo>
                  <a:cubicBezTo>
                    <a:pt x="21480" y="1059184"/>
                    <a:pt x="0" y="1037704"/>
                    <a:pt x="0" y="1011206"/>
                  </a:cubicBezTo>
                  <a:lnTo>
                    <a:pt x="0" y="47978"/>
                  </a:lnTo>
                  <a:cubicBezTo>
                    <a:pt x="0" y="21480"/>
                    <a:pt x="21480" y="0"/>
                    <a:pt x="47978" y="0"/>
                  </a:cubicBezTo>
                  <a:close/>
                </a:path>
              </a:pathLst>
            </a:custGeom>
            <a:solidFill>
              <a:srgbClr val="EFE8E2"/>
            </a:solidFill>
            <a:ln w="19050" cap="rnd">
              <a:solidFill>
                <a:srgbClr val="000000"/>
              </a:solidFill>
              <a:prstDash val="solid"/>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tr-TR"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4"/>
            <p:cNvSpPr txBox="1"/>
            <p:nvPr/>
          </p:nvSpPr>
          <p:spPr>
            <a:xfrm>
              <a:off x="0" y="-47625"/>
              <a:ext cx="2167467" cy="1106809"/>
            </a:xfrm>
            <a:prstGeom prst="rect">
              <a:avLst/>
            </a:prstGeom>
          </p:spPr>
          <p:txBody>
            <a:bodyPr lIns="50801" tIns="50801" rIns="50801" bIns="50801" rtlCol="0" anchor="ctr"/>
            <a:lstStyle/>
            <a:p>
              <a:pPr marL="0" marR="0" lvl="0" indent="0" algn="ctr" defTabSz="914445"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6318937" y="3509633"/>
            <a:ext cx="5650130" cy="840358"/>
          </a:xfrm>
          <a:prstGeom prst="rect">
            <a:avLst/>
          </a:prstGeom>
        </p:spPr>
        <p:txBody>
          <a:bodyPr wrap="square" lIns="0" tIns="0" rIns="0" bIns="0" rtlCol="0" anchor="t">
            <a:spAutoFit/>
          </a:bodyPr>
          <a:lstStyle/>
          <a:p>
            <a:pPr marL="0" marR="0" lvl="0" indent="0" algn="ctr" defTabSz="914445" rtl="0" eaLnBrk="1" fontAlgn="auto" latinLnBrk="0" hangingPunct="1">
              <a:lnSpc>
                <a:spcPts val="6272"/>
              </a:lnSpc>
              <a:spcBef>
                <a:spcPts val="0"/>
              </a:spcBef>
              <a:spcAft>
                <a:spcPts val="0"/>
              </a:spcAft>
              <a:buClrTx/>
              <a:buSzTx/>
              <a:buFontTx/>
              <a:buNone/>
              <a:tabLst/>
              <a:defRPr/>
            </a:pPr>
            <a:r>
              <a:rPr kumimoji="0" lang="tr-TR" sz="6600" b="0" i="0" u="none" strike="noStrike" kern="1200" cap="none" spc="-63" normalizeH="0" baseline="0" noProof="0" dirty="0">
                <a:ln>
                  <a:noFill/>
                </a:ln>
                <a:solidFill>
                  <a:srgbClr val="020519"/>
                </a:solidFill>
                <a:effectLst/>
                <a:uLnTx/>
                <a:uFillTx/>
                <a:latin typeface="Aptos" panose="02110004020202020204"/>
                <a:ea typeface="+mn-ea"/>
                <a:cs typeface="+mn-cs"/>
              </a:rPr>
              <a:t>Etkinlik Zamanı</a:t>
            </a:r>
            <a:endParaRPr kumimoji="0" lang="en-US" sz="6600" b="0" i="0" u="none" strike="noStrike" kern="1200" cap="none" spc="-63" normalizeH="0" baseline="0" noProof="0" dirty="0">
              <a:ln>
                <a:noFill/>
              </a:ln>
              <a:solidFill>
                <a:srgbClr val="020519"/>
              </a:solidFill>
              <a:effectLst/>
              <a:uLnTx/>
              <a:uFillTx/>
              <a:latin typeface="Aptos" panose="02110004020202020204"/>
              <a:ea typeface="+mn-ea"/>
              <a:cs typeface="+mn-cs"/>
            </a:endParaRPr>
          </a:p>
        </p:txBody>
      </p:sp>
      <p:sp>
        <p:nvSpPr>
          <p:cNvPr id="24" name="Dikdörtgen: Köşeleri Yuvarlatılmış 23">
            <a:hlinkClick r:id="rId4"/>
            <a:extLst>
              <a:ext uri="{FF2B5EF4-FFF2-40B4-BE49-F238E27FC236}">
                <a16:creationId xmlns:a16="http://schemas.microsoft.com/office/drawing/2014/main" id="{2C1E9A5F-C131-C341-79AC-6B4C983D0F5D}"/>
              </a:ext>
            </a:extLst>
          </p:cNvPr>
          <p:cNvSpPr/>
          <p:nvPr/>
        </p:nvSpPr>
        <p:spPr>
          <a:xfrm>
            <a:off x="4905785" y="5465103"/>
            <a:ext cx="8476433" cy="1215816"/>
          </a:xfrm>
          <a:prstGeom prst="roundRect">
            <a:avLst>
              <a:gd name="adj" fmla="val 50000"/>
            </a:avLst>
          </a:prstGeom>
          <a:solidFill>
            <a:srgbClr val="F1EFA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a:ln>
                  <a:noFill/>
                </a:ln>
                <a:solidFill>
                  <a:prstClr val="black"/>
                </a:solidFill>
                <a:effectLst/>
                <a:uLnTx/>
                <a:uFillTx/>
                <a:latin typeface="Aptos" panose="02110004020202020204"/>
                <a:ea typeface="+mn-ea"/>
                <a:cs typeface="+mn-cs"/>
              </a:rPr>
              <a:t>Etkinlik için tıklayınız.</a:t>
            </a:r>
          </a:p>
        </p:txBody>
      </p:sp>
      <p:pic>
        <p:nvPicPr>
          <p:cNvPr id="17" name="Picture 17"/>
          <p:cNvPicPr>
            <a:picLocks noChangeAspect="1"/>
          </p:cNvPicPr>
          <p:nvPr/>
        </p:nvPicPr>
        <p:blipFill>
          <a:blip r:embed="rId5"/>
          <a:srcRect/>
          <a:stretch>
            <a:fillRect/>
          </a:stretch>
        </p:blipFill>
        <p:spPr>
          <a:xfrm>
            <a:off x="9348407" y="5173601"/>
            <a:ext cx="2344368" cy="5860922"/>
          </a:xfrm>
          <a:prstGeom prst="rect">
            <a:avLst/>
          </a:prstGeom>
        </p:spPr>
      </p:pic>
      <p:pic>
        <p:nvPicPr>
          <p:cNvPr id="5" name="Resim 4">
            <a:extLst>
              <a:ext uri="{FF2B5EF4-FFF2-40B4-BE49-F238E27FC236}">
                <a16:creationId xmlns:a16="http://schemas.microsoft.com/office/drawing/2014/main" id="{1DB6B573-7D40-9844-7F65-688E4B34A8D0}"/>
              </a:ext>
            </a:extLst>
          </p:cNvPr>
          <p:cNvPicPr>
            <a:picLocks noChangeAspect="1"/>
          </p:cNvPicPr>
          <p:nvPr/>
        </p:nvPicPr>
        <p:blipFill>
          <a:blip r:embed="rId6"/>
          <a:stretch>
            <a:fillRect/>
          </a:stretch>
        </p:blipFill>
        <p:spPr>
          <a:xfrm>
            <a:off x="8224778" y="532685"/>
            <a:ext cx="1807146" cy="1750106"/>
          </a:xfrm>
          <a:prstGeom prst="rect">
            <a:avLst/>
          </a:prstGeom>
        </p:spPr>
      </p:pic>
    </p:spTree>
    <p:custDataLst>
      <p:tags r:id="rId1"/>
    </p:custDataLst>
    <p:extLst>
      <p:ext uri="{BB962C8B-B14F-4D97-AF65-F5344CB8AC3E}">
        <p14:creationId xmlns:p14="http://schemas.microsoft.com/office/powerpoint/2010/main" val="2530423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0D9E1"/>
        </a:solidFill>
        <a:effectLst/>
      </p:bgPr>
    </p:bg>
    <p:spTree>
      <p:nvGrpSpPr>
        <p:cNvPr id="1" name=""/>
        <p:cNvGrpSpPr/>
        <p:nvPr/>
      </p:nvGrpSpPr>
      <p:grpSpPr>
        <a:xfrm>
          <a:off x="0" y="0"/>
          <a:ext cx="0" cy="0"/>
          <a:chOff x="0" y="0"/>
          <a:chExt cx="0" cy="0"/>
        </a:xfrm>
      </p:grpSpPr>
      <p:sp>
        <p:nvSpPr>
          <p:cNvPr id="2" name="Freeform 2" descr="illustration of a person writing in a notebook with a cup of coffee"/>
          <p:cNvSpPr/>
          <p:nvPr/>
        </p:nvSpPr>
        <p:spPr>
          <a:xfrm>
            <a:off x="15789728" y="0"/>
            <a:ext cx="2225407" cy="2083537"/>
          </a:xfrm>
          <a:custGeom>
            <a:avLst/>
            <a:gdLst/>
            <a:ahLst/>
            <a:cxnLst/>
            <a:rect l="l" t="t" r="r" b="b"/>
            <a:pathLst>
              <a:path w="2225407" h="2083537">
                <a:moveTo>
                  <a:pt x="0" y="0"/>
                </a:moveTo>
                <a:lnTo>
                  <a:pt x="2225407" y="0"/>
                </a:lnTo>
                <a:lnTo>
                  <a:pt x="2225407" y="2083537"/>
                </a:lnTo>
                <a:lnTo>
                  <a:pt x="0" y="20835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9" name="Group 19"/>
          <p:cNvGrpSpPr/>
          <p:nvPr/>
        </p:nvGrpSpPr>
        <p:grpSpPr>
          <a:xfrm rot="5400000">
            <a:off x="8760721" y="-5876406"/>
            <a:ext cx="1287141" cy="17221686"/>
            <a:chOff x="-10794" y="-18200002"/>
            <a:chExt cx="1969260" cy="26348301"/>
          </a:xfrm>
        </p:grpSpPr>
        <p:sp>
          <p:nvSpPr>
            <p:cNvPr id="20" name="Freeform 20"/>
            <p:cNvSpPr/>
            <p:nvPr/>
          </p:nvSpPr>
          <p:spPr>
            <a:xfrm>
              <a:off x="-10794" y="-18200002"/>
              <a:ext cx="1969260" cy="26348301"/>
            </a:xfrm>
            <a:custGeom>
              <a:avLst/>
              <a:gdLst/>
              <a:ahLst/>
              <a:cxnLst/>
              <a:rect l="l" t="t" r="r" b="b"/>
              <a:pathLst>
                <a:path w="1969260" h="8150202">
                  <a:moveTo>
                    <a:pt x="1953131" y="186309"/>
                  </a:moveTo>
                  <a:cubicBezTo>
                    <a:pt x="1952750" y="125349"/>
                    <a:pt x="1962148" y="8509"/>
                    <a:pt x="1962148" y="8509"/>
                  </a:cubicBezTo>
                  <a:lnTo>
                    <a:pt x="1817241" y="6223"/>
                  </a:lnTo>
                  <a:lnTo>
                    <a:pt x="1611755" y="16002"/>
                  </a:lnTo>
                  <a:cubicBezTo>
                    <a:pt x="1611755" y="16002"/>
                    <a:pt x="1278126" y="0"/>
                    <a:pt x="1246249" y="14986"/>
                  </a:cubicBezTo>
                  <a:cubicBezTo>
                    <a:pt x="1214245" y="29972"/>
                    <a:pt x="1148332" y="6223"/>
                    <a:pt x="1148332"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7504535"/>
                  </a:lnTo>
                  <a:lnTo>
                    <a:pt x="25019" y="7683350"/>
                  </a:lnTo>
                  <a:cubicBezTo>
                    <a:pt x="25019" y="7683350"/>
                    <a:pt x="0" y="7724498"/>
                    <a:pt x="16002" y="7884518"/>
                  </a:cubicBezTo>
                  <a:cubicBezTo>
                    <a:pt x="32004" y="8044538"/>
                    <a:pt x="49276" y="8139788"/>
                    <a:pt x="49276" y="8139788"/>
                  </a:cubicBezTo>
                  <a:lnTo>
                    <a:pt x="132842" y="8140042"/>
                  </a:lnTo>
                  <a:lnTo>
                    <a:pt x="305562" y="8123533"/>
                  </a:lnTo>
                  <a:lnTo>
                    <a:pt x="532511" y="8141059"/>
                  </a:lnTo>
                  <a:lnTo>
                    <a:pt x="771144" y="8150202"/>
                  </a:lnTo>
                  <a:lnTo>
                    <a:pt x="906526" y="8125056"/>
                  </a:lnTo>
                  <a:lnTo>
                    <a:pt x="1008761" y="8142328"/>
                  </a:lnTo>
                  <a:lnTo>
                    <a:pt x="1213102" y="8144234"/>
                  </a:lnTo>
                  <a:lnTo>
                    <a:pt x="1456053" y="8144868"/>
                  </a:lnTo>
                  <a:lnTo>
                    <a:pt x="1692908" y="8135216"/>
                  </a:lnTo>
                  <a:lnTo>
                    <a:pt x="1879217" y="8146012"/>
                  </a:lnTo>
                  <a:lnTo>
                    <a:pt x="1956687" y="8146265"/>
                  </a:lnTo>
                  <a:lnTo>
                    <a:pt x="1957068" y="7998311"/>
                  </a:lnTo>
                  <a:lnTo>
                    <a:pt x="1957322" y="7884646"/>
                  </a:lnTo>
                  <a:lnTo>
                    <a:pt x="1949448" y="7679160"/>
                  </a:lnTo>
                  <a:lnTo>
                    <a:pt x="1958338" y="7511011"/>
                  </a:lnTo>
                  <a:lnTo>
                    <a:pt x="1960116" y="671576"/>
                  </a:lnTo>
                  <a:lnTo>
                    <a:pt x="1969260" y="424561"/>
                  </a:lnTo>
                  <a:cubicBezTo>
                    <a:pt x="1969260" y="424561"/>
                    <a:pt x="1953258" y="247015"/>
                    <a:pt x="1952877" y="186055"/>
                  </a:cubicBezTo>
                  <a:close/>
                </a:path>
              </a:pathLst>
            </a:custGeom>
            <a:solidFill>
              <a:srgbClr val="FFF9E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3" name="TextBox 33"/>
          <p:cNvSpPr txBox="1"/>
          <p:nvPr/>
        </p:nvSpPr>
        <p:spPr>
          <a:xfrm>
            <a:off x="13174763" y="1104353"/>
            <a:ext cx="2587752" cy="534762"/>
          </a:xfrm>
          <a:prstGeom prst="rect">
            <a:avLst/>
          </a:prstGeom>
        </p:spPr>
        <p:txBody>
          <a:bodyPr wrap="square" lIns="0" tIns="0" rIns="0" bIns="0" rtlCol="0" anchor="t">
            <a:spAutoFit/>
          </a:bodyPr>
          <a:lstStyle/>
          <a:p>
            <a:pPr marL="0" marR="0" lvl="0" indent="0" algn="l" defTabSz="914400" rtl="0" eaLnBrk="1" fontAlgn="auto" latinLnBrk="0" hangingPunct="1">
              <a:lnSpc>
                <a:spcPts val="3762"/>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442816"/>
                </a:solidFill>
                <a:effectLst/>
                <a:uLnTx/>
                <a:uFillTx/>
                <a:latin typeface="Monotype Corsiva" panose="03010101010201010101" pitchFamily="66" charset="0"/>
                <a:ea typeface="More Sugar"/>
                <a:cs typeface="More Sugar"/>
                <a:sym typeface="More Sugar"/>
              </a:rPr>
              <a:t>Konu</a:t>
            </a:r>
            <a:r>
              <a:rPr kumimoji="0" lang="en-US" sz="4400" b="0" i="0" u="none" strike="noStrike" kern="1200" cap="none" spc="0" normalizeH="0" baseline="0" noProof="0" dirty="0">
                <a:ln>
                  <a:noFill/>
                </a:ln>
                <a:solidFill>
                  <a:srgbClr val="442816"/>
                </a:solidFill>
                <a:effectLst/>
                <a:uLnTx/>
                <a:uFillTx/>
                <a:latin typeface="Monotype Corsiva" panose="03010101010201010101" pitchFamily="66" charset="0"/>
                <a:ea typeface="More Sugar"/>
                <a:cs typeface="More Sugar"/>
                <a:sym typeface="More Sugar"/>
              </a:rPr>
              <a:t> </a:t>
            </a:r>
            <a:r>
              <a:rPr kumimoji="0" lang="en-US" sz="4400" b="0" i="0" u="none" strike="noStrike" kern="1200" cap="none" spc="0" normalizeH="0" baseline="0" noProof="0" dirty="0" err="1">
                <a:ln>
                  <a:noFill/>
                </a:ln>
                <a:solidFill>
                  <a:srgbClr val="442816"/>
                </a:solidFill>
                <a:effectLst/>
                <a:uLnTx/>
                <a:uFillTx/>
                <a:latin typeface="Monotype Corsiva" panose="03010101010201010101" pitchFamily="66" charset="0"/>
                <a:ea typeface="More Sugar"/>
                <a:cs typeface="More Sugar"/>
                <a:sym typeface="More Sugar"/>
              </a:rPr>
              <a:t>özeti</a:t>
            </a:r>
            <a:r>
              <a:rPr kumimoji="0" lang="en-US" sz="4400" b="0" i="0" u="none" strike="noStrike" kern="1200" cap="none" spc="0" normalizeH="0" baseline="0" noProof="0" dirty="0">
                <a:ln>
                  <a:noFill/>
                </a:ln>
                <a:solidFill>
                  <a:srgbClr val="442816"/>
                </a:solidFill>
                <a:effectLst/>
                <a:uLnTx/>
                <a:uFillTx/>
                <a:latin typeface="Monotype Corsiva" panose="03010101010201010101" pitchFamily="66" charset="0"/>
                <a:ea typeface="More Sugar"/>
                <a:cs typeface="More Sugar"/>
                <a:sym typeface="More Sugar"/>
              </a:rPr>
              <a:t> </a:t>
            </a:r>
          </a:p>
        </p:txBody>
      </p:sp>
      <p:sp>
        <p:nvSpPr>
          <p:cNvPr id="34" name="Oval 33">
            <a:extLst>
              <a:ext uri="{FF2B5EF4-FFF2-40B4-BE49-F238E27FC236}">
                <a16:creationId xmlns:a16="http://schemas.microsoft.com/office/drawing/2014/main" id="{407EB266-B07D-CA87-4BF9-1F59451965AF}"/>
              </a:ext>
            </a:extLst>
          </p:cNvPr>
          <p:cNvSpPr/>
          <p:nvPr/>
        </p:nvSpPr>
        <p:spPr>
          <a:xfrm>
            <a:off x="16902431" y="2307760"/>
            <a:ext cx="853353" cy="853353"/>
          </a:xfrm>
          <a:prstGeom prst="ellipse">
            <a:avLst/>
          </a:prstGeom>
          <a:solidFill>
            <a:srgbClr val="4D28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000" dirty="0"/>
              <a:t>1</a:t>
            </a:r>
          </a:p>
        </p:txBody>
      </p:sp>
      <p:sp>
        <p:nvSpPr>
          <p:cNvPr id="35" name="Dikdörtgen 34">
            <a:extLst>
              <a:ext uri="{FF2B5EF4-FFF2-40B4-BE49-F238E27FC236}">
                <a16:creationId xmlns:a16="http://schemas.microsoft.com/office/drawing/2014/main" id="{4189DB03-95B0-2C8C-051B-2757150D8DFE}"/>
              </a:ext>
            </a:extLst>
          </p:cNvPr>
          <p:cNvSpPr/>
          <p:nvPr/>
        </p:nvSpPr>
        <p:spPr>
          <a:xfrm>
            <a:off x="380425" y="2470379"/>
            <a:ext cx="2478326" cy="533400"/>
          </a:xfrm>
          <a:prstGeom prst="rect">
            <a:avLst/>
          </a:prstGeom>
          <a:solidFill>
            <a:srgbClr val="4D28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t>Peygamber</a:t>
            </a:r>
          </a:p>
        </p:txBody>
      </p:sp>
      <p:sp>
        <p:nvSpPr>
          <p:cNvPr id="36" name="Metin kutusu 35">
            <a:extLst>
              <a:ext uri="{FF2B5EF4-FFF2-40B4-BE49-F238E27FC236}">
                <a16:creationId xmlns:a16="http://schemas.microsoft.com/office/drawing/2014/main" id="{4E2D40DC-D7DD-4BFB-9FBC-5EFC11845916}"/>
              </a:ext>
            </a:extLst>
          </p:cNvPr>
          <p:cNvSpPr txBox="1"/>
          <p:nvPr/>
        </p:nvSpPr>
        <p:spPr>
          <a:xfrm>
            <a:off x="2984414" y="2141795"/>
            <a:ext cx="12928772" cy="584775"/>
          </a:xfrm>
          <a:prstGeom prst="rect">
            <a:avLst/>
          </a:prstGeom>
          <a:noFill/>
        </p:spPr>
        <p:txBody>
          <a:bodyPr wrap="square" rtlCol="0">
            <a:spAutoFit/>
          </a:bodyPr>
          <a:lstStyle/>
          <a:p>
            <a:r>
              <a:rPr lang="tr-TR" sz="3200" dirty="0"/>
              <a:t>Allah’ın mesajlarını, emir ve yasaklarını insanlara ileten seçilmiş görevlilerdir</a:t>
            </a:r>
            <a:r>
              <a:rPr lang="tr-TR" dirty="0"/>
              <a:t>.</a:t>
            </a:r>
          </a:p>
        </p:txBody>
      </p:sp>
      <p:sp>
        <p:nvSpPr>
          <p:cNvPr id="37" name="Metin kutusu 36">
            <a:extLst>
              <a:ext uri="{FF2B5EF4-FFF2-40B4-BE49-F238E27FC236}">
                <a16:creationId xmlns:a16="http://schemas.microsoft.com/office/drawing/2014/main" id="{DC8C78F7-0ACF-EA5F-68BF-831765BE2307}"/>
              </a:ext>
            </a:extLst>
          </p:cNvPr>
          <p:cNvSpPr txBox="1"/>
          <p:nvPr/>
        </p:nvSpPr>
        <p:spPr>
          <a:xfrm>
            <a:off x="2984414" y="2686325"/>
            <a:ext cx="12928772" cy="584775"/>
          </a:xfrm>
          <a:prstGeom prst="rect">
            <a:avLst/>
          </a:prstGeom>
          <a:noFill/>
        </p:spPr>
        <p:txBody>
          <a:bodyPr wrap="square" rtlCol="0">
            <a:spAutoFit/>
          </a:bodyPr>
          <a:lstStyle/>
          <a:p>
            <a:r>
              <a:rPr lang="tr-TR" sz="3200" dirty="0"/>
              <a:t>Peygamber, </a:t>
            </a:r>
            <a:r>
              <a:rPr lang="tr-TR" sz="3200" dirty="0">
                <a:solidFill>
                  <a:srgbClr val="FF0000"/>
                </a:solidFill>
              </a:rPr>
              <a:t>Allah’ın elçisidir</a:t>
            </a:r>
            <a:r>
              <a:rPr lang="tr-TR" sz="3200" dirty="0"/>
              <a:t>. </a:t>
            </a:r>
            <a:endParaRPr lang="tr-TR" dirty="0"/>
          </a:p>
        </p:txBody>
      </p:sp>
      <p:grpSp>
        <p:nvGrpSpPr>
          <p:cNvPr id="3" name="Group 19">
            <a:extLst>
              <a:ext uri="{FF2B5EF4-FFF2-40B4-BE49-F238E27FC236}">
                <a16:creationId xmlns:a16="http://schemas.microsoft.com/office/drawing/2014/main" id="{6AA3806B-F5AD-FE3F-5371-368F220EE6AD}"/>
              </a:ext>
            </a:extLst>
          </p:cNvPr>
          <p:cNvGrpSpPr/>
          <p:nvPr/>
        </p:nvGrpSpPr>
        <p:grpSpPr>
          <a:xfrm rot="5400000">
            <a:off x="8805230" y="-4044734"/>
            <a:ext cx="1287141" cy="17221686"/>
            <a:chOff x="-10794" y="-18200002"/>
            <a:chExt cx="1969260" cy="26348301"/>
          </a:xfrm>
        </p:grpSpPr>
        <p:sp>
          <p:nvSpPr>
            <p:cNvPr id="4" name="Freeform 20">
              <a:extLst>
                <a:ext uri="{FF2B5EF4-FFF2-40B4-BE49-F238E27FC236}">
                  <a16:creationId xmlns:a16="http://schemas.microsoft.com/office/drawing/2014/main" id="{D899EFED-E9D9-4BA1-D2AF-D7E84E03555B}"/>
                </a:ext>
              </a:extLst>
            </p:cNvPr>
            <p:cNvSpPr/>
            <p:nvPr/>
          </p:nvSpPr>
          <p:spPr>
            <a:xfrm>
              <a:off x="-10794" y="-18200002"/>
              <a:ext cx="1969260" cy="26348301"/>
            </a:xfrm>
            <a:custGeom>
              <a:avLst/>
              <a:gdLst/>
              <a:ahLst/>
              <a:cxnLst/>
              <a:rect l="l" t="t" r="r" b="b"/>
              <a:pathLst>
                <a:path w="1969260" h="8150202">
                  <a:moveTo>
                    <a:pt x="1953131" y="186309"/>
                  </a:moveTo>
                  <a:cubicBezTo>
                    <a:pt x="1952750" y="125349"/>
                    <a:pt x="1962148" y="8509"/>
                    <a:pt x="1962148" y="8509"/>
                  </a:cubicBezTo>
                  <a:lnTo>
                    <a:pt x="1817241" y="6223"/>
                  </a:lnTo>
                  <a:lnTo>
                    <a:pt x="1611755" y="16002"/>
                  </a:lnTo>
                  <a:cubicBezTo>
                    <a:pt x="1611755" y="16002"/>
                    <a:pt x="1278126" y="0"/>
                    <a:pt x="1246249" y="14986"/>
                  </a:cubicBezTo>
                  <a:cubicBezTo>
                    <a:pt x="1214245" y="29972"/>
                    <a:pt x="1148332" y="6223"/>
                    <a:pt x="1148332"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7504535"/>
                  </a:lnTo>
                  <a:lnTo>
                    <a:pt x="25019" y="7683350"/>
                  </a:lnTo>
                  <a:cubicBezTo>
                    <a:pt x="25019" y="7683350"/>
                    <a:pt x="0" y="7724498"/>
                    <a:pt x="16002" y="7884518"/>
                  </a:cubicBezTo>
                  <a:cubicBezTo>
                    <a:pt x="32004" y="8044538"/>
                    <a:pt x="49276" y="8139788"/>
                    <a:pt x="49276" y="8139788"/>
                  </a:cubicBezTo>
                  <a:lnTo>
                    <a:pt x="132842" y="8140042"/>
                  </a:lnTo>
                  <a:lnTo>
                    <a:pt x="305562" y="8123533"/>
                  </a:lnTo>
                  <a:lnTo>
                    <a:pt x="532511" y="8141059"/>
                  </a:lnTo>
                  <a:lnTo>
                    <a:pt x="771144" y="8150202"/>
                  </a:lnTo>
                  <a:lnTo>
                    <a:pt x="906526" y="8125056"/>
                  </a:lnTo>
                  <a:lnTo>
                    <a:pt x="1008761" y="8142328"/>
                  </a:lnTo>
                  <a:lnTo>
                    <a:pt x="1213102" y="8144234"/>
                  </a:lnTo>
                  <a:lnTo>
                    <a:pt x="1456053" y="8144868"/>
                  </a:lnTo>
                  <a:lnTo>
                    <a:pt x="1692908" y="8135216"/>
                  </a:lnTo>
                  <a:lnTo>
                    <a:pt x="1879217" y="8146012"/>
                  </a:lnTo>
                  <a:lnTo>
                    <a:pt x="1956687" y="8146265"/>
                  </a:lnTo>
                  <a:lnTo>
                    <a:pt x="1957068" y="7998311"/>
                  </a:lnTo>
                  <a:lnTo>
                    <a:pt x="1957322" y="7884646"/>
                  </a:lnTo>
                  <a:lnTo>
                    <a:pt x="1949448" y="7679160"/>
                  </a:lnTo>
                  <a:lnTo>
                    <a:pt x="1958338" y="7511011"/>
                  </a:lnTo>
                  <a:lnTo>
                    <a:pt x="1960116" y="671576"/>
                  </a:lnTo>
                  <a:lnTo>
                    <a:pt x="1969260" y="424561"/>
                  </a:lnTo>
                  <a:cubicBezTo>
                    <a:pt x="1969260" y="424561"/>
                    <a:pt x="1953258" y="247015"/>
                    <a:pt x="1952877" y="186055"/>
                  </a:cubicBezTo>
                  <a:close/>
                </a:path>
              </a:pathLst>
            </a:custGeom>
            <a:solidFill>
              <a:srgbClr val="FFF9E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Oval 4">
            <a:extLst>
              <a:ext uri="{FF2B5EF4-FFF2-40B4-BE49-F238E27FC236}">
                <a16:creationId xmlns:a16="http://schemas.microsoft.com/office/drawing/2014/main" id="{7B1537FE-6010-430F-79F2-1624EF9B08E4}"/>
              </a:ext>
            </a:extLst>
          </p:cNvPr>
          <p:cNvSpPr/>
          <p:nvPr/>
        </p:nvSpPr>
        <p:spPr>
          <a:xfrm>
            <a:off x="16946940" y="4139432"/>
            <a:ext cx="853353" cy="853353"/>
          </a:xfrm>
          <a:prstGeom prst="ellipse">
            <a:avLst/>
          </a:prstGeom>
          <a:solidFill>
            <a:srgbClr val="4D28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000" dirty="0"/>
              <a:t>2</a:t>
            </a:r>
          </a:p>
        </p:txBody>
      </p:sp>
      <p:sp>
        <p:nvSpPr>
          <p:cNvPr id="6" name="Dikdörtgen 5">
            <a:extLst>
              <a:ext uri="{FF2B5EF4-FFF2-40B4-BE49-F238E27FC236}">
                <a16:creationId xmlns:a16="http://schemas.microsoft.com/office/drawing/2014/main" id="{8530D0D5-411E-CE19-0628-5CE9E66F84A4}"/>
              </a:ext>
            </a:extLst>
          </p:cNvPr>
          <p:cNvSpPr/>
          <p:nvPr/>
        </p:nvSpPr>
        <p:spPr>
          <a:xfrm>
            <a:off x="424934" y="4250676"/>
            <a:ext cx="3230648" cy="584775"/>
          </a:xfrm>
          <a:prstGeom prst="rect">
            <a:avLst/>
          </a:prstGeom>
          <a:solidFill>
            <a:srgbClr val="4D28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t>Nebi ve resul</a:t>
            </a:r>
          </a:p>
        </p:txBody>
      </p:sp>
      <p:sp>
        <p:nvSpPr>
          <p:cNvPr id="7" name="Metin kutusu 6">
            <a:extLst>
              <a:ext uri="{FF2B5EF4-FFF2-40B4-BE49-F238E27FC236}">
                <a16:creationId xmlns:a16="http://schemas.microsoft.com/office/drawing/2014/main" id="{87BACEFA-7D26-092F-21ED-B24ACAD33906}"/>
              </a:ext>
            </a:extLst>
          </p:cNvPr>
          <p:cNvSpPr txBox="1"/>
          <p:nvPr/>
        </p:nvSpPr>
        <p:spPr>
          <a:xfrm>
            <a:off x="3898604" y="4008522"/>
            <a:ext cx="12788985" cy="584775"/>
          </a:xfrm>
          <a:prstGeom prst="rect">
            <a:avLst/>
          </a:prstGeom>
          <a:noFill/>
        </p:spPr>
        <p:txBody>
          <a:bodyPr wrap="square" rtlCol="0">
            <a:spAutoFit/>
          </a:bodyPr>
          <a:lstStyle/>
          <a:p>
            <a:r>
              <a:rPr lang="tr-TR" sz="3200" dirty="0">
                <a:solidFill>
                  <a:srgbClr val="FF0000"/>
                </a:solidFill>
              </a:rPr>
              <a:t>Nebi ve resul </a:t>
            </a:r>
            <a:r>
              <a:rPr lang="tr-TR" sz="3200" dirty="0"/>
              <a:t>de peygamber için kullanılan iki kelimedir.</a:t>
            </a:r>
            <a:endParaRPr lang="tr-TR" dirty="0"/>
          </a:p>
        </p:txBody>
      </p:sp>
      <p:sp>
        <p:nvSpPr>
          <p:cNvPr id="8" name="Metin kutusu 7">
            <a:extLst>
              <a:ext uri="{FF2B5EF4-FFF2-40B4-BE49-F238E27FC236}">
                <a16:creationId xmlns:a16="http://schemas.microsoft.com/office/drawing/2014/main" id="{73916847-CA1F-5A3A-79C4-CA35A78E1610}"/>
              </a:ext>
            </a:extLst>
          </p:cNvPr>
          <p:cNvSpPr txBox="1"/>
          <p:nvPr/>
        </p:nvSpPr>
        <p:spPr>
          <a:xfrm>
            <a:off x="3914933" y="4538829"/>
            <a:ext cx="12928772" cy="584775"/>
          </a:xfrm>
          <a:prstGeom prst="rect">
            <a:avLst/>
          </a:prstGeom>
          <a:noFill/>
        </p:spPr>
        <p:txBody>
          <a:bodyPr wrap="square" rtlCol="0">
            <a:spAutoFit/>
          </a:bodyPr>
          <a:lstStyle/>
          <a:p>
            <a:r>
              <a:rPr lang="tr-TR" sz="3200" dirty="0"/>
              <a:t>Nebi ve resul peygamber anlamına gelen eş anlamlı kelimelerdir. </a:t>
            </a:r>
            <a:endParaRPr lang="tr-TR" dirty="0"/>
          </a:p>
        </p:txBody>
      </p:sp>
      <p:grpSp>
        <p:nvGrpSpPr>
          <p:cNvPr id="9" name="Group 19">
            <a:extLst>
              <a:ext uri="{FF2B5EF4-FFF2-40B4-BE49-F238E27FC236}">
                <a16:creationId xmlns:a16="http://schemas.microsoft.com/office/drawing/2014/main" id="{A4AEFD53-516D-92D2-AB10-E47FDCC6C64C}"/>
              </a:ext>
            </a:extLst>
          </p:cNvPr>
          <p:cNvGrpSpPr/>
          <p:nvPr/>
        </p:nvGrpSpPr>
        <p:grpSpPr>
          <a:xfrm rot="5400000">
            <a:off x="8810673" y="-2139187"/>
            <a:ext cx="1287141" cy="17221686"/>
            <a:chOff x="-10794" y="-18200002"/>
            <a:chExt cx="1969260" cy="26348301"/>
          </a:xfrm>
        </p:grpSpPr>
        <p:sp>
          <p:nvSpPr>
            <p:cNvPr id="10" name="Freeform 20">
              <a:extLst>
                <a:ext uri="{FF2B5EF4-FFF2-40B4-BE49-F238E27FC236}">
                  <a16:creationId xmlns:a16="http://schemas.microsoft.com/office/drawing/2014/main" id="{FDB5833E-BA9B-84C1-5D16-05390C61BA8C}"/>
                </a:ext>
              </a:extLst>
            </p:cNvPr>
            <p:cNvSpPr/>
            <p:nvPr/>
          </p:nvSpPr>
          <p:spPr>
            <a:xfrm>
              <a:off x="-10794" y="-18200002"/>
              <a:ext cx="1969260" cy="26348301"/>
            </a:xfrm>
            <a:custGeom>
              <a:avLst/>
              <a:gdLst/>
              <a:ahLst/>
              <a:cxnLst/>
              <a:rect l="l" t="t" r="r" b="b"/>
              <a:pathLst>
                <a:path w="1969260" h="8150202">
                  <a:moveTo>
                    <a:pt x="1953131" y="186309"/>
                  </a:moveTo>
                  <a:cubicBezTo>
                    <a:pt x="1952750" y="125349"/>
                    <a:pt x="1962148" y="8509"/>
                    <a:pt x="1962148" y="8509"/>
                  </a:cubicBezTo>
                  <a:lnTo>
                    <a:pt x="1817241" y="6223"/>
                  </a:lnTo>
                  <a:lnTo>
                    <a:pt x="1611755" y="16002"/>
                  </a:lnTo>
                  <a:cubicBezTo>
                    <a:pt x="1611755" y="16002"/>
                    <a:pt x="1278126" y="0"/>
                    <a:pt x="1246249" y="14986"/>
                  </a:cubicBezTo>
                  <a:cubicBezTo>
                    <a:pt x="1214245" y="29972"/>
                    <a:pt x="1148332" y="6223"/>
                    <a:pt x="1148332"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7504535"/>
                  </a:lnTo>
                  <a:lnTo>
                    <a:pt x="25019" y="7683350"/>
                  </a:lnTo>
                  <a:cubicBezTo>
                    <a:pt x="25019" y="7683350"/>
                    <a:pt x="0" y="7724498"/>
                    <a:pt x="16002" y="7884518"/>
                  </a:cubicBezTo>
                  <a:cubicBezTo>
                    <a:pt x="32004" y="8044538"/>
                    <a:pt x="49276" y="8139788"/>
                    <a:pt x="49276" y="8139788"/>
                  </a:cubicBezTo>
                  <a:lnTo>
                    <a:pt x="132842" y="8140042"/>
                  </a:lnTo>
                  <a:lnTo>
                    <a:pt x="305562" y="8123533"/>
                  </a:lnTo>
                  <a:lnTo>
                    <a:pt x="532511" y="8141059"/>
                  </a:lnTo>
                  <a:lnTo>
                    <a:pt x="771144" y="8150202"/>
                  </a:lnTo>
                  <a:lnTo>
                    <a:pt x="906526" y="8125056"/>
                  </a:lnTo>
                  <a:lnTo>
                    <a:pt x="1008761" y="8142328"/>
                  </a:lnTo>
                  <a:lnTo>
                    <a:pt x="1213102" y="8144234"/>
                  </a:lnTo>
                  <a:lnTo>
                    <a:pt x="1456053" y="8144868"/>
                  </a:lnTo>
                  <a:lnTo>
                    <a:pt x="1692908" y="8135216"/>
                  </a:lnTo>
                  <a:lnTo>
                    <a:pt x="1879217" y="8146012"/>
                  </a:lnTo>
                  <a:lnTo>
                    <a:pt x="1956687" y="8146265"/>
                  </a:lnTo>
                  <a:lnTo>
                    <a:pt x="1957068" y="7998311"/>
                  </a:lnTo>
                  <a:lnTo>
                    <a:pt x="1957322" y="7884646"/>
                  </a:lnTo>
                  <a:lnTo>
                    <a:pt x="1949448" y="7679160"/>
                  </a:lnTo>
                  <a:lnTo>
                    <a:pt x="1958338" y="7511011"/>
                  </a:lnTo>
                  <a:lnTo>
                    <a:pt x="1960116" y="671576"/>
                  </a:lnTo>
                  <a:lnTo>
                    <a:pt x="1969260" y="424561"/>
                  </a:lnTo>
                  <a:cubicBezTo>
                    <a:pt x="1969260" y="424561"/>
                    <a:pt x="1953258" y="247015"/>
                    <a:pt x="1952877" y="186055"/>
                  </a:cubicBezTo>
                  <a:close/>
                </a:path>
              </a:pathLst>
            </a:custGeom>
            <a:solidFill>
              <a:srgbClr val="FFF9E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Oval 10">
            <a:extLst>
              <a:ext uri="{FF2B5EF4-FFF2-40B4-BE49-F238E27FC236}">
                <a16:creationId xmlns:a16="http://schemas.microsoft.com/office/drawing/2014/main" id="{48D10F67-7777-750C-2E0B-D70B8AB56E66}"/>
              </a:ext>
            </a:extLst>
          </p:cNvPr>
          <p:cNvSpPr/>
          <p:nvPr/>
        </p:nvSpPr>
        <p:spPr>
          <a:xfrm>
            <a:off x="16952383" y="6044979"/>
            <a:ext cx="853353" cy="853353"/>
          </a:xfrm>
          <a:prstGeom prst="ellipse">
            <a:avLst/>
          </a:prstGeom>
          <a:solidFill>
            <a:srgbClr val="4D28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000" dirty="0"/>
              <a:t>3</a:t>
            </a:r>
          </a:p>
        </p:txBody>
      </p:sp>
      <p:sp>
        <p:nvSpPr>
          <p:cNvPr id="12" name="Dikdörtgen 11">
            <a:extLst>
              <a:ext uri="{FF2B5EF4-FFF2-40B4-BE49-F238E27FC236}">
                <a16:creationId xmlns:a16="http://schemas.microsoft.com/office/drawing/2014/main" id="{EB3D8AE9-D868-A824-464C-2AA1B395AAC9}"/>
              </a:ext>
            </a:extLst>
          </p:cNvPr>
          <p:cNvSpPr/>
          <p:nvPr/>
        </p:nvSpPr>
        <p:spPr>
          <a:xfrm>
            <a:off x="424934" y="5974907"/>
            <a:ext cx="4370224" cy="963339"/>
          </a:xfrm>
          <a:prstGeom prst="rect">
            <a:avLst/>
          </a:prstGeom>
          <a:solidFill>
            <a:srgbClr val="4D28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dirty="0"/>
              <a:t>Kur’an’da adı geçen peygamberler</a:t>
            </a:r>
          </a:p>
        </p:txBody>
      </p:sp>
      <p:sp>
        <p:nvSpPr>
          <p:cNvPr id="13" name="Metin kutusu 12">
            <a:extLst>
              <a:ext uri="{FF2B5EF4-FFF2-40B4-BE49-F238E27FC236}">
                <a16:creationId xmlns:a16="http://schemas.microsoft.com/office/drawing/2014/main" id="{90C13C83-7A1F-962A-9698-3F441CB7162C}"/>
              </a:ext>
            </a:extLst>
          </p:cNvPr>
          <p:cNvSpPr txBox="1"/>
          <p:nvPr/>
        </p:nvSpPr>
        <p:spPr>
          <a:xfrm>
            <a:off x="5260491" y="5907098"/>
            <a:ext cx="11702778" cy="1077218"/>
          </a:xfrm>
          <a:prstGeom prst="rect">
            <a:avLst/>
          </a:prstGeom>
          <a:noFill/>
        </p:spPr>
        <p:txBody>
          <a:bodyPr wrap="square" rtlCol="0">
            <a:spAutoFit/>
          </a:bodyPr>
          <a:lstStyle/>
          <a:p>
            <a:r>
              <a:rPr lang="tr-TR" sz="3200" dirty="0"/>
              <a:t>Peygamberlerin sayısını tam olarak </a:t>
            </a:r>
            <a:r>
              <a:rPr lang="tr-TR" sz="3200" dirty="0">
                <a:solidFill>
                  <a:srgbClr val="FF0000"/>
                </a:solidFill>
              </a:rPr>
              <a:t>bilemeyiz.</a:t>
            </a:r>
          </a:p>
          <a:p>
            <a:r>
              <a:rPr lang="tr-TR" sz="3200" dirty="0"/>
              <a:t>Kur’an-ı Kerim’de adı geçen peygamber sayısı </a:t>
            </a:r>
            <a:r>
              <a:rPr lang="tr-TR" sz="3200" dirty="0">
                <a:solidFill>
                  <a:srgbClr val="FF0000"/>
                </a:solidFill>
              </a:rPr>
              <a:t>25</a:t>
            </a:r>
            <a:r>
              <a:rPr lang="tr-TR" sz="3200" dirty="0"/>
              <a:t>’tir.</a:t>
            </a:r>
            <a:endParaRPr lang="tr-TR" dirty="0"/>
          </a:p>
        </p:txBody>
      </p:sp>
      <p:grpSp>
        <p:nvGrpSpPr>
          <p:cNvPr id="28" name="Group 19">
            <a:extLst>
              <a:ext uri="{FF2B5EF4-FFF2-40B4-BE49-F238E27FC236}">
                <a16:creationId xmlns:a16="http://schemas.microsoft.com/office/drawing/2014/main" id="{E62D3BE8-A42F-E5FD-E14F-933C428AC395}"/>
              </a:ext>
            </a:extLst>
          </p:cNvPr>
          <p:cNvGrpSpPr/>
          <p:nvPr/>
        </p:nvGrpSpPr>
        <p:grpSpPr>
          <a:xfrm rot="5400000">
            <a:off x="8663034" y="-213962"/>
            <a:ext cx="1571536" cy="17221686"/>
            <a:chOff x="-10794" y="-18200002"/>
            <a:chExt cx="1969260" cy="26348301"/>
          </a:xfrm>
        </p:grpSpPr>
        <p:sp>
          <p:nvSpPr>
            <p:cNvPr id="29" name="Freeform 20">
              <a:extLst>
                <a:ext uri="{FF2B5EF4-FFF2-40B4-BE49-F238E27FC236}">
                  <a16:creationId xmlns:a16="http://schemas.microsoft.com/office/drawing/2014/main" id="{079701E8-A29A-57FA-6B03-1544A293E518}"/>
                </a:ext>
              </a:extLst>
            </p:cNvPr>
            <p:cNvSpPr/>
            <p:nvPr/>
          </p:nvSpPr>
          <p:spPr>
            <a:xfrm>
              <a:off x="-10794" y="-18200002"/>
              <a:ext cx="1969260" cy="26348301"/>
            </a:xfrm>
            <a:custGeom>
              <a:avLst/>
              <a:gdLst/>
              <a:ahLst/>
              <a:cxnLst/>
              <a:rect l="l" t="t" r="r" b="b"/>
              <a:pathLst>
                <a:path w="1969260" h="8150202">
                  <a:moveTo>
                    <a:pt x="1953131" y="186309"/>
                  </a:moveTo>
                  <a:cubicBezTo>
                    <a:pt x="1952750" y="125349"/>
                    <a:pt x="1962148" y="8509"/>
                    <a:pt x="1962148" y="8509"/>
                  </a:cubicBezTo>
                  <a:lnTo>
                    <a:pt x="1817241" y="6223"/>
                  </a:lnTo>
                  <a:lnTo>
                    <a:pt x="1611755" y="16002"/>
                  </a:lnTo>
                  <a:cubicBezTo>
                    <a:pt x="1611755" y="16002"/>
                    <a:pt x="1278126" y="0"/>
                    <a:pt x="1246249" y="14986"/>
                  </a:cubicBezTo>
                  <a:cubicBezTo>
                    <a:pt x="1214245" y="29972"/>
                    <a:pt x="1148332" y="6223"/>
                    <a:pt x="1148332"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7504535"/>
                  </a:lnTo>
                  <a:lnTo>
                    <a:pt x="25019" y="7683350"/>
                  </a:lnTo>
                  <a:cubicBezTo>
                    <a:pt x="25019" y="7683350"/>
                    <a:pt x="0" y="7724498"/>
                    <a:pt x="16002" y="7884518"/>
                  </a:cubicBezTo>
                  <a:cubicBezTo>
                    <a:pt x="32004" y="8044538"/>
                    <a:pt x="49276" y="8139788"/>
                    <a:pt x="49276" y="8139788"/>
                  </a:cubicBezTo>
                  <a:lnTo>
                    <a:pt x="132842" y="8140042"/>
                  </a:lnTo>
                  <a:lnTo>
                    <a:pt x="305562" y="8123533"/>
                  </a:lnTo>
                  <a:lnTo>
                    <a:pt x="532511" y="8141059"/>
                  </a:lnTo>
                  <a:lnTo>
                    <a:pt x="771144" y="8150202"/>
                  </a:lnTo>
                  <a:lnTo>
                    <a:pt x="906526" y="8125056"/>
                  </a:lnTo>
                  <a:lnTo>
                    <a:pt x="1008761" y="8142328"/>
                  </a:lnTo>
                  <a:lnTo>
                    <a:pt x="1213102" y="8144234"/>
                  </a:lnTo>
                  <a:lnTo>
                    <a:pt x="1456053" y="8144868"/>
                  </a:lnTo>
                  <a:lnTo>
                    <a:pt x="1692908" y="8135216"/>
                  </a:lnTo>
                  <a:lnTo>
                    <a:pt x="1879217" y="8146012"/>
                  </a:lnTo>
                  <a:lnTo>
                    <a:pt x="1956687" y="8146265"/>
                  </a:lnTo>
                  <a:lnTo>
                    <a:pt x="1957068" y="7998311"/>
                  </a:lnTo>
                  <a:lnTo>
                    <a:pt x="1957322" y="7884646"/>
                  </a:lnTo>
                  <a:lnTo>
                    <a:pt x="1949448" y="7679160"/>
                  </a:lnTo>
                  <a:lnTo>
                    <a:pt x="1958338" y="7511011"/>
                  </a:lnTo>
                  <a:lnTo>
                    <a:pt x="1960116" y="671576"/>
                  </a:lnTo>
                  <a:lnTo>
                    <a:pt x="1969260" y="424561"/>
                  </a:lnTo>
                  <a:cubicBezTo>
                    <a:pt x="1969260" y="424561"/>
                    <a:pt x="1953258" y="247015"/>
                    <a:pt x="1952877" y="186055"/>
                  </a:cubicBezTo>
                  <a:close/>
                </a:path>
              </a:pathLst>
            </a:custGeom>
            <a:solidFill>
              <a:srgbClr val="FFF9E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Oval 29">
            <a:extLst>
              <a:ext uri="{FF2B5EF4-FFF2-40B4-BE49-F238E27FC236}">
                <a16:creationId xmlns:a16="http://schemas.microsoft.com/office/drawing/2014/main" id="{96D26367-8827-98A4-3789-315373030017}"/>
              </a:ext>
            </a:extLst>
          </p:cNvPr>
          <p:cNvSpPr/>
          <p:nvPr/>
        </p:nvSpPr>
        <p:spPr>
          <a:xfrm>
            <a:off x="16963269" y="8025197"/>
            <a:ext cx="853353" cy="853353"/>
          </a:xfrm>
          <a:prstGeom prst="ellipse">
            <a:avLst/>
          </a:prstGeom>
          <a:solidFill>
            <a:srgbClr val="4D28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000" dirty="0"/>
              <a:t>4</a:t>
            </a:r>
          </a:p>
        </p:txBody>
      </p:sp>
      <p:sp>
        <p:nvSpPr>
          <p:cNvPr id="32" name="Metin kutusu 31">
            <a:extLst>
              <a:ext uri="{FF2B5EF4-FFF2-40B4-BE49-F238E27FC236}">
                <a16:creationId xmlns:a16="http://schemas.microsoft.com/office/drawing/2014/main" id="{3AA06B49-3D67-BD58-5D87-9EB18CC8376B}"/>
              </a:ext>
            </a:extLst>
          </p:cNvPr>
          <p:cNvSpPr txBox="1"/>
          <p:nvPr/>
        </p:nvSpPr>
        <p:spPr>
          <a:xfrm>
            <a:off x="5596403" y="7573915"/>
            <a:ext cx="11263631" cy="1523494"/>
          </a:xfrm>
          <a:prstGeom prst="rect">
            <a:avLst/>
          </a:prstGeom>
          <a:noFill/>
        </p:spPr>
        <p:txBody>
          <a:bodyPr wrap="square" rtlCol="0">
            <a:spAutoFit/>
          </a:bodyPr>
          <a:lstStyle/>
          <a:p>
            <a:r>
              <a:rPr lang="tr-TR" sz="3100" dirty="0"/>
              <a:t>Kur'an-ı Kerim'de isimleri geçen </a:t>
            </a:r>
            <a:r>
              <a:rPr lang="tr-TR" sz="3100" dirty="0">
                <a:solidFill>
                  <a:srgbClr val="FF0000"/>
                </a:solidFill>
              </a:rPr>
              <a:t>Lokman (as), Üzeyir (as) ve </a:t>
            </a:r>
            <a:r>
              <a:rPr lang="tr-TR" sz="3100" dirty="0" err="1">
                <a:solidFill>
                  <a:srgbClr val="FF0000"/>
                </a:solidFill>
              </a:rPr>
              <a:t>Zülkarneyn’in</a:t>
            </a:r>
            <a:r>
              <a:rPr lang="tr-TR" sz="3100" dirty="0">
                <a:solidFill>
                  <a:srgbClr val="FF0000"/>
                </a:solidFill>
              </a:rPr>
              <a:t> (as</a:t>
            </a:r>
            <a:r>
              <a:rPr lang="tr-TR" sz="3100" dirty="0"/>
              <a:t>) peygamber olup olmadıkları ile ilgili kaynaklarda kesin bir bilgi bulunmamaktadır.</a:t>
            </a:r>
          </a:p>
        </p:txBody>
      </p:sp>
      <p:sp>
        <p:nvSpPr>
          <p:cNvPr id="38" name="Dikdörtgen 37">
            <a:extLst>
              <a:ext uri="{FF2B5EF4-FFF2-40B4-BE49-F238E27FC236}">
                <a16:creationId xmlns:a16="http://schemas.microsoft.com/office/drawing/2014/main" id="{43DF7308-A041-FC90-A802-852BF38EC327}"/>
              </a:ext>
            </a:extLst>
          </p:cNvPr>
          <p:cNvSpPr/>
          <p:nvPr/>
        </p:nvSpPr>
        <p:spPr>
          <a:xfrm>
            <a:off x="424934" y="7915211"/>
            <a:ext cx="4954515" cy="963339"/>
          </a:xfrm>
          <a:prstGeom prst="rect">
            <a:avLst/>
          </a:prstGeom>
          <a:solidFill>
            <a:srgbClr val="4D28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Lokman (as), Üzeyir (as) </a:t>
            </a:r>
            <a:r>
              <a:rPr lang="en-US" sz="3200" dirty="0" err="1"/>
              <a:t>ve</a:t>
            </a:r>
            <a:r>
              <a:rPr lang="en-US" sz="3200" dirty="0"/>
              <a:t> </a:t>
            </a:r>
            <a:r>
              <a:rPr lang="en-US" sz="3200" dirty="0" err="1"/>
              <a:t>Zülkarneyn</a:t>
            </a:r>
            <a:r>
              <a:rPr lang="tr-TR" sz="3200" dirty="0"/>
              <a:t> </a:t>
            </a:r>
            <a:r>
              <a:rPr lang="en-US" sz="3200" dirty="0"/>
              <a:t>(as</a:t>
            </a:r>
            <a:r>
              <a:rPr lang="tr-TR" sz="3200" dirty="0"/>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7" grpId="0"/>
      <p:bldP spid="8" grpId="0"/>
      <p:bldP spid="13"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9" name="Freeform 3">
            <a:extLst>
              <a:ext uri="{FF2B5EF4-FFF2-40B4-BE49-F238E27FC236}">
                <a16:creationId xmlns:a16="http://schemas.microsoft.com/office/drawing/2014/main" id="{D98E68EE-21CC-A269-FDD7-77E0D2A2A57F}"/>
              </a:ext>
            </a:extLst>
          </p:cNvPr>
          <p:cNvSpPr/>
          <p:nvPr/>
        </p:nvSpPr>
        <p:spPr>
          <a:xfrm>
            <a:off x="296602" y="2656832"/>
            <a:ext cx="16532712" cy="1282918"/>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a:ln>
            <a:solidFill>
              <a:srgbClr val="004481"/>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0" name="Grup 39">
            <a:extLst>
              <a:ext uri="{FF2B5EF4-FFF2-40B4-BE49-F238E27FC236}">
                <a16:creationId xmlns:a16="http://schemas.microsoft.com/office/drawing/2014/main" id="{19C1912C-6890-A115-832C-0F3C442F9F12}"/>
              </a:ext>
            </a:extLst>
          </p:cNvPr>
          <p:cNvGrpSpPr/>
          <p:nvPr/>
        </p:nvGrpSpPr>
        <p:grpSpPr>
          <a:xfrm>
            <a:off x="296601" y="2310631"/>
            <a:ext cx="606727" cy="692401"/>
            <a:chOff x="0" y="1838262"/>
            <a:chExt cx="744869" cy="723435"/>
          </a:xfrm>
        </p:grpSpPr>
        <p:sp>
          <p:nvSpPr>
            <p:cNvPr id="41" name="Freeform 8">
              <a:extLst>
                <a:ext uri="{FF2B5EF4-FFF2-40B4-BE49-F238E27FC236}">
                  <a16:creationId xmlns:a16="http://schemas.microsoft.com/office/drawing/2014/main" id="{35091F1A-8535-EB76-52A8-27F8AC69F4E0}"/>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TextBox 49">
              <a:extLst>
                <a:ext uri="{FF2B5EF4-FFF2-40B4-BE49-F238E27FC236}">
                  <a16:creationId xmlns:a16="http://schemas.microsoft.com/office/drawing/2014/main" id="{7794E0DA-7386-BC25-DC77-B8DDF665CA3B}"/>
                </a:ext>
              </a:extLst>
            </p:cNvPr>
            <p:cNvSpPr txBox="1"/>
            <p:nvPr/>
          </p:nvSpPr>
          <p:spPr>
            <a:xfrm>
              <a:off x="204319" y="2039749"/>
              <a:ext cx="331650" cy="453013"/>
            </a:xfrm>
            <a:prstGeom prst="rect">
              <a:avLst/>
            </a:prstGeom>
          </p:spPr>
          <p:txBody>
            <a:bodyPr wrap="square" lIns="0" tIns="0" rIns="0" bIns="0" rtlCol="0" anchor="t">
              <a:spAutoFit/>
            </a:bodyPr>
            <a:lstStyle/>
            <a:p>
              <a:pPr marL="0" marR="0" lvl="0" indent="0" algn="ctr" defTabSz="609630" rtl="0" eaLnBrk="1" fontAlgn="auto" latinLnBrk="0" hangingPunct="1">
                <a:lnSpc>
                  <a:spcPts val="3118"/>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latin typeface="Calibri"/>
                  <a:ea typeface="+mn-ea"/>
                  <a:cs typeface="+mn-cs"/>
                </a:rPr>
                <a:t>2</a:t>
              </a:r>
              <a:endParaRPr kumimoji="0" lang="en-US" sz="40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44" name="Dikdörtgen: Köşeleri Yuvarlatılmış 43">
            <a:extLst>
              <a:ext uri="{FF2B5EF4-FFF2-40B4-BE49-F238E27FC236}">
                <a16:creationId xmlns:a16="http://schemas.microsoft.com/office/drawing/2014/main" id="{018306E6-9BFF-D7C8-3653-B298C54C8372}"/>
              </a:ext>
            </a:extLst>
          </p:cNvPr>
          <p:cNvSpPr/>
          <p:nvPr/>
        </p:nvSpPr>
        <p:spPr>
          <a:xfrm>
            <a:off x="899598" y="2825808"/>
            <a:ext cx="13549758" cy="944966"/>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Yüce Allah, Kur’an-ı Kerim’de peygamber göndermeden insanları sorumlu tutmayacağını bildirmiştir.</a:t>
            </a:r>
            <a:endParaRPr kumimoji="0" lang="tr-TR" sz="1800" b="0" i="0" u="none" strike="noStrike" kern="1200" cap="none" spc="0" normalizeH="0" baseline="0" noProof="0" dirty="0">
              <a:ln>
                <a:noFill/>
              </a:ln>
              <a:solidFill>
                <a:srgbClr val="2D255D"/>
              </a:solidFill>
              <a:effectLst/>
              <a:uLnTx/>
              <a:uFillTx/>
              <a:latin typeface="Aptos" panose="020B0004020202020204" pitchFamily="34" charset="0"/>
              <a:ea typeface="Aptos" panose="020B0004020202020204" pitchFamily="34" charset="0"/>
              <a:cs typeface="Arial" panose="020B0604020202020204" pitchFamily="34" charset="0"/>
            </a:endParaRPr>
          </a:p>
        </p:txBody>
      </p:sp>
      <p:sp>
        <p:nvSpPr>
          <p:cNvPr id="17" name="D">
            <a:extLst>
              <a:ext uri="{FF2B5EF4-FFF2-40B4-BE49-F238E27FC236}">
                <a16:creationId xmlns:a16="http://schemas.microsoft.com/office/drawing/2014/main" id="{E0430824-D1B6-7CCA-EE9E-CCA68E90805C}"/>
              </a:ext>
            </a:extLst>
          </p:cNvPr>
          <p:cNvSpPr/>
          <p:nvPr/>
        </p:nvSpPr>
        <p:spPr>
          <a:xfrm>
            <a:off x="14619514" y="2794291"/>
            <a:ext cx="1008000" cy="10080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prstClr val="white"/>
                </a:solidFill>
                <a:effectLst/>
                <a:uLnTx/>
                <a:uFillTx/>
                <a:latin typeface="Cascadia Mono" panose="020B0609020000020004" pitchFamily="49" charset="0"/>
                <a:ea typeface="Cascadia Mono" panose="020B0609020000020004" pitchFamily="49" charset="0"/>
                <a:cs typeface="Cascadia Mono" panose="020B0609020000020004" pitchFamily="49" charset="0"/>
              </a:rPr>
              <a:t>D</a:t>
            </a:r>
          </a:p>
        </p:txBody>
      </p:sp>
      <p:sp>
        <p:nvSpPr>
          <p:cNvPr id="18" name="Y">
            <a:extLst>
              <a:ext uri="{FF2B5EF4-FFF2-40B4-BE49-F238E27FC236}">
                <a16:creationId xmlns:a16="http://schemas.microsoft.com/office/drawing/2014/main" id="{E55A7E35-F9FB-0DB8-0868-233C37231541}"/>
              </a:ext>
            </a:extLst>
          </p:cNvPr>
          <p:cNvSpPr/>
          <p:nvPr/>
        </p:nvSpPr>
        <p:spPr>
          <a:xfrm>
            <a:off x="15716592" y="2794291"/>
            <a:ext cx="1008000" cy="1008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prstClr val="white"/>
                </a:solidFill>
                <a:effectLst/>
                <a:uLnTx/>
                <a:uFillTx/>
                <a:latin typeface="Cascadia Mono" panose="020B0609020000020004" pitchFamily="49" charset="0"/>
                <a:ea typeface="Cascadia Mono" panose="020B0609020000020004" pitchFamily="49" charset="0"/>
                <a:cs typeface="Cascadia Mono" panose="020B0609020000020004" pitchFamily="49" charset="0"/>
              </a:rPr>
              <a:t>Y</a:t>
            </a:r>
          </a:p>
        </p:txBody>
      </p:sp>
      <p:grpSp>
        <p:nvGrpSpPr>
          <p:cNvPr id="82" name="Grup 81">
            <a:extLst>
              <a:ext uri="{FF2B5EF4-FFF2-40B4-BE49-F238E27FC236}">
                <a16:creationId xmlns:a16="http://schemas.microsoft.com/office/drawing/2014/main" id="{8C275722-B7A6-E7F1-4051-31314497618D}"/>
              </a:ext>
            </a:extLst>
          </p:cNvPr>
          <p:cNvGrpSpPr/>
          <p:nvPr/>
        </p:nvGrpSpPr>
        <p:grpSpPr>
          <a:xfrm>
            <a:off x="5520692" y="53839"/>
            <a:ext cx="7525149" cy="646331"/>
            <a:chOff x="3030830" y="-93490"/>
            <a:chExt cx="7525149" cy="646331"/>
          </a:xfrm>
        </p:grpSpPr>
        <p:sp>
          <p:nvSpPr>
            <p:cNvPr id="80" name="Metin kutusu 79">
              <a:extLst>
                <a:ext uri="{FF2B5EF4-FFF2-40B4-BE49-F238E27FC236}">
                  <a16:creationId xmlns:a16="http://schemas.microsoft.com/office/drawing/2014/main" id="{380E1C00-1B2C-258F-EC38-DE2A55CADA83}"/>
                </a:ext>
              </a:extLst>
            </p:cNvPr>
            <p:cNvSpPr txBox="1"/>
            <p:nvPr/>
          </p:nvSpPr>
          <p:spPr>
            <a:xfrm>
              <a:off x="3030830" y="-93490"/>
              <a:ext cx="752514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a:ea typeface="+mn-ea"/>
                  <a:cs typeface="+mn-cs"/>
                </a:rPr>
                <a:t>Doğru ve yanlış etkinliğini yapalım.</a:t>
              </a:r>
            </a:p>
          </p:txBody>
        </p:sp>
        <p:sp>
          <p:nvSpPr>
            <p:cNvPr id="81" name="Freeform 35">
              <a:extLst>
                <a:ext uri="{FF2B5EF4-FFF2-40B4-BE49-F238E27FC236}">
                  <a16:creationId xmlns:a16="http://schemas.microsoft.com/office/drawing/2014/main" id="{DD13B00E-75DD-C29F-3FBD-2487F9755505}"/>
                </a:ext>
              </a:extLst>
            </p:cNvPr>
            <p:cNvSpPr/>
            <p:nvPr/>
          </p:nvSpPr>
          <p:spPr>
            <a:xfrm rot="20444029">
              <a:off x="9555393" y="38666"/>
              <a:ext cx="457423" cy="391369"/>
            </a:xfrm>
            <a:custGeom>
              <a:avLst/>
              <a:gdLst/>
              <a:ahLst/>
              <a:cxnLst/>
              <a:rect l="l" t="t" r="r" b="b"/>
              <a:pathLst>
                <a:path w="808968" h="808968">
                  <a:moveTo>
                    <a:pt x="0" y="0"/>
                  </a:moveTo>
                  <a:lnTo>
                    <a:pt x="808968" y="0"/>
                  </a:lnTo>
                  <a:lnTo>
                    <a:pt x="808968" y="808968"/>
                  </a:lnTo>
                  <a:lnTo>
                    <a:pt x="0" y="8089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3" name="X">
            <a:extLst>
              <a:ext uri="{FF2B5EF4-FFF2-40B4-BE49-F238E27FC236}">
                <a16:creationId xmlns:a16="http://schemas.microsoft.com/office/drawing/2014/main" id="{41F27E60-2574-AD27-718E-B67ED17E3FB3}"/>
              </a:ext>
            </a:extLst>
          </p:cNvPr>
          <p:cNvSpPr/>
          <p:nvPr/>
        </p:nvSpPr>
        <p:spPr>
          <a:xfrm>
            <a:off x="16890764" y="2792220"/>
            <a:ext cx="883037" cy="1056365"/>
          </a:xfrm>
          <a:custGeom>
            <a:avLst/>
            <a:gdLst/>
            <a:ahLst/>
            <a:cxnLst/>
            <a:rect l="l" t="t" r="r" b="b"/>
            <a:pathLst>
              <a:path w="2995223" h="2976503">
                <a:moveTo>
                  <a:pt x="0" y="0"/>
                </a:moveTo>
                <a:lnTo>
                  <a:pt x="2995223" y="0"/>
                </a:lnTo>
                <a:lnTo>
                  <a:pt x="2995223" y="2976503"/>
                </a:lnTo>
                <a:lnTo>
                  <a:pt x="0" y="29765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24" name="Onay">
            <a:extLst>
              <a:ext uri="{FF2B5EF4-FFF2-40B4-BE49-F238E27FC236}">
                <a16:creationId xmlns:a16="http://schemas.microsoft.com/office/drawing/2014/main" id="{2A9C7B32-3F05-9B93-FF70-F37525629A1B}"/>
              </a:ext>
            </a:extLst>
          </p:cNvPr>
          <p:cNvSpPr/>
          <p:nvPr/>
        </p:nvSpPr>
        <p:spPr>
          <a:xfrm>
            <a:off x="16831058" y="2487856"/>
            <a:ext cx="1202504" cy="1282918"/>
          </a:xfrm>
          <a:custGeom>
            <a:avLst/>
            <a:gdLst/>
            <a:ahLst/>
            <a:cxnLst/>
            <a:rect l="l" t="t" r="r" b="b"/>
            <a:pathLst>
              <a:path w="4848071" h="4114800">
                <a:moveTo>
                  <a:pt x="0" y="0"/>
                </a:moveTo>
                <a:lnTo>
                  <a:pt x="4848071" y="0"/>
                </a:lnTo>
                <a:lnTo>
                  <a:pt x="484807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38" name="Grup 137">
            <a:extLst>
              <a:ext uri="{FF2B5EF4-FFF2-40B4-BE49-F238E27FC236}">
                <a16:creationId xmlns:a16="http://schemas.microsoft.com/office/drawing/2014/main" id="{3C1247A9-1407-3025-E7B4-9B7876D47E08}"/>
              </a:ext>
            </a:extLst>
          </p:cNvPr>
          <p:cNvGrpSpPr/>
          <p:nvPr/>
        </p:nvGrpSpPr>
        <p:grpSpPr>
          <a:xfrm>
            <a:off x="274830" y="383261"/>
            <a:ext cx="16532713" cy="1629119"/>
            <a:chOff x="307487" y="219770"/>
            <a:chExt cx="16532713" cy="1629119"/>
          </a:xfrm>
        </p:grpSpPr>
        <p:sp>
          <p:nvSpPr>
            <p:cNvPr id="139" name="Freeform 3">
              <a:extLst>
                <a:ext uri="{FF2B5EF4-FFF2-40B4-BE49-F238E27FC236}">
                  <a16:creationId xmlns:a16="http://schemas.microsoft.com/office/drawing/2014/main" id="{EB8C0879-E68A-C83D-A64B-98A6AE02D5BD}"/>
                </a:ext>
              </a:extLst>
            </p:cNvPr>
            <p:cNvSpPr/>
            <p:nvPr/>
          </p:nvSpPr>
          <p:spPr>
            <a:xfrm>
              <a:off x="307488" y="565971"/>
              <a:ext cx="16532712" cy="1282918"/>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a:ln>
              <a:solidFill>
                <a:srgbClr val="004481"/>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40" name="Grup 139">
              <a:extLst>
                <a:ext uri="{FF2B5EF4-FFF2-40B4-BE49-F238E27FC236}">
                  <a16:creationId xmlns:a16="http://schemas.microsoft.com/office/drawing/2014/main" id="{38443618-81F9-C283-71E4-F9D62923533B}"/>
                </a:ext>
              </a:extLst>
            </p:cNvPr>
            <p:cNvGrpSpPr/>
            <p:nvPr/>
          </p:nvGrpSpPr>
          <p:grpSpPr>
            <a:xfrm>
              <a:off x="307487" y="219770"/>
              <a:ext cx="606727" cy="692401"/>
              <a:chOff x="0" y="1838262"/>
              <a:chExt cx="744869" cy="723435"/>
            </a:xfrm>
          </p:grpSpPr>
          <p:sp>
            <p:nvSpPr>
              <p:cNvPr id="142" name="Freeform 8">
                <a:extLst>
                  <a:ext uri="{FF2B5EF4-FFF2-40B4-BE49-F238E27FC236}">
                    <a16:creationId xmlns:a16="http://schemas.microsoft.com/office/drawing/2014/main" id="{C2D8390D-C2C4-17C5-194A-FB7A33B6B099}"/>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3" name="TextBox 49">
                <a:extLst>
                  <a:ext uri="{FF2B5EF4-FFF2-40B4-BE49-F238E27FC236}">
                    <a16:creationId xmlns:a16="http://schemas.microsoft.com/office/drawing/2014/main" id="{2EA2044C-9B73-3E07-49FC-0180C0B836DC}"/>
                  </a:ext>
                </a:extLst>
              </p:cNvPr>
              <p:cNvSpPr txBox="1"/>
              <p:nvPr/>
            </p:nvSpPr>
            <p:spPr>
              <a:xfrm>
                <a:off x="204319" y="2039749"/>
                <a:ext cx="331650" cy="453013"/>
              </a:xfrm>
              <a:prstGeom prst="rect">
                <a:avLst/>
              </a:prstGeom>
            </p:spPr>
            <p:txBody>
              <a:bodyPr wrap="square" lIns="0" tIns="0" rIns="0" bIns="0" rtlCol="0" anchor="t">
                <a:spAutoFit/>
              </a:bodyPr>
              <a:lstStyle/>
              <a:p>
                <a:pPr marL="0" marR="0" lvl="0" indent="0" algn="ctr" defTabSz="609630" rtl="0" eaLnBrk="1" fontAlgn="auto" latinLnBrk="0" hangingPunct="1">
                  <a:lnSpc>
                    <a:spcPts val="3118"/>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latin typeface="Calibri"/>
                    <a:ea typeface="+mn-ea"/>
                    <a:cs typeface="+mn-cs"/>
                  </a:rPr>
                  <a:t>1</a:t>
                </a:r>
                <a:endParaRPr kumimoji="0" lang="en-US" sz="40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141" name="Dikdörtgen: Köşeleri Yuvarlatılmış 140">
              <a:extLst>
                <a:ext uri="{FF2B5EF4-FFF2-40B4-BE49-F238E27FC236}">
                  <a16:creationId xmlns:a16="http://schemas.microsoft.com/office/drawing/2014/main" id="{6C7C2C9E-B106-3952-F138-B871A2EB99C4}"/>
                </a:ext>
              </a:extLst>
            </p:cNvPr>
            <p:cNvSpPr/>
            <p:nvPr/>
          </p:nvSpPr>
          <p:spPr>
            <a:xfrm>
              <a:off x="910484" y="734947"/>
              <a:ext cx="13549758" cy="944966"/>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a:ea typeface="+mn-ea"/>
                  <a:cs typeface="+mn-cs"/>
                </a:rPr>
                <a:t> Kur’an-ı Kerim’de peygamberler kelimesi kullanılmıştır.</a:t>
              </a:r>
            </a:p>
          </p:txBody>
        </p:sp>
      </p:grpSp>
      <p:sp>
        <p:nvSpPr>
          <p:cNvPr id="144" name="D">
            <a:extLst>
              <a:ext uri="{FF2B5EF4-FFF2-40B4-BE49-F238E27FC236}">
                <a16:creationId xmlns:a16="http://schemas.microsoft.com/office/drawing/2014/main" id="{3D956D6A-8C2F-F0B3-6775-2764B041A275}"/>
              </a:ext>
            </a:extLst>
          </p:cNvPr>
          <p:cNvSpPr/>
          <p:nvPr/>
        </p:nvSpPr>
        <p:spPr>
          <a:xfrm>
            <a:off x="14597743" y="866921"/>
            <a:ext cx="1008000" cy="10080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prstClr val="white"/>
                </a:solidFill>
                <a:effectLst/>
                <a:uLnTx/>
                <a:uFillTx/>
                <a:latin typeface="Cascadia Mono" panose="020B0609020000020004" pitchFamily="49" charset="0"/>
                <a:ea typeface="Cascadia Mono" panose="020B0609020000020004" pitchFamily="49" charset="0"/>
                <a:cs typeface="Cascadia Mono" panose="020B0609020000020004" pitchFamily="49" charset="0"/>
              </a:rPr>
              <a:t>D</a:t>
            </a:r>
          </a:p>
        </p:txBody>
      </p:sp>
      <p:sp>
        <p:nvSpPr>
          <p:cNvPr id="145" name="Y">
            <a:extLst>
              <a:ext uri="{FF2B5EF4-FFF2-40B4-BE49-F238E27FC236}">
                <a16:creationId xmlns:a16="http://schemas.microsoft.com/office/drawing/2014/main" id="{19080DC9-688B-D19C-6512-5B1224651CB0}"/>
              </a:ext>
            </a:extLst>
          </p:cNvPr>
          <p:cNvSpPr/>
          <p:nvPr/>
        </p:nvSpPr>
        <p:spPr>
          <a:xfrm>
            <a:off x="15694821" y="866921"/>
            <a:ext cx="1008000" cy="1008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prstClr val="white"/>
                </a:solidFill>
                <a:effectLst/>
                <a:uLnTx/>
                <a:uFillTx/>
                <a:latin typeface="Cascadia Mono" panose="020B0609020000020004" pitchFamily="49" charset="0"/>
                <a:ea typeface="Cascadia Mono" panose="020B0609020000020004" pitchFamily="49" charset="0"/>
                <a:cs typeface="Cascadia Mono" panose="020B0609020000020004" pitchFamily="49" charset="0"/>
              </a:rPr>
              <a:t>Y</a:t>
            </a:r>
          </a:p>
        </p:txBody>
      </p:sp>
      <p:sp>
        <p:nvSpPr>
          <p:cNvPr id="149" name="X">
            <a:extLst>
              <a:ext uri="{FF2B5EF4-FFF2-40B4-BE49-F238E27FC236}">
                <a16:creationId xmlns:a16="http://schemas.microsoft.com/office/drawing/2014/main" id="{B7F3A411-EF86-F23B-CEE4-37A3986CB6EC}"/>
              </a:ext>
            </a:extLst>
          </p:cNvPr>
          <p:cNvSpPr/>
          <p:nvPr/>
        </p:nvSpPr>
        <p:spPr>
          <a:xfrm>
            <a:off x="16868993" y="864850"/>
            <a:ext cx="883037" cy="1056365"/>
          </a:xfrm>
          <a:custGeom>
            <a:avLst/>
            <a:gdLst/>
            <a:ahLst/>
            <a:cxnLst/>
            <a:rect l="l" t="t" r="r" b="b"/>
            <a:pathLst>
              <a:path w="2995223" h="2976503">
                <a:moveTo>
                  <a:pt x="0" y="0"/>
                </a:moveTo>
                <a:lnTo>
                  <a:pt x="2995223" y="0"/>
                </a:lnTo>
                <a:lnTo>
                  <a:pt x="2995223" y="2976503"/>
                </a:lnTo>
                <a:lnTo>
                  <a:pt x="0" y="29765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50" name="Onay">
            <a:extLst>
              <a:ext uri="{FF2B5EF4-FFF2-40B4-BE49-F238E27FC236}">
                <a16:creationId xmlns:a16="http://schemas.microsoft.com/office/drawing/2014/main" id="{0682153D-B6DB-507D-33E6-F94353E0FFB4}"/>
              </a:ext>
            </a:extLst>
          </p:cNvPr>
          <p:cNvSpPr/>
          <p:nvPr/>
        </p:nvSpPr>
        <p:spPr>
          <a:xfrm>
            <a:off x="16809287" y="560486"/>
            <a:ext cx="1202504" cy="1282918"/>
          </a:xfrm>
          <a:custGeom>
            <a:avLst/>
            <a:gdLst/>
            <a:ahLst/>
            <a:cxnLst/>
            <a:rect l="l" t="t" r="r" b="b"/>
            <a:pathLst>
              <a:path w="4848071" h="4114800">
                <a:moveTo>
                  <a:pt x="0" y="0"/>
                </a:moveTo>
                <a:lnTo>
                  <a:pt x="4848071" y="0"/>
                </a:lnTo>
                <a:lnTo>
                  <a:pt x="484807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3">
            <a:extLst>
              <a:ext uri="{FF2B5EF4-FFF2-40B4-BE49-F238E27FC236}">
                <a16:creationId xmlns:a16="http://schemas.microsoft.com/office/drawing/2014/main" id="{6A429D6C-2BE9-4B24-5759-1CDB18646A7D}"/>
              </a:ext>
            </a:extLst>
          </p:cNvPr>
          <p:cNvSpPr/>
          <p:nvPr/>
        </p:nvSpPr>
        <p:spPr>
          <a:xfrm>
            <a:off x="274832" y="4581210"/>
            <a:ext cx="16532712" cy="1282918"/>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a:ln>
            <a:solidFill>
              <a:srgbClr val="004481"/>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7" name="Grup 26">
            <a:extLst>
              <a:ext uri="{FF2B5EF4-FFF2-40B4-BE49-F238E27FC236}">
                <a16:creationId xmlns:a16="http://schemas.microsoft.com/office/drawing/2014/main" id="{EC412BC2-27E4-6D86-2EA9-2D83CC201CC1}"/>
              </a:ext>
            </a:extLst>
          </p:cNvPr>
          <p:cNvGrpSpPr/>
          <p:nvPr/>
        </p:nvGrpSpPr>
        <p:grpSpPr>
          <a:xfrm>
            <a:off x="274831" y="4235009"/>
            <a:ext cx="606727" cy="692401"/>
            <a:chOff x="0" y="1838262"/>
            <a:chExt cx="744869" cy="723435"/>
          </a:xfrm>
        </p:grpSpPr>
        <p:sp>
          <p:nvSpPr>
            <p:cNvPr id="28" name="Freeform 8">
              <a:extLst>
                <a:ext uri="{FF2B5EF4-FFF2-40B4-BE49-F238E27FC236}">
                  <a16:creationId xmlns:a16="http://schemas.microsoft.com/office/drawing/2014/main" id="{9755CFB9-0E96-E6A1-77D8-0AD4DA39BAB5}"/>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TextBox 49">
              <a:extLst>
                <a:ext uri="{FF2B5EF4-FFF2-40B4-BE49-F238E27FC236}">
                  <a16:creationId xmlns:a16="http://schemas.microsoft.com/office/drawing/2014/main" id="{08E4610D-3177-EEAE-4CE1-C436844B9D8D}"/>
                </a:ext>
              </a:extLst>
            </p:cNvPr>
            <p:cNvSpPr txBox="1"/>
            <p:nvPr/>
          </p:nvSpPr>
          <p:spPr>
            <a:xfrm>
              <a:off x="204319" y="2039749"/>
              <a:ext cx="331650" cy="453013"/>
            </a:xfrm>
            <a:prstGeom prst="rect">
              <a:avLst/>
            </a:prstGeom>
          </p:spPr>
          <p:txBody>
            <a:bodyPr wrap="square" lIns="0" tIns="0" rIns="0" bIns="0" rtlCol="0" anchor="t">
              <a:spAutoFit/>
            </a:bodyPr>
            <a:lstStyle/>
            <a:p>
              <a:pPr marL="0" marR="0" lvl="0" indent="0" algn="ctr" defTabSz="609630" rtl="0" eaLnBrk="1" fontAlgn="auto" latinLnBrk="0" hangingPunct="1">
                <a:lnSpc>
                  <a:spcPts val="3118"/>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latin typeface="Calibri"/>
                  <a:ea typeface="+mn-ea"/>
                  <a:cs typeface="+mn-cs"/>
                </a:rPr>
                <a:t>3</a:t>
              </a:r>
              <a:endParaRPr kumimoji="0" lang="en-US" sz="40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30" name="Dikdörtgen: Köşeleri Yuvarlatılmış 29">
            <a:extLst>
              <a:ext uri="{FF2B5EF4-FFF2-40B4-BE49-F238E27FC236}">
                <a16:creationId xmlns:a16="http://schemas.microsoft.com/office/drawing/2014/main" id="{0E4BFF40-53E2-D9A8-9290-8FE8D432273C}"/>
              </a:ext>
            </a:extLst>
          </p:cNvPr>
          <p:cNvSpPr/>
          <p:nvPr/>
        </p:nvSpPr>
        <p:spPr>
          <a:xfrm>
            <a:off x="877828" y="4750186"/>
            <a:ext cx="13549758" cy="944966"/>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Kur'an-ı Kerim'de isimleri geçen Lokman (as), Üzeyir (as) ve </a:t>
            </a:r>
            <a:r>
              <a:rPr kumimoji="0" lang="tr-TR" sz="32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Zülkarneyn’in</a:t>
            </a:r>
            <a:r>
              <a:rPr kumimoji="0" lang="tr-TR" sz="32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 (as) peygamber olup olmadıkları kesin değildir.</a:t>
            </a:r>
            <a:endParaRPr kumimoji="0" lang="tr-TR" sz="1800" b="0" i="0" u="none" strike="noStrike" kern="1200" cap="none" spc="0" normalizeH="0" baseline="0" noProof="0" dirty="0">
              <a:ln>
                <a:noFill/>
              </a:ln>
              <a:solidFill>
                <a:srgbClr val="2D255D"/>
              </a:solidFill>
              <a:effectLst/>
              <a:uLnTx/>
              <a:uFillTx/>
              <a:latin typeface="Aptos" panose="020B0004020202020204" pitchFamily="34" charset="0"/>
              <a:ea typeface="Aptos" panose="020B0004020202020204" pitchFamily="34" charset="0"/>
              <a:cs typeface="Arial" panose="020B0604020202020204" pitchFamily="34" charset="0"/>
            </a:endParaRPr>
          </a:p>
        </p:txBody>
      </p:sp>
      <p:sp>
        <p:nvSpPr>
          <p:cNvPr id="31" name="D">
            <a:extLst>
              <a:ext uri="{FF2B5EF4-FFF2-40B4-BE49-F238E27FC236}">
                <a16:creationId xmlns:a16="http://schemas.microsoft.com/office/drawing/2014/main" id="{434D3071-01E2-0177-759A-187F1258F6A5}"/>
              </a:ext>
            </a:extLst>
          </p:cNvPr>
          <p:cNvSpPr/>
          <p:nvPr/>
        </p:nvSpPr>
        <p:spPr>
          <a:xfrm>
            <a:off x="14597744" y="4718669"/>
            <a:ext cx="1008000" cy="10080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prstClr val="white"/>
                </a:solidFill>
                <a:effectLst/>
                <a:uLnTx/>
                <a:uFillTx/>
                <a:latin typeface="Cascadia Mono" panose="020B0609020000020004" pitchFamily="49" charset="0"/>
                <a:ea typeface="Cascadia Mono" panose="020B0609020000020004" pitchFamily="49" charset="0"/>
                <a:cs typeface="Cascadia Mono" panose="020B0609020000020004" pitchFamily="49" charset="0"/>
              </a:rPr>
              <a:t>D</a:t>
            </a:r>
          </a:p>
        </p:txBody>
      </p:sp>
      <p:sp>
        <p:nvSpPr>
          <p:cNvPr id="32" name="Y">
            <a:extLst>
              <a:ext uri="{FF2B5EF4-FFF2-40B4-BE49-F238E27FC236}">
                <a16:creationId xmlns:a16="http://schemas.microsoft.com/office/drawing/2014/main" id="{3B91D227-87A1-BD17-8931-6CA7EDF7638C}"/>
              </a:ext>
            </a:extLst>
          </p:cNvPr>
          <p:cNvSpPr/>
          <p:nvPr/>
        </p:nvSpPr>
        <p:spPr>
          <a:xfrm>
            <a:off x="15694822" y="4718669"/>
            <a:ext cx="1008000" cy="1008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prstClr val="white"/>
                </a:solidFill>
                <a:effectLst/>
                <a:uLnTx/>
                <a:uFillTx/>
                <a:latin typeface="Cascadia Mono" panose="020B0609020000020004" pitchFamily="49" charset="0"/>
                <a:ea typeface="Cascadia Mono" panose="020B0609020000020004" pitchFamily="49" charset="0"/>
                <a:cs typeface="Cascadia Mono" panose="020B0609020000020004" pitchFamily="49" charset="0"/>
              </a:rPr>
              <a:t>Y</a:t>
            </a:r>
          </a:p>
        </p:txBody>
      </p:sp>
      <p:sp>
        <p:nvSpPr>
          <p:cNvPr id="33" name="X">
            <a:extLst>
              <a:ext uri="{FF2B5EF4-FFF2-40B4-BE49-F238E27FC236}">
                <a16:creationId xmlns:a16="http://schemas.microsoft.com/office/drawing/2014/main" id="{94DCE2E1-BE59-B674-89E2-462E6395C119}"/>
              </a:ext>
            </a:extLst>
          </p:cNvPr>
          <p:cNvSpPr/>
          <p:nvPr/>
        </p:nvSpPr>
        <p:spPr>
          <a:xfrm>
            <a:off x="16868994" y="4716598"/>
            <a:ext cx="883037" cy="1056365"/>
          </a:xfrm>
          <a:custGeom>
            <a:avLst/>
            <a:gdLst/>
            <a:ahLst/>
            <a:cxnLst/>
            <a:rect l="l" t="t" r="r" b="b"/>
            <a:pathLst>
              <a:path w="2995223" h="2976503">
                <a:moveTo>
                  <a:pt x="0" y="0"/>
                </a:moveTo>
                <a:lnTo>
                  <a:pt x="2995223" y="0"/>
                </a:lnTo>
                <a:lnTo>
                  <a:pt x="2995223" y="2976503"/>
                </a:lnTo>
                <a:lnTo>
                  <a:pt x="0" y="29765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nay">
            <a:extLst>
              <a:ext uri="{FF2B5EF4-FFF2-40B4-BE49-F238E27FC236}">
                <a16:creationId xmlns:a16="http://schemas.microsoft.com/office/drawing/2014/main" id="{B57462C3-169D-5B82-9E3D-9ACB8ED32502}"/>
              </a:ext>
            </a:extLst>
          </p:cNvPr>
          <p:cNvSpPr/>
          <p:nvPr/>
        </p:nvSpPr>
        <p:spPr>
          <a:xfrm>
            <a:off x="16809288" y="4412234"/>
            <a:ext cx="1202504" cy="1282918"/>
          </a:xfrm>
          <a:custGeom>
            <a:avLst/>
            <a:gdLst/>
            <a:ahLst/>
            <a:cxnLst/>
            <a:rect l="l" t="t" r="r" b="b"/>
            <a:pathLst>
              <a:path w="4848071" h="4114800">
                <a:moveTo>
                  <a:pt x="0" y="0"/>
                </a:moveTo>
                <a:lnTo>
                  <a:pt x="4848071" y="0"/>
                </a:lnTo>
                <a:lnTo>
                  <a:pt x="484807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
            <a:extLst>
              <a:ext uri="{FF2B5EF4-FFF2-40B4-BE49-F238E27FC236}">
                <a16:creationId xmlns:a16="http://schemas.microsoft.com/office/drawing/2014/main" id="{CB1318DD-FD92-3D62-DBB9-D9677E2C64B6}"/>
              </a:ext>
            </a:extLst>
          </p:cNvPr>
          <p:cNvSpPr/>
          <p:nvPr/>
        </p:nvSpPr>
        <p:spPr>
          <a:xfrm>
            <a:off x="274831" y="6636753"/>
            <a:ext cx="16532712" cy="1282918"/>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a:ln>
            <a:solidFill>
              <a:srgbClr val="004481"/>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6" name="Grup 35">
            <a:extLst>
              <a:ext uri="{FF2B5EF4-FFF2-40B4-BE49-F238E27FC236}">
                <a16:creationId xmlns:a16="http://schemas.microsoft.com/office/drawing/2014/main" id="{BC0A2F7D-D97A-40D5-EBC3-CBCA0AD1DA5F}"/>
              </a:ext>
            </a:extLst>
          </p:cNvPr>
          <p:cNvGrpSpPr/>
          <p:nvPr/>
        </p:nvGrpSpPr>
        <p:grpSpPr>
          <a:xfrm>
            <a:off x="274830" y="6290552"/>
            <a:ext cx="606727" cy="692401"/>
            <a:chOff x="0" y="1838262"/>
            <a:chExt cx="744869" cy="723435"/>
          </a:xfrm>
        </p:grpSpPr>
        <p:sp>
          <p:nvSpPr>
            <p:cNvPr id="37" name="Freeform 8">
              <a:extLst>
                <a:ext uri="{FF2B5EF4-FFF2-40B4-BE49-F238E27FC236}">
                  <a16:creationId xmlns:a16="http://schemas.microsoft.com/office/drawing/2014/main" id="{B2A63F1E-69ED-E9A8-8525-E9EA7A0993B6}"/>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TextBox 49">
              <a:extLst>
                <a:ext uri="{FF2B5EF4-FFF2-40B4-BE49-F238E27FC236}">
                  <a16:creationId xmlns:a16="http://schemas.microsoft.com/office/drawing/2014/main" id="{D892CB7E-CCA5-B1A9-6ED6-3C692C8A1BBB}"/>
                </a:ext>
              </a:extLst>
            </p:cNvPr>
            <p:cNvSpPr txBox="1"/>
            <p:nvPr/>
          </p:nvSpPr>
          <p:spPr>
            <a:xfrm>
              <a:off x="204319" y="2039749"/>
              <a:ext cx="331650" cy="453013"/>
            </a:xfrm>
            <a:prstGeom prst="rect">
              <a:avLst/>
            </a:prstGeom>
          </p:spPr>
          <p:txBody>
            <a:bodyPr wrap="square" lIns="0" tIns="0" rIns="0" bIns="0" rtlCol="0" anchor="t">
              <a:spAutoFit/>
            </a:bodyPr>
            <a:lstStyle/>
            <a:p>
              <a:pPr marL="0" marR="0" lvl="0" indent="0" algn="ctr" defTabSz="609630" rtl="0" eaLnBrk="1" fontAlgn="auto" latinLnBrk="0" hangingPunct="1">
                <a:lnSpc>
                  <a:spcPts val="3118"/>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latin typeface="Calibri"/>
                  <a:ea typeface="+mn-ea"/>
                  <a:cs typeface="+mn-cs"/>
                </a:rPr>
                <a:t>4</a:t>
              </a:r>
              <a:endParaRPr kumimoji="0" lang="en-US" sz="40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43" name="Dikdörtgen: Köşeleri Yuvarlatılmış 42">
            <a:extLst>
              <a:ext uri="{FF2B5EF4-FFF2-40B4-BE49-F238E27FC236}">
                <a16:creationId xmlns:a16="http://schemas.microsoft.com/office/drawing/2014/main" id="{01286474-9B4C-5393-90DA-18B9FA5E50DE}"/>
              </a:ext>
            </a:extLst>
          </p:cNvPr>
          <p:cNvSpPr/>
          <p:nvPr/>
        </p:nvSpPr>
        <p:spPr>
          <a:xfrm>
            <a:off x="877827" y="6805729"/>
            <a:ext cx="13549758" cy="944966"/>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srgbClr val="2D255D"/>
                </a:solidFill>
                <a:effectLst/>
                <a:uLnTx/>
                <a:uFillTx/>
                <a:latin typeface="Aptos" panose="020B0004020202020204" pitchFamily="34" charset="0"/>
                <a:ea typeface="Aptos" panose="020B0004020202020204" pitchFamily="34" charset="0"/>
                <a:cs typeface="Arial" panose="020B0604020202020204" pitchFamily="34" charset="0"/>
              </a:rPr>
              <a:t>Yüce Allah, Hz. Muhammed (sav) ve Kur’an-ı Kerim’den sonra bir daha peygamber ve kutsal kitap göndermemiştir.</a:t>
            </a:r>
          </a:p>
        </p:txBody>
      </p:sp>
      <p:sp>
        <p:nvSpPr>
          <p:cNvPr id="45" name="D">
            <a:extLst>
              <a:ext uri="{FF2B5EF4-FFF2-40B4-BE49-F238E27FC236}">
                <a16:creationId xmlns:a16="http://schemas.microsoft.com/office/drawing/2014/main" id="{33627320-F07E-5CE4-A713-9119C9A4CC05}"/>
              </a:ext>
            </a:extLst>
          </p:cNvPr>
          <p:cNvSpPr/>
          <p:nvPr/>
        </p:nvSpPr>
        <p:spPr>
          <a:xfrm>
            <a:off x="14597743" y="6774212"/>
            <a:ext cx="1008000" cy="10080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prstClr val="white"/>
                </a:solidFill>
                <a:effectLst/>
                <a:uLnTx/>
                <a:uFillTx/>
                <a:latin typeface="Cascadia Mono" panose="020B0609020000020004" pitchFamily="49" charset="0"/>
                <a:ea typeface="Cascadia Mono" panose="020B0609020000020004" pitchFamily="49" charset="0"/>
                <a:cs typeface="Cascadia Mono" panose="020B0609020000020004" pitchFamily="49" charset="0"/>
              </a:rPr>
              <a:t>D</a:t>
            </a:r>
          </a:p>
        </p:txBody>
      </p:sp>
      <p:sp>
        <p:nvSpPr>
          <p:cNvPr id="46" name="Y">
            <a:extLst>
              <a:ext uri="{FF2B5EF4-FFF2-40B4-BE49-F238E27FC236}">
                <a16:creationId xmlns:a16="http://schemas.microsoft.com/office/drawing/2014/main" id="{03D58105-34FE-76E1-D23A-2BD966FC3F56}"/>
              </a:ext>
            </a:extLst>
          </p:cNvPr>
          <p:cNvSpPr/>
          <p:nvPr/>
        </p:nvSpPr>
        <p:spPr>
          <a:xfrm>
            <a:off x="15694821" y="6774212"/>
            <a:ext cx="1008000" cy="1008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prstClr val="white"/>
                </a:solidFill>
                <a:effectLst/>
                <a:uLnTx/>
                <a:uFillTx/>
                <a:latin typeface="Cascadia Mono" panose="020B0609020000020004" pitchFamily="49" charset="0"/>
                <a:ea typeface="Cascadia Mono" panose="020B0609020000020004" pitchFamily="49" charset="0"/>
                <a:cs typeface="Cascadia Mono" panose="020B0609020000020004" pitchFamily="49" charset="0"/>
              </a:rPr>
              <a:t>Y</a:t>
            </a:r>
          </a:p>
        </p:txBody>
      </p:sp>
      <p:sp>
        <p:nvSpPr>
          <p:cNvPr id="47" name="X">
            <a:extLst>
              <a:ext uri="{FF2B5EF4-FFF2-40B4-BE49-F238E27FC236}">
                <a16:creationId xmlns:a16="http://schemas.microsoft.com/office/drawing/2014/main" id="{261ACE04-4629-00B5-5B45-A9B735EA8761}"/>
              </a:ext>
            </a:extLst>
          </p:cNvPr>
          <p:cNvSpPr/>
          <p:nvPr/>
        </p:nvSpPr>
        <p:spPr>
          <a:xfrm>
            <a:off x="16868993" y="6772141"/>
            <a:ext cx="883037" cy="1056365"/>
          </a:xfrm>
          <a:custGeom>
            <a:avLst/>
            <a:gdLst/>
            <a:ahLst/>
            <a:cxnLst/>
            <a:rect l="l" t="t" r="r" b="b"/>
            <a:pathLst>
              <a:path w="2995223" h="2976503">
                <a:moveTo>
                  <a:pt x="0" y="0"/>
                </a:moveTo>
                <a:lnTo>
                  <a:pt x="2995223" y="0"/>
                </a:lnTo>
                <a:lnTo>
                  <a:pt x="2995223" y="2976503"/>
                </a:lnTo>
                <a:lnTo>
                  <a:pt x="0" y="29765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nay">
            <a:extLst>
              <a:ext uri="{FF2B5EF4-FFF2-40B4-BE49-F238E27FC236}">
                <a16:creationId xmlns:a16="http://schemas.microsoft.com/office/drawing/2014/main" id="{BC8FDBCE-1330-FF3A-28C3-80F1CFA500A6}"/>
              </a:ext>
            </a:extLst>
          </p:cNvPr>
          <p:cNvSpPr/>
          <p:nvPr/>
        </p:nvSpPr>
        <p:spPr>
          <a:xfrm>
            <a:off x="16809287" y="6467777"/>
            <a:ext cx="1202504" cy="1282918"/>
          </a:xfrm>
          <a:custGeom>
            <a:avLst/>
            <a:gdLst/>
            <a:ahLst/>
            <a:cxnLst/>
            <a:rect l="l" t="t" r="r" b="b"/>
            <a:pathLst>
              <a:path w="4848071" h="4114800">
                <a:moveTo>
                  <a:pt x="0" y="0"/>
                </a:moveTo>
                <a:lnTo>
                  <a:pt x="4848071" y="0"/>
                </a:lnTo>
                <a:lnTo>
                  <a:pt x="484807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Eylem Düğmesi: İleriye Git veya Sonrakine Git 48">
            <a:hlinkClick r:id="" action="ppaction://hlinkshowjump?jump=nextslide" highlightClick="1"/>
            <a:extLst>
              <a:ext uri="{FF2B5EF4-FFF2-40B4-BE49-F238E27FC236}">
                <a16:creationId xmlns:a16="http://schemas.microsoft.com/office/drawing/2014/main" id="{5B6BFBF8-35D0-1C5E-B7D6-E19A6219CB25}"/>
              </a:ext>
            </a:extLst>
          </p:cNvPr>
          <p:cNvSpPr/>
          <p:nvPr/>
        </p:nvSpPr>
        <p:spPr>
          <a:xfrm>
            <a:off x="17928000" y="9917037"/>
            <a:ext cx="360000" cy="360000"/>
          </a:xfrm>
          <a:prstGeom prst="actionButtonForwardNex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Eylem Düğmesi: Geri Git veya Öncekine Git 49">
            <a:hlinkClick r:id="" action="ppaction://hlinkshowjump?jump=previousslide" highlightClick="1"/>
            <a:extLst>
              <a:ext uri="{FF2B5EF4-FFF2-40B4-BE49-F238E27FC236}">
                <a16:creationId xmlns:a16="http://schemas.microsoft.com/office/drawing/2014/main" id="{48487AAC-A5E3-704E-FC30-252362CEE53C}"/>
              </a:ext>
            </a:extLst>
          </p:cNvPr>
          <p:cNvSpPr/>
          <p:nvPr/>
        </p:nvSpPr>
        <p:spPr>
          <a:xfrm>
            <a:off x="17443196" y="9917037"/>
            <a:ext cx="360000" cy="360000"/>
          </a:xfrm>
          <a:prstGeom prst="actionButtonBackPrevious">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Freeform 3">
            <a:extLst>
              <a:ext uri="{FF2B5EF4-FFF2-40B4-BE49-F238E27FC236}">
                <a16:creationId xmlns:a16="http://schemas.microsoft.com/office/drawing/2014/main" id="{38312217-7CF7-4841-8A6A-5B01D284CC44}"/>
              </a:ext>
            </a:extLst>
          </p:cNvPr>
          <p:cNvSpPr/>
          <p:nvPr/>
        </p:nvSpPr>
        <p:spPr>
          <a:xfrm>
            <a:off x="274831" y="8621576"/>
            <a:ext cx="16532712" cy="1282918"/>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a:ln>
            <a:solidFill>
              <a:srgbClr val="004481"/>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up 2">
            <a:extLst>
              <a:ext uri="{FF2B5EF4-FFF2-40B4-BE49-F238E27FC236}">
                <a16:creationId xmlns:a16="http://schemas.microsoft.com/office/drawing/2014/main" id="{76DF4852-7C56-3FC8-2D82-41EA744289E3}"/>
              </a:ext>
            </a:extLst>
          </p:cNvPr>
          <p:cNvGrpSpPr/>
          <p:nvPr/>
        </p:nvGrpSpPr>
        <p:grpSpPr>
          <a:xfrm>
            <a:off x="274830" y="8275375"/>
            <a:ext cx="606727" cy="692401"/>
            <a:chOff x="0" y="1838262"/>
            <a:chExt cx="744869" cy="723435"/>
          </a:xfrm>
        </p:grpSpPr>
        <p:sp>
          <p:nvSpPr>
            <p:cNvPr id="4" name="Freeform 8">
              <a:extLst>
                <a:ext uri="{FF2B5EF4-FFF2-40B4-BE49-F238E27FC236}">
                  <a16:creationId xmlns:a16="http://schemas.microsoft.com/office/drawing/2014/main" id="{37BE4345-CAE4-17B2-F197-47D0C30773E3}"/>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9">
              <a:extLst>
                <a:ext uri="{FF2B5EF4-FFF2-40B4-BE49-F238E27FC236}">
                  <a16:creationId xmlns:a16="http://schemas.microsoft.com/office/drawing/2014/main" id="{609DDD83-D0B4-0BAF-B086-7DC11CF32F67}"/>
                </a:ext>
              </a:extLst>
            </p:cNvPr>
            <p:cNvSpPr txBox="1"/>
            <p:nvPr/>
          </p:nvSpPr>
          <p:spPr>
            <a:xfrm>
              <a:off x="204319" y="2039749"/>
              <a:ext cx="331650" cy="453013"/>
            </a:xfrm>
            <a:prstGeom prst="rect">
              <a:avLst/>
            </a:prstGeom>
          </p:spPr>
          <p:txBody>
            <a:bodyPr wrap="square" lIns="0" tIns="0" rIns="0" bIns="0" rtlCol="0" anchor="t">
              <a:spAutoFit/>
            </a:bodyPr>
            <a:lstStyle/>
            <a:p>
              <a:pPr marL="0" marR="0" lvl="0" indent="0" algn="ctr" defTabSz="609630" rtl="0" eaLnBrk="1" fontAlgn="auto" latinLnBrk="0" hangingPunct="1">
                <a:lnSpc>
                  <a:spcPts val="3118"/>
                </a:lnSpc>
                <a:spcBef>
                  <a:spcPct val="0"/>
                </a:spcBef>
                <a:spcAft>
                  <a:spcPts val="0"/>
                </a:spcAft>
                <a:buClrTx/>
                <a:buSzTx/>
                <a:buFontTx/>
                <a:buNone/>
                <a:tabLst/>
                <a:defRPr/>
              </a:pPr>
              <a:r>
                <a:rPr kumimoji="0" lang="tr-TR" sz="4000" b="0" i="0" u="none" strike="noStrike" kern="1200" cap="none" spc="0" normalizeH="0" baseline="0" noProof="0" dirty="0">
                  <a:ln>
                    <a:noFill/>
                  </a:ln>
                  <a:solidFill>
                    <a:srgbClr val="000000"/>
                  </a:solidFill>
                  <a:effectLst/>
                  <a:uLnTx/>
                  <a:uFillTx/>
                  <a:latin typeface="Calibri"/>
                  <a:ea typeface="+mn-ea"/>
                  <a:cs typeface="+mn-cs"/>
                </a:rPr>
                <a:t>5</a:t>
              </a:r>
              <a:endParaRPr kumimoji="0" lang="en-US" sz="40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6" name="Dikdörtgen: Köşeleri Yuvarlatılmış 5">
            <a:extLst>
              <a:ext uri="{FF2B5EF4-FFF2-40B4-BE49-F238E27FC236}">
                <a16:creationId xmlns:a16="http://schemas.microsoft.com/office/drawing/2014/main" id="{349CF6FD-4E26-24F1-48D6-51DF2A459867}"/>
              </a:ext>
            </a:extLst>
          </p:cNvPr>
          <p:cNvSpPr/>
          <p:nvPr/>
        </p:nvSpPr>
        <p:spPr>
          <a:xfrm>
            <a:off x="877827" y="8790552"/>
            <a:ext cx="13549758" cy="944966"/>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3200" dirty="0">
                <a:solidFill>
                  <a:srgbClr val="2D255D"/>
                </a:solidFill>
                <a:latin typeface="Aptos" panose="020B0004020202020204" pitchFamily="34" charset="0"/>
                <a:ea typeface="Aptos" panose="020B0004020202020204" pitchFamily="34" charset="0"/>
                <a:cs typeface="Arial" panose="020B0604020202020204" pitchFamily="34" charset="0"/>
              </a:rPr>
              <a:t>N</a:t>
            </a:r>
            <a:r>
              <a:rPr kumimoji="0" lang="tr-TR" sz="3200" b="0" i="0" u="none" strike="noStrike" kern="1200" cap="none" spc="0" normalizeH="0" baseline="0" noProof="0" dirty="0" err="1">
                <a:ln>
                  <a:noFill/>
                </a:ln>
                <a:solidFill>
                  <a:srgbClr val="2D255D"/>
                </a:solidFill>
                <a:effectLst/>
                <a:uLnTx/>
                <a:uFillTx/>
                <a:latin typeface="Aptos" panose="020B0004020202020204" pitchFamily="34" charset="0"/>
                <a:ea typeface="Aptos" panose="020B0004020202020204" pitchFamily="34" charset="0"/>
                <a:cs typeface="Arial" panose="020B0604020202020204" pitchFamily="34" charset="0"/>
              </a:rPr>
              <a:t>ebi</a:t>
            </a:r>
            <a:r>
              <a:rPr kumimoji="0" lang="tr-TR" sz="3200" b="0" i="0" u="none" strike="noStrike" kern="1200" cap="none" spc="0" normalizeH="0" baseline="0" noProof="0" dirty="0">
                <a:ln>
                  <a:noFill/>
                </a:ln>
                <a:solidFill>
                  <a:srgbClr val="2D255D"/>
                </a:solidFill>
                <a:effectLst/>
                <a:uLnTx/>
                <a:uFillTx/>
                <a:latin typeface="Aptos" panose="020B0004020202020204" pitchFamily="34" charset="0"/>
                <a:ea typeface="Aptos" panose="020B0004020202020204" pitchFamily="34" charset="0"/>
                <a:cs typeface="Arial" panose="020B0604020202020204" pitchFamily="34" charset="0"/>
              </a:rPr>
              <a:t> ve resul kelimeleri eş anlamlı kelimelerdir. İkisi de peygamber anlamına gelir.</a:t>
            </a:r>
          </a:p>
        </p:txBody>
      </p:sp>
      <p:sp>
        <p:nvSpPr>
          <p:cNvPr id="7" name="D">
            <a:extLst>
              <a:ext uri="{FF2B5EF4-FFF2-40B4-BE49-F238E27FC236}">
                <a16:creationId xmlns:a16="http://schemas.microsoft.com/office/drawing/2014/main" id="{8613FB87-D047-7D4A-1ABE-F766E9401F88}"/>
              </a:ext>
            </a:extLst>
          </p:cNvPr>
          <p:cNvSpPr/>
          <p:nvPr/>
        </p:nvSpPr>
        <p:spPr>
          <a:xfrm>
            <a:off x="14597743" y="8759035"/>
            <a:ext cx="1008000" cy="10080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prstClr val="white"/>
                </a:solidFill>
                <a:effectLst/>
                <a:uLnTx/>
                <a:uFillTx/>
                <a:latin typeface="Cascadia Mono" panose="020B0609020000020004" pitchFamily="49" charset="0"/>
                <a:ea typeface="Cascadia Mono" panose="020B0609020000020004" pitchFamily="49" charset="0"/>
                <a:cs typeface="Cascadia Mono" panose="020B0609020000020004" pitchFamily="49" charset="0"/>
              </a:rPr>
              <a:t>D</a:t>
            </a:r>
          </a:p>
        </p:txBody>
      </p:sp>
      <p:sp>
        <p:nvSpPr>
          <p:cNvPr id="8" name="Y">
            <a:extLst>
              <a:ext uri="{FF2B5EF4-FFF2-40B4-BE49-F238E27FC236}">
                <a16:creationId xmlns:a16="http://schemas.microsoft.com/office/drawing/2014/main" id="{76BCFEAE-C7B1-B364-634E-E8C5A84FA387}"/>
              </a:ext>
            </a:extLst>
          </p:cNvPr>
          <p:cNvSpPr/>
          <p:nvPr/>
        </p:nvSpPr>
        <p:spPr>
          <a:xfrm>
            <a:off x="15694821" y="8759035"/>
            <a:ext cx="1008000" cy="1008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prstClr val="white"/>
                </a:solidFill>
                <a:effectLst/>
                <a:uLnTx/>
                <a:uFillTx/>
                <a:latin typeface="Cascadia Mono" panose="020B0609020000020004" pitchFamily="49" charset="0"/>
                <a:ea typeface="Cascadia Mono" panose="020B0609020000020004" pitchFamily="49" charset="0"/>
                <a:cs typeface="Cascadia Mono" panose="020B0609020000020004" pitchFamily="49" charset="0"/>
              </a:rPr>
              <a:t>Y</a:t>
            </a:r>
          </a:p>
        </p:txBody>
      </p:sp>
      <p:sp>
        <p:nvSpPr>
          <p:cNvPr id="9" name="X">
            <a:extLst>
              <a:ext uri="{FF2B5EF4-FFF2-40B4-BE49-F238E27FC236}">
                <a16:creationId xmlns:a16="http://schemas.microsoft.com/office/drawing/2014/main" id="{C349E8F6-4EAD-70B5-5985-D8C20A71B84E}"/>
              </a:ext>
            </a:extLst>
          </p:cNvPr>
          <p:cNvSpPr/>
          <p:nvPr/>
        </p:nvSpPr>
        <p:spPr>
          <a:xfrm>
            <a:off x="16868993" y="8756964"/>
            <a:ext cx="883037" cy="1056365"/>
          </a:xfrm>
          <a:custGeom>
            <a:avLst/>
            <a:gdLst/>
            <a:ahLst/>
            <a:cxnLst/>
            <a:rect l="l" t="t" r="r" b="b"/>
            <a:pathLst>
              <a:path w="2995223" h="2976503">
                <a:moveTo>
                  <a:pt x="0" y="0"/>
                </a:moveTo>
                <a:lnTo>
                  <a:pt x="2995223" y="0"/>
                </a:lnTo>
                <a:lnTo>
                  <a:pt x="2995223" y="2976503"/>
                </a:lnTo>
                <a:lnTo>
                  <a:pt x="0" y="29765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nay">
            <a:extLst>
              <a:ext uri="{FF2B5EF4-FFF2-40B4-BE49-F238E27FC236}">
                <a16:creationId xmlns:a16="http://schemas.microsoft.com/office/drawing/2014/main" id="{B73F03D8-3198-7C06-9E91-4F45A34E4A62}"/>
              </a:ext>
            </a:extLst>
          </p:cNvPr>
          <p:cNvSpPr/>
          <p:nvPr/>
        </p:nvSpPr>
        <p:spPr>
          <a:xfrm>
            <a:off x="16809287" y="8452600"/>
            <a:ext cx="1202504" cy="1282918"/>
          </a:xfrm>
          <a:custGeom>
            <a:avLst/>
            <a:gdLst/>
            <a:ahLst/>
            <a:cxnLst/>
            <a:rect l="l" t="t" r="r" b="b"/>
            <a:pathLst>
              <a:path w="4848071" h="4114800">
                <a:moveTo>
                  <a:pt x="0" y="0"/>
                </a:moveTo>
                <a:lnTo>
                  <a:pt x="4848071" y="0"/>
                </a:lnTo>
                <a:lnTo>
                  <a:pt x="484807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8620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Onay tık.wav"/>
                                        </p:tgtEl>
                                      </p:cMediaNode>
                                    </p:audio>
                                  </p:subTnLst>
                                </p:cTn>
                              </p:par>
                              <p:par>
                                <p:cTn id="7" presetID="1" presetClass="exit"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9" restart="whenNotActive" fill="hold" evtFilter="cancelBubble" nodeType="interactiveSeq">
                <p:stCondLst>
                  <p:cond evt="onClick" delay="0">
                    <p:tgtEl>
                      <p:spTgt spid="18"/>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withEffect">
                                  <p:stCondLst>
                                    <p:cond delay="0"/>
                                  </p:stCondLst>
                                  <p:childTnLst>
                                    <p:set>
                                      <p:cBhvr>
                                        <p:cTn id="13" dur="1" fill="hold">
                                          <p:stCondLst>
                                            <p:cond delay="0"/>
                                          </p:stCondLst>
                                        </p:cTn>
                                        <p:tgtEl>
                                          <p:spTgt spid="123"/>
                                        </p:tgtEl>
                                        <p:attrNameLst>
                                          <p:attrName>style.visibility</p:attrName>
                                        </p:attrNameLst>
                                      </p:cBhvr>
                                      <p:to>
                                        <p:strVal val="visible"/>
                                      </p:to>
                                    </p:set>
                                  </p:childTnLst>
                                  <p:subTnLst>
                                    <p:audio>
                                      <p:cMediaNode vol="19000">
                                        <p:cTn display="0" masterRel="sameClick">
                                          <p:stCondLst>
                                            <p:cond evt="begin" delay="0">
                                              <p:tn val="12"/>
                                            </p:cond>
                                          </p:stCondLst>
                                          <p:endCondLst>
                                            <p:cond evt="onStopAudio" delay="0">
                                              <p:tgtEl>
                                                <p:sldTgt/>
                                              </p:tgtEl>
                                            </p:cond>
                                          </p:endCondLst>
                                        </p:cTn>
                                        <p:tgtEl>
                                          <p:sndTgt r:embed="rId3" name="Yanlış ses.wav"/>
                                        </p:tgtEl>
                                      </p:cMediaNode>
                                    </p:audio>
                                  </p:subTnLst>
                                </p:cTn>
                              </p:par>
                            </p:childTnLst>
                          </p:cTn>
                        </p:par>
                        <p:par>
                          <p:cTn id="14" fill="hold">
                            <p:stCondLst>
                              <p:cond delay="0"/>
                            </p:stCondLst>
                            <p:childTnLst>
                              <p:par>
                                <p:cTn id="15" presetID="1" presetClass="exit" presetSubtype="0" fill="hold" grpId="1" nodeType="afterEffect">
                                  <p:stCondLst>
                                    <p:cond delay="1250"/>
                                  </p:stCondLst>
                                  <p:childTnLst>
                                    <p:set>
                                      <p:cBhvr>
                                        <p:cTn id="16" dur="1" fill="hold">
                                          <p:stCondLst>
                                            <p:cond delay="0"/>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7" restart="whenNotActive" fill="hold" evtFilter="cancelBubble" nodeType="interactiveSeq">
                <p:stCondLst>
                  <p:cond evt="onClick" delay="0">
                    <p:tgtEl>
                      <p:spTgt spid="14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withEffect">
                                  <p:stCondLst>
                                    <p:cond delay="0"/>
                                  </p:stCondLst>
                                  <p:childTnLst>
                                    <p:set>
                                      <p:cBhvr>
                                        <p:cTn id="21" dur="1" fill="hold">
                                          <p:stCondLst>
                                            <p:cond delay="0"/>
                                          </p:stCondLst>
                                        </p:cTn>
                                        <p:tgtEl>
                                          <p:spTgt spid="149"/>
                                        </p:tgtEl>
                                        <p:attrNameLst>
                                          <p:attrName>style.visibility</p:attrName>
                                        </p:attrNameLst>
                                      </p:cBhvr>
                                      <p:to>
                                        <p:strVal val="visible"/>
                                      </p:to>
                                    </p:set>
                                  </p:childTnLst>
                                  <p:subTnLst>
                                    <p:audio>
                                      <p:cMediaNode vol="19000">
                                        <p:cTn display="0" masterRel="sameClick">
                                          <p:stCondLst>
                                            <p:cond evt="begin" delay="0">
                                              <p:tn val="20"/>
                                            </p:cond>
                                          </p:stCondLst>
                                          <p:endCondLst>
                                            <p:cond evt="onStopAudio" delay="0">
                                              <p:tgtEl>
                                                <p:sldTgt/>
                                              </p:tgtEl>
                                            </p:cond>
                                          </p:endCondLst>
                                        </p:cTn>
                                        <p:tgtEl>
                                          <p:sndTgt r:embed="rId3" name="Yanlış ses.wav"/>
                                        </p:tgtEl>
                                      </p:cMediaNode>
                                    </p:audio>
                                  </p:subTnLst>
                                </p:cTn>
                              </p:par>
                              <p:par>
                                <p:cTn id="22" presetID="1" presetClass="exit" presetSubtype="0" fill="hold" grpId="1" nodeType="withEffect">
                                  <p:stCondLst>
                                    <p:cond delay="1250"/>
                                  </p:stCondLst>
                                  <p:childTnLst>
                                    <p:set>
                                      <p:cBhvr>
                                        <p:cTn id="23" dur="1" fill="hold">
                                          <p:stCondLst>
                                            <p:cond delay="0"/>
                                          </p:stCondLst>
                                        </p:cTn>
                                        <p:tgtEl>
                                          <p:spTgt spid="149"/>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seq concurrent="1" nextAc="seek">
              <p:cTn id="24" restart="whenNotActive" fill="hold" evtFilter="cancelBubble" nodeType="interactiveSeq">
                <p:stCondLst>
                  <p:cond evt="onClick" delay="0">
                    <p:tgtEl>
                      <p:spTgt spid="145"/>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grpId="0" nodeType="withEffect">
                                  <p:stCondLst>
                                    <p:cond delay="0"/>
                                  </p:stCondLst>
                                  <p:childTnLst>
                                    <p:set>
                                      <p:cBhvr>
                                        <p:cTn id="28" dur="1" fill="hold">
                                          <p:stCondLst>
                                            <p:cond delay="0"/>
                                          </p:stCondLst>
                                        </p:cTn>
                                        <p:tgtEl>
                                          <p:spTgt spid="150"/>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Onay tık.wav"/>
                                        </p:tgtEl>
                                      </p:cMediaNode>
                                    </p:audio>
                                  </p:subTnLst>
                                </p:cTn>
                              </p:par>
                              <p:par>
                                <p:cTn id="29" presetID="1" presetClass="exit" presetSubtype="0" fill="hold" grpId="0" nodeType="withEffect">
                                  <p:stCondLst>
                                    <p:cond delay="0"/>
                                  </p:stCondLst>
                                  <p:childTnLst>
                                    <p:set>
                                      <p:cBhvr>
                                        <p:cTn id="30" dur="1" fill="hold">
                                          <p:stCondLst>
                                            <p:cond delay="0"/>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5"/>
                  </p:tgtEl>
                </p:cond>
              </p:nextCondLst>
            </p:seq>
            <p:seq concurrent="1" nextAc="seek">
              <p:cTn id="31" restart="whenNotActive" fill="hold" evtFilter="cancelBubble" nodeType="interactiveSeq">
                <p:stCondLst>
                  <p:cond evt="onClick" delay="0">
                    <p:tgtEl>
                      <p:spTgt spid="31"/>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Onay tık.wav"/>
                                        </p:tgtEl>
                                      </p:cMediaNode>
                                    </p:audio>
                                  </p:subTnLst>
                                </p:cTn>
                              </p:par>
                              <p:par>
                                <p:cTn id="36" presetID="1" presetClass="exit" presetSubtype="0" fill="hold" grpId="0" nodeType="withEffect">
                                  <p:stCondLst>
                                    <p:cond delay="0"/>
                                  </p:stCondLst>
                                  <p:childTnLst>
                                    <p:set>
                                      <p:cBhvr>
                                        <p:cTn id="37"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8" restart="whenNotActive" fill="hold" evtFilter="cancelBubble" nodeType="interactiveSeq">
                <p:stCondLst>
                  <p:cond evt="onClick" delay="0">
                    <p:tgtEl>
                      <p:spTgt spid="3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subTnLst>
                                    <p:audio>
                                      <p:cMediaNode vol="19000">
                                        <p:cTn display="0" masterRel="sameClick">
                                          <p:stCondLst>
                                            <p:cond evt="begin" delay="0">
                                              <p:tn val="41"/>
                                            </p:cond>
                                          </p:stCondLst>
                                          <p:endCondLst>
                                            <p:cond evt="onStopAudio" delay="0">
                                              <p:tgtEl>
                                                <p:sldTgt/>
                                              </p:tgtEl>
                                            </p:cond>
                                          </p:endCondLst>
                                        </p:cTn>
                                        <p:tgtEl>
                                          <p:sndTgt r:embed="rId3" name="Yanlış ses.wav"/>
                                        </p:tgtEl>
                                      </p:cMediaNode>
                                    </p:audio>
                                  </p:subTnLst>
                                </p:cTn>
                              </p:par>
                            </p:childTnLst>
                          </p:cTn>
                        </p:par>
                        <p:par>
                          <p:cTn id="43" fill="hold">
                            <p:stCondLst>
                              <p:cond delay="0"/>
                            </p:stCondLst>
                            <p:childTnLst>
                              <p:par>
                                <p:cTn id="44" presetID="1" presetClass="exit" presetSubtype="0" fill="hold" grpId="1" nodeType="afterEffect">
                                  <p:stCondLst>
                                    <p:cond delay="1250"/>
                                  </p:stCondLst>
                                  <p:childTnLst>
                                    <p:set>
                                      <p:cBhvr>
                                        <p:cTn id="45"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46" restart="whenNotActive" fill="hold" evtFilter="cancelBubble" nodeType="interactiveSeq">
                <p:stCondLst>
                  <p:cond evt="onClick" delay="0">
                    <p:tgtEl>
                      <p:spTgt spid="45"/>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Onay tık.wav"/>
                                        </p:tgtEl>
                                      </p:cMediaNode>
                                    </p:audio>
                                  </p:subTnLst>
                                </p:cTn>
                              </p:par>
                              <p:par>
                                <p:cTn id="51" presetID="1" presetClass="exit"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3" restart="whenNotActive" fill="hold" evtFilter="cancelBubble" nodeType="interactiveSeq">
                <p:stCondLst>
                  <p:cond evt="onClick" delay="0">
                    <p:tgtEl>
                      <p:spTgt spid="46"/>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childTnLst>
                                  <p:subTnLst>
                                    <p:audio>
                                      <p:cMediaNode vol="19000">
                                        <p:cTn display="0" masterRel="sameClick">
                                          <p:stCondLst>
                                            <p:cond evt="begin" delay="0">
                                              <p:tn val="56"/>
                                            </p:cond>
                                          </p:stCondLst>
                                          <p:endCondLst>
                                            <p:cond evt="onStopAudio" delay="0">
                                              <p:tgtEl>
                                                <p:sldTgt/>
                                              </p:tgtEl>
                                            </p:cond>
                                          </p:endCondLst>
                                        </p:cTn>
                                        <p:tgtEl>
                                          <p:sndTgt r:embed="rId3" name="Yanlış ses.wav"/>
                                        </p:tgtEl>
                                      </p:cMediaNode>
                                    </p:audio>
                                  </p:subTnLst>
                                </p:cTn>
                              </p:par>
                            </p:childTnLst>
                          </p:cTn>
                        </p:par>
                        <p:par>
                          <p:cTn id="58" fill="hold">
                            <p:stCondLst>
                              <p:cond delay="0"/>
                            </p:stCondLst>
                            <p:childTnLst>
                              <p:par>
                                <p:cTn id="59" presetID="1" presetClass="exit" presetSubtype="0" fill="hold" grpId="1" nodeType="afterEffect">
                                  <p:stCondLst>
                                    <p:cond delay="1250"/>
                                  </p:stCondLst>
                                  <p:childTnLst>
                                    <p:set>
                                      <p:cBhvr>
                                        <p:cTn id="60"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61" restart="whenNotActive" fill="hold" evtFilter="cancelBubble" nodeType="interactiveSeq">
                <p:stCondLst>
                  <p:cond evt="onClick" delay="0">
                    <p:tgtEl>
                      <p:spTgt spid="7"/>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2" name="Onay tık.wav"/>
                                        </p:tgtEl>
                                      </p:cMediaNode>
                                    </p:audio>
                                  </p:subTnLst>
                                </p:cTn>
                              </p:par>
                              <p:par>
                                <p:cTn id="66" presetID="1" presetClass="exit" presetSubtype="0" fill="hold" grpId="0" nodeType="withEffect">
                                  <p:stCondLst>
                                    <p:cond delay="0"/>
                                  </p:stCondLst>
                                  <p:childTnLst>
                                    <p:set>
                                      <p:cBhvr>
                                        <p:cTn id="67"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grpId="0" nodeType="withEffect">
                                  <p:stCondLst>
                                    <p:cond delay="0"/>
                                  </p:stCondLst>
                                  <p:childTnLst>
                                    <p:set>
                                      <p:cBhvr>
                                        <p:cTn id="72" dur="1" fill="hold">
                                          <p:stCondLst>
                                            <p:cond delay="0"/>
                                          </p:stCondLst>
                                        </p:cTn>
                                        <p:tgtEl>
                                          <p:spTgt spid="9"/>
                                        </p:tgtEl>
                                        <p:attrNameLst>
                                          <p:attrName>style.visibility</p:attrName>
                                        </p:attrNameLst>
                                      </p:cBhvr>
                                      <p:to>
                                        <p:strVal val="visible"/>
                                      </p:to>
                                    </p:set>
                                  </p:childTnLst>
                                  <p:subTnLst>
                                    <p:audio>
                                      <p:cMediaNode vol="19000">
                                        <p:cTn display="0" masterRel="sameClick">
                                          <p:stCondLst>
                                            <p:cond evt="begin" delay="0">
                                              <p:tn val="71"/>
                                            </p:cond>
                                          </p:stCondLst>
                                          <p:endCondLst>
                                            <p:cond evt="onStopAudio" delay="0">
                                              <p:tgtEl>
                                                <p:sldTgt/>
                                              </p:tgtEl>
                                            </p:cond>
                                          </p:endCondLst>
                                        </p:cTn>
                                        <p:tgtEl>
                                          <p:sndTgt r:embed="rId3" name="Yanlış ses.wav"/>
                                        </p:tgtEl>
                                      </p:cMediaNode>
                                    </p:audio>
                                  </p:subTnLst>
                                </p:cTn>
                              </p:par>
                            </p:childTnLst>
                          </p:cTn>
                        </p:par>
                        <p:par>
                          <p:cTn id="73" fill="hold">
                            <p:stCondLst>
                              <p:cond delay="0"/>
                            </p:stCondLst>
                            <p:childTnLst>
                              <p:par>
                                <p:cTn id="74" presetID="1" presetClass="exit" presetSubtype="0" fill="hold" grpId="1" nodeType="afterEffect">
                                  <p:stCondLst>
                                    <p:cond delay="1250"/>
                                  </p:stCondLst>
                                  <p:childTnLst>
                                    <p:set>
                                      <p:cBhvr>
                                        <p:cTn id="75"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8" grpId="0" animBg="1"/>
      <p:bldP spid="123" grpId="0" animBg="1"/>
      <p:bldP spid="123" grpId="1" animBg="1"/>
      <p:bldP spid="124" grpId="0" animBg="1"/>
      <p:bldP spid="144" grpId="0" animBg="1"/>
      <p:bldP spid="149" grpId="0" animBg="1"/>
      <p:bldP spid="149" grpId="1" animBg="1"/>
      <p:bldP spid="150" grpId="0" animBg="1"/>
      <p:bldP spid="32" grpId="0" animBg="1"/>
      <p:bldP spid="33" grpId="0" animBg="1"/>
      <p:bldP spid="33" grpId="1" animBg="1"/>
      <p:bldP spid="34" grpId="0" animBg="1"/>
      <p:bldP spid="46" grpId="0" animBg="1"/>
      <p:bldP spid="47" grpId="0" animBg="1"/>
      <p:bldP spid="47" grpId="1" animBg="1"/>
      <p:bldP spid="48" grpId="0" animBg="1"/>
      <p:bldP spid="8" grpId="0" animBg="1"/>
      <p:bldP spid="9" grpId="0" animBg="1"/>
      <p:bldP spid="9" grpId="1"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35190D23-0C52-C38B-E2C3-07608ECF8160}"/>
              </a:ext>
            </a:extLst>
          </p:cNvPr>
          <p:cNvPicPr>
            <a:picLocks noChangeAspect="1"/>
          </p:cNvPicPr>
          <p:nvPr/>
        </p:nvPicPr>
        <p:blipFill>
          <a:blip r:embed="rId4"/>
          <a:stretch>
            <a:fillRect/>
          </a:stretch>
        </p:blipFill>
        <p:spPr>
          <a:xfrm>
            <a:off x="748942" y="722562"/>
            <a:ext cx="10591800" cy="6765783"/>
          </a:xfrm>
          <a:prstGeom prst="rect">
            <a:avLst/>
          </a:prstGeom>
        </p:spPr>
      </p:pic>
      <p:grpSp>
        <p:nvGrpSpPr>
          <p:cNvPr id="4" name="Group 111">
            <a:extLst>
              <a:ext uri="{FF2B5EF4-FFF2-40B4-BE49-F238E27FC236}">
                <a16:creationId xmlns:a16="http://schemas.microsoft.com/office/drawing/2014/main" id="{E5153CC7-298D-C2EC-DB01-AA415A188E61}"/>
              </a:ext>
            </a:extLst>
          </p:cNvPr>
          <p:cNvGrpSpPr/>
          <p:nvPr/>
        </p:nvGrpSpPr>
        <p:grpSpPr>
          <a:xfrm>
            <a:off x="11842375" y="1333500"/>
            <a:ext cx="5959296" cy="1497551"/>
            <a:chOff x="2651393" y="4952817"/>
            <a:chExt cx="6215587" cy="936500"/>
          </a:xfrm>
          <a:solidFill>
            <a:srgbClr val="037C7F"/>
          </a:solidFill>
        </p:grpSpPr>
        <p:sp>
          <p:nvSpPr>
            <p:cNvPr id="5" name="Rectangle: Rounded Corners 2">
              <a:extLst>
                <a:ext uri="{FF2B5EF4-FFF2-40B4-BE49-F238E27FC236}">
                  <a16:creationId xmlns:a16="http://schemas.microsoft.com/office/drawing/2014/main" id="{65FE750E-217F-FE45-619E-DBAE9C9F5267}"/>
                </a:ext>
              </a:extLst>
            </p:cNvPr>
            <p:cNvSpPr/>
            <p:nvPr/>
          </p:nvSpPr>
          <p:spPr>
            <a:xfrm>
              <a:off x="2688793" y="4952817"/>
              <a:ext cx="6178187" cy="936500"/>
            </a:xfrm>
            <a:prstGeom prst="roundRect">
              <a:avLst>
                <a:gd name="adj" fmla="val 29148"/>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Box 68">
              <a:extLst>
                <a:ext uri="{FF2B5EF4-FFF2-40B4-BE49-F238E27FC236}">
                  <a16:creationId xmlns:a16="http://schemas.microsoft.com/office/drawing/2014/main" id="{C59DB32D-04E6-3ECE-9DAF-328B4A94E48A}"/>
                </a:ext>
              </a:extLst>
            </p:cNvPr>
            <p:cNvSpPr txBox="1"/>
            <p:nvPr/>
          </p:nvSpPr>
          <p:spPr>
            <a:xfrm>
              <a:off x="2651393" y="5045752"/>
              <a:ext cx="6178186" cy="750630"/>
            </a:xfrm>
            <a:prstGeom prst="rect">
              <a:avLst/>
            </a:prstGeom>
            <a:grp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a:ln>
                    <a:noFill/>
                  </a:ln>
                  <a:solidFill>
                    <a:prstClr val="white"/>
                  </a:solidFill>
                  <a:effectLst/>
                  <a:uLnTx/>
                  <a:uFillTx/>
                </a:rPr>
                <a:t>Tarihi bir yere rehberle geziye gittiniz mi?</a:t>
              </a:r>
            </a:p>
          </p:txBody>
        </p:sp>
      </p:grpSp>
      <p:sp>
        <p:nvSpPr>
          <p:cNvPr id="9" name="TextBox 68">
            <a:extLst>
              <a:ext uri="{FF2B5EF4-FFF2-40B4-BE49-F238E27FC236}">
                <a16:creationId xmlns:a16="http://schemas.microsoft.com/office/drawing/2014/main" id="{B836A6C7-53F6-BAD5-839F-033F4FA94A1E}"/>
              </a:ext>
            </a:extLst>
          </p:cNvPr>
          <p:cNvSpPr txBox="1"/>
          <p:nvPr/>
        </p:nvSpPr>
        <p:spPr>
          <a:xfrm>
            <a:off x="11789710" y="3966882"/>
            <a:ext cx="6028766" cy="1200329"/>
          </a:xfrm>
          <a:prstGeom prst="rect">
            <a:avLst/>
          </a:prstGeom>
          <a:solidFill>
            <a:srgbClr val="F76239"/>
          </a:solid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a:ln>
                  <a:noFill/>
                </a:ln>
                <a:solidFill>
                  <a:prstClr val="white"/>
                </a:solidFill>
                <a:effectLst/>
                <a:uLnTx/>
                <a:uFillTx/>
              </a:rPr>
              <a:t>Rehber bu tür gezilerde neler yapar?</a:t>
            </a:r>
          </a:p>
        </p:txBody>
      </p:sp>
      <p:sp>
        <p:nvSpPr>
          <p:cNvPr id="10" name="Dikdörtgen 9">
            <a:extLst>
              <a:ext uri="{FF2B5EF4-FFF2-40B4-BE49-F238E27FC236}">
                <a16:creationId xmlns:a16="http://schemas.microsoft.com/office/drawing/2014/main" id="{9F00C39A-7956-27ED-51D3-9A04377E08B5}"/>
              </a:ext>
            </a:extLst>
          </p:cNvPr>
          <p:cNvSpPr/>
          <p:nvPr/>
        </p:nvSpPr>
        <p:spPr>
          <a:xfrm>
            <a:off x="11789709" y="6398240"/>
            <a:ext cx="5967137" cy="1090105"/>
          </a:xfrm>
          <a:prstGeom prst="rect">
            <a:avLst/>
          </a:prstGeom>
          <a:solidFill>
            <a:schemeClr val="accent3">
              <a:lumMod val="60000"/>
              <a:lumOff val="40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a:ln>
                  <a:noFill/>
                </a:ln>
                <a:solidFill>
                  <a:prstClr val="black"/>
                </a:solidFill>
                <a:effectLst/>
                <a:uLnTx/>
                <a:uFillTx/>
                <a:latin typeface="Calibri" panose="020F0502020204030204"/>
                <a:ea typeface="+mn-ea"/>
                <a:cs typeface="+mn-cs"/>
              </a:rPr>
              <a:t>Peki insanın dünyadaki rehberleri kimdir?</a:t>
            </a:r>
          </a:p>
        </p:txBody>
      </p:sp>
      <p:sp>
        <p:nvSpPr>
          <p:cNvPr id="11" name="Dikdörtgen 10">
            <a:extLst>
              <a:ext uri="{FF2B5EF4-FFF2-40B4-BE49-F238E27FC236}">
                <a16:creationId xmlns:a16="http://schemas.microsoft.com/office/drawing/2014/main" id="{7537F65B-F655-B1ED-347E-E0983FF5A273}"/>
              </a:ext>
            </a:extLst>
          </p:cNvPr>
          <p:cNvSpPr/>
          <p:nvPr/>
        </p:nvSpPr>
        <p:spPr>
          <a:xfrm>
            <a:off x="457200" y="8115300"/>
            <a:ext cx="17299646" cy="1090105"/>
          </a:xfrm>
          <a:prstGeom prst="rect">
            <a:avLst/>
          </a:prstGeom>
          <a:solidFill>
            <a:schemeClr val="accent5">
              <a:lumMod val="40000"/>
              <a:lumOff val="60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a:ln>
                  <a:noFill/>
                </a:ln>
                <a:solidFill>
                  <a:prstClr val="black"/>
                </a:solidFill>
                <a:effectLst/>
                <a:uLnTx/>
                <a:uFillTx/>
                <a:latin typeface="Calibri" panose="020F0502020204030204"/>
                <a:ea typeface="+mn-ea"/>
                <a:cs typeface="+mn-cs"/>
              </a:rPr>
              <a:t>İnsanlarında bu dünyada </a:t>
            </a:r>
            <a:r>
              <a:rPr kumimoji="0" lang="tr-TR" sz="3600" b="0" i="0" u="none" strike="noStrike" kern="0" cap="none" spc="0" normalizeH="0" baseline="0" noProof="0" dirty="0">
                <a:ln>
                  <a:noFill/>
                </a:ln>
                <a:solidFill>
                  <a:srgbClr val="C00000"/>
                </a:solidFill>
                <a:effectLst/>
                <a:uLnTx/>
                <a:uFillTx/>
                <a:latin typeface="Calibri" panose="020F0502020204030204"/>
                <a:ea typeface="+mn-ea"/>
                <a:cs typeface="+mn-cs"/>
              </a:rPr>
              <a:t>rehberler</a:t>
            </a:r>
            <a:r>
              <a:rPr kumimoji="0" lang="tr-TR" sz="3600" b="0" i="0" u="none" strike="noStrike" kern="0" cap="none" spc="0" normalizeH="0" baseline="0" noProof="0" dirty="0">
                <a:ln>
                  <a:noFill/>
                </a:ln>
                <a:solidFill>
                  <a:prstClr val="black"/>
                </a:solidFill>
                <a:effectLst/>
                <a:uLnTx/>
                <a:uFillTx/>
                <a:latin typeface="Calibri" panose="020F0502020204030204"/>
                <a:ea typeface="+mn-ea"/>
                <a:cs typeface="+mn-cs"/>
              </a:rPr>
              <a:t>i var. </a:t>
            </a:r>
            <a:r>
              <a:rPr lang="tr-TR" sz="3600" kern="0" dirty="0">
                <a:solidFill>
                  <a:prstClr val="black"/>
                </a:solidFill>
                <a:latin typeface="Calibri" panose="020F0502020204030204"/>
              </a:rPr>
              <a:t>B</a:t>
            </a:r>
            <a:r>
              <a:rPr kumimoji="0" lang="tr-TR" sz="3600" b="0" i="0" u="none" strike="noStrike" kern="0" cap="none" spc="0" normalizeH="0" baseline="0" noProof="0" dirty="0">
                <a:ln>
                  <a:noFill/>
                </a:ln>
                <a:solidFill>
                  <a:prstClr val="black"/>
                </a:solidFill>
                <a:effectLst/>
                <a:uLnTx/>
                <a:uFillTx/>
                <a:latin typeface="Calibri" panose="020F0502020204030204"/>
                <a:ea typeface="+mn-ea"/>
                <a:cs typeface="+mn-cs"/>
              </a:rPr>
              <a:t>u rehberler de peygamberlerdir.</a:t>
            </a:r>
          </a:p>
        </p:txBody>
      </p:sp>
    </p:spTree>
    <p:custDataLst>
      <p:tags r:id="rId1"/>
    </p:custDataLst>
    <p:extLst>
      <p:ext uri="{BB962C8B-B14F-4D97-AF65-F5344CB8AC3E}">
        <p14:creationId xmlns:p14="http://schemas.microsoft.com/office/powerpoint/2010/main" val="402877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A">
            <a:extLst>
              <a:ext uri="{FF2B5EF4-FFF2-40B4-BE49-F238E27FC236}">
                <a16:creationId xmlns:a16="http://schemas.microsoft.com/office/drawing/2014/main" id="{E4029F4D-56A7-3B34-163C-18374FDBBCBD}"/>
              </a:ext>
            </a:extLst>
          </p:cNvPr>
          <p:cNvGrpSpPr/>
          <p:nvPr/>
        </p:nvGrpSpPr>
        <p:grpSpPr>
          <a:xfrm>
            <a:off x="9315001" y="5128724"/>
            <a:ext cx="8612999" cy="2057400"/>
            <a:chOff x="14361" y="5762539"/>
            <a:chExt cx="8612999" cy="2057400"/>
          </a:xfrm>
        </p:grpSpPr>
        <p:sp>
          <p:nvSpPr>
            <p:cNvPr id="2" name="Dikdörtgen 1">
              <a:extLst>
                <a:ext uri="{FF2B5EF4-FFF2-40B4-BE49-F238E27FC236}">
                  <a16:creationId xmlns:a16="http://schemas.microsoft.com/office/drawing/2014/main" id="{B9C2F70C-4BDC-14C3-128E-8678C11C20E2}"/>
                </a:ext>
              </a:extLst>
            </p:cNvPr>
            <p:cNvSpPr/>
            <p:nvPr/>
          </p:nvSpPr>
          <p:spPr>
            <a:xfrm>
              <a:off x="367902" y="5762539"/>
              <a:ext cx="8259458"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just"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a:ea typeface="+mn-ea"/>
                  <a:cs typeface="+mn-cs"/>
                </a:rPr>
                <a:t>Hz. </a:t>
              </a:r>
              <a:r>
                <a:rPr kumimoji="0" lang="tr-TR" sz="2800" b="0" i="0" u="none" strike="noStrike" kern="1200" cap="none" spc="0" normalizeH="0" baseline="0" noProof="0" dirty="0" err="1">
                  <a:ln>
                    <a:noFill/>
                  </a:ln>
                  <a:solidFill>
                    <a:prstClr val="black"/>
                  </a:solidFill>
                  <a:effectLst/>
                  <a:uLnTx/>
                  <a:uFillTx/>
                  <a:latin typeface="Calibri"/>
                  <a:ea typeface="+mn-ea"/>
                  <a:cs typeface="+mn-cs"/>
                </a:rPr>
                <a:t>Elyasa</a:t>
              </a:r>
              <a:endParaRPr kumimoji="0" lang="tr-TR"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A4C33B86-49B5-08C7-1CEE-4C1F80C93CD2}"/>
                </a:ext>
              </a:extLst>
            </p:cNvPr>
            <p:cNvSpPr/>
            <p:nvPr/>
          </p:nvSpPr>
          <p:spPr>
            <a:xfrm>
              <a:off x="14361"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C</a:t>
              </a:r>
            </a:p>
          </p:txBody>
        </p:sp>
      </p:grpSp>
      <p:sp>
        <p:nvSpPr>
          <p:cNvPr id="5" name="Onay">
            <a:extLst>
              <a:ext uri="{FF2B5EF4-FFF2-40B4-BE49-F238E27FC236}">
                <a16:creationId xmlns:a16="http://schemas.microsoft.com/office/drawing/2014/main" id="{6514D029-8A0A-D33F-33C6-CDE396D7099A}"/>
              </a:ext>
            </a:extLst>
          </p:cNvPr>
          <p:cNvSpPr/>
          <p:nvPr/>
        </p:nvSpPr>
        <p:spPr>
          <a:xfrm>
            <a:off x="17472394" y="5412156"/>
            <a:ext cx="1202504" cy="1282918"/>
          </a:xfrm>
          <a:custGeom>
            <a:avLst/>
            <a:gdLst/>
            <a:ahLst/>
            <a:cxnLst/>
            <a:rect l="l" t="t" r="r" b="b"/>
            <a:pathLst>
              <a:path w="4848071" h="4114800">
                <a:moveTo>
                  <a:pt x="0" y="0"/>
                </a:moveTo>
                <a:lnTo>
                  <a:pt x="4848071" y="0"/>
                </a:lnTo>
                <a:lnTo>
                  <a:pt x="484807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1">
            <a:extLst>
              <a:ext uri="{FF2B5EF4-FFF2-40B4-BE49-F238E27FC236}">
                <a16:creationId xmlns:a16="http://schemas.microsoft.com/office/drawing/2014/main" id="{0C6A76D1-0476-D868-D06E-14CF6E56140A}"/>
              </a:ext>
            </a:extLst>
          </p:cNvPr>
          <p:cNvSpPr/>
          <p:nvPr/>
        </p:nvSpPr>
        <p:spPr>
          <a:xfrm>
            <a:off x="101584" y="-23923"/>
            <a:ext cx="17907000" cy="4873473"/>
          </a:xfrm>
          <a:prstGeom prst="rect">
            <a:avLst/>
          </a:prstGeom>
          <a:solidFill>
            <a:srgbClr val="FFFF00"/>
          </a:solidFill>
          <a:ln>
            <a:solidFill>
              <a:schemeClr val="bg1">
                <a:lumMod val="85000"/>
              </a:schemeClr>
            </a:solidFill>
          </a:ln>
          <a:effectLst>
            <a:outerShdw blurRad="381000" dist="127000" dir="7080000" sx="94000" sy="94000" algn="t" rotWithShape="0">
              <a:prstClr val="black">
                <a:alpha val="16000"/>
              </a:prstClr>
            </a:outerShdw>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tIns="144000" bIns="90000" rtlCol="0" anchor="ctr"/>
          <a:lstStyle/>
          <a:p>
            <a:pPr marL="144000" marR="0" lvl="0" indent="0" algn="just" defTabSz="685800" rtl="0" eaLnBrk="1" fontAlgn="auto" latinLnBrk="0" hangingPunct="1">
              <a:lnSpc>
                <a:spcPct val="150000"/>
              </a:lnSpc>
              <a:spcBef>
                <a:spcPts val="0"/>
              </a:spcBef>
              <a:spcAft>
                <a:spcPts val="0"/>
              </a:spcAft>
              <a:buClrTx/>
              <a:buSzTx/>
              <a:buFontTx/>
              <a:buNone/>
              <a:tabLst/>
              <a:defRPr/>
            </a:pPr>
            <a:r>
              <a:rPr kumimoji="0" lang="tr-TR" sz="4000" b="1"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Aşağıdakilerden hangisi Kur’an’da peygamberliği </a:t>
            </a:r>
            <a:r>
              <a:rPr kumimoji="0" lang="tr-TR" sz="4000" b="1" i="0" u="sng"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kesin olarak </a:t>
            </a:r>
            <a:r>
              <a:rPr kumimoji="0" lang="tr-TR" sz="4000" b="1"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belirtilen elçilerdendir?</a:t>
            </a:r>
            <a:endParaRPr kumimoji="0" lang="en-IN" sz="4000" b="1"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endParaRPr>
          </a:p>
        </p:txBody>
      </p:sp>
      <p:grpSp>
        <p:nvGrpSpPr>
          <p:cNvPr id="18" name="C">
            <a:extLst>
              <a:ext uri="{FF2B5EF4-FFF2-40B4-BE49-F238E27FC236}">
                <a16:creationId xmlns:a16="http://schemas.microsoft.com/office/drawing/2014/main" id="{46612A3E-8848-EDD5-4AC4-1F8DFC728EFE}"/>
              </a:ext>
            </a:extLst>
          </p:cNvPr>
          <p:cNvGrpSpPr/>
          <p:nvPr/>
        </p:nvGrpSpPr>
        <p:grpSpPr>
          <a:xfrm>
            <a:off x="80795" y="7859637"/>
            <a:ext cx="8617406" cy="2057400"/>
            <a:chOff x="8901834" y="5762539"/>
            <a:chExt cx="8617406" cy="2057400"/>
          </a:xfrm>
        </p:grpSpPr>
        <p:sp>
          <p:nvSpPr>
            <p:cNvPr id="13" name="Dikdörtgen 12">
              <a:extLst>
                <a:ext uri="{FF2B5EF4-FFF2-40B4-BE49-F238E27FC236}">
                  <a16:creationId xmlns:a16="http://schemas.microsoft.com/office/drawing/2014/main" id="{EF9749C0-A77E-1A56-FA67-87407E691FC7}"/>
                </a:ext>
              </a:extLst>
            </p:cNvPr>
            <p:cNvSpPr/>
            <p:nvPr/>
          </p:nvSpPr>
          <p:spPr>
            <a:xfrm>
              <a:off x="9259783" y="5762539"/>
              <a:ext cx="8259457"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a:ea typeface="+mn-ea"/>
                  <a:cs typeface="+mn-cs"/>
                </a:rPr>
                <a:t>Hz. Üzeyir</a:t>
              </a:r>
            </a:p>
          </p:txBody>
        </p:sp>
        <p:sp>
          <p:nvSpPr>
            <p:cNvPr id="15" name="Oval 14">
              <a:extLst>
                <a:ext uri="{FF2B5EF4-FFF2-40B4-BE49-F238E27FC236}">
                  <a16:creationId xmlns:a16="http://schemas.microsoft.com/office/drawing/2014/main" id="{62908690-F891-F154-B72D-27E382F1AEE3}"/>
                </a:ext>
              </a:extLst>
            </p:cNvPr>
            <p:cNvSpPr/>
            <p:nvPr/>
          </p:nvSpPr>
          <p:spPr>
            <a:xfrm>
              <a:off x="8901834"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B</a:t>
              </a:r>
            </a:p>
          </p:txBody>
        </p:sp>
      </p:grpSp>
      <p:sp>
        <p:nvSpPr>
          <p:cNvPr id="16" name="X">
            <a:extLst>
              <a:ext uri="{FF2B5EF4-FFF2-40B4-BE49-F238E27FC236}">
                <a16:creationId xmlns:a16="http://schemas.microsoft.com/office/drawing/2014/main" id="{836F8C0E-DE03-300F-BB75-15310BFD12A4}"/>
              </a:ext>
            </a:extLst>
          </p:cNvPr>
          <p:cNvSpPr/>
          <p:nvPr/>
        </p:nvSpPr>
        <p:spPr>
          <a:xfrm>
            <a:off x="8065337" y="8112430"/>
            <a:ext cx="1151904" cy="1402818"/>
          </a:xfrm>
          <a:prstGeom prst="mathMultiply">
            <a:avLst>
              <a:gd name="adj1" fmla="val 1538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2" name="C">
            <a:extLst>
              <a:ext uri="{FF2B5EF4-FFF2-40B4-BE49-F238E27FC236}">
                <a16:creationId xmlns:a16="http://schemas.microsoft.com/office/drawing/2014/main" id="{5F8A5FA0-802F-3B77-747E-764447D3A185}"/>
              </a:ext>
            </a:extLst>
          </p:cNvPr>
          <p:cNvGrpSpPr/>
          <p:nvPr/>
        </p:nvGrpSpPr>
        <p:grpSpPr>
          <a:xfrm>
            <a:off x="101584" y="5231307"/>
            <a:ext cx="8617406" cy="2057400"/>
            <a:chOff x="8901834" y="5762539"/>
            <a:chExt cx="8617406" cy="2057400"/>
          </a:xfrm>
        </p:grpSpPr>
        <p:sp>
          <p:nvSpPr>
            <p:cNvPr id="23" name="Dikdörtgen 22">
              <a:extLst>
                <a:ext uri="{FF2B5EF4-FFF2-40B4-BE49-F238E27FC236}">
                  <a16:creationId xmlns:a16="http://schemas.microsoft.com/office/drawing/2014/main" id="{A741BCAD-B346-731A-44F0-3353B5FB890A}"/>
                </a:ext>
              </a:extLst>
            </p:cNvPr>
            <p:cNvSpPr/>
            <p:nvPr/>
          </p:nvSpPr>
          <p:spPr>
            <a:xfrm>
              <a:off x="9259783" y="5762539"/>
              <a:ext cx="8259457"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just"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a:ea typeface="+mn-ea"/>
                  <a:cs typeface="+mn-cs"/>
                </a:rPr>
                <a:t>Hz. </a:t>
              </a:r>
              <a:r>
                <a:rPr kumimoji="0" lang="tr-TR" sz="2800" b="0" i="0" u="none" strike="noStrike" kern="1200" cap="none" spc="0" normalizeH="0" baseline="0" noProof="0" dirty="0" err="1">
                  <a:ln>
                    <a:noFill/>
                  </a:ln>
                  <a:solidFill>
                    <a:prstClr val="black"/>
                  </a:solidFill>
                  <a:effectLst/>
                  <a:uLnTx/>
                  <a:uFillTx/>
                  <a:latin typeface="Calibri"/>
                  <a:ea typeface="+mn-ea"/>
                  <a:cs typeface="+mn-cs"/>
                </a:rPr>
                <a:t>Şit</a:t>
              </a:r>
              <a:endParaRPr kumimoji="0" lang="tr-TR"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Oval 23">
              <a:extLst>
                <a:ext uri="{FF2B5EF4-FFF2-40B4-BE49-F238E27FC236}">
                  <a16:creationId xmlns:a16="http://schemas.microsoft.com/office/drawing/2014/main" id="{A912C3AC-DD91-897B-5F7F-1592EF8CDD2C}"/>
                </a:ext>
              </a:extLst>
            </p:cNvPr>
            <p:cNvSpPr/>
            <p:nvPr/>
          </p:nvSpPr>
          <p:spPr>
            <a:xfrm>
              <a:off x="8901834"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A</a:t>
              </a:r>
            </a:p>
          </p:txBody>
        </p:sp>
      </p:grpSp>
      <p:sp>
        <p:nvSpPr>
          <p:cNvPr id="25" name="X">
            <a:extLst>
              <a:ext uri="{FF2B5EF4-FFF2-40B4-BE49-F238E27FC236}">
                <a16:creationId xmlns:a16="http://schemas.microsoft.com/office/drawing/2014/main" id="{86BD3EF0-F8DC-F4DC-E23D-95E69311DF90}"/>
              </a:ext>
            </a:extLst>
          </p:cNvPr>
          <p:cNvSpPr/>
          <p:nvPr/>
        </p:nvSpPr>
        <p:spPr>
          <a:xfrm>
            <a:off x="8282421" y="5526707"/>
            <a:ext cx="1151904" cy="1402818"/>
          </a:xfrm>
          <a:prstGeom prst="mathMultiply">
            <a:avLst>
              <a:gd name="adj1" fmla="val 1538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6" name="C">
            <a:extLst>
              <a:ext uri="{FF2B5EF4-FFF2-40B4-BE49-F238E27FC236}">
                <a16:creationId xmlns:a16="http://schemas.microsoft.com/office/drawing/2014/main" id="{3845FD26-775C-D743-694A-18D2EBE3BC1D}"/>
              </a:ext>
            </a:extLst>
          </p:cNvPr>
          <p:cNvGrpSpPr/>
          <p:nvPr/>
        </p:nvGrpSpPr>
        <p:grpSpPr>
          <a:xfrm>
            <a:off x="9242050" y="7721139"/>
            <a:ext cx="8617406" cy="2057400"/>
            <a:chOff x="8901834" y="5762539"/>
            <a:chExt cx="8617406" cy="2057400"/>
          </a:xfrm>
        </p:grpSpPr>
        <p:sp>
          <p:nvSpPr>
            <p:cNvPr id="27" name="Dikdörtgen 26">
              <a:extLst>
                <a:ext uri="{FF2B5EF4-FFF2-40B4-BE49-F238E27FC236}">
                  <a16:creationId xmlns:a16="http://schemas.microsoft.com/office/drawing/2014/main" id="{AECF979F-CC73-CE2E-3FDF-A23BBA4B8902}"/>
                </a:ext>
              </a:extLst>
            </p:cNvPr>
            <p:cNvSpPr/>
            <p:nvPr/>
          </p:nvSpPr>
          <p:spPr>
            <a:xfrm>
              <a:off x="9259783" y="5762539"/>
              <a:ext cx="8259457"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just"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a:ea typeface="+mn-ea"/>
                  <a:cs typeface="+mn-cs"/>
                </a:rPr>
                <a:t>Hz. </a:t>
              </a:r>
              <a:r>
                <a:rPr kumimoji="0" lang="tr-TR" sz="28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Zülkarneyn</a:t>
              </a:r>
              <a:endParaRPr kumimoji="0" lang="tr-TR"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Oval 27">
              <a:extLst>
                <a:ext uri="{FF2B5EF4-FFF2-40B4-BE49-F238E27FC236}">
                  <a16:creationId xmlns:a16="http://schemas.microsoft.com/office/drawing/2014/main" id="{C03A0C6D-3597-F931-312A-C369E72C7746}"/>
                </a:ext>
              </a:extLst>
            </p:cNvPr>
            <p:cNvSpPr/>
            <p:nvPr/>
          </p:nvSpPr>
          <p:spPr>
            <a:xfrm>
              <a:off x="8901834"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D</a:t>
              </a:r>
            </a:p>
          </p:txBody>
        </p:sp>
      </p:grpSp>
      <p:sp>
        <p:nvSpPr>
          <p:cNvPr id="29" name="X">
            <a:extLst>
              <a:ext uri="{FF2B5EF4-FFF2-40B4-BE49-F238E27FC236}">
                <a16:creationId xmlns:a16="http://schemas.microsoft.com/office/drawing/2014/main" id="{BD9CBC88-9BBB-E162-B22B-40FCC7A0593A}"/>
              </a:ext>
            </a:extLst>
          </p:cNvPr>
          <p:cNvSpPr/>
          <p:nvPr/>
        </p:nvSpPr>
        <p:spPr>
          <a:xfrm>
            <a:off x="17251401" y="7942011"/>
            <a:ext cx="1151904" cy="1402818"/>
          </a:xfrm>
          <a:prstGeom prst="mathMultiply">
            <a:avLst>
              <a:gd name="adj1" fmla="val 1538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Eylem Düğmesi: İleriye Git veya Sonrakine Git 3">
            <a:hlinkClick r:id="" action="ppaction://hlinkshowjump?jump=nextslide" highlightClick="1"/>
            <a:extLst>
              <a:ext uri="{FF2B5EF4-FFF2-40B4-BE49-F238E27FC236}">
                <a16:creationId xmlns:a16="http://schemas.microsoft.com/office/drawing/2014/main" id="{5357D1E4-32FB-1274-209F-616B4A067D0F}"/>
              </a:ext>
            </a:extLst>
          </p:cNvPr>
          <p:cNvSpPr/>
          <p:nvPr/>
        </p:nvSpPr>
        <p:spPr>
          <a:xfrm>
            <a:off x="17928000" y="9917037"/>
            <a:ext cx="360000" cy="360000"/>
          </a:xfrm>
          <a:prstGeom prst="actionButtonForwardNex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Eylem Düğmesi: Geri Git veya Öncekine Git 5">
            <a:hlinkClick r:id="" action="ppaction://hlinkshowjump?jump=previousslide" highlightClick="1"/>
            <a:extLst>
              <a:ext uri="{FF2B5EF4-FFF2-40B4-BE49-F238E27FC236}">
                <a16:creationId xmlns:a16="http://schemas.microsoft.com/office/drawing/2014/main" id="{C0573FFE-17E4-61DA-0895-9656AB3D98D5}"/>
              </a:ext>
            </a:extLst>
          </p:cNvPr>
          <p:cNvSpPr/>
          <p:nvPr/>
        </p:nvSpPr>
        <p:spPr>
          <a:xfrm>
            <a:off x="17443196" y="9917037"/>
            <a:ext cx="360000" cy="360000"/>
          </a:xfrm>
          <a:prstGeom prst="actionButtonBackPrevious">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68697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orrectAnswerSFX.wav"/>
                                        </p:tgtEl>
                                      </p:cMediaNode>
                                    </p:audio>
                                  </p:sub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WrongAnswerSFX.wav"/>
                                        </p:tgtEl>
                                      </p:cMediaNode>
                                    </p:audio>
                                  </p:subTnLst>
                                </p:cTn>
                              </p:par>
                            </p:childTnLst>
                          </p:cTn>
                        </p:par>
                      </p:childTnLst>
                    </p:cTn>
                  </p:par>
                </p:childTnLst>
              </p:cTn>
              <p:nextCondLst>
                <p:cond evt="onClick" delay="0">
                  <p:tgtEl>
                    <p:spTgt spid="18"/>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WrongAnswerSFX.wav"/>
                                        </p:tgtEl>
                                      </p:cMediaNode>
                                    </p:audio>
                                  </p:subTnLst>
                                </p:cTn>
                              </p:par>
                            </p:childTnLst>
                          </p:cTn>
                        </p:par>
                      </p:childTnLst>
                    </p:cTn>
                  </p:par>
                </p:childTnLst>
              </p:cTn>
              <p:nextCondLst>
                <p:cond evt="onClick" delay="0">
                  <p:tgtEl>
                    <p:spTgt spid="22"/>
                  </p:tgtEl>
                </p:cond>
              </p:nextCondLst>
            </p:seq>
            <p:seq concurrent="1" nextAc="seek">
              <p:cTn id="17" restart="whenNotActive" fill="hold" evtFilter="cancelBubble" nodeType="interactiveSeq">
                <p:stCondLst>
                  <p:cond evt="onClick" delay="0">
                    <p:tgtEl>
                      <p:spTgt spid="26"/>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WrongAnswerSFX.wav"/>
                                        </p:tgtEl>
                                      </p:cMediaNode>
                                    </p:audio>
                                  </p:subTnLst>
                                </p:cTn>
                              </p:par>
                            </p:childTnLst>
                          </p:cTn>
                        </p:par>
                      </p:childTnLst>
                    </p:cTn>
                  </p:par>
                </p:childTnLst>
              </p:cTn>
              <p:nextCondLst>
                <p:cond evt="onClick" delay="0">
                  <p:tgtEl>
                    <p:spTgt spid="26"/>
                  </p:tgtEl>
                </p:cond>
              </p:nextCondLst>
            </p:seq>
          </p:childTnLst>
        </p:cTn>
      </p:par>
    </p:tnLst>
    <p:bldLst>
      <p:bldP spid="5" grpId="0" animBg="1"/>
      <p:bldP spid="16" grpId="0" animBg="1"/>
      <p:bldP spid="25"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A">
            <a:extLst>
              <a:ext uri="{FF2B5EF4-FFF2-40B4-BE49-F238E27FC236}">
                <a16:creationId xmlns:a16="http://schemas.microsoft.com/office/drawing/2014/main" id="{E4029F4D-56A7-3B34-163C-18374FDBBCBD}"/>
              </a:ext>
            </a:extLst>
          </p:cNvPr>
          <p:cNvGrpSpPr/>
          <p:nvPr/>
        </p:nvGrpSpPr>
        <p:grpSpPr>
          <a:xfrm>
            <a:off x="101584" y="7721139"/>
            <a:ext cx="8612999" cy="2057400"/>
            <a:chOff x="14361" y="5762539"/>
            <a:chExt cx="8612999" cy="2057400"/>
          </a:xfrm>
        </p:grpSpPr>
        <p:sp>
          <p:nvSpPr>
            <p:cNvPr id="2" name="Dikdörtgen 1">
              <a:extLst>
                <a:ext uri="{FF2B5EF4-FFF2-40B4-BE49-F238E27FC236}">
                  <a16:creationId xmlns:a16="http://schemas.microsoft.com/office/drawing/2014/main" id="{B9C2F70C-4BDC-14C3-128E-8678C11C20E2}"/>
                </a:ext>
              </a:extLst>
            </p:cNvPr>
            <p:cNvSpPr/>
            <p:nvPr/>
          </p:nvSpPr>
          <p:spPr>
            <a:xfrm>
              <a:off x="367902" y="5762539"/>
              <a:ext cx="8259458"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just"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a:ea typeface="+mn-ea"/>
                  <a:cs typeface="+mn-cs"/>
                </a:rPr>
                <a:t>Yalnız I </a:t>
              </a:r>
            </a:p>
          </p:txBody>
        </p:sp>
        <p:sp>
          <p:nvSpPr>
            <p:cNvPr id="3" name="Oval 2">
              <a:extLst>
                <a:ext uri="{FF2B5EF4-FFF2-40B4-BE49-F238E27FC236}">
                  <a16:creationId xmlns:a16="http://schemas.microsoft.com/office/drawing/2014/main" id="{A4C33B86-49B5-08C7-1CEE-4C1F80C93CD2}"/>
                </a:ext>
              </a:extLst>
            </p:cNvPr>
            <p:cNvSpPr/>
            <p:nvPr/>
          </p:nvSpPr>
          <p:spPr>
            <a:xfrm>
              <a:off x="14361"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B</a:t>
              </a:r>
            </a:p>
          </p:txBody>
        </p:sp>
      </p:grpSp>
      <p:sp>
        <p:nvSpPr>
          <p:cNvPr id="5" name="Onay">
            <a:extLst>
              <a:ext uri="{FF2B5EF4-FFF2-40B4-BE49-F238E27FC236}">
                <a16:creationId xmlns:a16="http://schemas.microsoft.com/office/drawing/2014/main" id="{6514D029-8A0A-D33F-33C6-CDE396D7099A}"/>
              </a:ext>
            </a:extLst>
          </p:cNvPr>
          <p:cNvSpPr/>
          <p:nvPr/>
        </p:nvSpPr>
        <p:spPr>
          <a:xfrm>
            <a:off x="8258977" y="8004571"/>
            <a:ext cx="1202504" cy="1282918"/>
          </a:xfrm>
          <a:custGeom>
            <a:avLst/>
            <a:gdLst/>
            <a:ahLst/>
            <a:cxnLst/>
            <a:rect l="l" t="t" r="r" b="b"/>
            <a:pathLst>
              <a:path w="4848071" h="4114800">
                <a:moveTo>
                  <a:pt x="0" y="0"/>
                </a:moveTo>
                <a:lnTo>
                  <a:pt x="4848071" y="0"/>
                </a:lnTo>
                <a:lnTo>
                  <a:pt x="484807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1">
            <a:extLst>
              <a:ext uri="{FF2B5EF4-FFF2-40B4-BE49-F238E27FC236}">
                <a16:creationId xmlns:a16="http://schemas.microsoft.com/office/drawing/2014/main" id="{0C6A76D1-0476-D868-D06E-14CF6E56140A}"/>
              </a:ext>
            </a:extLst>
          </p:cNvPr>
          <p:cNvSpPr/>
          <p:nvPr/>
        </p:nvSpPr>
        <p:spPr>
          <a:xfrm>
            <a:off x="101584" y="-23923"/>
            <a:ext cx="17907000" cy="4873473"/>
          </a:xfrm>
          <a:prstGeom prst="rect">
            <a:avLst/>
          </a:prstGeom>
          <a:solidFill>
            <a:srgbClr val="FFFF00"/>
          </a:solidFill>
          <a:ln>
            <a:solidFill>
              <a:schemeClr val="bg1">
                <a:lumMod val="85000"/>
              </a:schemeClr>
            </a:solidFill>
          </a:ln>
          <a:effectLst>
            <a:outerShdw blurRad="381000" dist="127000" dir="7080000" sx="94000" sy="94000" algn="t" rotWithShape="0">
              <a:prstClr val="black">
                <a:alpha val="16000"/>
              </a:prstClr>
            </a:outerShdw>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tIns="144000" bIns="90000" rtlCol="0" anchor="ctr"/>
          <a:lstStyle/>
          <a:p>
            <a:pPr marL="144000" marR="0" lvl="0" indent="0" algn="l" defTabSz="685800" rtl="0" eaLnBrk="1" fontAlgn="auto" latinLnBrk="0" hangingPunct="1">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 Peygamberler, Allah’ın mesajlarını insanlara ilettiklerinde onunla kulları arasında elçilik yapmış olurlar. Bu elçilik görevi Arapçada </a:t>
            </a:r>
            <a:r>
              <a:rPr kumimoji="0" lang="tr-TR" sz="3600" b="0" i="0" u="none" strike="noStrike" kern="1200" cap="none" spc="0" normalizeH="0" baseline="0" noProof="0" dirty="0" err="1">
                <a:ln>
                  <a:noFill/>
                </a:ln>
                <a:solidFill>
                  <a:prstClr val="black"/>
                </a:solidFill>
                <a:effectLst/>
                <a:uLnTx/>
                <a:uFillTx/>
                <a:latin typeface="Calibri"/>
                <a:ea typeface="+mn-ea"/>
                <a:cs typeface="Poppins SemiBold" panose="00000700000000000000" pitchFamily="2" charset="0"/>
              </a:rPr>
              <a:t>risalet</a:t>
            </a:r>
            <a:r>
              <a:rPr kumimoji="0" lang="tr-TR" sz="3600" b="0"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 veya nübüvvet kelimeleriyle ifade edilir. </a:t>
            </a:r>
          </a:p>
          <a:p>
            <a:pPr marL="144000" marR="0" lvl="0" indent="0" algn="l" defTabSz="685800" rtl="0" eaLnBrk="1" fontAlgn="auto" latinLnBrk="0" hangingPunct="1">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Buna göre, “</a:t>
            </a:r>
            <a:r>
              <a:rPr kumimoji="0" lang="tr-TR" sz="3600" b="0" i="0" u="none" strike="noStrike" kern="1200" cap="none" spc="0" normalizeH="0" baseline="0" noProof="0" dirty="0" err="1">
                <a:ln>
                  <a:noFill/>
                </a:ln>
                <a:solidFill>
                  <a:prstClr val="black"/>
                </a:solidFill>
                <a:effectLst/>
                <a:uLnTx/>
                <a:uFillTx/>
                <a:latin typeface="Calibri"/>
                <a:ea typeface="+mn-ea"/>
                <a:cs typeface="Poppins SemiBold" panose="00000700000000000000" pitchFamily="2" charset="0"/>
              </a:rPr>
              <a:t>risalet</a:t>
            </a:r>
            <a:r>
              <a:rPr kumimoji="0" lang="tr-TR" sz="3600" b="0"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 ve “nübüvvet” kelimeleriyle ilgili, </a:t>
            </a:r>
          </a:p>
          <a:p>
            <a:pPr marL="1458450" lvl="1" indent="-857250" defTabSz="685800">
              <a:lnSpc>
                <a:spcPct val="150000"/>
              </a:lnSpc>
              <a:buFont typeface="+mj-lt"/>
              <a:buAutoNum type="romanUcPeriod"/>
              <a:defRPr/>
            </a:pPr>
            <a:r>
              <a:rPr kumimoji="0" lang="tr-TR" sz="3600"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Mesaj demektir. </a:t>
            </a:r>
          </a:p>
          <a:p>
            <a:pPr marL="1458450" lvl="1" indent="-857250" defTabSz="685800">
              <a:lnSpc>
                <a:spcPct val="150000"/>
              </a:lnSpc>
              <a:buFont typeface="+mj-lt"/>
              <a:buAutoNum type="romanUcPeriod"/>
              <a:defRPr/>
            </a:pPr>
            <a:r>
              <a:rPr kumimoji="0" lang="tr-TR" sz="3600"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Birbirlerinin yerine kullanılabilir. </a:t>
            </a:r>
          </a:p>
          <a:p>
            <a:pPr marL="1458450" lvl="1" indent="-857250" defTabSz="685800">
              <a:lnSpc>
                <a:spcPct val="150000"/>
              </a:lnSpc>
              <a:buFont typeface="+mj-lt"/>
              <a:buAutoNum type="romanUcPeriod"/>
              <a:defRPr/>
            </a:pPr>
            <a:r>
              <a:rPr kumimoji="0" lang="tr-TR" sz="3600"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Peygamberlik görevi anlamına gelir. </a:t>
            </a:r>
          </a:p>
          <a:p>
            <a:pPr marL="144000" marR="0" lvl="0" indent="0" algn="l" defTabSz="685800" rtl="0" eaLnBrk="1" fontAlgn="auto" latinLnBrk="0" hangingPunct="1">
              <a:lnSpc>
                <a:spcPct val="15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bilgilerinden hangileri </a:t>
            </a:r>
            <a:r>
              <a:rPr kumimoji="0" lang="tr-TR" sz="3600" b="1" i="0" u="sng"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yanlıştır?</a:t>
            </a:r>
            <a:endParaRPr kumimoji="0" lang="en-IN" sz="4000" b="1" i="0" u="sng" strike="noStrike" kern="1200" cap="none" spc="0" normalizeH="0" baseline="0" noProof="0" dirty="0">
              <a:ln>
                <a:noFill/>
              </a:ln>
              <a:solidFill>
                <a:prstClr val="black"/>
              </a:solidFill>
              <a:effectLst/>
              <a:uLnTx/>
              <a:uFillTx/>
              <a:latin typeface="Calibri"/>
              <a:ea typeface="+mn-ea"/>
              <a:cs typeface="Poppins SemiBold" panose="00000700000000000000" pitchFamily="2" charset="0"/>
            </a:endParaRPr>
          </a:p>
        </p:txBody>
      </p:sp>
      <p:grpSp>
        <p:nvGrpSpPr>
          <p:cNvPr id="18" name="C">
            <a:extLst>
              <a:ext uri="{FF2B5EF4-FFF2-40B4-BE49-F238E27FC236}">
                <a16:creationId xmlns:a16="http://schemas.microsoft.com/office/drawing/2014/main" id="{46612A3E-8848-EDD5-4AC4-1F8DFC728EFE}"/>
              </a:ext>
            </a:extLst>
          </p:cNvPr>
          <p:cNvGrpSpPr/>
          <p:nvPr/>
        </p:nvGrpSpPr>
        <p:grpSpPr>
          <a:xfrm>
            <a:off x="9285155" y="5174139"/>
            <a:ext cx="8617406" cy="2057400"/>
            <a:chOff x="8901834" y="5762539"/>
            <a:chExt cx="8617406" cy="2057400"/>
          </a:xfrm>
        </p:grpSpPr>
        <p:sp>
          <p:nvSpPr>
            <p:cNvPr id="13" name="Dikdörtgen 12">
              <a:extLst>
                <a:ext uri="{FF2B5EF4-FFF2-40B4-BE49-F238E27FC236}">
                  <a16:creationId xmlns:a16="http://schemas.microsoft.com/office/drawing/2014/main" id="{EF9749C0-A77E-1A56-FA67-87407E691FC7}"/>
                </a:ext>
              </a:extLst>
            </p:cNvPr>
            <p:cNvSpPr/>
            <p:nvPr/>
          </p:nvSpPr>
          <p:spPr>
            <a:xfrm>
              <a:off x="9259783" y="5762539"/>
              <a:ext cx="8259457"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just"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a:ea typeface="+mn-ea"/>
                  <a:cs typeface="+mn-cs"/>
                </a:rPr>
                <a:t>Yalnız III</a:t>
              </a:r>
            </a:p>
          </p:txBody>
        </p:sp>
        <p:sp>
          <p:nvSpPr>
            <p:cNvPr id="15" name="Oval 14">
              <a:extLst>
                <a:ext uri="{FF2B5EF4-FFF2-40B4-BE49-F238E27FC236}">
                  <a16:creationId xmlns:a16="http://schemas.microsoft.com/office/drawing/2014/main" id="{62908690-F891-F154-B72D-27E382F1AEE3}"/>
                </a:ext>
              </a:extLst>
            </p:cNvPr>
            <p:cNvSpPr/>
            <p:nvPr/>
          </p:nvSpPr>
          <p:spPr>
            <a:xfrm>
              <a:off x="8901834"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C</a:t>
              </a:r>
            </a:p>
          </p:txBody>
        </p:sp>
      </p:grpSp>
      <p:sp>
        <p:nvSpPr>
          <p:cNvPr id="16" name="X">
            <a:extLst>
              <a:ext uri="{FF2B5EF4-FFF2-40B4-BE49-F238E27FC236}">
                <a16:creationId xmlns:a16="http://schemas.microsoft.com/office/drawing/2014/main" id="{836F8C0E-DE03-300F-BB75-15310BFD12A4}"/>
              </a:ext>
            </a:extLst>
          </p:cNvPr>
          <p:cNvSpPr/>
          <p:nvPr/>
        </p:nvSpPr>
        <p:spPr>
          <a:xfrm>
            <a:off x="17269697" y="5426932"/>
            <a:ext cx="1151904" cy="1402818"/>
          </a:xfrm>
          <a:prstGeom prst="mathMultiply">
            <a:avLst>
              <a:gd name="adj1" fmla="val 1538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2" name="C">
            <a:extLst>
              <a:ext uri="{FF2B5EF4-FFF2-40B4-BE49-F238E27FC236}">
                <a16:creationId xmlns:a16="http://schemas.microsoft.com/office/drawing/2014/main" id="{5F8A5FA0-802F-3B77-747E-764447D3A185}"/>
              </a:ext>
            </a:extLst>
          </p:cNvPr>
          <p:cNvGrpSpPr/>
          <p:nvPr/>
        </p:nvGrpSpPr>
        <p:grpSpPr>
          <a:xfrm>
            <a:off x="101584" y="5231307"/>
            <a:ext cx="8617406" cy="2057400"/>
            <a:chOff x="8901834" y="5762539"/>
            <a:chExt cx="8617406" cy="2057400"/>
          </a:xfrm>
        </p:grpSpPr>
        <p:sp>
          <p:nvSpPr>
            <p:cNvPr id="23" name="Dikdörtgen 22">
              <a:extLst>
                <a:ext uri="{FF2B5EF4-FFF2-40B4-BE49-F238E27FC236}">
                  <a16:creationId xmlns:a16="http://schemas.microsoft.com/office/drawing/2014/main" id="{A741BCAD-B346-731A-44F0-3353B5FB890A}"/>
                </a:ext>
              </a:extLst>
            </p:cNvPr>
            <p:cNvSpPr/>
            <p:nvPr/>
          </p:nvSpPr>
          <p:spPr>
            <a:xfrm>
              <a:off x="9259783" y="5762539"/>
              <a:ext cx="8259457"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just"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a:ea typeface="+mn-ea"/>
                  <a:cs typeface="+mn-cs"/>
                </a:rPr>
                <a:t> I ve II</a:t>
              </a:r>
            </a:p>
          </p:txBody>
        </p:sp>
        <p:sp>
          <p:nvSpPr>
            <p:cNvPr id="24" name="Oval 23">
              <a:extLst>
                <a:ext uri="{FF2B5EF4-FFF2-40B4-BE49-F238E27FC236}">
                  <a16:creationId xmlns:a16="http://schemas.microsoft.com/office/drawing/2014/main" id="{A912C3AC-DD91-897B-5F7F-1592EF8CDD2C}"/>
                </a:ext>
              </a:extLst>
            </p:cNvPr>
            <p:cNvSpPr/>
            <p:nvPr/>
          </p:nvSpPr>
          <p:spPr>
            <a:xfrm>
              <a:off x="8901834"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A</a:t>
              </a:r>
            </a:p>
          </p:txBody>
        </p:sp>
      </p:grpSp>
      <p:sp>
        <p:nvSpPr>
          <p:cNvPr id="25" name="X">
            <a:extLst>
              <a:ext uri="{FF2B5EF4-FFF2-40B4-BE49-F238E27FC236}">
                <a16:creationId xmlns:a16="http://schemas.microsoft.com/office/drawing/2014/main" id="{86BD3EF0-F8DC-F4DC-E23D-95E69311DF90}"/>
              </a:ext>
            </a:extLst>
          </p:cNvPr>
          <p:cNvSpPr/>
          <p:nvPr/>
        </p:nvSpPr>
        <p:spPr>
          <a:xfrm>
            <a:off x="8282421" y="5526707"/>
            <a:ext cx="1151904" cy="1402818"/>
          </a:xfrm>
          <a:prstGeom prst="mathMultiply">
            <a:avLst>
              <a:gd name="adj1" fmla="val 1538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6" name="C">
            <a:extLst>
              <a:ext uri="{FF2B5EF4-FFF2-40B4-BE49-F238E27FC236}">
                <a16:creationId xmlns:a16="http://schemas.microsoft.com/office/drawing/2014/main" id="{3845FD26-775C-D743-694A-18D2EBE3BC1D}"/>
              </a:ext>
            </a:extLst>
          </p:cNvPr>
          <p:cNvGrpSpPr/>
          <p:nvPr/>
        </p:nvGrpSpPr>
        <p:grpSpPr>
          <a:xfrm>
            <a:off x="9242050" y="7721139"/>
            <a:ext cx="8617406" cy="2057400"/>
            <a:chOff x="8901834" y="5762539"/>
            <a:chExt cx="8617406" cy="2057400"/>
          </a:xfrm>
        </p:grpSpPr>
        <p:sp>
          <p:nvSpPr>
            <p:cNvPr id="27" name="Dikdörtgen 26">
              <a:extLst>
                <a:ext uri="{FF2B5EF4-FFF2-40B4-BE49-F238E27FC236}">
                  <a16:creationId xmlns:a16="http://schemas.microsoft.com/office/drawing/2014/main" id="{AECF979F-CC73-CE2E-3FDF-A23BBA4B8902}"/>
                </a:ext>
              </a:extLst>
            </p:cNvPr>
            <p:cNvSpPr/>
            <p:nvPr/>
          </p:nvSpPr>
          <p:spPr>
            <a:xfrm>
              <a:off x="9259783" y="5762539"/>
              <a:ext cx="8259457"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just"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a:ea typeface="+mn-ea"/>
                  <a:cs typeface="+mn-cs"/>
                </a:rPr>
                <a:t> II ve II</a:t>
              </a:r>
            </a:p>
          </p:txBody>
        </p:sp>
        <p:sp>
          <p:nvSpPr>
            <p:cNvPr id="28" name="Oval 27">
              <a:extLst>
                <a:ext uri="{FF2B5EF4-FFF2-40B4-BE49-F238E27FC236}">
                  <a16:creationId xmlns:a16="http://schemas.microsoft.com/office/drawing/2014/main" id="{C03A0C6D-3597-F931-312A-C369E72C7746}"/>
                </a:ext>
              </a:extLst>
            </p:cNvPr>
            <p:cNvSpPr/>
            <p:nvPr/>
          </p:nvSpPr>
          <p:spPr>
            <a:xfrm>
              <a:off x="8901834"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D</a:t>
              </a:r>
            </a:p>
          </p:txBody>
        </p:sp>
      </p:grpSp>
      <p:sp>
        <p:nvSpPr>
          <p:cNvPr id="29" name="X">
            <a:extLst>
              <a:ext uri="{FF2B5EF4-FFF2-40B4-BE49-F238E27FC236}">
                <a16:creationId xmlns:a16="http://schemas.microsoft.com/office/drawing/2014/main" id="{BD9CBC88-9BBB-E162-B22B-40FCC7A0593A}"/>
              </a:ext>
            </a:extLst>
          </p:cNvPr>
          <p:cNvSpPr/>
          <p:nvPr/>
        </p:nvSpPr>
        <p:spPr>
          <a:xfrm>
            <a:off x="17251401" y="7942011"/>
            <a:ext cx="1151904" cy="1402818"/>
          </a:xfrm>
          <a:prstGeom prst="mathMultiply">
            <a:avLst>
              <a:gd name="adj1" fmla="val 1538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Eylem Düğmesi: İleriye Git veya Sonrakine Git 3">
            <a:hlinkClick r:id="" action="ppaction://hlinkshowjump?jump=nextslide" highlightClick="1"/>
            <a:extLst>
              <a:ext uri="{FF2B5EF4-FFF2-40B4-BE49-F238E27FC236}">
                <a16:creationId xmlns:a16="http://schemas.microsoft.com/office/drawing/2014/main" id="{5357D1E4-32FB-1274-209F-616B4A067D0F}"/>
              </a:ext>
            </a:extLst>
          </p:cNvPr>
          <p:cNvSpPr/>
          <p:nvPr/>
        </p:nvSpPr>
        <p:spPr>
          <a:xfrm>
            <a:off x="17928000" y="9917037"/>
            <a:ext cx="360000" cy="360000"/>
          </a:xfrm>
          <a:prstGeom prst="actionButtonForwardNex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Eylem Düğmesi: Geri Git veya Öncekine Git 5">
            <a:hlinkClick r:id="" action="ppaction://hlinkshowjump?jump=previousslide" highlightClick="1"/>
            <a:extLst>
              <a:ext uri="{FF2B5EF4-FFF2-40B4-BE49-F238E27FC236}">
                <a16:creationId xmlns:a16="http://schemas.microsoft.com/office/drawing/2014/main" id="{C0573FFE-17E4-61DA-0895-9656AB3D98D5}"/>
              </a:ext>
            </a:extLst>
          </p:cNvPr>
          <p:cNvSpPr/>
          <p:nvPr/>
        </p:nvSpPr>
        <p:spPr>
          <a:xfrm>
            <a:off x="17443196" y="9917037"/>
            <a:ext cx="360000" cy="360000"/>
          </a:xfrm>
          <a:prstGeom prst="actionButtonBackPrevious">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79041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orrectAnswerSFX.wav"/>
                                        </p:tgtEl>
                                      </p:cMediaNode>
                                    </p:audio>
                                  </p:sub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WrongAnswerSFX.wav"/>
                                        </p:tgtEl>
                                      </p:cMediaNode>
                                    </p:audio>
                                  </p:subTnLst>
                                </p:cTn>
                              </p:par>
                            </p:childTnLst>
                          </p:cTn>
                        </p:par>
                      </p:childTnLst>
                    </p:cTn>
                  </p:par>
                </p:childTnLst>
              </p:cTn>
              <p:nextCondLst>
                <p:cond evt="onClick" delay="0">
                  <p:tgtEl>
                    <p:spTgt spid="18"/>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WrongAnswerSFX.wav"/>
                                        </p:tgtEl>
                                      </p:cMediaNode>
                                    </p:audio>
                                  </p:subTnLst>
                                </p:cTn>
                              </p:par>
                            </p:childTnLst>
                          </p:cTn>
                        </p:par>
                      </p:childTnLst>
                    </p:cTn>
                  </p:par>
                </p:childTnLst>
              </p:cTn>
              <p:nextCondLst>
                <p:cond evt="onClick" delay="0">
                  <p:tgtEl>
                    <p:spTgt spid="22"/>
                  </p:tgtEl>
                </p:cond>
              </p:nextCondLst>
            </p:seq>
            <p:seq concurrent="1" nextAc="seek">
              <p:cTn id="17" restart="whenNotActive" fill="hold" evtFilter="cancelBubble" nodeType="interactiveSeq">
                <p:stCondLst>
                  <p:cond evt="onClick" delay="0">
                    <p:tgtEl>
                      <p:spTgt spid="26"/>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WrongAnswerSFX.wav"/>
                                        </p:tgtEl>
                                      </p:cMediaNode>
                                    </p:audio>
                                  </p:subTnLst>
                                </p:cTn>
                              </p:par>
                            </p:childTnLst>
                          </p:cTn>
                        </p:par>
                      </p:childTnLst>
                    </p:cTn>
                  </p:par>
                </p:childTnLst>
              </p:cTn>
              <p:nextCondLst>
                <p:cond evt="onClick" delay="0">
                  <p:tgtEl>
                    <p:spTgt spid="26"/>
                  </p:tgtEl>
                </p:cond>
              </p:nextCondLst>
            </p:seq>
          </p:childTnLst>
        </p:cTn>
      </p:par>
    </p:tnLst>
    <p:bldLst>
      <p:bldP spid="5" grpId="0" animBg="1"/>
      <p:bldP spid="16" grpId="0" animBg="1"/>
      <p:bldP spid="25" grpId="0" animBg="1"/>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A">
            <a:extLst>
              <a:ext uri="{FF2B5EF4-FFF2-40B4-BE49-F238E27FC236}">
                <a16:creationId xmlns:a16="http://schemas.microsoft.com/office/drawing/2014/main" id="{E4029F4D-56A7-3B34-163C-18374FDBBCBD}"/>
              </a:ext>
            </a:extLst>
          </p:cNvPr>
          <p:cNvGrpSpPr/>
          <p:nvPr/>
        </p:nvGrpSpPr>
        <p:grpSpPr>
          <a:xfrm>
            <a:off x="9315001" y="5128724"/>
            <a:ext cx="8612999" cy="2057400"/>
            <a:chOff x="14361" y="5762539"/>
            <a:chExt cx="8612999" cy="2057400"/>
          </a:xfrm>
        </p:grpSpPr>
        <p:sp>
          <p:nvSpPr>
            <p:cNvPr id="2" name="Dikdörtgen 1">
              <a:extLst>
                <a:ext uri="{FF2B5EF4-FFF2-40B4-BE49-F238E27FC236}">
                  <a16:creationId xmlns:a16="http://schemas.microsoft.com/office/drawing/2014/main" id="{B9C2F70C-4BDC-14C3-128E-8678C11C20E2}"/>
                </a:ext>
              </a:extLst>
            </p:cNvPr>
            <p:cNvSpPr/>
            <p:nvPr/>
          </p:nvSpPr>
          <p:spPr>
            <a:xfrm>
              <a:off x="367902" y="5762539"/>
              <a:ext cx="8259458"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just"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a:ea typeface="+mn-ea"/>
                  <a:cs typeface="+mn-cs"/>
                </a:rPr>
                <a:t>İçine doğdukları toplumları uyarmışlardır.</a:t>
              </a:r>
            </a:p>
          </p:txBody>
        </p:sp>
        <p:sp>
          <p:nvSpPr>
            <p:cNvPr id="3" name="Oval 2">
              <a:extLst>
                <a:ext uri="{FF2B5EF4-FFF2-40B4-BE49-F238E27FC236}">
                  <a16:creationId xmlns:a16="http://schemas.microsoft.com/office/drawing/2014/main" id="{A4C33B86-49B5-08C7-1CEE-4C1F80C93CD2}"/>
                </a:ext>
              </a:extLst>
            </p:cNvPr>
            <p:cNvSpPr/>
            <p:nvPr/>
          </p:nvSpPr>
          <p:spPr>
            <a:xfrm>
              <a:off x="14361"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C</a:t>
              </a:r>
            </a:p>
          </p:txBody>
        </p:sp>
      </p:grpSp>
      <p:sp>
        <p:nvSpPr>
          <p:cNvPr id="5" name="Onay">
            <a:extLst>
              <a:ext uri="{FF2B5EF4-FFF2-40B4-BE49-F238E27FC236}">
                <a16:creationId xmlns:a16="http://schemas.microsoft.com/office/drawing/2014/main" id="{6514D029-8A0A-D33F-33C6-CDE396D7099A}"/>
              </a:ext>
            </a:extLst>
          </p:cNvPr>
          <p:cNvSpPr/>
          <p:nvPr/>
        </p:nvSpPr>
        <p:spPr>
          <a:xfrm>
            <a:off x="17472394" y="5412156"/>
            <a:ext cx="1202504" cy="1282918"/>
          </a:xfrm>
          <a:custGeom>
            <a:avLst/>
            <a:gdLst/>
            <a:ahLst/>
            <a:cxnLst/>
            <a:rect l="l" t="t" r="r" b="b"/>
            <a:pathLst>
              <a:path w="4848071" h="4114800">
                <a:moveTo>
                  <a:pt x="0" y="0"/>
                </a:moveTo>
                <a:lnTo>
                  <a:pt x="4848071" y="0"/>
                </a:lnTo>
                <a:lnTo>
                  <a:pt x="484807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1">
            <a:extLst>
              <a:ext uri="{FF2B5EF4-FFF2-40B4-BE49-F238E27FC236}">
                <a16:creationId xmlns:a16="http://schemas.microsoft.com/office/drawing/2014/main" id="{0C6A76D1-0476-D868-D06E-14CF6E56140A}"/>
              </a:ext>
            </a:extLst>
          </p:cNvPr>
          <p:cNvSpPr/>
          <p:nvPr/>
        </p:nvSpPr>
        <p:spPr>
          <a:xfrm>
            <a:off x="117913" y="-44690"/>
            <a:ext cx="17907000" cy="4873473"/>
          </a:xfrm>
          <a:prstGeom prst="rect">
            <a:avLst/>
          </a:prstGeom>
          <a:solidFill>
            <a:srgbClr val="FFFF00"/>
          </a:solidFill>
          <a:ln>
            <a:solidFill>
              <a:schemeClr val="bg1">
                <a:lumMod val="85000"/>
              </a:schemeClr>
            </a:solidFill>
          </a:ln>
          <a:effectLst>
            <a:outerShdw blurRad="381000" dist="127000" dir="7080000" sx="94000" sy="94000" algn="t" rotWithShape="0">
              <a:prstClr val="black">
                <a:alpha val="16000"/>
              </a:prstClr>
            </a:outerShdw>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tIns="144000" bIns="90000" rtlCol="0" anchor="ctr"/>
          <a:lstStyle/>
          <a:p>
            <a:pPr marL="1058400" lvl="2" defTabSz="685800">
              <a:defRPr/>
            </a:pPr>
            <a:r>
              <a:rPr kumimoji="0" lang="tr-TR" sz="2800" b="0"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İnsanlara doğru yolu </a:t>
            </a:r>
          </a:p>
          <a:p>
            <a:pPr marL="1058400" lvl="2" defTabSz="685800">
              <a:defRPr/>
            </a:pPr>
            <a:r>
              <a:rPr kumimoji="0" lang="tr-TR" sz="2800" b="0"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Peygamberler göstermiştir </a:t>
            </a:r>
          </a:p>
          <a:p>
            <a:pPr marL="1058400" lvl="2" defTabSz="685800">
              <a:defRPr/>
            </a:pPr>
            <a:r>
              <a:rPr kumimoji="0" lang="tr-TR" sz="2800" b="0"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Onlar Hakk’ın aziz kulu </a:t>
            </a:r>
          </a:p>
          <a:p>
            <a:pPr marL="1058400" lvl="2" defTabSz="685800">
              <a:defRPr/>
            </a:pPr>
            <a:r>
              <a:rPr kumimoji="0" lang="tr-TR" sz="2800" b="0"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Onları Hak göndermiştir </a:t>
            </a:r>
          </a:p>
          <a:p>
            <a:pPr marL="1058400" lvl="2" defTabSz="685800">
              <a:defRPr/>
            </a:pPr>
            <a:r>
              <a:rPr kumimoji="0" lang="tr-TR" sz="2800" b="0"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Sayıları değil belli </a:t>
            </a:r>
          </a:p>
          <a:p>
            <a:pPr marL="1058400" lvl="2" defTabSz="685800">
              <a:defRPr/>
            </a:pPr>
            <a:r>
              <a:rPr kumimoji="0" lang="tr-TR" sz="2800" b="0"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Her millete gelmiş biri </a:t>
            </a:r>
          </a:p>
          <a:p>
            <a:pPr marL="1058400" lvl="2" defTabSz="685800">
              <a:defRPr/>
            </a:pPr>
            <a:r>
              <a:rPr kumimoji="0" lang="tr-TR" sz="2800" b="0"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Hazreti Âdem evveli Peygamberimiz ahiri </a:t>
            </a:r>
          </a:p>
          <a:p>
            <a:pPr marL="144000" marR="0" lvl="0" indent="0" algn="l" defTabSz="685800" rtl="0" eaLnBrk="1" fontAlgn="auto" latinLnBrk="0" hangingPunct="1">
              <a:lnSpc>
                <a:spcPct val="15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Bu dizelerde peygamberler ile ilgili olarak aşağıdakilerden hangisine </a:t>
            </a:r>
            <a:r>
              <a:rPr kumimoji="0" lang="tr-TR" sz="3600" b="1" i="0" u="sng"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ulaşılamaz?</a:t>
            </a:r>
            <a:endParaRPr kumimoji="0" lang="en-IN" sz="4000" b="1" i="0" u="sng" strike="noStrike" kern="1200" cap="none" spc="0" normalizeH="0" baseline="0" noProof="0" dirty="0">
              <a:ln>
                <a:noFill/>
              </a:ln>
              <a:solidFill>
                <a:prstClr val="black"/>
              </a:solidFill>
              <a:effectLst/>
              <a:uLnTx/>
              <a:uFillTx/>
              <a:latin typeface="Calibri"/>
              <a:ea typeface="+mn-ea"/>
              <a:cs typeface="Poppins SemiBold" panose="00000700000000000000" pitchFamily="2" charset="0"/>
            </a:endParaRPr>
          </a:p>
        </p:txBody>
      </p:sp>
      <p:grpSp>
        <p:nvGrpSpPr>
          <p:cNvPr id="18" name="C">
            <a:extLst>
              <a:ext uri="{FF2B5EF4-FFF2-40B4-BE49-F238E27FC236}">
                <a16:creationId xmlns:a16="http://schemas.microsoft.com/office/drawing/2014/main" id="{46612A3E-8848-EDD5-4AC4-1F8DFC728EFE}"/>
              </a:ext>
            </a:extLst>
          </p:cNvPr>
          <p:cNvGrpSpPr/>
          <p:nvPr/>
        </p:nvGrpSpPr>
        <p:grpSpPr>
          <a:xfrm>
            <a:off x="80795" y="7859637"/>
            <a:ext cx="8617406" cy="2057400"/>
            <a:chOff x="8901834" y="5762539"/>
            <a:chExt cx="8617406" cy="2057400"/>
          </a:xfrm>
        </p:grpSpPr>
        <p:sp>
          <p:nvSpPr>
            <p:cNvPr id="13" name="Dikdörtgen 12">
              <a:extLst>
                <a:ext uri="{FF2B5EF4-FFF2-40B4-BE49-F238E27FC236}">
                  <a16:creationId xmlns:a16="http://schemas.microsoft.com/office/drawing/2014/main" id="{EF9749C0-A77E-1A56-FA67-87407E691FC7}"/>
                </a:ext>
              </a:extLst>
            </p:cNvPr>
            <p:cNvSpPr/>
            <p:nvPr/>
          </p:nvSpPr>
          <p:spPr>
            <a:xfrm>
              <a:off x="9259783" y="5762539"/>
              <a:ext cx="8259457"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a:ea typeface="+mn-ea"/>
                  <a:cs typeface="+mn-cs"/>
                </a:rPr>
                <a:t>Allah tarafından seçilip görevlendirilirler</a:t>
              </a:r>
            </a:p>
          </p:txBody>
        </p:sp>
        <p:sp>
          <p:nvSpPr>
            <p:cNvPr id="15" name="Oval 14">
              <a:extLst>
                <a:ext uri="{FF2B5EF4-FFF2-40B4-BE49-F238E27FC236}">
                  <a16:creationId xmlns:a16="http://schemas.microsoft.com/office/drawing/2014/main" id="{62908690-F891-F154-B72D-27E382F1AEE3}"/>
                </a:ext>
              </a:extLst>
            </p:cNvPr>
            <p:cNvSpPr/>
            <p:nvPr/>
          </p:nvSpPr>
          <p:spPr>
            <a:xfrm>
              <a:off x="8901834"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B</a:t>
              </a:r>
            </a:p>
          </p:txBody>
        </p:sp>
      </p:grpSp>
      <p:sp>
        <p:nvSpPr>
          <p:cNvPr id="16" name="X">
            <a:extLst>
              <a:ext uri="{FF2B5EF4-FFF2-40B4-BE49-F238E27FC236}">
                <a16:creationId xmlns:a16="http://schemas.microsoft.com/office/drawing/2014/main" id="{836F8C0E-DE03-300F-BB75-15310BFD12A4}"/>
              </a:ext>
            </a:extLst>
          </p:cNvPr>
          <p:cNvSpPr/>
          <p:nvPr/>
        </p:nvSpPr>
        <p:spPr>
          <a:xfrm>
            <a:off x="8065337" y="8112430"/>
            <a:ext cx="1151904" cy="1402818"/>
          </a:xfrm>
          <a:prstGeom prst="mathMultiply">
            <a:avLst>
              <a:gd name="adj1" fmla="val 1538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2" name="C">
            <a:extLst>
              <a:ext uri="{FF2B5EF4-FFF2-40B4-BE49-F238E27FC236}">
                <a16:creationId xmlns:a16="http://schemas.microsoft.com/office/drawing/2014/main" id="{5F8A5FA0-802F-3B77-747E-764447D3A185}"/>
              </a:ext>
            </a:extLst>
          </p:cNvPr>
          <p:cNvGrpSpPr/>
          <p:nvPr/>
        </p:nvGrpSpPr>
        <p:grpSpPr>
          <a:xfrm>
            <a:off x="101584" y="5231307"/>
            <a:ext cx="8617406" cy="2057400"/>
            <a:chOff x="8901834" y="5762539"/>
            <a:chExt cx="8617406" cy="2057400"/>
          </a:xfrm>
        </p:grpSpPr>
        <p:sp>
          <p:nvSpPr>
            <p:cNvPr id="23" name="Dikdörtgen 22">
              <a:extLst>
                <a:ext uri="{FF2B5EF4-FFF2-40B4-BE49-F238E27FC236}">
                  <a16:creationId xmlns:a16="http://schemas.microsoft.com/office/drawing/2014/main" id="{A741BCAD-B346-731A-44F0-3353B5FB890A}"/>
                </a:ext>
              </a:extLst>
            </p:cNvPr>
            <p:cNvSpPr/>
            <p:nvPr/>
          </p:nvSpPr>
          <p:spPr>
            <a:xfrm>
              <a:off x="9259783" y="5762539"/>
              <a:ext cx="8259457"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just"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a:ea typeface="+mn-ea"/>
                  <a:cs typeface="+mn-cs"/>
                </a:rPr>
                <a:t> İnsanlara rehberlik ederler</a:t>
              </a:r>
            </a:p>
          </p:txBody>
        </p:sp>
        <p:sp>
          <p:nvSpPr>
            <p:cNvPr id="24" name="Oval 23">
              <a:extLst>
                <a:ext uri="{FF2B5EF4-FFF2-40B4-BE49-F238E27FC236}">
                  <a16:creationId xmlns:a16="http://schemas.microsoft.com/office/drawing/2014/main" id="{A912C3AC-DD91-897B-5F7F-1592EF8CDD2C}"/>
                </a:ext>
              </a:extLst>
            </p:cNvPr>
            <p:cNvSpPr/>
            <p:nvPr/>
          </p:nvSpPr>
          <p:spPr>
            <a:xfrm>
              <a:off x="8901834"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A</a:t>
              </a:r>
            </a:p>
          </p:txBody>
        </p:sp>
      </p:grpSp>
      <p:sp>
        <p:nvSpPr>
          <p:cNvPr id="25" name="X">
            <a:extLst>
              <a:ext uri="{FF2B5EF4-FFF2-40B4-BE49-F238E27FC236}">
                <a16:creationId xmlns:a16="http://schemas.microsoft.com/office/drawing/2014/main" id="{86BD3EF0-F8DC-F4DC-E23D-95E69311DF90}"/>
              </a:ext>
            </a:extLst>
          </p:cNvPr>
          <p:cNvSpPr/>
          <p:nvPr/>
        </p:nvSpPr>
        <p:spPr>
          <a:xfrm>
            <a:off x="8282421" y="5526707"/>
            <a:ext cx="1151904" cy="1402818"/>
          </a:xfrm>
          <a:prstGeom prst="mathMultiply">
            <a:avLst>
              <a:gd name="adj1" fmla="val 1538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6" name="C">
            <a:extLst>
              <a:ext uri="{FF2B5EF4-FFF2-40B4-BE49-F238E27FC236}">
                <a16:creationId xmlns:a16="http://schemas.microsoft.com/office/drawing/2014/main" id="{3845FD26-775C-D743-694A-18D2EBE3BC1D}"/>
              </a:ext>
            </a:extLst>
          </p:cNvPr>
          <p:cNvGrpSpPr/>
          <p:nvPr/>
        </p:nvGrpSpPr>
        <p:grpSpPr>
          <a:xfrm>
            <a:off x="9242050" y="7721139"/>
            <a:ext cx="8617406" cy="2057400"/>
            <a:chOff x="8901834" y="5762539"/>
            <a:chExt cx="8617406" cy="2057400"/>
          </a:xfrm>
        </p:grpSpPr>
        <p:sp>
          <p:nvSpPr>
            <p:cNvPr id="27" name="Dikdörtgen 26">
              <a:extLst>
                <a:ext uri="{FF2B5EF4-FFF2-40B4-BE49-F238E27FC236}">
                  <a16:creationId xmlns:a16="http://schemas.microsoft.com/office/drawing/2014/main" id="{AECF979F-CC73-CE2E-3FDF-A23BBA4B8902}"/>
                </a:ext>
              </a:extLst>
            </p:cNvPr>
            <p:cNvSpPr/>
            <p:nvPr/>
          </p:nvSpPr>
          <p:spPr>
            <a:xfrm>
              <a:off x="9259783" y="5762539"/>
              <a:ext cx="8259457"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288000" tIns="36000" rIns="612000" bIns="36000" rtlCol="0" anchor="ctr"/>
            <a:lstStyle/>
            <a:p>
              <a:pPr marL="360000" marR="0" lvl="0" indent="0" algn="just"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a:ea typeface="+mn-ea"/>
                  <a:cs typeface="+mn-cs"/>
                </a:rPr>
                <a:t> Son görevlendirilen Hz. Muhammed (sav.)’</a:t>
              </a:r>
              <a:r>
                <a:rPr kumimoji="0" lang="tr-TR" sz="2800" b="0" i="0" u="none" strike="noStrike" kern="1200" cap="none" spc="0" normalizeH="0" baseline="0" noProof="0" dirty="0" err="1">
                  <a:ln>
                    <a:noFill/>
                  </a:ln>
                  <a:solidFill>
                    <a:prstClr val="black"/>
                  </a:solidFill>
                  <a:effectLst/>
                  <a:uLnTx/>
                  <a:uFillTx/>
                  <a:latin typeface="Calibri"/>
                  <a:ea typeface="+mn-ea"/>
                  <a:cs typeface="+mn-cs"/>
                </a:rPr>
                <a:t>dir</a:t>
              </a:r>
              <a:endParaRPr kumimoji="0" lang="tr-TR"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Oval 27">
              <a:extLst>
                <a:ext uri="{FF2B5EF4-FFF2-40B4-BE49-F238E27FC236}">
                  <a16:creationId xmlns:a16="http://schemas.microsoft.com/office/drawing/2014/main" id="{C03A0C6D-3597-F931-312A-C369E72C7746}"/>
                </a:ext>
              </a:extLst>
            </p:cNvPr>
            <p:cNvSpPr/>
            <p:nvPr/>
          </p:nvSpPr>
          <p:spPr>
            <a:xfrm>
              <a:off x="8901834"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a:ea typeface="+mn-ea"/>
                  <a:cs typeface="+mn-cs"/>
                </a:rPr>
                <a:t>D</a:t>
              </a:r>
            </a:p>
          </p:txBody>
        </p:sp>
      </p:grpSp>
      <p:sp>
        <p:nvSpPr>
          <p:cNvPr id="29" name="X">
            <a:extLst>
              <a:ext uri="{FF2B5EF4-FFF2-40B4-BE49-F238E27FC236}">
                <a16:creationId xmlns:a16="http://schemas.microsoft.com/office/drawing/2014/main" id="{BD9CBC88-9BBB-E162-B22B-40FCC7A0593A}"/>
              </a:ext>
            </a:extLst>
          </p:cNvPr>
          <p:cNvSpPr/>
          <p:nvPr/>
        </p:nvSpPr>
        <p:spPr>
          <a:xfrm>
            <a:off x="17251401" y="7942011"/>
            <a:ext cx="1151904" cy="1402818"/>
          </a:xfrm>
          <a:prstGeom prst="mathMultiply">
            <a:avLst>
              <a:gd name="adj1" fmla="val 1538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Eylem Düğmesi: İleriye Git veya Sonrakine Git 3">
            <a:hlinkClick r:id="" action="ppaction://hlinkshowjump?jump=nextslide" highlightClick="1"/>
            <a:extLst>
              <a:ext uri="{FF2B5EF4-FFF2-40B4-BE49-F238E27FC236}">
                <a16:creationId xmlns:a16="http://schemas.microsoft.com/office/drawing/2014/main" id="{5357D1E4-32FB-1274-209F-616B4A067D0F}"/>
              </a:ext>
            </a:extLst>
          </p:cNvPr>
          <p:cNvSpPr/>
          <p:nvPr/>
        </p:nvSpPr>
        <p:spPr>
          <a:xfrm>
            <a:off x="17928000" y="9917037"/>
            <a:ext cx="360000" cy="360000"/>
          </a:xfrm>
          <a:prstGeom prst="actionButtonForwardNex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Eylem Düğmesi: Geri Git veya Öncekine Git 5">
            <a:hlinkClick r:id="" action="ppaction://hlinkshowjump?jump=previousslide" highlightClick="1"/>
            <a:extLst>
              <a:ext uri="{FF2B5EF4-FFF2-40B4-BE49-F238E27FC236}">
                <a16:creationId xmlns:a16="http://schemas.microsoft.com/office/drawing/2014/main" id="{C0573FFE-17E4-61DA-0895-9656AB3D98D5}"/>
              </a:ext>
            </a:extLst>
          </p:cNvPr>
          <p:cNvSpPr/>
          <p:nvPr/>
        </p:nvSpPr>
        <p:spPr>
          <a:xfrm>
            <a:off x="17443196" y="9917037"/>
            <a:ext cx="360000" cy="360000"/>
          </a:xfrm>
          <a:prstGeom prst="actionButtonBackPrevious">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7639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orrectAnswerSFX.wav"/>
                                        </p:tgtEl>
                                      </p:cMediaNode>
                                    </p:audio>
                                  </p:sub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WrongAnswerSFX.wav"/>
                                        </p:tgtEl>
                                      </p:cMediaNode>
                                    </p:audio>
                                  </p:subTnLst>
                                </p:cTn>
                              </p:par>
                            </p:childTnLst>
                          </p:cTn>
                        </p:par>
                      </p:childTnLst>
                    </p:cTn>
                  </p:par>
                </p:childTnLst>
              </p:cTn>
              <p:nextCondLst>
                <p:cond evt="onClick" delay="0">
                  <p:tgtEl>
                    <p:spTgt spid="18"/>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WrongAnswerSFX.wav"/>
                                        </p:tgtEl>
                                      </p:cMediaNode>
                                    </p:audio>
                                  </p:subTnLst>
                                </p:cTn>
                              </p:par>
                            </p:childTnLst>
                          </p:cTn>
                        </p:par>
                      </p:childTnLst>
                    </p:cTn>
                  </p:par>
                </p:childTnLst>
              </p:cTn>
              <p:nextCondLst>
                <p:cond evt="onClick" delay="0">
                  <p:tgtEl>
                    <p:spTgt spid="22"/>
                  </p:tgtEl>
                </p:cond>
              </p:nextCondLst>
            </p:seq>
            <p:seq concurrent="1" nextAc="seek">
              <p:cTn id="17" restart="whenNotActive" fill="hold" evtFilter="cancelBubble" nodeType="interactiveSeq">
                <p:stCondLst>
                  <p:cond evt="onClick" delay="0">
                    <p:tgtEl>
                      <p:spTgt spid="26"/>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WrongAnswerSFX.wav"/>
                                        </p:tgtEl>
                                      </p:cMediaNode>
                                    </p:audio>
                                  </p:subTnLst>
                                </p:cTn>
                              </p:par>
                            </p:childTnLst>
                          </p:cTn>
                        </p:par>
                      </p:childTnLst>
                    </p:cTn>
                  </p:par>
                </p:childTnLst>
              </p:cTn>
              <p:nextCondLst>
                <p:cond evt="onClick" delay="0">
                  <p:tgtEl>
                    <p:spTgt spid="26"/>
                  </p:tgtEl>
                </p:cond>
              </p:nextCondLst>
            </p:seq>
          </p:childTnLst>
        </p:cTn>
      </p:par>
    </p:tnLst>
    <p:bldLst>
      <p:bldP spid="5" grpId="0" animBg="1"/>
      <p:bldP spid="16" grpId="0" animBg="1"/>
      <p:bldP spid="25" grpId="0" animBg="1"/>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32367"/>
            <a:ext cx="18279026" cy="290364"/>
            <a:chOff x="0" y="0"/>
            <a:chExt cx="6355159" cy="378290"/>
          </a:xfrm>
          <a:solidFill>
            <a:srgbClr val="34ADF5"/>
          </a:solidFill>
        </p:grpSpPr>
        <p:sp>
          <p:nvSpPr>
            <p:cNvPr id="3" name="Freeform 3"/>
            <p:cNvSpPr/>
            <p:nvPr/>
          </p:nvSpPr>
          <p:spPr>
            <a:xfrm>
              <a:off x="0" y="0"/>
              <a:ext cx="6355159" cy="378290"/>
            </a:xfrm>
            <a:custGeom>
              <a:avLst/>
              <a:gdLst/>
              <a:ahLst/>
              <a:cxnLst/>
              <a:rect l="l" t="t" r="r" b="b"/>
              <a:pathLst>
                <a:path w="6355159" h="378290">
                  <a:moveTo>
                    <a:pt x="0" y="0"/>
                  </a:moveTo>
                  <a:lnTo>
                    <a:pt x="6355159" y="0"/>
                  </a:lnTo>
                  <a:lnTo>
                    <a:pt x="6355159" y="378290"/>
                  </a:lnTo>
                  <a:lnTo>
                    <a:pt x="0" y="378290"/>
                  </a:lnTo>
                  <a:close/>
                </a:path>
              </a:pathLst>
            </a:custGeom>
            <a:grpFill/>
          </p:spPr>
          <p:txBody>
            <a:bodyPr/>
            <a:lstStyle/>
            <a:p>
              <a:pPr defTabSz="914445"/>
              <a:endParaRPr lang="tr-TR">
                <a:solidFill>
                  <a:prstClr val="black"/>
                </a:solidFill>
                <a:latin typeface="Calibri"/>
              </a:endParaRPr>
            </a:p>
          </p:txBody>
        </p:sp>
        <p:sp>
          <p:nvSpPr>
            <p:cNvPr id="4" name="TextBox 4"/>
            <p:cNvSpPr txBox="1"/>
            <p:nvPr/>
          </p:nvSpPr>
          <p:spPr>
            <a:xfrm>
              <a:off x="0" y="-9525"/>
              <a:ext cx="6355159" cy="387815"/>
            </a:xfrm>
            <a:prstGeom prst="rect">
              <a:avLst/>
            </a:prstGeom>
            <a:grpFill/>
          </p:spPr>
          <p:txBody>
            <a:bodyPr lIns="50801" tIns="50801" rIns="50801" bIns="50801" rtlCol="0" anchor="ctr"/>
            <a:lstStyle/>
            <a:p>
              <a:pPr algn="ctr" defTabSz="914445">
                <a:lnSpc>
                  <a:spcPts val="623"/>
                </a:lnSpc>
              </a:pPr>
              <a:endParaRPr>
                <a:solidFill>
                  <a:prstClr val="black"/>
                </a:solidFill>
                <a:latin typeface="Calibri"/>
              </a:endParaRPr>
            </a:p>
          </p:txBody>
        </p:sp>
      </p:grpSp>
      <p:grpSp>
        <p:nvGrpSpPr>
          <p:cNvPr id="17" name="Group 17"/>
          <p:cNvGrpSpPr/>
          <p:nvPr/>
        </p:nvGrpSpPr>
        <p:grpSpPr>
          <a:xfrm>
            <a:off x="3613937" y="10088967"/>
            <a:ext cx="14665089" cy="223947"/>
            <a:chOff x="0" y="0"/>
            <a:chExt cx="6355159" cy="378290"/>
          </a:xfrm>
          <a:solidFill>
            <a:srgbClr val="34ADF5"/>
          </a:solidFill>
        </p:grpSpPr>
        <p:sp>
          <p:nvSpPr>
            <p:cNvPr id="18" name="Freeform 18"/>
            <p:cNvSpPr/>
            <p:nvPr/>
          </p:nvSpPr>
          <p:spPr>
            <a:xfrm>
              <a:off x="0" y="0"/>
              <a:ext cx="6355159" cy="378290"/>
            </a:xfrm>
            <a:custGeom>
              <a:avLst/>
              <a:gdLst/>
              <a:ahLst/>
              <a:cxnLst/>
              <a:rect l="l" t="t" r="r" b="b"/>
              <a:pathLst>
                <a:path w="6355159" h="378290">
                  <a:moveTo>
                    <a:pt x="0" y="0"/>
                  </a:moveTo>
                  <a:lnTo>
                    <a:pt x="6355159" y="0"/>
                  </a:lnTo>
                  <a:lnTo>
                    <a:pt x="6355159" y="378290"/>
                  </a:lnTo>
                  <a:lnTo>
                    <a:pt x="0" y="378290"/>
                  </a:lnTo>
                  <a:close/>
                </a:path>
              </a:pathLst>
            </a:custGeom>
            <a:grpFill/>
          </p:spPr>
          <p:txBody>
            <a:bodyPr/>
            <a:lstStyle/>
            <a:p>
              <a:pPr defTabSz="914445"/>
              <a:endParaRPr lang="tr-TR">
                <a:solidFill>
                  <a:prstClr val="black"/>
                </a:solidFill>
                <a:latin typeface="Calibri"/>
              </a:endParaRPr>
            </a:p>
          </p:txBody>
        </p:sp>
        <p:sp>
          <p:nvSpPr>
            <p:cNvPr id="19" name="TextBox 19"/>
            <p:cNvSpPr txBox="1"/>
            <p:nvPr/>
          </p:nvSpPr>
          <p:spPr>
            <a:xfrm>
              <a:off x="0" y="-9525"/>
              <a:ext cx="6355159" cy="387815"/>
            </a:xfrm>
            <a:prstGeom prst="rect">
              <a:avLst/>
            </a:prstGeom>
            <a:grpFill/>
          </p:spPr>
          <p:txBody>
            <a:bodyPr lIns="50801" tIns="50801" rIns="50801" bIns="50801" rtlCol="0" anchor="ctr"/>
            <a:lstStyle/>
            <a:p>
              <a:pPr algn="ctr" defTabSz="914445">
                <a:lnSpc>
                  <a:spcPts val="623"/>
                </a:lnSpc>
              </a:pPr>
              <a:endParaRPr>
                <a:solidFill>
                  <a:prstClr val="black"/>
                </a:solidFill>
                <a:latin typeface="Calibri"/>
              </a:endParaRPr>
            </a:p>
          </p:txBody>
        </p:sp>
      </p:grpSp>
      <p:sp>
        <p:nvSpPr>
          <p:cNvPr id="24" name="Freeform 24"/>
          <p:cNvSpPr/>
          <p:nvPr/>
        </p:nvSpPr>
        <p:spPr>
          <a:xfrm>
            <a:off x="10813312" y="1132368"/>
            <a:ext cx="7465715" cy="8418900"/>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4"/>
            <a:stretch>
              <a:fillRect/>
            </a:stretch>
          </a:blipFill>
        </p:spPr>
        <p:txBody>
          <a:bodyPr/>
          <a:lstStyle/>
          <a:p>
            <a:pPr defTabSz="914445"/>
            <a:endParaRPr lang="tr-TR">
              <a:solidFill>
                <a:prstClr val="black"/>
              </a:solidFill>
              <a:latin typeface="Calibri"/>
            </a:endParaRPr>
          </a:p>
        </p:txBody>
      </p:sp>
      <p:sp>
        <p:nvSpPr>
          <p:cNvPr id="30" name="TextBox 30"/>
          <p:cNvSpPr txBox="1"/>
          <p:nvPr/>
        </p:nvSpPr>
        <p:spPr>
          <a:xfrm>
            <a:off x="2181400" y="1007075"/>
            <a:ext cx="6717026" cy="1004057"/>
          </a:xfrm>
          <a:prstGeom prst="rect">
            <a:avLst/>
          </a:prstGeom>
          <a:solidFill>
            <a:srgbClr val="FDF7F5"/>
          </a:solidFill>
        </p:spPr>
        <p:txBody>
          <a:bodyPr wrap="square" lIns="0" tIns="0" rIns="0" bIns="0" rtlCol="0" anchor="t">
            <a:spAutoFit/>
          </a:bodyPr>
          <a:lstStyle/>
          <a:p>
            <a:pPr defTabSz="914445">
              <a:lnSpc>
                <a:spcPts val="8769"/>
              </a:lnSpc>
            </a:pPr>
            <a:r>
              <a:rPr lang="en-US" sz="5400" spc="125" dirty="0">
                <a:solidFill>
                  <a:srgbClr val="4F4C4C"/>
                </a:solidFill>
                <a:latin typeface="Helvetica" panose="020B0604020202020204" pitchFamily="34" charset="0"/>
                <a:cs typeface="Helvetica" panose="020B0604020202020204" pitchFamily="34" charset="0"/>
              </a:rPr>
              <a:t>MUSTAFA YILDIRIM</a:t>
            </a:r>
          </a:p>
        </p:txBody>
      </p:sp>
      <p:sp>
        <p:nvSpPr>
          <p:cNvPr id="31" name="TextBox 31"/>
          <p:cNvSpPr txBox="1"/>
          <p:nvPr/>
        </p:nvSpPr>
        <p:spPr>
          <a:xfrm>
            <a:off x="284326" y="2009774"/>
            <a:ext cx="10827068" cy="595612"/>
          </a:xfrm>
          <a:prstGeom prst="rect">
            <a:avLst/>
          </a:prstGeom>
        </p:spPr>
        <p:txBody>
          <a:bodyPr wrap="square" lIns="0" tIns="0" rIns="0" bIns="0" rtlCol="0" anchor="t">
            <a:spAutoFit/>
          </a:bodyPr>
          <a:lstStyle/>
          <a:p>
            <a:pPr defTabSz="914445">
              <a:lnSpc>
                <a:spcPts val="5129"/>
              </a:lnSpc>
            </a:pPr>
            <a:r>
              <a:rPr lang="en-US" sz="3600" dirty="0">
                <a:solidFill>
                  <a:srgbClr val="34ADF5"/>
                </a:solidFill>
                <a:latin typeface="Helvetica" panose="020B0604020202020204" pitchFamily="34" charset="0"/>
                <a:cs typeface="Helvetica" panose="020B0604020202020204" pitchFamily="34" charset="0"/>
              </a:rPr>
              <a:t>DİN KÜLTÜRÜ VE AHLAK BİLGİSİ ÖĞRETMENİ</a:t>
            </a:r>
          </a:p>
        </p:txBody>
      </p:sp>
      <p:sp>
        <p:nvSpPr>
          <p:cNvPr id="32" name="TextBox 32">
            <a:hlinkClick r:id="rId5"/>
          </p:cNvPr>
          <p:cNvSpPr txBox="1"/>
          <p:nvPr/>
        </p:nvSpPr>
        <p:spPr>
          <a:xfrm>
            <a:off x="1972952" y="3586052"/>
            <a:ext cx="6374532" cy="679738"/>
          </a:xfrm>
          <a:prstGeom prst="rect">
            <a:avLst/>
          </a:prstGeom>
        </p:spPr>
        <p:txBody>
          <a:bodyPr lIns="0" tIns="0" rIns="0" bIns="0" rtlCol="0" anchor="t">
            <a:spAutoFit/>
          </a:bodyPr>
          <a:lstStyle/>
          <a:p>
            <a:pPr defTabSz="914445">
              <a:lnSpc>
                <a:spcPts val="5778"/>
              </a:lnSpc>
            </a:pPr>
            <a:r>
              <a:rPr lang="en-US" sz="3600" spc="47" dirty="0">
                <a:solidFill>
                  <a:srgbClr val="4F4C4C"/>
                </a:solidFill>
                <a:latin typeface="Calibri"/>
              </a:rPr>
              <a:t>www.dindersimateryal.com</a:t>
            </a:r>
          </a:p>
        </p:txBody>
      </p:sp>
      <p:sp>
        <p:nvSpPr>
          <p:cNvPr id="40" name="Freeform 26">
            <a:hlinkClick r:id="rId6"/>
            <a:extLst>
              <a:ext uri="{FF2B5EF4-FFF2-40B4-BE49-F238E27FC236}">
                <a16:creationId xmlns:a16="http://schemas.microsoft.com/office/drawing/2014/main" id="{0F1ECF8B-A9EF-DBDA-9C9E-593E2186275D}"/>
              </a:ext>
            </a:extLst>
          </p:cNvPr>
          <p:cNvSpPr/>
          <p:nvPr/>
        </p:nvSpPr>
        <p:spPr>
          <a:xfrm>
            <a:off x="572347" y="4848656"/>
            <a:ext cx="1329593" cy="132959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defTabSz="914445"/>
            <a:endParaRPr lang="tr-TR" dirty="0">
              <a:solidFill>
                <a:prstClr val="black"/>
              </a:solidFill>
              <a:latin typeface="Calibri"/>
            </a:endParaRPr>
          </a:p>
        </p:txBody>
      </p:sp>
      <p:sp>
        <p:nvSpPr>
          <p:cNvPr id="44" name="Freeform 30">
            <a:hlinkClick r:id="rId7"/>
            <a:extLst>
              <a:ext uri="{FF2B5EF4-FFF2-40B4-BE49-F238E27FC236}">
                <a16:creationId xmlns:a16="http://schemas.microsoft.com/office/drawing/2014/main" id="{96B76201-8A16-0B6C-9A7C-D2D4AD3F8CE8}"/>
              </a:ext>
            </a:extLst>
          </p:cNvPr>
          <p:cNvSpPr/>
          <p:nvPr/>
        </p:nvSpPr>
        <p:spPr>
          <a:xfrm>
            <a:off x="572347" y="6377440"/>
            <a:ext cx="1329593" cy="132959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defTabSz="914445"/>
            <a:endParaRPr lang="tr-TR">
              <a:solidFill>
                <a:prstClr val="black"/>
              </a:solidFill>
              <a:latin typeface="Calibri"/>
            </a:endParaRPr>
          </a:p>
        </p:txBody>
      </p:sp>
      <p:sp>
        <p:nvSpPr>
          <p:cNvPr id="46" name="Freeform 32">
            <a:hlinkClick r:id="rId7"/>
            <a:extLst>
              <a:ext uri="{FF2B5EF4-FFF2-40B4-BE49-F238E27FC236}">
                <a16:creationId xmlns:a16="http://schemas.microsoft.com/office/drawing/2014/main" id="{E084193D-FFF4-8C43-63FC-081DCB4030C2}"/>
              </a:ext>
            </a:extLst>
          </p:cNvPr>
          <p:cNvSpPr/>
          <p:nvPr/>
        </p:nvSpPr>
        <p:spPr>
          <a:xfrm>
            <a:off x="773406" y="6591833"/>
            <a:ext cx="927471" cy="900806"/>
          </a:xfrm>
          <a:custGeom>
            <a:avLst/>
            <a:gdLst/>
            <a:ahLst/>
            <a:cxnLst/>
            <a:rect l="l" t="t" r="r" b="b"/>
            <a:pathLst>
              <a:path w="745110" h="723688">
                <a:moveTo>
                  <a:pt x="0" y="0"/>
                </a:moveTo>
                <a:lnTo>
                  <a:pt x="745110" y="0"/>
                </a:lnTo>
                <a:lnTo>
                  <a:pt x="745110" y="723689"/>
                </a:lnTo>
                <a:lnTo>
                  <a:pt x="0" y="7236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914445"/>
            <a:endParaRPr lang="tr-TR" dirty="0">
              <a:solidFill>
                <a:prstClr val="black"/>
              </a:solidFill>
              <a:latin typeface="Calibri"/>
            </a:endParaRPr>
          </a:p>
        </p:txBody>
      </p:sp>
      <p:sp>
        <p:nvSpPr>
          <p:cNvPr id="47" name="Freeform 33">
            <a:hlinkClick r:id="rId6"/>
            <a:extLst>
              <a:ext uri="{FF2B5EF4-FFF2-40B4-BE49-F238E27FC236}">
                <a16:creationId xmlns:a16="http://schemas.microsoft.com/office/drawing/2014/main" id="{45ED86CA-DED7-1114-1799-C4B31903F606}"/>
              </a:ext>
            </a:extLst>
          </p:cNvPr>
          <p:cNvSpPr/>
          <p:nvPr/>
        </p:nvSpPr>
        <p:spPr>
          <a:xfrm>
            <a:off x="748975" y="5025284"/>
            <a:ext cx="976337" cy="976337"/>
          </a:xfrm>
          <a:custGeom>
            <a:avLst/>
            <a:gdLst/>
            <a:ahLst/>
            <a:cxnLst/>
            <a:rect l="l" t="t" r="r" b="b"/>
            <a:pathLst>
              <a:path w="976336" h="976336">
                <a:moveTo>
                  <a:pt x="0" y="0"/>
                </a:moveTo>
                <a:lnTo>
                  <a:pt x="976336" y="0"/>
                </a:lnTo>
                <a:lnTo>
                  <a:pt x="976336" y="976336"/>
                </a:lnTo>
                <a:lnTo>
                  <a:pt x="0" y="97633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defTabSz="914445"/>
            <a:endParaRPr lang="tr-TR" dirty="0">
              <a:solidFill>
                <a:prstClr val="black"/>
              </a:solidFill>
              <a:latin typeface="Calibri"/>
            </a:endParaRPr>
          </a:p>
        </p:txBody>
      </p:sp>
      <p:sp>
        <p:nvSpPr>
          <p:cNvPr id="49" name="TextBox 32">
            <a:extLst>
              <a:ext uri="{FF2B5EF4-FFF2-40B4-BE49-F238E27FC236}">
                <a16:creationId xmlns:a16="http://schemas.microsoft.com/office/drawing/2014/main" id="{397FB586-151D-101B-6DB2-44BBF9717EF3}"/>
              </a:ext>
            </a:extLst>
          </p:cNvPr>
          <p:cNvSpPr txBox="1"/>
          <p:nvPr/>
        </p:nvSpPr>
        <p:spPr>
          <a:xfrm>
            <a:off x="1972953" y="5143015"/>
            <a:ext cx="4215198" cy="679738"/>
          </a:xfrm>
          <a:prstGeom prst="rect">
            <a:avLst/>
          </a:prstGeom>
        </p:spPr>
        <p:txBody>
          <a:bodyPr wrap="square" lIns="0" tIns="0" rIns="0" bIns="0" rtlCol="0" anchor="t">
            <a:spAutoFit/>
          </a:bodyPr>
          <a:lstStyle/>
          <a:p>
            <a:pPr defTabSz="914445">
              <a:lnSpc>
                <a:spcPts val="5778"/>
              </a:lnSpc>
            </a:pPr>
            <a:r>
              <a:rPr lang="en-US" sz="3600" spc="47" dirty="0">
                <a:solidFill>
                  <a:srgbClr val="4F4C4C"/>
                </a:solidFill>
                <a:latin typeface="Calibri"/>
              </a:rPr>
              <a:t>mustafa_yildirim129</a:t>
            </a:r>
          </a:p>
        </p:txBody>
      </p:sp>
      <p:sp>
        <p:nvSpPr>
          <p:cNvPr id="50" name="TextBox 32">
            <a:extLst>
              <a:ext uri="{FF2B5EF4-FFF2-40B4-BE49-F238E27FC236}">
                <a16:creationId xmlns:a16="http://schemas.microsoft.com/office/drawing/2014/main" id="{4DD7BF1C-DEC9-F6C3-8AC2-90B3DD2F1541}"/>
              </a:ext>
            </a:extLst>
          </p:cNvPr>
          <p:cNvSpPr txBox="1"/>
          <p:nvPr/>
        </p:nvSpPr>
        <p:spPr>
          <a:xfrm>
            <a:off x="2016680" y="6699977"/>
            <a:ext cx="6374532" cy="679738"/>
          </a:xfrm>
          <a:prstGeom prst="rect">
            <a:avLst/>
          </a:prstGeom>
        </p:spPr>
        <p:txBody>
          <a:bodyPr lIns="0" tIns="0" rIns="0" bIns="0" rtlCol="0" anchor="t">
            <a:spAutoFit/>
          </a:bodyPr>
          <a:lstStyle/>
          <a:p>
            <a:pPr defTabSz="914445">
              <a:lnSpc>
                <a:spcPts val="5778"/>
              </a:lnSpc>
            </a:pPr>
            <a:r>
              <a:rPr lang="en-US" sz="3600" spc="47" dirty="0">
                <a:solidFill>
                  <a:srgbClr val="4F4C4C"/>
                </a:solidFill>
                <a:latin typeface="Calibri"/>
              </a:rPr>
              <a:t>t.me/</a:t>
            </a:r>
            <a:r>
              <a:rPr lang="en-US" sz="3600" spc="47" dirty="0" err="1">
                <a:solidFill>
                  <a:srgbClr val="4F4C4C"/>
                </a:solidFill>
                <a:latin typeface="Calibri"/>
              </a:rPr>
              <a:t>Dindersimateryalcom</a:t>
            </a:r>
            <a:endParaRPr lang="en-US" sz="3600" spc="47" dirty="0">
              <a:solidFill>
                <a:srgbClr val="4F4C4C"/>
              </a:solidFill>
              <a:latin typeface="Calibri"/>
            </a:endParaRPr>
          </a:p>
        </p:txBody>
      </p:sp>
      <p:sp>
        <p:nvSpPr>
          <p:cNvPr id="20" name="Dikdörtgen: Çapraz Köşeleri Kesik 19">
            <a:extLst>
              <a:ext uri="{FF2B5EF4-FFF2-40B4-BE49-F238E27FC236}">
                <a16:creationId xmlns:a16="http://schemas.microsoft.com/office/drawing/2014/main" id="{A8E4C9BC-68A6-D236-991F-B94CFE51A5F6}"/>
              </a:ext>
            </a:extLst>
          </p:cNvPr>
          <p:cNvSpPr/>
          <p:nvPr/>
        </p:nvSpPr>
        <p:spPr>
          <a:xfrm>
            <a:off x="0" y="9450517"/>
            <a:ext cx="3832977" cy="862397"/>
          </a:xfrm>
          <a:prstGeom prst="snip2DiagRect">
            <a:avLst>
              <a:gd name="adj1" fmla="val 0"/>
              <a:gd name="adj2" fmla="val 13951"/>
            </a:avLst>
          </a:prstGeom>
          <a:solidFill>
            <a:srgbClr val="34AD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tr-TR" sz="2700">
              <a:solidFill>
                <a:prstClr val="white"/>
              </a:solidFill>
              <a:latin typeface="Aptos" panose="02110004020202020204"/>
            </a:endParaRPr>
          </a:p>
        </p:txBody>
      </p:sp>
      <p:sp>
        <p:nvSpPr>
          <p:cNvPr id="25" name="Freeform 26">
            <a:hlinkClick r:id="rId5"/>
            <a:extLst>
              <a:ext uri="{FF2B5EF4-FFF2-40B4-BE49-F238E27FC236}">
                <a16:creationId xmlns:a16="http://schemas.microsoft.com/office/drawing/2014/main" id="{15BD4A1E-862B-3E27-AAF4-D7BE6547A232}"/>
              </a:ext>
            </a:extLst>
          </p:cNvPr>
          <p:cNvSpPr/>
          <p:nvPr/>
        </p:nvSpPr>
        <p:spPr>
          <a:xfrm>
            <a:off x="572347" y="3319873"/>
            <a:ext cx="1329593" cy="132959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defTabSz="914445"/>
            <a:endParaRPr lang="tr-TR" dirty="0">
              <a:solidFill>
                <a:prstClr val="black"/>
              </a:solidFill>
              <a:latin typeface="Calibri"/>
            </a:endParaRPr>
          </a:p>
        </p:txBody>
      </p:sp>
      <p:sp>
        <p:nvSpPr>
          <p:cNvPr id="26" name="Freeform 34">
            <a:hlinkClick r:id="rId5"/>
            <a:extLst>
              <a:ext uri="{FF2B5EF4-FFF2-40B4-BE49-F238E27FC236}">
                <a16:creationId xmlns:a16="http://schemas.microsoft.com/office/drawing/2014/main" id="{D7FA7AE3-A9C8-0347-F9F6-7FBCED15D233}"/>
              </a:ext>
            </a:extLst>
          </p:cNvPr>
          <p:cNvSpPr/>
          <p:nvPr/>
        </p:nvSpPr>
        <p:spPr>
          <a:xfrm>
            <a:off x="669945" y="3435197"/>
            <a:ext cx="1134393" cy="1098944"/>
          </a:xfrm>
          <a:custGeom>
            <a:avLst/>
            <a:gdLst/>
            <a:ahLst/>
            <a:cxnLst/>
            <a:rect l="l" t="t" r="r" b="b"/>
            <a:pathLst>
              <a:path w="1862481" h="1804278">
                <a:moveTo>
                  <a:pt x="0" y="0"/>
                </a:moveTo>
                <a:lnTo>
                  <a:pt x="1862480" y="0"/>
                </a:lnTo>
                <a:lnTo>
                  <a:pt x="1862480" y="1804278"/>
                </a:lnTo>
                <a:lnTo>
                  <a:pt x="0" y="18042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1371600"/>
            <a:endParaRPr lang="tr-TR" sz="2700">
              <a:solidFill>
                <a:prstClr val="black"/>
              </a:solidFill>
              <a:latin typeface="Aptos" panose="02110004020202020204"/>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A553780C-A9B8-9DBF-74FA-070AD832CFE3}"/>
              </a:ext>
            </a:extLst>
          </p:cNvPr>
          <p:cNvSpPr txBox="1">
            <a:spLocks/>
          </p:cNvSpPr>
          <p:nvPr/>
        </p:nvSpPr>
        <p:spPr>
          <a:xfrm>
            <a:off x="8686800" y="723900"/>
            <a:ext cx="9372601" cy="7848600"/>
          </a:xfrm>
          <a:prstGeom prst="rect">
            <a:avLst/>
          </a:prstGeom>
          <a:noFill/>
          <a:ln w="28575" cap="flat" cmpd="sng" algn="ctr">
            <a:solidFill>
              <a:srgbClr val="FF9933"/>
            </a:solidFill>
            <a:prstDash val="solid"/>
            <a:miter lim="800000"/>
          </a:ln>
          <a:effectLst/>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170000"/>
              </a:lnSpc>
              <a:spcBef>
                <a:spcPts val="1000"/>
              </a:spcBef>
              <a:spcAft>
                <a:spcPts val="0"/>
              </a:spcAft>
              <a:buClrTx/>
              <a:buSzTx/>
              <a:buFont typeface="Arial" panose="020B0604020202020204" pitchFamily="34" charset="0"/>
              <a:buNone/>
              <a:tabLst/>
              <a:defRPr/>
            </a:pPr>
            <a:r>
              <a:rPr kumimoji="0" lang="tr-TR" sz="9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İstanbul’u gördünüz mü? Boğaziçi’ni gördünüz mü? Marmara’dan Karadeniz’e, Karadeniz’den Marmara’ya giden gemiler hep Boğaziçi’nden geçer. Bunlar Boğaz’dan geçerken kazaya yol açmamak için yanlarına bir rehber yani Boğaz’ı iyi tanıyan bir kılavuz kaptan alırlar. Çünkü Boğaziçi’nin iki yakası bazen daralır, bazen genişler. Çoğu yerde de akıntı vardır. Bu akıntılar, gemileri kaptığı gibi sürükler, götürür. Bazen “Benim kılavuz kaptana ihtiyacım yok.” diyen kaptanlar da olur. Ama onlar Boğaz’ı iyi tanımadıkları vapurla çarpışır, olmadık kazalar yaparlar. Yanlarına kılavuz kaptan alanlar için böyle bir tehlike yoktur. Onlar kılavuz kaptan sayesinde Boğaz’ı rahatça geçerler. Sevgili yavrular! Dünya da tıpkı Boğaziçi gibi uzun ve kıvrımlı bir yola benzer. Yani bazı tehlikeleri vardır. Öyleyse kendimize soralım: </a:t>
            </a:r>
            <a:r>
              <a:rPr kumimoji="0" lang="tr-TR" sz="9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Bu dünyadan gelip geçenlerin (yaşayanların) de bir kılavuza ihtiyaçları yok mudur?</a:t>
            </a:r>
            <a:r>
              <a:rPr kumimoji="0" lang="tr-TR" sz="9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p>
          <a:p>
            <a:pPr marL="0" marR="0" lvl="0" indent="0" algn="r" defTabSz="914400" rtl="0" eaLnBrk="1" fontAlgn="auto" latinLnBrk="0" hangingPunct="1">
              <a:lnSpc>
                <a:spcPct val="170000"/>
              </a:lnSpc>
              <a:spcBef>
                <a:spcPts val="1000"/>
              </a:spcBef>
              <a:spcAft>
                <a:spcPts val="0"/>
              </a:spcAft>
              <a:buClrTx/>
              <a:buSzTx/>
              <a:buFont typeface="Arial" panose="020B0604020202020204" pitchFamily="34" charset="0"/>
              <a:buNone/>
              <a:tabLst/>
              <a:defRPr/>
            </a:pPr>
            <a:r>
              <a:rPr kumimoji="0" lang="tr-TR" sz="7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M. Yaşar KANDEMİR, Dinimi Öğreniyorum, s. 44.</a:t>
            </a:r>
          </a:p>
        </p:txBody>
      </p:sp>
      <p:sp>
        <p:nvSpPr>
          <p:cNvPr id="4" name="Unvan 1">
            <a:extLst>
              <a:ext uri="{FF2B5EF4-FFF2-40B4-BE49-F238E27FC236}">
                <a16:creationId xmlns:a16="http://schemas.microsoft.com/office/drawing/2014/main" id="{9F8EA61D-2F7B-D0E8-BEDD-50B5D57E6D55}"/>
              </a:ext>
            </a:extLst>
          </p:cNvPr>
          <p:cNvSpPr txBox="1">
            <a:spLocks/>
          </p:cNvSpPr>
          <p:nvPr/>
        </p:nvSpPr>
        <p:spPr>
          <a:xfrm>
            <a:off x="533399" y="9038682"/>
            <a:ext cx="17526001" cy="676818"/>
          </a:xfrm>
          <a:prstGeom prst="rect">
            <a:avLst/>
          </a:prstGeom>
          <a:solidFill>
            <a:schemeClr val="accent5">
              <a:lumMod val="40000"/>
              <a:lumOff val="60000"/>
            </a:schemeClr>
          </a:solidFill>
          <a:ln w="9525" cap="flat" cmpd="sng" algn="ctr">
            <a:noFill/>
            <a:prstDash val="solid"/>
            <a:miter lim="800000"/>
          </a:ln>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Peki, insanların dünyadaki </a:t>
            </a:r>
            <a:r>
              <a:rPr kumimoji="0" lang="tr-TR" sz="3600" b="0" i="0" u="none" strike="noStrike" kern="1200" cap="none" spc="0" normalizeH="0" baseline="0" noProof="0" dirty="0">
                <a:ln>
                  <a:noFill/>
                </a:ln>
                <a:solidFill>
                  <a:srgbClr val="C00000"/>
                </a:solidFill>
                <a:effectLst/>
                <a:uLnTx/>
                <a:uFillTx/>
                <a:latin typeface="Calibri" panose="020F0502020204030204"/>
                <a:ea typeface="+mn-ea"/>
                <a:cs typeface="+mn-cs"/>
              </a:rPr>
              <a:t>kılavuz kaptanları </a:t>
            </a:r>
            <a:r>
              <a:rPr kumimoji="0" lang="tr-TR" sz="3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kimlerdir?</a:t>
            </a:r>
          </a:p>
        </p:txBody>
      </p:sp>
      <p:pic>
        <p:nvPicPr>
          <p:cNvPr id="1026" name="Picture 2" descr="Türk Boğazları gemi geçiş ücretleri üzerine - Denizcilik Dergisi">
            <a:extLst>
              <a:ext uri="{FF2B5EF4-FFF2-40B4-BE49-F238E27FC236}">
                <a16:creationId xmlns:a16="http://schemas.microsoft.com/office/drawing/2014/main" id="{DA10E8EB-5D22-2B98-27F2-FC82A71A95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399" y="723900"/>
            <a:ext cx="7555805" cy="7848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9172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p:cNvSpPr>
          <p:nvPr/>
        </p:nvSpPr>
        <p:spPr>
          <a:xfrm rot="21347922">
            <a:off x="8807469" y="951066"/>
            <a:ext cx="9199806" cy="8640750"/>
          </a:xfrm>
          <a:custGeom>
            <a:avLst/>
            <a:gdLst/>
            <a:ahLst/>
            <a:cxnLst/>
            <a:rect l="l" t="t" r="r" b="b"/>
            <a:pathLst>
              <a:path w="9010506" h="9678202">
                <a:moveTo>
                  <a:pt x="0" y="0"/>
                </a:moveTo>
                <a:lnTo>
                  <a:pt x="9010506" y="0"/>
                </a:lnTo>
                <a:lnTo>
                  <a:pt x="9010506" y="9678202"/>
                </a:lnTo>
                <a:lnTo>
                  <a:pt x="0" y="9678202"/>
                </a:lnTo>
                <a:lnTo>
                  <a:pt x="0" y="0"/>
                </a:lnTo>
                <a:close/>
              </a:path>
            </a:pathLst>
          </a:custGeom>
          <a:blipFill>
            <a:blip r:embed="rId4"/>
            <a:stretch>
              <a:fillRect t="-8606" b="-84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138927">
            <a:off x="429747" y="1165438"/>
            <a:ext cx="8503078" cy="8889241"/>
          </a:xfrm>
          <a:custGeom>
            <a:avLst/>
            <a:gdLst/>
            <a:ahLst/>
            <a:cxnLst/>
            <a:rect l="l" t="t" r="r" b="b"/>
            <a:pathLst>
              <a:path w="8574073" h="9678202">
                <a:moveTo>
                  <a:pt x="0" y="0"/>
                </a:moveTo>
                <a:lnTo>
                  <a:pt x="8574073" y="0"/>
                </a:lnTo>
                <a:lnTo>
                  <a:pt x="8574073" y="9678202"/>
                </a:lnTo>
                <a:lnTo>
                  <a:pt x="0" y="9678202"/>
                </a:lnTo>
                <a:lnTo>
                  <a:pt x="0" y="0"/>
                </a:lnTo>
                <a:close/>
              </a:path>
            </a:pathLst>
          </a:custGeom>
          <a:blipFill>
            <a:blip r:embed="rId4"/>
            <a:stretch>
              <a:fillRect l="-5090" t="-10856" b="-61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Freeform 42"/>
          <p:cNvSpPr/>
          <p:nvPr/>
        </p:nvSpPr>
        <p:spPr>
          <a:xfrm rot="10657861">
            <a:off x="5076101" y="3668391"/>
            <a:ext cx="3731843" cy="1696466"/>
          </a:xfrm>
          <a:custGeom>
            <a:avLst/>
            <a:gdLst/>
            <a:ahLst/>
            <a:cxnLst/>
            <a:rect l="l" t="t" r="r" b="b"/>
            <a:pathLst>
              <a:path w="2635287" h="1696466">
                <a:moveTo>
                  <a:pt x="0" y="0"/>
                </a:moveTo>
                <a:lnTo>
                  <a:pt x="2635287" y="0"/>
                </a:lnTo>
                <a:lnTo>
                  <a:pt x="2635287" y="1696465"/>
                </a:lnTo>
                <a:lnTo>
                  <a:pt x="0" y="16964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TextBox 43"/>
          <p:cNvSpPr txBox="1"/>
          <p:nvPr/>
        </p:nvSpPr>
        <p:spPr>
          <a:xfrm rot="-164014">
            <a:off x="5276653" y="4329115"/>
            <a:ext cx="3375545" cy="402033"/>
          </a:xfrm>
          <a:prstGeom prst="rect">
            <a:avLst/>
          </a:prstGeom>
        </p:spPr>
        <p:txBody>
          <a:bodyPr wrap="square" lIns="0" tIns="0" rIns="0" bIns="0" rtlCol="0" anchor="t">
            <a:spAutoFit/>
          </a:bodyPr>
          <a:lstStyle/>
          <a:p>
            <a:pPr marL="0" marR="0" lvl="0" indent="0" algn="ctr" defTabSz="914400" rtl="0" eaLnBrk="1" fontAlgn="auto" latinLnBrk="0" hangingPunct="1">
              <a:lnSpc>
                <a:spcPts val="2896"/>
              </a:lnSpc>
              <a:spcBef>
                <a:spcPct val="0"/>
              </a:spcBef>
              <a:spcAft>
                <a:spcPts val="0"/>
              </a:spcAft>
              <a:buClrTx/>
              <a:buSzTx/>
              <a:buFontTx/>
              <a:buNone/>
              <a:tabLst/>
              <a:defRPr/>
            </a:pPr>
            <a:r>
              <a:rPr kumimoji="0" lang="tr-TR" sz="3200" b="0" i="0" u="none" strike="noStrike" kern="1200" cap="none" spc="0" normalizeH="0" baseline="0" noProof="0" dirty="0">
                <a:ln>
                  <a:noFill/>
                </a:ln>
                <a:solidFill>
                  <a:srgbClr val="171717"/>
                </a:solidFill>
                <a:effectLst/>
                <a:uLnTx/>
                <a:uFillTx/>
                <a:latin typeface="AC Feel Free Bold"/>
                <a:ea typeface="AC Feel Free Bold"/>
                <a:cs typeface="AC Feel Free Bold"/>
                <a:sym typeface="AC Feel Free Bold"/>
              </a:rPr>
              <a:t>Peygamber</a:t>
            </a:r>
            <a:endParaRPr kumimoji="0" lang="en-US" sz="3200" b="0" i="0" u="none" strike="noStrike" kern="1200" cap="none" spc="0" normalizeH="0" baseline="0" noProof="0" dirty="0">
              <a:ln>
                <a:noFill/>
              </a:ln>
              <a:solidFill>
                <a:srgbClr val="171717"/>
              </a:solidFill>
              <a:effectLst/>
              <a:uLnTx/>
              <a:uFillTx/>
              <a:latin typeface="AC Feel Free Bold"/>
              <a:ea typeface="AC Feel Free Bold"/>
              <a:cs typeface="AC Feel Free Bold"/>
              <a:sym typeface="AC Feel Free Bold"/>
            </a:endParaRPr>
          </a:p>
        </p:txBody>
      </p:sp>
      <p:sp>
        <p:nvSpPr>
          <p:cNvPr id="56" name="Freeform 56"/>
          <p:cNvSpPr/>
          <p:nvPr/>
        </p:nvSpPr>
        <p:spPr>
          <a:xfrm rot="1760689" flipH="1" flipV="1">
            <a:off x="8684668" y="1378682"/>
            <a:ext cx="885260" cy="2510420"/>
          </a:xfrm>
          <a:custGeom>
            <a:avLst/>
            <a:gdLst/>
            <a:ahLst/>
            <a:cxnLst/>
            <a:rect l="l" t="t" r="r" b="b"/>
            <a:pathLst>
              <a:path w="766453" h="1448622">
                <a:moveTo>
                  <a:pt x="766453" y="1448622"/>
                </a:moveTo>
                <a:lnTo>
                  <a:pt x="0" y="1448622"/>
                </a:lnTo>
                <a:lnTo>
                  <a:pt x="0" y="0"/>
                </a:lnTo>
                <a:lnTo>
                  <a:pt x="766453" y="0"/>
                </a:lnTo>
                <a:lnTo>
                  <a:pt x="766453" y="1448622"/>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57"/>
          <p:cNvSpPr/>
          <p:nvPr/>
        </p:nvSpPr>
        <p:spPr>
          <a:xfrm rot="8723407" flipV="1">
            <a:off x="9063226" y="5046428"/>
            <a:ext cx="929270" cy="1641580"/>
          </a:xfrm>
          <a:custGeom>
            <a:avLst/>
            <a:gdLst/>
            <a:ahLst/>
            <a:cxnLst/>
            <a:rect l="l" t="t" r="r" b="b"/>
            <a:pathLst>
              <a:path w="766453" h="1448622">
                <a:moveTo>
                  <a:pt x="0" y="1448623"/>
                </a:moveTo>
                <a:lnTo>
                  <a:pt x="766453" y="1448623"/>
                </a:lnTo>
                <a:lnTo>
                  <a:pt x="766453" y="0"/>
                </a:lnTo>
                <a:lnTo>
                  <a:pt x="0" y="0"/>
                </a:lnTo>
                <a:lnTo>
                  <a:pt x="0" y="1448623"/>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 name="Freeform 58"/>
          <p:cNvSpPr/>
          <p:nvPr/>
        </p:nvSpPr>
        <p:spPr>
          <a:xfrm rot="7309349" flipV="1">
            <a:off x="9094654" y="3968354"/>
            <a:ext cx="782507" cy="1071215"/>
          </a:xfrm>
          <a:custGeom>
            <a:avLst/>
            <a:gdLst/>
            <a:ahLst/>
            <a:cxnLst/>
            <a:rect l="l" t="t" r="r" b="b"/>
            <a:pathLst>
              <a:path w="766453" h="1448622">
                <a:moveTo>
                  <a:pt x="0" y="1448622"/>
                </a:moveTo>
                <a:lnTo>
                  <a:pt x="766453" y="1448622"/>
                </a:lnTo>
                <a:lnTo>
                  <a:pt x="766453" y="0"/>
                </a:lnTo>
                <a:lnTo>
                  <a:pt x="0" y="0"/>
                </a:lnTo>
                <a:lnTo>
                  <a:pt x="0" y="1448622"/>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 name="Freeform 82"/>
          <p:cNvSpPr/>
          <p:nvPr/>
        </p:nvSpPr>
        <p:spPr>
          <a:xfrm>
            <a:off x="162607" y="2182747"/>
            <a:ext cx="4745502" cy="4745502"/>
          </a:xfrm>
          <a:custGeom>
            <a:avLst/>
            <a:gdLst/>
            <a:ahLst/>
            <a:cxnLst/>
            <a:rect l="l" t="t" r="r" b="b"/>
            <a:pathLst>
              <a:path w="4745502" h="4745502">
                <a:moveTo>
                  <a:pt x="0" y="0"/>
                </a:moveTo>
                <a:lnTo>
                  <a:pt x="4745502" y="0"/>
                </a:lnTo>
                <a:lnTo>
                  <a:pt x="4745502" y="4745502"/>
                </a:lnTo>
                <a:lnTo>
                  <a:pt x="0" y="47455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3" name="Group 83"/>
          <p:cNvGrpSpPr>
            <a:grpSpLocks noChangeAspect="1"/>
          </p:cNvGrpSpPr>
          <p:nvPr/>
        </p:nvGrpSpPr>
        <p:grpSpPr>
          <a:xfrm rot="-144520">
            <a:off x="26753" y="2263107"/>
            <a:ext cx="4413576" cy="4413559"/>
            <a:chOff x="0" y="0"/>
            <a:chExt cx="6350000" cy="6349975"/>
          </a:xfrm>
        </p:grpSpPr>
        <p:sp>
          <p:nvSpPr>
            <p:cNvPr id="84" name="Freeform 8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1"/>
              <a:stretch>
                <a:fillRect l="-209" r="-3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85" name="TextBox 85"/>
          <p:cNvSpPr txBox="1"/>
          <p:nvPr/>
        </p:nvSpPr>
        <p:spPr>
          <a:xfrm rot="-135883">
            <a:off x="418243" y="3810989"/>
            <a:ext cx="3735200" cy="1821653"/>
          </a:xfrm>
          <a:prstGeom prst="rect">
            <a:avLst/>
          </a:prstGeom>
        </p:spPr>
        <p:txBody>
          <a:bodyPr lIns="0" tIns="0" rIns="0" bIns="0" rtlCol="0" anchor="t">
            <a:spAutoFit/>
          </a:bodyPr>
          <a:lstStyle/>
          <a:p>
            <a:pPr marL="0" marR="0" lvl="0" indent="0" algn="ctr" defTabSz="914400" rtl="0" eaLnBrk="1" fontAlgn="auto" latinLnBrk="0" hangingPunct="1">
              <a:lnSpc>
                <a:spcPts val="7487"/>
              </a:lnSpc>
              <a:spcBef>
                <a:spcPts val="0"/>
              </a:spcBef>
              <a:spcAft>
                <a:spcPts val="0"/>
              </a:spcAft>
              <a:buClrTx/>
              <a:buSzTx/>
              <a:buFontTx/>
              <a:buNone/>
              <a:tabLst/>
              <a:defRPr/>
            </a:pPr>
            <a:r>
              <a:rPr kumimoji="0" lang="tr-TR" sz="3600" b="0" i="0" u="none" strike="noStrike" kern="1200" cap="none" spc="-415" normalizeH="0" baseline="0" noProof="0" dirty="0">
                <a:ln>
                  <a:noFill/>
                </a:ln>
                <a:solidFill>
                  <a:srgbClr val="333333"/>
                </a:solidFill>
                <a:effectLst/>
                <a:uLnTx/>
                <a:uFillTx/>
                <a:latin typeface="AC Feel Free Bold" panose="020B0604020202020204" charset="0"/>
                <a:ea typeface="AC Feel Free Bold" panose="020B0604020202020204" charset="0"/>
                <a:cs typeface="Now Bold"/>
                <a:sym typeface="Now Bold"/>
              </a:rPr>
              <a:t>Peygamber ne demek?</a:t>
            </a:r>
            <a:endParaRPr kumimoji="0" lang="en-US" sz="3600" b="0" i="0" u="none" strike="noStrike" kern="1200" cap="none" spc="-415" normalizeH="0" baseline="0" noProof="0" dirty="0">
              <a:ln>
                <a:noFill/>
              </a:ln>
              <a:solidFill>
                <a:srgbClr val="333333"/>
              </a:solidFill>
              <a:effectLst/>
              <a:uLnTx/>
              <a:uFillTx/>
              <a:latin typeface="AC Feel Free Bold" panose="020B0604020202020204" charset="0"/>
              <a:ea typeface="AC Feel Free Bold" panose="020B0604020202020204" charset="0"/>
              <a:cs typeface="Now Bold"/>
              <a:sym typeface="Now Bold"/>
            </a:endParaRPr>
          </a:p>
        </p:txBody>
      </p:sp>
      <p:grpSp>
        <p:nvGrpSpPr>
          <p:cNvPr id="93" name="Grup 92">
            <a:extLst>
              <a:ext uri="{FF2B5EF4-FFF2-40B4-BE49-F238E27FC236}">
                <a16:creationId xmlns:a16="http://schemas.microsoft.com/office/drawing/2014/main" id="{2735EE67-CBFE-84B8-786F-CD75266AFFCE}"/>
              </a:ext>
            </a:extLst>
          </p:cNvPr>
          <p:cNvGrpSpPr/>
          <p:nvPr/>
        </p:nvGrpSpPr>
        <p:grpSpPr>
          <a:xfrm>
            <a:off x="10063686" y="723900"/>
            <a:ext cx="6992312" cy="5894455"/>
            <a:chOff x="10063686" y="1744115"/>
            <a:chExt cx="6992312" cy="5894455"/>
          </a:xfrm>
        </p:grpSpPr>
        <p:sp>
          <p:nvSpPr>
            <p:cNvPr id="32" name="Freeform 32"/>
            <p:cNvSpPr/>
            <p:nvPr/>
          </p:nvSpPr>
          <p:spPr>
            <a:xfrm rot="21484562">
              <a:off x="10063686" y="1744115"/>
              <a:ext cx="5877968" cy="1614647"/>
            </a:xfrm>
            <a:custGeom>
              <a:avLst/>
              <a:gdLst/>
              <a:ahLst/>
              <a:cxnLst/>
              <a:rect l="l" t="t" r="r" b="b"/>
              <a:pathLst>
                <a:path w="3001095" h="686501">
                  <a:moveTo>
                    <a:pt x="0" y="0"/>
                  </a:moveTo>
                  <a:lnTo>
                    <a:pt x="3001095" y="0"/>
                  </a:lnTo>
                  <a:lnTo>
                    <a:pt x="3001095" y="686501"/>
                  </a:lnTo>
                  <a:lnTo>
                    <a:pt x="0" y="68650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Metin kutusu 88">
              <a:extLst>
                <a:ext uri="{FF2B5EF4-FFF2-40B4-BE49-F238E27FC236}">
                  <a16:creationId xmlns:a16="http://schemas.microsoft.com/office/drawing/2014/main" id="{8FD404B8-44D0-33EC-4D97-6C4205A66AE7}"/>
                </a:ext>
              </a:extLst>
            </p:cNvPr>
            <p:cNvSpPr txBox="1"/>
            <p:nvPr/>
          </p:nvSpPr>
          <p:spPr>
            <a:xfrm rot="21443468">
              <a:off x="10442994" y="6438241"/>
              <a:ext cx="6613004" cy="1200329"/>
            </a:xfrm>
            <a:prstGeom prst="rect">
              <a:avLst/>
            </a:prstGeom>
            <a:noFill/>
          </p:spPr>
          <p:txBody>
            <a:bodyPr wrap="square">
              <a:spAutoFit/>
            </a:bodyPr>
            <a:lstStyle/>
            <a:p>
              <a:pPr algn="ctr"/>
              <a:r>
                <a:rPr lang="tr-TR" sz="3600" dirty="0"/>
                <a:t>Allah’tan (cc) vahiy yoluyla aldığı bilgi ve emirleri</a:t>
              </a:r>
            </a:p>
          </p:txBody>
        </p:sp>
      </p:grpSp>
      <p:sp>
        <p:nvSpPr>
          <p:cNvPr id="92" name="Freeform 32">
            <a:extLst>
              <a:ext uri="{FF2B5EF4-FFF2-40B4-BE49-F238E27FC236}">
                <a16:creationId xmlns:a16="http://schemas.microsoft.com/office/drawing/2014/main" id="{4848E68B-FF4C-C5D2-B478-2577E741F9B3}"/>
              </a:ext>
            </a:extLst>
          </p:cNvPr>
          <p:cNvSpPr/>
          <p:nvPr/>
        </p:nvSpPr>
        <p:spPr>
          <a:xfrm rot="-115438">
            <a:off x="10124875" y="3134505"/>
            <a:ext cx="7249426" cy="1614647"/>
          </a:xfrm>
          <a:custGeom>
            <a:avLst/>
            <a:gdLst/>
            <a:ahLst/>
            <a:cxnLst/>
            <a:rect l="l" t="t" r="r" b="b"/>
            <a:pathLst>
              <a:path w="3001095" h="686501">
                <a:moveTo>
                  <a:pt x="0" y="0"/>
                </a:moveTo>
                <a:lnTo>
                  <a:pt x="3001095" y="0"/>
                </a:lnTo>
                <a:lnTo>
                  <a:pt x="3001095" y="686501"/>
                </a:lnTo>
                <a:lnTo>
                  <a:pt x="0" y="68650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Metin kutusu 93">
            <a:extLst>
              <a:ext uri="{FF2B5EF4-FFF2-40B4-BE49-F238E27FC236}">
                <a16:creationId xmlns:a16="http://schemas.microsoft.com/office/drawing/2014/main" id="{7B11FB6D-5403-0F62-A9CF-900B86076D7A}"/>
              </a:ext>
            </a:extLst>
          </p:cNvPr>
          <p:cNvSpPr txBox="1"/>
          <p:nvPr/>
        </p:nvSpPr>
        <p:spPr>
          <a:xfrm rot="21443468">
            <a:off x="10123431" y="3384989"/>
            <a:ext cx="7140583" cy="1200329"/>
          </a:xfrm>
          <a:prstGeom prst="rect">
            <a:avLst/>
          </a:prstGeom>
          <a:noFill/>
        </p:spPr>
        <p:txBody>
          <a:bodyPr wrap="square">
            <a:spAutoFit/>
          </a:bodyPr>
          <a:lstStyle/>
          <a:p>
            <a:pPr algn="ctr"/>
            <a:r>
              <a:rPr lang="tr-TR" sz="3600" dirty="0"/>
              <a:t>İnsanlara iletmek, insanları hak dine çağırmak için </a:t>
            </a:r>
          </a:p>
        </p:txBody>
      </p:sp>
      <p:sp>
        <p:nvSpPr>
          <p:cNvPr id="95" name="Freeform 32">
            <a:extLst>
              <a:ext uri="{FF2B5EF4-FFF2-40B4-BE49-F238E27FC236}">
                <a16:creationId xmlns:a16="http://schemas.microsoft.com/office/drawing/2014/main" id="{F73015AB-69BD-2976-5ECE-9985ED347A62}"/>
              </a:ext>
            </a:extLst>
          </p:cNvPr>
          <p:cNvSpPr/>
          <p:nvPr/>
        </p:nvSpPr>
        <p:spPr>
          <a:xfrm rot="-115438">
            <a:off x="10401447" y="5168545"/>
            <a:ext cx="7554124" cy="1614647"/>
          </a:xfrm>
          <a:custGeom>
            <a:avLst/>
            <a:gdLst/>
            <a:ahLst/>
            <a:cxnLst/>
            <a:rect l="l" t="t" r="r" b="b"/>
            <a:pathLst>
              <a:path w="3001095" h="686501">
                <a:moveTo>
                  <a:pt x="0" y="0"/>
                </a:moveTo>
                <a:lnTo>
                  <a:pt x="3001095" y="0"/>
                </a:lnTo>
                <a:lnTo>
                  <a:pt x="3001095" y="686501"/>
                </a:lnTo>
                <a:lnTo>
                  <a:pt x="0" y="68650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96" name="Metin kutusu 95">
            <a:extLst>
              <a:ext uri="{FF2B5EF4-FFF2-40B4-BE49-F238E27FC236}">
                <a16:creationId xmlns:a16="http://schemas.microsoft.com/office/drawing/2014/main" id="{6271C4CA-CB30-C4E1-E88B-847952641094}"/>
              </a:ext>
            </a:extLst>
          </p:cNvPr>
          <p:cNvSpPr txBox="1"/>
          <p:nvPr/>
        </p:nvSpPr>
        <p:spPr>
          <a:xfrm rot="21443468">
            <a:off x="9730666" y="935634"/>
            <a:ext cx="5904161" cy="1200329"/>
          </a:xfrm>
          <a:prstGeom prst="rect">
            <a:avLst/>
          </a:prstGeom>
          <a:noFill/>
        </p:spPr>
        <p:txBody>
          <a:bodyPr wrap="square">
            <a:spAutoFit/>
          </a:bodyPr>
          <a:lstStyle/>
          <a:p>
            <a:pPr algn="ctr"/>
            <a:r>
              <a:rPr lang="tr-TR" sz="3600" dirty="0"/>
              <a:t>için Allah tarafından görevlendirilen kimsedir.</a:t>
            </a:r>
          </a:p>
        </p:txBody>
      </p:sp>
      <p:grpSp>
        <p:nvGrpSpPr>
          <p:cNvPr id="101" name="Grup 100">
            <a:extLst>
              <a:ext uri="{FF2B5EF4-FFF2-40B4-BE49-F238E27FC236}">
                <a16:creationId xmlns:a16="http://schemas.microsoft.com/office/drawing/2014/main" id="{58BE016A-A3D5-F2AB-BB17-ABF2CA6B961C}"/>
              </a:ext>
            </a:extLst>
          </p:cNvPr>
          <p:cNvGrpSpPr/>
          <p:nvPr/>
        </p:nvGrpSpPr>
        <p:grpSpPr>
          <a:xfrm>
            <a:off x="1241854" y="7501530"/>
            <a:ext cx="16763314" cy="2019913"/>
            <a:chOff x="1241854" y="7501530"/>
            <a:chExt cx="16763314" cy="2019913"/>
          </a:xfrm>
        </p:grpSpPr>
        <p:sp>
          <p:nvSpPr>
            <p:cNvPr id="97" name="Freeform 32">
              <a:extLst>
                <a:ext uri="{FF2B5EF4-FFF2-40B4-BE49-F238E27FC236}">
                  <a16:creationId xmlns:a16="http://schemas.microsoft.com/office/drawing/2014/main" id="{1D737E3F-858E-09D0-526C-E6C1A779F3EE}"/>
                </a:ext>
              </a:extLst>
            </p:cNvPr>
            <p:cNvSpPr/>
            <p:nvPr/>
          </p:nvSpPr>
          <p:spPr>
            <a:xfrm>
              <a:off x="1241854" y="7501530"/>
              <a:ext cx="16763314" cy="2019913"/>
            </a:xfrm>
            <a:custGeom>
              <a:avLst/>
              <a:gdLst/>
              <a:ahLst/>
              <a:cxnLst/>
              <a:rect l="l" t="t" r="r" b="b"/>
              <a:pathLst>
                <a:path w="3001095" h="686501">
                  <a:moveTo>
                    <a:pt x="0" y="0"/>
                  </a:moveTo>
                  <a:lnTo>
                    <a:pt x="3001095" y="0"/>
                  </a:lnTo>
                  <a:lnTo>
                    <a:pt x="3001095" y="686501"/>
                  </a:lnTo>
                  <a:lnTo>
                    <a:pt x="0" y="68650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00" name="Metin kutusu 99">
              <a:extLst>
                <a:ext uri="{FF2B5EF4-FFF2-40B4-BE49-F238E27FC236}">
                  <a16:creationId xmlns:a16="http://schemas.microsoft.com/office/drawing/2014/main" id="{7115376B-5516-1D42-C138-CAEAD6138C1C}"/>
                </a:ext>
              </a:extLst>
            </p:cNvPr>
            <p:cNvSpPr txBox="1"/>
            <p:nvPr/>
          </p:nvSpPr>
          <p:spPr>
            <a:xfrm>
              <a:off x="1512477" y="7918828"/>
              <a:ext cx="16318323" cy="1200329"/>
            </a:xfrm>
            <a:prstGeom prst="rect">
              <a:avLst/>
            </a:prstGeom>
            <a:noFill/>
          </p:spPr>
          <p:txBody>
            <a:bodyPr wrap="square">
              <a:spAutoFit/>
            </a:bodyPr>
            <a:lstStyle/>
            <a:p>
              <a:r>
                <a:rPr lang="tr-TR" sz="3600" dirty="0">
                  <a:solidFill>
                    <a:srgbClr val="FF0000"/>
                  </a:solidFill>
                </a:rPr>
                <a:t>Peygamber</a:t>
              </a:r>
              <a:r>
                <a:rPr lang="tr-TR" sz="3600" dirty="0"/>
                <a:t>, Allah’tan (cc)  vahiy yoluyla aldığı bilgi ve emirleri insanlara iletmek, onları hak dine çağırmak için görevlendirilen kimsedir.</a:t>
              </a:r>
            </a:p>
          </p:txBody>
        </p:sp>
      </p:grpSp>
      <p:sp>
        <p:nvSpPr>
          <p:cNvPr id="104" name="Dikdörtgen 103">
            <a:extLst>
              <a:ext uri="{FF2B5EF4-FFF2-40B4-BE49-F238E27FC236}">
                <a16:creationId xmlns:a16="http://schemas.microsoft.com/office/drawing/2014/main" id="{6A442C75-3510-089F-7E42-39101F724DE9}"/>
              </a:ext>
            </a:extLst>
          </p:cNvPr>
          <p:cNvSpPr/>
          <p:nvPr/>
        </p:nvSpPr>
        <p:spPr>
          <a:xfrm>
            <a:off x="1101832" y="7450557"/>
            <a:ext cx="17196150" cy="2277214"/>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Verilen cümleleri doğru bir şekilde sıralayıp peygamber kelimesinin </a:t>
            </a:r>
            <a:r>
              <a:rPr lang="tr-TR" sz="3600" dirty="0">
                <a:solidFill>
                  <a:srgbClr val="C00000"/>
                </a:solidFill>
              </a:rPr>
              <a:t>tanımını</a:t>
            </a:r>
            <a:r>
              <a:rPr lang="tr-TR" sz="3600" dirty="0">
                <a:solidFill>
                  <a:schemeClr val="tx1"/>
                </a:solidFill>
              </a:rPr>
              <a:t> yapalım.</a:t>
            </a:r>
          </a:p>
        </p:txBody>
      </p:sp>
      <p:sp>
        <p:nvSpPr>
          <p:cNvPr id="49" name="Freeform 49"/>
          <p:cNvSpPr/>
          <p:nvPr/>
        </p:nvSpPr>
        <p:spPr>
          <a:xfrm rot="4810547" flipH="1" flipV="1">
            <a:off x="4215599" y="2463290"/>
            <a:ext cx="1477968" cy="1797663"/>
          </a:xfrm>
          <a:custGeom>
            <a:avLst/>
            <a:gdLst/>
            <a:ahLst/>
            <a:cxnLst/>
            <a:rect l="l" t="t" r="r" b="b"/>
            <a:pathLst>
              <a:path w="933180" h="1763742">
                <a:moveTo>
                  <a:pt x="933180" y="1763742"/>
                </a:moveTo>
                <a:lnTo>
                  <a:pt x="0" y="1763742"/>
                </a:lnTo>
                <a:lnTo>
                  <a:pt x="0" y="0"/>
                </a:lnTo>
                <a:lnTo>
                  <a:pt x="933180" y="0"/>
                </a:lnTo>
                <a:lnTo>
                  <a:pt x="933180" y="1763742"/>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86036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AA2EDB58-25E4-7DC4-9949-46DDD07B6899}"/>
              </a:ext>
            </a:extLst>
          </p:cNvPr>
          <p:cNvSpPr/>
          <p:nvPr/>
        </p:nvSpPr>
        <p:spPr>
          <a:xfrm rot="21461073">
            <a:off x="286067" y="529923"/>
            <a:ext cx="6528005" cy="4567594"/>
          </a:xfrm>
          <a:custGeom>
            <a:avLst/>
            <a:gdLst/>
            <a:ahLst/>
            <a:cxnLst/>
            <a:rect l="l" t="t" r="r" b="b"/>
            <a:pathLst>
              <a:path w="8574073" h="9678202">
                <a:moveTo>
                  <a:pt x="0" y="0"/>
                </a:moveTo>
                <a:lnTo>
                  <a:pt x="8574073" y="0"/>
                </a:lnTo>
                <a:lnTo>
                  <a:pt x="8574073" y="9678202"/>
                </a:lnTo>
                <a:lnTo>
                  <a:pt x="0" y="9678202"/>
                </a:lnTo>
                <a:lnTo>
                  <a:pt x="0" y="0"/>
                </a:lnTo>
                <a:close/>
              </a:path>
            </a:pathLst>
          </a:custGeom>
          <a:blipFill>
            <a:blip r:embed="rId4"/>
            <a:stretch>
              <a:fillRect l="-5090" t="-10856" b="-61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Freeform 49">
            <a:extLst>
              <a:ext uri="{FF2B5EF4-FFF2-40B4-BE49-F238E27FC236}">
                <a16:creationId xmlns:a16="http://schemas.microsoft.com/office/drawing/2014/main" id="{C7E1EACB-A557-31C6-9A74-6BAD022FDD1B}"/>
              </a:ext>
            </a:extLst>
          </p:cNvPr>
          <p:cNvSpPr/>
          <p:nvPr/>
        </p:nvSpPr>
        <p:spPr>
          <a:xfrm rot="4598940" flipH="1" flipV="1">
            <a:off x="5186028" y="426065"/>
            <a:ext cx="2022639" cy="2220896"/>
          </a:xfrm>
          <a:custGeom>
            <a:avLst/>
            <a:gdLst/>
            <a:ahLst/>
            <a:cxnLst/>
            <a:rect l="l" t="t" r="r" b="b"/>
            <a:pathLst>
              <a:path w="933180" h="1763742">
                <a:moveTo>
                  <a:pt x="933180" y="1763742"/>
                </a:moveTo>
                <a:lnTo>
                  <a:pt x="0" y="1763742"/>
                </a:lnTo>
                <a:lnTo>
                  <a:pt x="0" y="0"/>
                </a:lnTo>
                <a:lnTo>
                  <a:pt x="933180" y="0"/>
                </a:lnTo>
                <a:lnTo>
                  <a:pt x="933180" y="176374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Freeform 82">
            <a:extLst>
              <a:ext uri="{FF2B5EF4-FFF2-40B4-BE49-F238E27FC236}">
                <a16:creationId xmlns:a16="http://schemas.microsoft.com/office/drawing/2014/main" id="{354AB33C-720D-4305-E094-43600ACF4881}"/>
              </a:ext>
            </a:extLst>
          </p:cNvPr>
          <p:cNvSpPr/>
          <p:nvPr/>
        </p:nvSpPr>
        <p:spPr>
          <a:xfrm>
            <a:off x="1894987" y="656196"/>
            <a:ext cx="4745502" cy="4745502"/>
          </a:xfrm>
          <a:custGeom>
            <a:avLst/>
            <a:gdLst/>
            <a:ahLst/>
            <a:cxnLst/>
            <a:rect l="l" t="t" r="r" b="b"/>
            <a:pathLst>
              <a:path w="4745502" h="4745502">
                <a:moveTo>
                  <a:pt x="0" y="0"/>
                </a:moveTo>
                <a:lnTo>
                  <a:pt x="4745502" y="0"/>
                </a:lnTo>
                <a:lnTo>
                  <a:pt x="4745502" y="4745502"/>
                </a:lnTo>
                <a:lnTo>
                  <a:pt x="0" y="47455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83">
            <a:extLst>
              <a:ext uri="{FF2B5EF4-FFF2-40B4-BE49-F238E27FC236}">
                <a16:creationId xmlns:a16="http://schemas.microsoft.com/office/drawing/2014/main" id="{D1A05E45-65E0-B889-9FED-2F064C1EAF6C}"/>
              </a:ext>
            </a:extLst>
          </p:cNvPr>
          <p:cNvGrpSpPr>
            <a:grpSpLocks noChangeAspect="1"/>
          </p:cNvGrpSpPr>
          <p:nvPr/>
        </p:nvGrpSpPr>
        <p:grpSpPr>
          <a:xfrm rot="-144520">
            <a:off x="1617221" y="561466"/>
            <a:ext cx="4413576" cy="4413559"/>
            <a:chOff x="0" y="0"/>
            <a:chExt cx="6350000" cy="6349975"/>
          </a:xfrm>
        </p:grpSpPr>
        <p:sp>
          <p:nvSpPr>
            <p:cNvPr id="15" name="Freeform 84">
              <a:extLst>
                <a:ext uri="{FF2B5EF4-FFF2-40B4-BE49-F238E27FC236}">
                  <a16:creationId xmlns:a16="http://schemas.microsoft.com/office/drawing/2014/main" id="{EDE89051-84B3-5088-F1D5-E979809AE03D}"/>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209" r="-3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6" name="TextBox 85">
            <a:extLst>
              <a:ext uri="{FF2B5EF4-FFF2-40B4-BE49-F238E27FC236}">
                <a16:creationId xmlns:a16="http://schemas.microsoft.com/office/drawing/2014/main" id="{28AE3BF7-D31B-CD2C-9F9C-EADDA5CE444F}"/>
              </a:ext>
            </a:extLst>
          </p:cNvPr>
          <p:cNvSpPr txBox="1"/>
          <p:nvPr/>
        </p:nvSpPr>
        <p:spPr>
          <a:xfrm rot="21464117">
            <a:off x="1984291" y="2204038"/>
            <a:ext cx="3735200" cy="924484"/>
          </a:xfrm>
          <a:prstGeom prst="rect">
            <a:avLst/>
          </a:prstGeom>
        </p:spPr>
        <p:txBody>
          <a:bodyPr lIns="0" tIns="0" rIns="0" bIns="0" rtlCol="0" anchor="t">
            <a:spAutoFit/>
          </a:bodyPr>
          <a:lstStyle/>
          <a:p>
            <a:pPr marL="0" marR="0" lvl="0" indent="0" algn="ctr" defTabSz="914400" rtl="0" eaLnBrk="1" fontAlgn="auto" latinLnBrk="0" hangingPunct="1">
              <a:lnSpc>
                <a:spcPts val="7487"/>
              </a:lnSpc>
              <a:spcBef>
                <a:spcPts val="0"/>
              </a:spcBef>
              <a:spcAft>
                <a:spcPts val="0"/>
              </a:spcAft>
              <a:buClrTx/>
              <a:buSzTx/>
              <a:buFontTx/>
              <a:buNone/>
              <a:tabLst/>
              <a:defRPr/>
            </a:pPr>
            <a:r>
              <a:rPr kumimoji="0" lang="tr-TR" sz="6000" b="0" i="0" u="none" strike="noStrike" kern="1200" cap="none" spc="-415" normalizeH="0" baseline="0" noProof="0" dirty="0">
                <a:ln>
                  <a:noFill/>
                </a:ln>
                <a:solidFill>
                  <a:srgbClr val="333333"/>
                </a:solidFill>
                <a:effectLst/>
                <a:uLnTx/>
                <a:uFillTx/>
                <a:ea typeface="Now Bold"/>
                <a:cs typeface="Now Bold"/>
                <a:sym typeface="Now Bold"/>
              </a:rPr>
              <a:t>Peygamber</a:t>
            </a:r>
            <a:endParaRPr kumimoji="0" lang="en-US" sz="6000" b="0" i="0" u="none" strike="noStrike" kern="1200" cap="none" spc="-415" normalizeH="0" baseline="0" noProof="0" dirty="0">
              <a:ln>
                <a:noFill/>
              </a:ln>
              <a:solidFill>
                <a:srgbClr val="333333"/>
              </a:solidFill>
              <a:effectLst/>
              <a:uLnTx/>
              <a:uFillTx/>
              <a:ea typeface="Now Bold"/>
              <a:cs typeface="Now Bold"/>
              <a:sym typeface="Now Bold"/>
            </a:endParaRPr>
          </a:p>
        </p:txBody>
      </p:sp>
      <p:grpSp>
        <p:nvGrpSpPr>
          <p:cNvPr id="23" name="Grup 22">
            <a:extLst>
              <a:ext uri="{FF2B5EF4-FFF2-40B4-BE49-F238E27FC236}">
                <a16:creationId xmlns:a16="http://schemas.microsoft.com/office/drawing/2014/main" id="{10DDD1A5-C76A-EB8B-C634-C378E59275A7}"/>
              </a:ext>
            </a:extLst>
          </p:cNvPr>
          <p:cNvGrpSpPr/>
          <p:nvPr/>
        </p:nvGrpSpPr>
        <p:grpSpPr>
          <a:xfrm>
            <a:off x="7516758" y="1026591"/>
            <a:ext cx="9791539" cy="2897709"/>
            <a:chOff x="6833555" y="1145071"/>
            <a:chExt cx="9791539" cy="2897709"/>
          </a:xfrm>
        </p:grpSpPr>
        <p:sp>
          <p:nvSpPr>
            <p:cNvPr id="18" name="Freeform 32">
              <a:extLst>
                <a:ext uri="{FF2B5EF4-FFF2-40B4-BE49-F238E27FC236}">
                  <a16:creationId xmlns:a16="http://schemas.microsoft.com/office/drawing/2014/main" id="{9DFF1F22-8941-3E9F-A133-EB521E014A31}"/>
                </a:ext>
              </a:extLst>
            </p:cNvPr>
            <p:cNvSpPr/>
            <p:nvPr/>
          </p:nvSpPr>
          <p:spPr>
            <a:xfrm>
              <a:off x="6833555" y="1145071"/>
              <a:ext cx="9791539" cy="2897709"/>
            </a:xfrm>
            <a:custGeom>
              <a:avLst/>
              <a:gdLst/>
              <a:ahLst/>
              <a:cxnLst/>
              <a:rect l="l" t="t" r="r" b="b"/>
              <a:pathLst>
                <a:path w="3001095" h="686501">
                  <a:moveTo>
                    <a:pt x="0" y="0"/>
                  </a:moveTo>
                  <a:lnTo>
                    <a:pt x="3001095" y="0"/>
                  </a:lnTo>
                  <a:lnTo>
                    <a:pt x="3001095" y="686501"/>
                  </a:lnTo>
                  <a:lnTo>
                    <a:pt x="0" y="6865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Metin kutusu 18">
              <a:extLst>
                <a:ext uri="{FF2B5EF4-FFF2-40B4-BE49-F238E27FC236}">
                  <a16:creationId xmlns:a16="http://schemas.microsoft.com/office/drawing/2014/main" id="{BE2C1D16-ACC4-B0DB-99E6-A99E984D8ECD}"/>
                </a:ext>
              </a:extLst>
            </p:cNvPr>
            <p:cNvSpPr txBox="1"/>
            <p:nvPr/>
          </p:nvSpPr>
          <p:spPr>
            <a:xfrm>
              <a:off x="7000660" y="1154203"/>
              <a:ext cx="9602663" cy="2499467"/>
            </a:xfrm>
            <a:prstGeom prst="rect">
              <a:avLst/>
            </a:prstGeom>
            <a:noFill/>
          </p:spPr>
          <p:txBody>
            <a:bodyPr wrap="square">
              <a:spAutoFit/>
            </a:bodyPr>
            <a:lstStyle/>
            <a:p>
              <a:pPr>
                <a:lnSpc>
                  <a:spcPct val="150000"/>
                </a:lnSpc>
              </a:pPr>
              <a:r>
                <a:rPr lang="tr-TR" sz="3600" dirty="0">
                  <a:solidFill>
                    <a:srgbClr val="FF0000"/>
                  </a:solidFill>
                </a:rPr>
                <a:t>Peygamber</a:t>
              </a:r>
              <a:r>
                <a:rPr lang="tr-TR" sz="3600" dirty="0"/>
                <a:t>, Allah’tan (cc)  vahiy yoluyla aldığı bilgi ve emirleri insanlara iletmek, onları hak dine çağırmak için görevlendirilen kimsedir.</a:t>
              </a:r>
            </a:p>
          </p:txBody>
        </p:sp>
      </p:grpSp>
      <p:sp>
        <p:nvSpPr>
          <p:cNvPr id="20" name="Freeform 49">
            <a:extLst>
              <a:ext uri="{FF2B5EF4-FFF2-40B4-BE49-F238E27FC236}">
                <a16:creationId xmlns:a16="http://schemas.microsoft.com/office/drawing/2014/main" id="{EFDF234B-FD38-A16C-C26A-8765F40842A6}"/>
              </a:ext>
            </a:extLst>
          </p:cNvPr>
          <p:cNvSpPr/>
          <p:nvPr/>
        </p:nvSpPr>
        <p:spPr>
          <a:xfrm rot="9473130" flipV="1">
            <a:off x="4547668" y="4658297"/>
            <a:ext cx="1393938" cy="2254299"/>
          </a:xfrm>
          <a:custGeom>
            <a:avLst/>
            <a:gdLst/>
            <a:ahLst/>
            <a:cxnLst/>
            <a:rect l="l" t="t" r="r" b="b"/>
            <a:pathLst>
              <a:path w="933180" h="1763742">
                <a:moveTo>
                  <a:pt x="933180" y="1763742"/>
                </a:moveTo>
                <a:lnTo>
                  <a:pt x="0" y="1763742"/>
                </a:lnTo>
                <a:lnTo>
                  <a:pt x="0" y="0"/>
                </a:lnTo>
                <a:lnTo>
                  <a:pt x="933180" y="0"/>
                </a:lnTo>
                <a:lnTo>
                  <a:pt x="933180" y="176374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4" name="Grup 23">
            <a:extLst>
              <a:ext uri="{FF2B5EF4-FFF2-40B4-BE49-F238E27FC236}">
                <a16:creationId xmlns:a16="http://schemas.microsoft.com/office/drawing/2014/main" id="{B155F51D-A0D1-F067-D0ED-5829C99E3DEB}"/>
              </a:ext>
            </a:extLst>
          </p:cNvPr>
          <p:cNvGrpSpPr/>
          <p:nvPr/>
        </p:nvGrpSpPr>
        <p:grpSpPr>
          <a:xfrm>
            <a:off x="6314658" y="5645547"/>
            <a:ext cx="11439941" cy="1864534"/>
            <a:chOff x="6314658" y="5645546"/>
            <a:chExt cx="11439941" cy="2377373"/>
          </a:xfrm>
        </p:grpSpPr>
        <p:sp>
          <p:nvSpPr>
            <p:cNvPr id="21" name="Freeform 32">
              <a:extLst>
                <a:ext uri="{FF2B5EF4-FFF2-40B4-BE49-F238E27FC236}">
                  <a16:creationId xmlns:a16="http://schemas.microsoft.com/office/drawing/2014/main" id="{9D7925B0-88C2-4779-AE19-9C15831EB028}"/>
                </a:ext>
              </a:extLst>
            </p:cNvPr>
            <p:cNvSpPr/>
            <p:nvPr/>
          </p:nvSpPr>
          <p:spPr>
            <a:xfrm>
              <a:off x="6314658" y="5646451"/>
              <a:ext cx="11439941" cy="2376468"/>
            </a:xfrm>
            <a:custGeom>
              <a:avLst/>
              <a:gdLst/>
              <a:ahLst/>
              <a:cxnLst/>
              <a:rect l="l" t="t" r="r" b="b"/>
              <a:pathLst>
                <a:path w="3001095" h="686501">
                  <a:moveTo>
                    <a:pt x="0" y="0"/>
                  </a:moveTo>
                  <a:lnTo>
                    <a:pt x="3001095" y="0"/>
                  </a:lnTo>
                  <a:lnTo>
                    <a:pt x="3001095" y="686501"/>
                  </a:lnTo>
                  <a:lnTo>
                    <a:pt x="0" y="6865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Metin kutusu 21">
              <a:extLst>
                <a:ext uri="{FF2B5EF4-FFF2-40B4-BE49-F238E27FC236}">
                  <a16:creationId xmlns:a16="http://schemas.microsoft.com/office/drawing/2014/main" id="{0452BFA8-CA28-7BF9-70C3-2ABB0F7809EF}"/>
                </a:ext>
              </a:extLst>
            </p:cNvPr>
            <p:cNvSpPr txBox="1"/>
            <p:nvPr/>
          </p:nvSpPr>
          <p:spPr>
            <a:xfrm>
              <a:off x="6563912" y="5645546"/>
              <a:ext cx="11038288" cy="1668470"/>
            </a:xfrm>
            <a:prstGeom prst="rect">
              <a:avLst/>
            </a:prstGeom>
            <a:noFill/>
          </p:spPr>
          <p:txBody>
            <a:bodyPr wrap="square">
              <a:spAutoFit/>
            </a:bodyPr>
            <a:lstStyle/>
            <a:p>
              <a:pPr>
                <a:lnSpc>
                  <a:spcPct val="150000"/>
                </a:lnSpc>
              </a:pPr>
              <a:r>
                <a:rPr lang="tr-TR" sz="3600" dirty="0">
                  <a:solidFill>
                    <a:srgbClr val="FF0000"/>
                  </a:solidFill>
                </a:rPr>
                <a:t>Peygamber</a:t>
              </a:r>
              <a:r>
                <a:rPr lang="tr-TR" sz="3600" dirty="0"/>
                <a:t>, Allah tarafından insanlar arasından seçilen ve Allah’ın mesajlarını insanlara  ve ileten elçidir.</a:t>
              </a:r>
            </a:p>
          </p:txBody>
        </p:sp>
      </p:grpSp>
    </p:spTree>
    <p:custDataLst>
      <p:tags r:id="rId1"/>
    </p:custDataLst>
    <p:extLst>
      <p:ext uri="{BB962C8B-B14F-4D97-AF65-F5344CB8AC3E}">
        <p14:creationId xmlns:p14="http://schemas.microsoft.com/office/powerpoint/2010/main" val="366461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E391776-DE9F-9199-7204-FB4EEDCBDFD6}"/>
              </a:ext>
            </a:extLst>
          </p:cNvPr>
          <p:cNvSpPr/>
          <p:nvPr/>
        </p:nvSpPr>
        <p:spPr>
          <a:xfrm rot="21461073">
            <a:off x="978188" y="536911"/>
            <a:ext cx="6633288" cy="9678202"/>
          </a:xfrm>
          <a:custGeom>
            <a:avLst/>
            <a:gdLst/>
            <a:ahLst/>
            <a:cxnLst/>
            <a:rect l="l" t="t" r="r" b="b"/>
            <a:pathLst>
              <a:path w="9010506" h="9678202">
                <a:moveTo>
                  <a:pt x="0" y="0"/>
                </a:moveTo>
                <a:lnTo>
                  <a:pt x="9010506" y="0"/>
                </a:lnTo>
                <a:lnTo>
                  <a:pt x="9010506" y="9678202"/>
                </a:lnTo>
                <a:lnTo>
                  <a:pt x="0" y="9678202"/>
                </a:lnTo>
                <a:lnTo>
                  <a:pt x="0" y="0"/>
                </a:lnTo>
                <a:close/>
              </a:path>
            </a:pathLst>
          </a:custGeom>
          <a:blipFill>
            <a:blip r:embed="rId4"/>
            <a:stretch>
              <a:fillRect t="-8606" b="-8409"/>
            </a:stretch>
          </a:blipFill>
        </p:spPr>
        <p:txBody>
          <a:bodyPr/>
          <a:lstStyle/>
          <a:p>
            <a:endParaRPr lang="tr-TR" dirty="0"/>
          </a:p>
        </p:txBody>
      </p:sp>
      <p:grpSp>
        <p:nvGrpSpPr>
          <p:cNvPr id="57" name="Grup 56">
            <a:extLst>
              <a:ext uri="{FF2B5EF4-FFF2-40B4-BE49-F238E27FC236}">
                <a16:creationId xmlns:a16="http://schemas.microsoft.com/office/drawing/2014/main" id="{C42A6AA4-95F5-E0BC-FCD3-3072EB397D0C}"/>
              </a:ext>
            </a:extLst>
          </p:cNvPr>
          <p:cNvGrpSpPr/>
          <p:nvPr/>
        </p:nvGrpSpPr>
        <p:grpSpPr>
          <a:xfrm>
            <a:off x="4188126" y="1726530"/>
            <a:ext cx="2635287" cy="1696466"/>
            <a:chOff x="4188126" y="1726530"/>
            <a:chExt cx="2635287" cy="1696466"/>
          </a:xfrm>
        </p:grpSpPr>
        <p:sp>
          <p:nvSpPr>
            <p:cNvPr id="14" name="Freeform 42">
              <a:extLst>
                <a:ext uri="{FF2B5EF4-FFF2-40B4-BE49-F238E27FC236}">
                  <a16:creationId xmlns:a16="http://schemas.microsoft.com/office/drawing/2014/main" id="{E608C09A-CB3F-DC6F-4857-7CB03EA3C36C}"/>
                </a:ext>
              </a:extLst>
            </p:cNvPr>
            <p:cNvSpPr/>
            <p:nvPr/>
          </p:nvSpPr>
          <p:spPr>
            <a:xfrm rot="10657861">
              <a:off x="4188126" y="1726530"/>
              <a:ext cx="2635287" cy="1696466"/>
            </a:xfrm>
            <a:custGeom>
              <a:avLst/>
              <a:gdLst/>
              <a:ahLst/>
              <a:cxnLst/>
              <a:rect l="l" t="t" r="r" b="b"/>
              <a:pathLst>
                <a:path w="2635287" h="1696466">
                  <a:moveTo>
                    <a:pt x="0" y="0"/>
                  </a:moveTo>
                  <a:lnTo>
                    <a:pt x="2635287" y="0"/>
                  </a:lnTo>
                  <a:lnTo>
                    <a:pt x="2635287" y="1696465"/>
                  </a:lnTo>
                  <a:lnTo>
                    <a:pt x="0" y="16964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15" name="TextBox 43">
              <a:extLst>
                <a:ext uri="{FF2B5EF4-FFF2-40B4-BE49-F238E27FC236}">
                  <a16:creationId xmlns:a16="http://schemas.microsoft.com/office/drawing/2014/main" id="{5E7372FE-2AB9-C7A1-27EA-0ED3BC5BDC24}"/>
                </a:ext>
              </a:extLst>
            </p:cNvPr>
            <p:cNvSpPr txBox="1"/>
            <p:nvPr/>
          </p:nvSpPr>
          <p:spPr>
            <a:xfrm rot="21435986">
              <a:off x="4322661" y="2369952"/>
              <a:ext cx="2344888" cy="432811"/>
            </a:xfrm>
            <a:prstGeom prst="rect">
              <a:avLst/>
            </a:prstGeom>
          </p:spPr>
          <p:txBody>
            <a:bodyPr lIns="0" tIns="0" rIns="0" bIns="0" rtlCol="0" anchor="t">
              <a:spAutoFit/>
            </a:bodyPr>
            <a:lstStyle/>
            <a:p>
              <a:pPr marL="0" lvl="0" indent="0" algn="ctr">
                <a:lnSpc>
                  <a:spcPts val="2896"/>
                </a:lnSpc>
                <a:spcBef>
                  <a:spcPct val="0"/>
                </a:spcBef>
              </a:pPr>
              <a:r>
                <a:rPr lang="tr-TR" sz="4000" dirty="0">
                  <a:solidFill>
                    <a:srgbClr val="171717"/>
                  </a:solidFill>
                  <a:latin typeface="AC Feel Free Bold"/>
                  <a:ea typeface="AC Feel Free Bold"/>
                  <a:cs typeface="AC Feel Free Bold"/>
                  <a:sym typeface="AC Feel Free Bold"/>
                </a:rPr>
                <a:t>Elçi</a:t>
              </a:r>
              <a:endParaRPr lang="en-US" sz="4000" dirty="0">
                <a:solidFill>
                  <a:srgbClr val="171717"/>
                </a:solidFill>
                <a:latin typeface="AC Feel Free Bold"/>
                <a:ea typeface="AC Feel Free Bold"/>
                <a:cs typeface="AC Feel Free Bold"/>
                <a:sym typeface="AC Feel Free Bold"/>
              </a:endParaRPr>
            </a:p>
          </p:txBody>
        </p:sp>
      </p:grpSp>
      <p:grpSp>
        <p:nvGrpSpPr>
          <p:cNvPr id="59" name="Grup 58">
            <a:extLst>
              <a:ext uri="{FF2B5EF4-FFF2-40B4-BE49-F238E27FC236}">
                <a16:creationId xmlns:a16="http://schemas.microsoft.com/office/drawing/2014/main" id="{9214574F-C110-A6D9-3A7E-D8C447085AEA}"/>
              </a:ext>
            </a:extLst>
          </p:cNvPr>
          <p:cNvGrpSpPr/>
          <p:nvPr/>
        </p:nvGrpSpPr>
        <p:grpSpPr>
          <a:xfrm>
            <a:off x="4399790" y="7257372"/>
            <a:ext cx="2635287" cy="1696466"/>
            <a:chOff x="4399790" y="7257372"/>
            <a:chExt cx="2635287" cy="1696466"/>
          </a:xfrm>
        </p:grpSpPr>
        <p:sp>
          <p:nvSpPr>
            <p:cNvPr id="16" name="Freeform 44">
              <a:extLst>
                <a:ext uri="{FF2B5EF4-FFF2-40B4-BE49-F238E27FC236}">
                  <a16:creationId xmlns:a16="http://schemas.microsoft.com/office/drawing/2014/main" id="{EE59C052-C903-1A53-5D2B-8DB12A672E06}"/>
                </a:ext>
              </a:extLst>
            </p:cNvPr>
            <p:cNvSpPr/>
            <p:nvPr/>
          </p:nvSpPr>
          <p:spPr>
            <a:xfrm rot="10657861">
              <a:off x="4399790" y="7257372"/>
              <a:ext cx="2635287" cy="1696466"/>
            </a:xfrm>
            <a:custGeom>
              <a:avLst/>
              <a:gdLst/>
              <a:ahLst/>
              <a:cxnLst/>
              <a:rect l="l" t="t" r="r" b="b"/>
              <a:pathLst>
                <a:path w="2635287" h="1696466">
                  <a:moveTo>
                    <a:pt x="0" y="0"/>
                  </a:moveTo>
                  <a:lnTo>
                    <a:pt x="2635287" y="0"/>
                  </a:lnTo>
                  <a:lnTo>
                    <a:pt x="2635287" y="1696466"/>
                  </a:lnTo>
                  <a:lnTo>
                    <a:pt x="0" y="16964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17" name="TextBox 45">
              <a:extLst>
                <a:ext uri="{FF2B5EF4-FFF2-40B4-BE49-F238E27FC236}">
                  <a16:creationId xmlns:a16="http://schemas.microsoft.com/office/drawing/2014/main" id="{3BB470DA-CC75-7235-61F7-7DC7DF9051D4}"/>
                </a:ext>
              </a:extLst>
            </p:cNvPr>
            <p:cNvSpPr txBox="1"/>
            <p:nvPr/>
          </p:nvSpPr>
          <p:spPr>
            <a:xfrm rot="21435986">
              <a:off x="4534324" y="7714846"/>
              <a:ext cx="2344888" cy="804707"/>
            </a:xfrm>
            <a:prstGeom prst="rect">
              <a:avLst/>
            </a:prstGeom>
          </p:spPr>
          <p:txBody>
            <a:bodyPr lIns="0" tIns="0" rIns="0" bIns="0" rtlCol="0" anchor="t">
              <a:spAutoFit/>
            </a:bodyPr>
            <a:lstStyle/>
            <a:p>
              <a:pPr marL="0" lvl="0" indent="0" algn="ctr">
                <a:lnSpc>
                  <a:spcPts val="2896"/>
                </a:lnSpc>
                <a:spcBef>
                  <a:spcPct val="0"/>
                </a:spcBef>
              </a:pPr>
              <a:r>
                <a:rPr lang="tr-TR" sz="4000" dirty="0">
                  <a:solidFill>
                    <a:srgbClr val="171717"/>
                  </a:solidFill>
                  <a:latin typeface="AC Feel Free Bold"/>
                  <a:ea typeface="AC Feel Free Bold"/>
                  <a:cs typeface="AC Feel Free Bold"/>
                  <a:sym typeface="AC Feel Free Bold"/>
                </a:rPr>
                <a:t>Nebi ve resul</a:t>
              </a:r>
              <a:endParaRPr lang="en-US" sz="4000" dirty="0">
                <a:solidFill>
                  <a:srgbClr val="171717"/>
                </a:solidFill>
                <a:latin typeface="AC Feel Free Bold"/>
                <a:ea typeface="AC Feel Free Bold"/>
                <a:cs typeface="AC Feel Free Bold"/>
                <a:sym typeface="AC Feel Free Bold"/>
              </a:endParaRPr>
            </a:p>
          </p:txBody>
        </p:sp>
      </p:grpSp>
      <p:grpSp>
        <p:nvGrpSpPr>
          <p:cNvPr id="58" name="Grup 57">
            <a:extLst>
              <a:ext uri="{FF2B5EF4-FFF2-40B4-BE49-F238E27FC236}">
                <a16:creationId xmlns:a16="http://schemas.microsoft.com/office/drawing/2014/main" id="{620E32B0-D5F7-7C3A-BB1D-6E6E3E44282E}"/>
              </a:ext>
            </a:extLst>
          </p:cNvPr>
          <p:cNvGrpSpPr/>
          <p:nvPr/>
        </p:nvGrpSpPr>
        <p:grpSpPr>
          <a:xfrm>
            <a:off x="5125618" y="4473764"/>
            <a:ext cx="2635287" cy="1696466"/>
            <a:chOff x="5125618" y="4473764"/>
            <a:chExt cx="2635287" cy="1696466"/>
          </a:xfrm>
        </p:grpSpPr>
        <p:sp>
          <p:nvSpPr>
            <p:cNvPr id="18" name="Freeform 46">
              <a:extLst>
                <a:ext uri="{FF2B5EF4-FFF2-40B4-BE49-F238E27FC236}">
                  <a16:creationId xmlns:a16="http://schemas.microsoft.com/office/drawing/2014/main" id="{3452B978-3478-2309-87B9-68B80B050AEF}"/>
                </a:ext>
              </a:extLst>
            </p:cNvPr>
            <p:cNvSpPr/>
            <p:nvPr/>
          </p:nvSpPr>
          <p:spPr>
            <a:xfrm rot="10657861">
              <a:off x="5125618" y="4473764"/>
              <a:ext cx="2635287" cy="1696466"/>
            </a:xfrm>
            <a:custGeom>
              <a:avLst/>
              <a:gdLst/>
              <a:ahLst/>
              <a:cxnLst/>
              <a:rect l="l" t="t" r="r" b="b"/>
              <a:pathLst>
                <a:path w="2635287" h="1696466">
                  <a:moveTo>
                    <a:pt x="0" y="0"/>
                  </a:moveTo>
                  <a:lnTo>
                    <a:pt x="2635287" y="0"/>
                  </a:lnTo>
                  <a:lnTo>
                    <a:pt x="2635287" y="1696466"/>
                  </a:lnTo>
                  <a:lnTo>
                    <a:pt x="0" y="16964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19" name="TextBox 47">
              <a:extLst>
                <a:ext uri="{FF2B5EF4-FFF2-40B4-BE49-F238E27FC236}">
                  <a16:creationId xmlns:a16="http://schemas.microsoft.com/office/drawing/2014/main" id="{33484248-A981-C433-3977-7EB97CF50805}"/>
                </a:ext>
              </a:extLst>
            </p:cNvPr>
            <p:cNvSpPr txBox="1"/>
            <p:nvPr/>
          </p:nvSpPr>
          <p:spPr>
            <a:xfrm rot="21435986">
              <a:off x="5260153" y="5117187"/>
              <a:ext cx="2344888" cy="432811"/>
            </a:xfrm>
            <a:prstGeom prst="rect">
              <a:avLst/>
            </a:prstGeom>
          </p:spPr>
          <p:txBody>
            <a:bodyPr lIns="0" tIns="0" rIns="0" bIns="0" rtlCol="0" anchor="t">
              <a:spAutoFit/>
            </a:bodyPr>
            <a:lstStyle/>
            <a:p>
              <a:pPr marL="0" lvl="0" indent="0" algn="ctr">
                <a:lnSpc>
                  <a:spcPts val="2896"/>
                </a:lnSpc>
                <a:spcBef>
                  <a:spcPct val="0"/>
                </a:spcBef>
              </a:pPr>
              <a:r>
                <a:rPr lang="tr-TR" sz="4000" dirty="0">
                  <a:solidFill>
                    <a:srgbClr val="171717"/>
                  </a:solidFill>
                  <a:latin typeface="AC Feel Free Bold"/>
                  <a:ea typeface="AC Feel Free Bold"/>
                  <a:cs typeface="AC Feel Free Bold"/>
                  <a:sym typeface="AC Feel Free Bold"/>
                </a:rPr>
                <a:t>Rehber </a:t>
              </a:r>
              <a:endParaRPr lang="en-US" sz="4000" dirty="0">
                <a:solidFill>
                  <a:srgbClr val="171717"/>
                </a:solidFill>
                <a:latin typeface="AC Feel Free Bold"/>
                <a:ea typeface="AC Feel Free Bold"/>
                <a:cs typeface="AC Feel Free Bold"/>
                <a:sym typeface="AC Feel Free Bold"/>
              </a:endParaRPr>
            </a:p>
          </p:txBody>
        </p:sp>
      </p:grpSp>
      <p:sp>
        <p:nvSpPr>
          <p:cNvPr id="31" name="Freeform 59">
            <a:extLst>
              <a:ext uri="{FF2B5EF4-FFF2-40B4-BE49-F238E27FC236}">
                <a16:creationId xmlns:a16="http://schemas.microsoft.com/office/drawing/2014/main" id="{FA0C8D16-AEAC-14BE-BD21-FC53063974A4}"/>
              </a:ext>
            </a:extLst>
          </p:cNvPr>
          <p:cNvSpPr/>
          <p:nvPr/>
        </p:nvSpPr>
        <p:spPr>
          <a:xfrm rot="3016121" flipH="1" flipV="1">
            <a:off x="6843585" y="1498109"/>
            <a:ext cx="974454" cy="1688717"/>
          </a:xfrm>
          <a:custGeom>
            <a:avLst/>
            <a:gdLst/>
            <a:ahLst/>
            <a:cxnLst/>
            <a:rect l="l" t="t" r="r" b="b"/>
            <a:pathLst>
              <a:path w="766453" h="1448622">
                <a:moveTo>
                  <a:pt x="766453" y="1448622"/>
                </a:moveTo>
                <a:lnTo>
                  <a:pt x="0" y="1448622"/>
                </a:lnTo>
                <a:lnTo>
                  <a:pt x="0" y="0"/>
                </a:lnTo>
                <a:lnTo>
                  <a:pt x="766453" y="0"/>
                </a:lnTo>
                <a:lnTo>
                  <a:pt x="766453" y="1448622"/>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dirty="0"/>
          </a:p>
        </p:txBody>
      </p:sp>
      <p:sp>
        <p:nvSpPr>
          <p:cNvPr id="32" name="Freeform 60">
            <a:extLst>
              <a:ext uri="{FF2B5EF4-FFF2-40B4-BE49-F238E27FC236}">
                <a16:creationId xmlns:a16="http://schemas.microsoft.com/office/drawing/2014/main" id="{A59A734F-5C27-C499-32B1-E6F41859F61C}"/>
              </a:ext>
            </a:extLst>
          </p:cNvPr>
          <p:cNvSpPr/>
          <p:nvPr/>
        </p:nvSpPr>
        <p:spPr>
          <a:xfrm rot="7309349" flipV="1">
            <a:off x="8124871" y="4523082"/>
            <a:ext cx="766453" cy="1448622"/>
          </a:xfrm>
          <a:custGeom>
            <a:avLst/>
            <a:gdLst/>
            <a:ahLst/>
            <a:cxnLst/>
            <a:rect l="l" t="t" r="r" b="b"/>
            <a:pathLst>
              <a:path w="766453" h="1448622">
                <a:moveTo>
                  <a:pt x="0" y="1448622"/>
                </a:moveTo>
                <a:lnTo>
                  <a:pt x="766453" y="1448622"/>
                </a:lnTo>
                <a:lnTo>
                  <a:pt x="766453" y="0"/>
                </a:lnTo>
                <a:lnTo>
                  <a:pt x="0" y="0"/>
                </a:lnTo>
                <a:lnTo>
                  <a:pt x="0" y="1448622"/>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44" name="Freeform 82">
            <a:extLst>
              <a:ext uri="{FF2B5EF4-FFF2-40B4-BE49-F238E27FC236}">
                <a16:creationId xmlns:a16="http://schemas.microsoft.com/office/drawing/2014/main" id="{78F3BA2F-4010-997B-3AF5-F7D99798348E}"/>
              </a:ext>
            </a:extLst>
          </p:cNvPr>
          <p:cNvSpPr/>
          <p:nvPr/>
        </p:nvSpPr>
        <p:spPr>
          <a:xfrm>
            <a:off x="-90123" y="3014094"/>
            <a:ext cx="4745502" cy="4745502"/>
          </a:xfrm>
          <a:custGeom>
            <a:avLst/>
            <a:gdLst/>
            <a:ahLst/>
            <a:cxnLst/>
            <a:rect l="l" t="t" r="r" b="b"/>
            <a:pathLst>
              <a:path w="4745502" h="4745502">
                <a:moveTo>
                  <a:pt x="0" y="0"/>
                </a:moveTo>
                <a:lnTo>
                  <a:pt x="4745502" y="0"/>
                </a:lnTo>
                <a:lnTo>
                  <a:pt x="4745502" y="4745502"/>
                </a:lnTo>
                <a:lnTo>
                  <a:pt x="0" y="47455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grpSp>
        <p:nvGrpSpPr>
          <p:cNvPr id="56" name="Grup 55">
            <a:extLst>
              <a:ext uri="{FF2B5EF4-FFF2-40B4-BE49-F238E27FC236}">
                <a16:creationId xmlns:a16="http://schemas.microsoft.com/office/drawing/2014/main" id="{E31D1F3D-A5CE-FF78-B13B-11CB9A9296D5}"/>
              </a:ext>
            </a:extLst>
          </p:cNvPr>
          <p:cNvGrpSpPr/>
          <p:nvPr/>
        </p:nvGrpSpPr>
        <p:grpSpPr>
          <a:xfrm>
            <a:off x="-168331" y="2966149"/>
            <a:ext cx="4705474" cy="4413559"/>
            <a:chOff x="-168331" y="2966149"/>
            <a:chExt cx="4705474" cy="4413559"/>
          </a:xfrm>
        </p:grpSpPr>
        <p:grpSp>
          <p:nvGrpSpPr>
            <p:cNvPr id="45" name="Group 83">
              <a:extLst>
                <a:ext uri="{FF2B5EF4-FFF2-40B4-BE49-F238E27FC236}">
                  <a16:creationId xmlns:a16="http://schemas.microsoft.com/office/drawing/2014/main" id="{15FDA146-E9A9-B2F3-99CB-C3FFC41BBEAE}"/>
                </a:ext>
              </a:extLst>
            </p:cNvPr>
            <p:cNvGrpSpPr>
              <a:grpSpLocks noChangeAspect="1"/>
            </p:cNvGrpSpPr>
            <p:nvPr/>
          </p:nvGrpSpPr>
          <p:grpSpPr>
            <a:xfrm rot="-144520">
              <a:off x="28055" y="2966149"/>
              <a:ext cx="4413576" cy="4413559"/>
              <a:chOff x="0" y="0"/>
              <a:chExt cx="6350000" cy="6349975"/>
            </a:xfrm>
          </p:grpSpPr>
          <p:sp>
            <p:nvSpPr>
              <p:cNvPr id="46" name="Freeform 84">
                <a:extLst>
                  <a:ext uri="{FF2B5EF4-FFF2-40B4-BE49-F238E27FC236}">
                    <a16:creationId xmlns:a16="http://schemas.microsoft.com/office/drawing/2014/main" id="{94FFC847-0C25-BC8A-BAAE-9421A2C21614}"/>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1"/>
                <a:stretch>
                  <a:fillRect l="-209" r="-3416"/>
                </a:stretch>
              </a:blipFill>
            </p:spPr>
            <p:txBody>
              <a:bodyPr/>
              <a:lstStyle/>
              <a:p>
                <a:endParaRPr lang="tr-TR" dirty="0"/>
              </a:p>
            </p:txBody>
          </p:sp>
        </p:grpSp>
        <p:sp>
          <p:nvSpPr>
            <p:cNvPr id="48" name="Metin kutusu 47">
              <a:extLst>
                <a:ext uri="{FF2B5EF4-FFF2-40B4-BE49-F238E27FC236}">
                  <a16:creationId xmlns:a16="http://schemas.microsoft.com/office/drawing/2014/main" id="{C025E5C1-062B-B9C3-2D73-765FE11D15ED}"/>
                </a:ext>
              </a:extLst>
            </p:cNvPr>
            <p:cNvSpPr txBox="1"/>
            <p:nvPr/>
          </p:nvSpPr>
          <p:spPr>
            <a:xfrm>
              <a:off x="-168331" y="3998369"/>
              <a:ext cx="4705474" cy="2516073"/>
            </a:xfrm>
            <a:prstGeom prst="rect">
              <a:avLst/>
            </a:prstGeom>
            <a:noFill/>
          </p:spPr>
          <p:txBody>
            <a:bodyPr wrap="square" rtlCol="0">
              <a:spAutoFit/>
            </a:bodyPr>
            <a:lstStyle/>
            <a:p>
              <a:pPr algn="ctr">
                <a:lnSpc>
                  <a:spcPct val="150000"/>
                </a:lnSpc>
              </a:pPr>
              <a:r>
                <a:rPr lang="tr-TR" sz="3600" dirty="0">
                  <a:latin typeface="AC Feel Free Bold" panose="020B0604020202020204" charset="0"/>
                  <a:ea typeface="AC Feel Free Bold" panose="020B0604020202020204" charset="0"/>
                </a:rPr>
                <a:t>Peygamberler için kullanılan kelimeler</a:t>
              </a:r>
            </a:p>
          </p:txBody>
        </p:sp>
      </p:grpSp>
      <p:grpSp>
        <p:nvGrpSpPr>
          <p:cNvPr id="60" name="Grup 59">
            <a:extLst>
              <a:ext uri="{FF2B5EF4-FFF2-40B4-BE49-F238E27FC236}">
                <a16:creationId xmlns:a16="http://schemas.microsoft.com/office/drawing/2014/main" id="{0F6F19A6-6616-1283-CAD6-9BC2A3AA815F}"/>
              </a:ext>
            </a:extLst>
          </p:cNvPr>
          <p:cNvGrpSpPr/>
          <p:nvPr/>
        </p:nvGrpSpPr>
        <p:grpSpPr>
          <a:xfrm>
            <a:off x="8320959" y="1249926"/>
            <a:ext cx="9213027" cy="1489339"/>
            <a:chOff x="8624807" y="1214857"/>
            <a:chExt cx="9213027" cy="1489339"/>
          </a:xfrm>
        </p:grpSpPr>
        <p:sp>
          <p:nvSpPr>
            <p:cNvPr id="4" name="Freeform 32">
              <a:extLst>
                <a:ext uri="{FF2B5EF4-FFF2-40B4-BE49-F238E27FC236}">
                  <a16:creationId xmlns:a16="http://schemas.microsoft.com/office/drawing/2014/main" id="{665FB75E-8287-5212-AF91-942FAA575B35}"/>
                </a:ext>
              </a:extLst>
            </p:cNvPr>
            <p:cNvSpPr/>
            <p:nvPr/>
          </p:nvSpPr>
          <p:spPr>
            <a:xfrm rot="21484562">
              <a:off x="8624807" y="1214857"/>
              <a:ext cx="9213027" cy="1489339"/>
            </a:xfrm>
            <a:custGeom>
              <a:avLst/>
              <a:gdLst/>
              <a:ahLst/>
              <a:cxnLst/>
              <a:rect l="l" t="t" r="r" b="b"/>
              <a:pathLst>
                <a:path w="3001095" h="686501">
                  <a:moveTo>
                    <a:pt x="0" y="0"/>
                  </a:moveTo>
                  <a:lnTo>
                    <a:pt x="3001095" y="0"/>
                  </a:lnTo>
                  <a:lnTo>
                    <a:pt x="3001095" y="686501"/>
                  </a:lnTo>
                  <a:lnTo>
                    <a:pt x="0" y="68650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tr-TR"/>
            </a:p>
          </p:txBody>
        </p:sp>
        <p:sp>
          <p:nvSpPr>
            <p:cNvPr id="50" name="Metin kutusu 49">
              <a:extLst>
                <a:ext uri="{FF2B5EF4-FFF2-40B4-BE49-F238E27FC236}">
                  <a16:creationId xmlns:a16="http://schemas.microsoft.com/office/drawing/2014/main" id="{7E2A2C24-E79C-529A-8781-520CCCEDD6BB}"/>
                </a:ext>
              </a:extLst>
            </p:cNvPr>
            <p:cNvSpPr txBox="1"/>
            <p:nvPr/>
          </p:nvSpPr>
          <p:spPr>
            <a:xfrm rot="21432018">
              <a:off x="8765726" y="1343763"/>
              <a:ext cx="874268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Peygamberler Allah’ın mesajlarını insanlara ileten elçilerdir.</a:t>
              </a:r>
            </a:p>
          </p:txBody>
        </p:sp>
      </p:grpSp>
      <p:grpSp>
        <p:nvGrpSpPr>
          <p:cNvPr id="61" name="Grup 60">
            <a:extLst>
              <a:ext uri="{FF2B5EF4-FFF2-40B4-BE49-F238E27FC236}">
                <a16:creationId xmlns:a16="http://schemas.microsoft.com/office/drawing/2014/main" id="{C764E6AF-0D67-F829-DEDE-8BA959E70D86}"/>
              </a:ext>
            </a:extLst>
          </p:cNvPr>
          <p:cNvGrpSpPr/>
          <p:nvPr/>
        </p:nvGrpSpPr>
        <p:grpSpPr>
          <a:xfrm>
            <a:off x="9376103" y="4244733"/>
            <a:ext cx="8153607" cy="1489339"/>
            <a:chOff x="9376103" y="4244733"/>
            <a:chExt cx="8153607" cy="1489339"/>
          </a:xfrm>
        </p:grpSpPr>
        <p:sp>
          <p:nvSpPr>
            <p:cNvPr id="51" name="Freeform 32">
              <a:extLst>
                <a:ext uri="{FF2B5EF4-FFF2-40B4-BE49-F238E27FC236}">
                  <a16:creationId xmlns:a16="http://schemas.microsoft.com/office/drawing/2014/main" id="{8B69CE94-4031-4736-8352-62E152CDFDD7}"/>
                </a:ext>
              </a:extLst>
            </p:cNvPr>
            <p:cNvSpPr/>
            <p:nvPr/>
          </p:nvSpPr>
          <p:spPr>
            <a:xfrm rot="21484562">
              <a:off x="9376103" y="4244733"/>
              <a:ext cx="8153607" cy="1489339"/>
            </a:xfrm>
            <a:custGeom>
              <a:avLst/>
              <a:gdLst/>
              <a:ahLst/>
              <a:cxnLst/>
              <a:rect l="l" t="t" r="r" b="b"/>
              <a:pathLst>
                <a:path w="3001095" h="686501">
                  <a:moveTo>
                    <a:pt x="0" y="0"/>
                  </a:moveTo>
                  <a:lnTo>
                    <a:pt x="3001095" y="0"/>
                  </a:lnTo>
                  <a:lnTo>
                    <a:pt x="3001095" y="686501"/>
                  </a:lnTo>
                  <a:lnTo>
                    <a:pt x="0" y="68650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tr-TR"/>
            </a:p>
          </p:txBody>
        </p:sp>
        <p:sp>
          <p:nvSpPr>
            <p:cNvPr id="52" name="Metin kutusu 51">
              <a:extLst>
                <a:ext uri="{FF2B5EF4-FFF2-40B4-BE49-F238E27FC236}">
                  <a16:creationId xmlns:a16="http://schemas.microsoft.com/office/drawing/2014/main" id="{AC913161-EBC7-DF77-084B-8B9B331AD9DE}"/>
                </a:ext>
              </a:extLst>
            </p:cNvPr>
            <p:cNvSpPr txBox="1"/>
            <p:nvPr/>
          </p:nvSpPr>
          <p:spPr>
            <a:xfrm rot="21432018">
              <a:off x="9517480" y="4386817"/>
              <a:ext cx="7474895" cy="1077218"/>
            </a:xfrm>
            <a:prstGeom prst="rect">
              <a:avLst/>
            </a:prstGeom>
            <a:noFill/>
          </p:spPr>
          <p:txBody>
            <a:bodyPr wrap="square">
              <a:spAutoFit/>
            </a:bodyPr>
            <a:lstStyle/>
            <a:p>
              <a:pPr algn="just"/>
              <a:r>
                <a:rPr lang="tr-TR" sz="3200" dirty="0">
                  <a:solidFill>
                    <a:schemeClr val="tx1">
                      <a:lumMod val="95000"/>
                      <a:lumOff val="5000"/>
                    </a:schemeClr>
                  </a:solidFill>
                </a:rPr>
                <a:t>Peygamberler insanları iyiliğe ve güzelliğe </a:t>
              </a:r>
              <a:r>
                <a:rPr lang="tr-TR" sz="3200">
                  <a:solidFill>
                    <a:schemeClr val="tx1">
                      <a:lumMod val="95000"/>
                      <a:lumOff val="5000"/>
                    </a:schemeClr>
                  </a:solidFill>
                </a:rPr>
                <a:t>davet eden rehber </a:t>
              </a:r>
              <a:r>
                <a:rPr lang="tr-TR" sz="3200" dirty="0">
                  <a:solidFill>
                    <a:schemeClr val="tx1">
                      <a:lumMod val="95000"/>
                      <a:lumOff val="5000"/>
                    </a:schemeClr>
                  </a:solidFill>
                </a:rPr>
                <a:t>kişilerdir.</a:t>
              </a:r>
            </a:p>
          </p:txBody>
        </p:sp>
      </p:grpSp>
      <p:grpSp>
        <p:nvGrpSpPr>
          <p:cNvPr id="62" name="Grup 61">
            <a:extLst>
              <a:ext uri="{FF2B5EF4-FFF2-40B4-BE49-F238E27FC236}">
                <a16:creationId xmlns:a16="http://schemas.microsoft.com/office/drawing/2014/main" id="{E965E229-356A-625F-DC8E-2D8192918FBF}"/>
              </a:ext>
            </a:extLst>
          </p:cNvPr>
          <p:cNvGrpSpPr/>
          <p:nvPr/>
        </p:nvGrpSpPr>
        <p:grpSpPr>
          <a:xfrm>
            <a:off x="8686800" y="6883050"/>
            <a:ext cx="9230236" cy="2067800"/>
            <a:chOff x="8824197" y="6883050"/>
            <a:chExt cx="9230236" cy="2067800"/>
          </a:xfrm>
        </p:grpSpPr>
        <p:sp>
          <p:nvSpPr>
            <p:cNvPr id="53" name="Freeform 32">
              <a:extLst>
                <a:ext uri="{FF2B5EF4-FFF2-40B4-BE49-F238E27FC236}">
                  <a16:creationId xmlns:a16="http://schemas.microsoft.com/office/drawing/2014/main" id="{391BE233-7F87-E6CA-1804-80BB0ECB6846}"/>
                </a:ext>
              </a:extLst>
            </p:cNvPr>
            <p:cNvSpPr/>
            <p:nvPr/>
          </p:nvSpPr>
          <p:spPr>
            <a:xfrm rot="21484562">
              <a:off x="8824197" y="6883050"/>
              <a:ext cx="9230236" cy="2067800"/>
            </a:xfrm>
            <a:custGeom>
              <a:avLst/>
              <a:gdLst/>
              <a:ahLst/>
              <a:cxnLst/>
              <a:rect l="l" t="t" r="r" b="b"/>
              <a:pathLst>
                <a:path w="3001095" h="686501">
                  <a:moveTo>
                    <a:pt x="0" y="0"/>
                  </a:moveTo>
                  <a:lnTo>
                    <a:pt x="3001095" y="0"/>
                  </a:lnTo>
                  <a:lnTo>
                    <a:pt x="3001095" y="686501"/>
                  </a:lnTo>
                  <a:lnTo>
                    <a:pt x="0" y="68650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tr-TR"/>
            </a:p>
          </p:txBody>
        </p:sp>
        <p:sp>
          <p:nvSpPr>
            <p:cNvPr id="54" name="Metin kutusu 53">
              <a:extLst>
                <a:ext uri="{FF2B5EF4-FFF2-40B4-BE49-F238E27FC236}">
                  <a16:creationId xmlns:a16="http://schemas.microsoft.com/office/drawing/2014/main" id="{173CEDA9-467C-A6D4-5A6A-3222B2F0D5C6}"/>
                </a:ext>
              </a:extLst>
            </p:cNvPr>
            <p:cNvSpPr txBox="1"/>
            <p:nvPr/>
          </p:nvSpPr>
          <p:spPr>
            <a:xfrm rot="21439004">
              <a:off x="8993774" y="7072413"/>
              <a:ext cx="8918263" cy="1569660"/>
            </a:xfrm>
            <a:prstGeom prst="rect">
              <a:avLst/>
            </a:prstGeom>
            <a:noFill/>
          </p:spPr>
          <p:txBody>
            <a:bodyPr wrap="square">
              <a:spAutoFit/>
            </a:bodyPr>
            <a:lstStyle/>
            <a:p>
              <a:pPr algn="just"/>
              <a:r>
                <a:rPr lang="tr-TR" sz="3200" dirty="0">
                  <a:solidFill>
                    <a:schemeClr val="tx1">
                      <a:lumMod val="95000"/>
                      <a:lumOff val="5000"/>
                    </a:schemeClr>
                  </a:solidFill>
                </a:rPr>
                <a:t>Kur’an-ı Kerim’de peygamberler için nebi ve resul kavramları kullanılmıştır. N</a:t>
              </a:r>
              <a:r>
                <a:rPr lang="tr-TR" sz="3200" dirty="0"/>
                <a:t>ebi ve resul kavramları Kur’an-ı Kerim’de </a:t>
              </a:r>
              <a:r>
                <a:rPr lang="tr-TR" sz="3200" dirty="0">
                  <a:solidFill>
                    <a:srgbClr val="C00000"/>
                  </a:solidFill>
                </a:rPr>
                <a:t>eş anlamlı </a:t>
              </a:r>
              <a:r>
                <a:rPr lang="tr-TR" sz="3200" dirty="0"/>
                <a:t>olarak da kullanılmıştır</a:t>
              </a:r>
              <a:endParaRPr lang="tr-TR" sz="3200" dirty="0">
                <a:solidFill>
                  <a:schemeClr val="tx1">
                    <a:lumMod val="95000"/>
                    <a:lumOff val="5000"/>
                  </a:schemeClr>
                </a:solidFill>
              </a:endParaRPr>
            </a:p>
          </p:txBody>
        </p:sp>
      </p:grpSp>
      <p:sp>
        <p:nvSpPr>
          <p:cNvPr id="55" name="Freeform 59">
            <a:extLst>
              <a:ext uri="{FF2B5EF4-FFF2-40B4-BE49-F238E27FC236}">
                <a16:creationId xmlns:a16="http://schemas.microsoft.com/office/drawing/2014/main" id="{F1E7159F-F1C2-498D-7E41-1938F14CA325}"/>
              </a:ext>
            </a:extLst>
          </p:cNvPr>
          <p:cNvSpPr/>
          <p:nvPr/>
        </p:nvSpPr>
        <p:spPr>
          <a:xfrm rot="3016121" flipH="1" flipV="1">
            <a:off x="7401019" y="7337470"/>
            <a:ext cx="999090" cy="1387631"/>
          </a:xfrm>
          <a:custGeom>
            <a:avLst/>
            <a:gdLst/>
            <a:ahLst/>
            <a:cxnLst/>
            <a:rect l="l" t="t" r="r" b="b"/>
            <a:pathLst>
              <a:path w="766453" h="1448622">
                <a:moveTo>
                  <a:pt x="766453" y="1448622"/>
                </a:moveTo>
                <a:lnTo>
                  <a:pt x="0" y="1448622"/>
                </a:lnTo>
                <a:lnTo>
                  <a:pt x="0" y="0"/>
                </a:lnTo>
                <a:lnTo>
                  <a:pt x="766453" y="0"/>
                </a:lnTo>
                <a:lnTo>
                  <a:pt x="766453" y="1448622"/>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dirty="0"/>
          </a:p>
        </p:txBody>
      </p:sp>
      <p:sp>
        <p:nvSpPr>
          <p:cNvPr id="22" name="Freeform 50">
            <a:extLst>
              <a:ext uri="{FF2B5EF4-FFF2-40B4-BE49-F238E27FC236}">
                <a16:creationId xmlns:a16="http://schemas.microsoft.com/office/drawing/2014/main" id="{6AF426E4-C43D-1713-BD99-7574472C84AC}"/>
              </a:ext>
            </a:extLst>
          </p:cNvPr>
          <p:cNvSpPr/>
          <p:nvPr/>
        </p:nvSpPr>
        <p:spPr>
          <a:xfrm rot="10193004">
            <a:off x="4039394" y="5556776"/>
            <a:ext cx="2042805" cy="1057498"/>
          </a:xfrm>
          <a:custGeom>
            <a:avLst/>
            <a:gdLst/>
            <a:ahLst/>
            <a:cxnLst/>
            <a:rect l="l" t="t" r="r" b="b"/>
            <a:pathLst>
              <a:path w="1719569" h="914753">
                <a:moveTo>
                  <a:pt x="0" y="0"/>
                </a:moveTo>
                <a:lnTo>
                  <a:pt x="1719569" y="0"/>
                </a:lnTo>
                <a:lnTo>
                  <a:pt x="1719569" y="914753"/>
                </a:lnTo>
                <a:lnTo>
                  <a:pt x="0" y="9147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tr-TR" dirty="0"/>
          </a:p>
        </p:txBody>
      </p:sp>
      <p:sp>
        <p:nvSpPr>
          <p:cNvPr id="20" name="Freeform 48">
            <a:extLst>
              <a:ext uri="{FF2B5EF4-FFF2-40B4-BE49-F238E27FC236}">
                <a16:creationId xmlns:a16="http://schemas.microsoft.com/office/drawing/2014/main" id="{518EF557-81E7-E89C-E1A7-2BCF5CA519F7}"/>
              </a:ext>
            </a:extLst>
          </p:cNvPr>
          <p:cNvSpPr/>
          <p:nvPr/>
        </p:nvSpPr>
        <p:spPr>
          <a:xfrm rot="19806094" flipH="1">
            <a:off x="3339598" y="6616788"/>
            <a:ext cx="933180" cy="1957080"/>
          </a:xfrm>
          <a:custGeom>
            <a:avLst/>
            <a:gdLst/>
            <a:ahLst/>
            <a:cxnLst/>
            <a:rect l="l" t="t" r="r" b="b"/>
            <a:pathLst>
              <a:path w="933180" h="1763742">
                <a:moveTo>
                  <a:pt x="933180" y="0"/>
                </a:moveTo>
                <a:lnTo>
                  <a:pt x="0" y="0"/>
                </a:lnTo>
                <a:lnTo>
                  <a:pt x="0" y="1763742"/>
                </a:lnTo>
                <a:lnTo>
                  <a:pt x="933180" y="1763742"/>
                </a:lnTo>
                <a:lnTo>
                  <a:pt x="93318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tr-TR"/>
          </a:p>
        </p:txBody>
      </p:sp>
      <p:sp>
        <p:nvSpPr>
          <p:cNvPr id="21" name="Freeform 49">
            <a:extLst>
              <a:ext uri="{FF2B5EF4-FFF2-40B4-BE49-F238E27FC236}">
                <a16:creationId xmlns:a16="http://schemas.microsoft.com/office/drawing/2014/main" id="{48CC2B36-9159-ECE3-EEA3-C2E4936D3844}"/>
              </a:ext>
            </a:extLst>
          </p:cNvPr>
          <p:cNvSpPr/>
          <p:nvPr/>
        </p:nvSpPr>
        <p:spPr>
          <a:xfrm rot="1496670" flipH="1" flipV="1">
            <a:off x="3223576" y="2284794"/>
            <a:ext cx="933180" cy="1763742"/>
          </a:xfrm>
          <a:custGeom>
            <a:avLst/>
            <a:gdLst/>
            <a:ahLst/>
            <a:cxnLst/>
            <a:rect l="l" t="t" r="r" b="b"/>
            <a:pathLst>
              <a:path w="933180" h="1763742">
                <a:moveTo>
                  <a:pt x="933180" y="1763742"/>
                </a:moveTo>
                <a:lnTo>
                  <a:pt x="0" y="1763742"/>
                </a:lnTo>
                <a:lnTo>
                  <a:pt x="0" y="0"/>
                </a:lnTo>
                <a:lnTo>
                  <a:pt x="933180" y="0"/>
                </a:lnTo>
                <a:lnTo>
                  <a:pt x="933180" y="1763742"/>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tr-TR"/>
          </a:p>
        </p:txBody>
      </p:sp>
    </p:spTree>
    <p:custDataLst>
      <p:tags r:id="rId1"/>
    </p:custDataLst>
    <p:extLst>
      <p:ext uri="{BB962C8B-B14F-4D97-AF65-F5344CB8AC3E}">
        <p14:creationId xmlns:p14="http://schemas.microsoft.com/office/powerpoint/2010/main" val="135880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left)">
                                      <p:cBhvr>
                                        <p:cTn id="11" dur="500"/>
                                        <p:tgtEl>
                                          <p:spTgt spid="5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wipe(left)">
                                      <p:cBhvr>
                                        <p:cTn id="20" dur="500"/>
                                        <p:tgtEl>
                                          <p:spTgt spid="5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left)">
                                      <p:cBhvr>
                                        <p:cTn id="29" dur="500"/>
                                        <p:tgtEl>
                                          <p:spTgt spid="5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left)">
                                      <p:cBhvr>
                                        <p:cTn id="34" dur="500"/>
                                        <p:tgtEl>
                                          <p:spTgt spid="31"/>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wipe(left)">
                                      <p:cBhvr>
                                        <p:cTn id="38" dur="500"/>
                                        <p:tgtEl>
                                          <p:spTgt spid="6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500"/>
                                        <p:tgtEl>
                                          <p:spTgt spid="32"/>
                                        </p:tgtEl>
                                      </p:cBhvr>
                                    </p:animEffect>
                                  </p:childTnLst>
                                </p:cTn>
                              </p:par>
                            </p:childTnLst>
                          </p:cTn>
                        </p:par>
                        <p:par>
                          <p:cTn id="44" fill="hold">
                            <p:stCondLst>
                              <p:cond delay="500"/>
                            </p:stCondLst>
                            <p:childTnLst>
                              <p:par>
                                <p:cTn id="45" presetID="22" presetClass="entr" presetSubtype="8" fill="hold" nodeType="after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left)">
                                      <p:cBhvr>
                                        <p:cTn id="47" dur="500"/>
                                        <p:tgtEl>
                                          <p:spTgt spid="6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wipe(left)">
                                      <p:cBhvr>
                                        <p:cTn id="52" dur="500"/>
                                        <p:tgtEl>
                                          <p:spTgt spid="55"/>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wipe(left)">
                                      <p:cBhvr>
                                        <p:cTn id="5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55" grpId="0" animBg="1"/>
      <p:bldP spid="22" grpId="0"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D77C2006-9CE3-2575-BB12-1E0164A74A4C}"/>
              </a:ext>
            </a:extLst>
          </p:cNvPr>
          <p:cNvSpPr/>
          <p:nvPr/>
        </p:nvSpPr>
        <p:spPr>
          <a:xfrm>
            <a:off x="271482" y="979714"/>
            <a:ext cx="17601272" cy="1649186"/>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a:ln>
            <a:solidFill>
              <a:srgbClr val="004481"/>
            </a:solidFill>
          </a:ln>
        </p:spPr>
        <p:txBody>
          <a:bodyPr/>
          <a:lstStyle/>
          <a:p>
            <a:pPr defTabSz="609630"/>
            <a:endParaRPr lang="tr-TR" sz="1200" dirty="0">
              <a:solidFill>
                <a:prstClr val="black"/>
              </a:solidFill>
              <a:latin typeface="Calibri"/>
            </a:endParaRPr>
          </a:p>
        </p:txBody>
      </p:sp>
      <p:grpSp>
        <p:nvGrpSpPr>
          <p:cNvPr id="7" name="Grup 6">
            <a:extLst>
              <a:ext uri="{FF2B5EF4-FFF2-40B4-BE49-F238E27FC236}">
                <a16:creationId xmlns:a16="http://schemas.microsoft.com/office/drawing/2014/main" id="{3D1D031C-6796-E94A-0C5C-1A8F2163DD5E}"/>
              </a:ext>
            </a:extLst>
          </p:cNvPr>
          <p:cNvGrpSpPr/>
          <p:nvPr/>
        </p:nvGrpSpPr>
        <p:grpSpPr>
          <a:xfrm>
            <a:off x="234245" y="633642"/>
            <a:ext cx="659859" cy="692401"/>
            <a:chOff x="0" y="1838262"/>
            <a:chExt cx="744869" cy="723435"/>
          </a:xfrm>
        </p:grpSpPr>
        <p:sp>
          <p:nvSpPr>
            <p:cNvPr id="8" name="Freeform 8">
              <a:extLst>
                <a:ext uri="{FF2B5EF4-FFF2-40B4-BE49-F238E27FC236}">
                  <a16:creationId xmlns:a16="http://schemas.microsoft.com/office/drawing/2014/main" id="{D87D6F06-EB02-3056-395C-A86CEB4DA53C}"/>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tr-TR" sz="1200" dirty="0">
                <a:solidFill>
                  <a:prstClr val="black"/>
                </a:solidFill>
                <a:latin typeface="Calibri"/>
              </a:endParaRPr>
            </a:p>
          </p:txBody>
        </p:sp>
        <p:sp>
          <p:nvSpPr>
            <p:cNvPr id="9" name="TextBox 49">
              <a:extLst>
                <a:ext uri="{FF2B5EF4-FFF2-40B4-BE49-F238E27FC236}">
                  <a16:creationId xmlns:a16="http://schemas.microsoft.com/office/drawing/2014/main" id="{051E14FD-87D2-9524-EABD-5C9F93FBA6CA}"/>
                </a:ext>
              </a:extLst>
            </p:cNvPr>
            <p:cNvSpPr txBox="1"/>
            <p:nvPr/>
          </p:nvSpPr>
          <p:spPr>
            <a:xfrm>
              <a:off x="204319" y="2039749"/>
              <a:ext cx="331650" cy="438878"/>
            </a:xfrm>
            <a:prstGeom prst="rect">
              <a:avLst/>
            </a:prstGeom>
          </p:spPr>
          <p:txBody>
            <a:bodyPr wrap="square" lIns="0" tIns="0" rIns="0" bIns="0" rtlCol="0" anchor="t">
              <a:spAutoFit/>
            </a:bodyPr>
            <a:lstStyle/>
            <a:p>
              <a:pPr algn="ctr" defTabSz="609630">
                <a:lnSpc>
                  <a:spcPts val="3118"/>
                </a:lnSpc>
                <a:spcBef>
                  <a:spcPct val="0"/>
                </a:spcBef>
                <a:defRPr/>
              </a:pPr>
              <a:r>
                <a:rPr lang="en-US" sz="3600" dirty="0">
                  <a:solidFill>
                    <a:srgbClr val="000000"/>
                  </a:solidFill>
                  <a:latin typeface="Calibri"/>
                </a:rPr>
                <a:t>1</a:t>
              </a:r>
            </a:p>
          </p:txBody>
        </p:sp>
      </p:grpSp>
      <p:sp>
        <p:nvSpPr>
          <p:cNvPr id="10" name="Metin kutusu 9">
            <a:extLst>
              <a:ext uri="{FF2B5EF4-FFF2-40B4-BE49-F238E27FC236}">
                <a16:creationId xmlns:a16="http://schemas.microsoft.com/office/drawing/2014/main" id="{093B1A14-F572-477F-4A10-F9AA88A9033F}"/>
              </a:ext>
            </a:extLst>
          </p:cNvPr>
          <p:cNvSpPr txBox="1"/>
          <p:nvPr/>
        </p:nvSpPr>
        <p:spPr>
          <a:xfrm>
            <a:off x="728354" y="1020095"/>
            <a:ext cx="13364322" cy="584775"/>
          </a:xfrm>
          <a:prstGeom prst="rect">
            <a:avLst/>
          </a:prstGeom>
          <a:noFill/>
        </p:spPr>
        <p:txBody>
          <a:bodyPr wrap="square">
            <a:spAutoFit/>
          </a:bodyPr>
          <a:lstStyle/>
          <a:p>
            <a:r>
              <a:rPr lang="tr-TR" sz="3200" dirty="0"/>
              <a:t> bilgi ve/Allah’tan/ emirleri/insanlara/ iletirler/Peygamber,/aldığı.</a:t>
            </a:r>
          </a:p>
        </p:txBody>
      </p:sp>
      <p:sp>
        <p:nvSpPr>
          <p:cNvPr id="14" name="Dikdörtgen: Köşeleri Yuvarlatılmış 13">
            <a:extLst>
              <a:ext uri="{FF2B5EF4-FFF2-40B4-BE49-F238E27FC236}">
                <a16:creationId xmlns:a16="http://schemas.microsoft.com/office/drawing/2014/main" id="{85CE2E0D-444B-7BBA-CD28-C8DDF40F7C93}"/>
              </a:ext>
            </a:extLst>
          </p:cNvPr>
          <p:cNvSpPr/>
          <p:nvPr/>
        </p:nvSpPr>
        <p:spPr>
          <a:xfrm>
            <a:off x="718011" y="1604870"/>
            <a:ext cx="16640420" cy="817528"/>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endParaRPr lang="tr-TR" sz="3200" dirty="0">
              <a:solidFill>
                <a:srgbClr val="C00000"/>
              </a:solidFill>
            </a:endParaRPr>
          </a:p>
        </p:txBody>
      </p:sp>
      <p:sp>
        <p:nvSpPr>
          <p:cNvPr id="30" name="Freeform 3">
            <a:extLst>
              <a:ext uri="{FF2B5EF4-FFF2-40B4-BE49-F238E27FC236}">
                <a16:creationId xmlns:a16="http://schemas.microsoft.com/office/drawing/2014/main" id="{3997F43F-F870-9778-B778-A9504F6B84FF}"/>
              </a:ext>
            </a:extLst>
          </p:cNvPr>
          <p:cNvSpPr/>
          <p:nvPr/>
        </p:nvSpPr>
        <p:spPr>
          <a:xfrm>
            <a:off x="271482" y="3254056"/>
            <a:ext cx="17601272" cy="1649186"/>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a:ln>
            <a:solidFill>
              <a:srgbClr val="004481"/>
            </a:solidFill>
          </a:ln>
        </p:spPr>
        <p:txBody>
          <a:bodyPr/>
          <a:lstStyle/>
          <a:p>
            <a:pPr defTabSz="609630"/>
            <a:endParaRPr lang="tr-TR" sz="1200" dirty="0">
              <a:solidFill>
                <a:prstClr val="black"/>
              </a:solidFill>
              <a:latin typeface="Calibri"/>
            </a:endParaRPr>
          </a:p>
        </p:txBody>
      </p:sp>
      <p:grpSp>
        <p:nvGrpSpPr>
          <p:cNvPr id="31" name="Grup 30">
            <a:extLst>
              <a:ext uri="{FF2B5EF4-FFF2-40B4-BE49-F238E27FC236}">
                <a16:creationId xmlns:a16="http://schemas.microsoft.com/office/drawing/2014/main" id="{860EB8D3-6490-F9C9-ADD9-712AB2F64256}"/>
              </a:ext>
            </a:extLst>
          </p:cNvPr>
          <p:cNvGrpSpPr/>
          <p:nvPr/>
        </p:nvGrpSpPr>
        <p:grpSpPr>
          <a:xfrm>
            <a:off x="234245" y="2907984"/>
            <a:ext cx="659859" cy="692401"/>
            <a:chOff x="0" y="1838262"/>
            <a:chExt cx="744869" cy="723435"/>
          </a:xfrm>
        </p:grpSpPr>
        <p:sp>
          <p:nvSpPr>
            <p:cNvPr id="32" name="Freeform 8">
              <a:extLst>
                <a:ext uri="{FF2B5EF4-FFF2-40B4-BE49-F238E27FC236}">
                  <a16:creationId xmlns:a16="http://schemas.microsoft.com/office/drawing/2014/main" id="{D12F7949-5502-C1DE-7024-C1BD3F3D1326}"/>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tr-TR" sz="1200" dirty="0">
                <a:solidFill>
                  <a:prstClr val="black"/>
                </a:solidFill>
                <a:latin typeface="Calibri"/>
              </a:endParaRPr>
            </a:p>
          </p:txBody>
        </p:sp>
        <p:sp>
          <p:nvSpPr>
            <p:cNvPr id="33" name="TextBox 49">
              <a:extLst>
                <a:ext uri="{FF2B5EF4-FFF2-40B4-BE49-F238E27FC236}">
                  <a16:creationId xmlns:a16="http://schemas.microsoft.com/office/drawing/2014/main" id="{0FCA5128-438C-5C21-21BA-F56F0E3008A4}"/>
                </a:ext>
              </a:extLst>
            </p:cNvPr>
            <p:cNvSpPr txBox="1"/>
            <p:nvPr/>
          </p:nvSpPr>
          <p:spPr>
            <a:xfrm>
              <a:off x="204319" y="2039749"/>
              <a:ext cx="331650" cy="438878"/>
            </a:xfrm>
            <a:prstGeom prst="rect">
              <a:avLst/>
            </a:prstGeom>
          </p:spPr>
          <p:txBody>
            <a:bodyPr wrap="square" lIns="0" tIns="0" rIns="0" bIns="0" rtlCol="0" anchor="t">
              <a:spAutoFit/>
            </a:bodyPr>
            <a:lstStyle/>
            <a:p>
              <a:pPr algn="ctr" defTabSz="609630">
                <a:lnSpc>
                  <a:spcPts val="3118"/>
                </a:lnSpc>
                <a:spcBef>
                  <a:spcPct val="0"/>
                </a:spcBef>
                <a:defRPr/>
              </a:pPr>
              <a:r>
                <a:rPr lang="tr-TR" sz="3600" dirty="0">
                  <a:solidFill>
                    <a:srgbClr val="000000"/>
                  </a:solidFill>
                  <a:latin typeface="Calibri"/>
                </a:rPr>
                <a:t>2</a:t>
              </a:r>
              <a:endParaRPr lang="en-US" sz="3600" dirty="0">
                <a:solidFill>
                  <a:srgbClr val="000000"/>
                </a:solidFill>
                <a:latin typeface="Calibri"/>
              </a:endParaRPr>
            </a:p>
          </p:txBody>
        </p:sp>
      </p:grpSp>
      <p:sp>
        <p:nvSpPr>
          <p:cNvPr id="34" name="Metin kutusu 33">
            <a:extLst>
              <a:ext uri="{FF2B5EF4-FFF2-40B4-BE49-F238E27FC236}">
                <a16:creationId xmlns:a16="http://schemas.microsoft.com/office/drawing/2014/main" id="{55B718AA-87D0-686A-EF6B-988881EE2808}"/>
              </a:ext>
            </a:extLst>
          </p:cNvPr>
          <p:cNvSpPr txBox="1"/>
          <p:nvPr/>
        </p:nvSpPr>
        <p:spPr>
          <a:xfrm>
            <a:off x="728354" y="3242624"/>
            <a:ext cx="13364322" cy="1077218"/>
          </a:xfrm>
          <a:prstGeom prst="rect">
            <a:avLst/>
          </a:prstGeom>
          <a:noFill/>
        </p:spPr>
        <p:txBody>
          <a:bodyPr wrap="square">
            <a:spAutoFit/>
          </a:bodyPr>
          <a:lstStyle/>
          <a:p>
            <a:r>
              <a:rPr lang="tr-TR" sz="3200" dirty="0"/>
              <a:t>  kişilerdir/ insanlara/aldıkları / mesajları/Allah’tan/Peygamberler,/ileten.</a:t>
            </a:r>
          </a:p>
          <a:p>
            <a:endParaRPr lang="tr-TR" sz="3200" dirty="0"/>
          </a:p>
        </p:txBody>
      </p:sp>
      <p:sp>
        <p:nvSpPr>
          <p:cNvPr id="35" name="Dikdörtgen: Köşeleri Yuvarlatılmış 34">
            <a:extLst>
              <a:ext uri="{FF2B5EF4-FFF2-40B4-BE49-F238E27FC236}">
                <a16:creationId xmlns:a16="http://schemas.microsoft.com/office/drawing/2014/main" id="{BCAEAA30-8B1E-9052-3F93-DB6601581B51}"/>
              </a:ext>
            </a:extLst>
          </p:cNvPr>
          <p:cNvSpPr/>
          <p:nvPr/>
        </p:nvSpPr>
        <p:spPr>
          <a:xfrm>
            <a:off x="718011" y="3879212"/>
            <a:ext cx="16640420" cy="817528"/>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endParaRPr lang="tr-TR" sz="3200" dirty="0">
              <a:solidFill>
                <a:srgbClr val="C00000"/>
              </a:solidFill>
            </a:endParaRPr>
          </a:p>
        </p:txBody>
      </p:sp>
      <p:sp>
        <p:nvSpPr>
          <p:cNvPr id="36" name="Freeform 3">
            <a:extLst>
              <a:ext uri="{FF2B5EF4-FFF2-40B4-BE49-F238E27FC236}">
                <a16:creationId xmlns:a16="http://schemas.microsoft.com/office/drawing/2014/main" id="{E13D7AB9-3D8C-E0C0-9E7B-2D8989A6F92D}"/>
              </a:ext>
            </a:extLst>
          </p:cNvPr>
          <p:cNvSpPr/>
          <p:nvPr/>
        </p:nvSpPr>
        <p:spPr>
          <a:xfrm>
            <a:off x="340330" y="5473781"/>
            <a:ext cx="17601272" cy="1649186"/>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a:ln>
            <a:solidFill>
              <a:srgbClr val="004481"/>
            </a:solidFill>
          </a:ln>
        </p:spPr>
        <p:txBody>
          <a:bodyPr/>
          <a:lstStyle/>
          <a:p>
            <a:pPr defTabSz="609630"/>
            <a:endParaRPr lang="tr-TR" sz="1200" dirty="0">
              <a:solidFill>
                <a:prstClr val="black"/>
              </a:solidFill>
              <a:latin typeface="Calibri"/>
            </a:endParaRPr>
          </a:p>
        </p:txBody>
      </p:sp>
      <p:grpSp>
        <p:nvGrpSpPr>
          <p:cNvPr id="37" name="Grup 36">
            <a:extLst>
              <a:ext uri="{FF2B5EF4-FFF2-40B4-BE49-F238E27FC236}">
                <a16:creationId xmlns:a16="http://schemas.microsoft.com/office/drawing/2014/main" id="{3FF378AB-A3CB-B23E-88B5-6D4608AC298F}"/>
              </a:ext>
            </a:extLst>
          </p:cNvPr>
          <p:cNvGrpSpPr/>
          <p:nvPr/>
        </p:nvGrpSpPr>
        <p:grpSpPr>
          <a:xfrm>
            <a:off x="303093" y="5127709"/>
            <a:ext cx="659859" cy="692401"/>
            <a:chOff x="0" y="1838262"/>
            <a:chExt cx="744869" cy="723435"/>
          </a:xfrm>
        </p:grpSpPr>
        <p:sp>
          <p:nvSpPr>
            <p:cNvPr id="38" name="Freeform 8">
              <a:extLst>
                <a:ext uri="{FF2B5EF4-FFF2-40B4-BE49-F238E27FC236}">
                  <a16:creationId xmlns:a16="http://schemas.microsoft.com/office/drawing/2014/main" id="{87B01BFE-D05D-AD73-8869-A3A0BC1AF87C}"/>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tr-TR" sz="1200" dirty="0">
                <a:solidFill>
                  <a:prstClr val="black"/>
                </a:solidFill>
                <a:latin typeface="Calibri"/>
              </a:endParaRPr>
            </a:p>
          </p:txBody>
        </p:sp>
        <p:sp>
          <p:nvSpPr>
            <p:cNvPr id="39" name="TextBox 49">
              <a:extLst>
                <a:ext uri="{FF2B5EF4-FFF2-40B4-BE49-F238E27FC236}">
                  <a16:creationId xmlns:a16="http://schemas.microsoft.com/office/drawing/2014/main" id="{655EF2B2-97A6-F20D-F73C-642E716CF684}"/>
                </a:ext>
              </a:extLst>
            </p:cNvPr>
            <p:cNvSpPr txBox="1"/>
            <p:nvPr/>
          </p:nvSpPr>
          <p:spPr>
            <a:xfrm>
              <a:off x="204319" y="2039749"/>
              <a:ext cx="331650" cy="438878"/>
            </a:xfrm>
            <a:prstGeom prst="rect">
              <a:avLst/>
            </a:prstGeom>
          </p:spPr>
          <p:txBody>
            <a:bodyPr wrap="square" lIns="0" tIns="0" rIns="0" bIns="0" rtlCol="0" anchor="t">
              <a:spAutoFit/>
            </a:bodyPr>
            <a:lstStyle/>
            <a:p>
              <a:pPr algn="ctr" defTabSz="609630">
                <a:lnSpc>
                  <a:spcPts val="3118"/>
                </a:lnSpc>
                <a:spcBef>
                  <a:spcPct val="0"/>
                </a:spcBef>
                <a:defRPr/>
              </a:pPr>
              <a:r>
                <a:rPr lang="tr-TR" sz="3600" dirty="0">
                  <a:solidFill>
                    <a:srgbClr val="000000"/>
                  </a:solidFill>
                  <a:latin typeface="Calibri"/>
                </a:rPr>
                <a:t>3</a:t>
              </a:r>
              <a:endParaRPr lang="en-US" sz="3600" dirty="0">
                <a:solidFill>
                  <a:srgbClr val="000000"/>
                </a:solidFill>
                <a:latin typeface="Calibri"/>
              </a:endParaRPr>
            </a:p>
          </p:txBody>
        </p:sp>
      </p:grpSp>
      <p:sp>
        <p:nvSpPr>
          <p:cNvPr id="40" name="Metin kutusu 39">
            <a:extLst>
              <a:ext uri="{FF2B5EF4-FFF2-40B4-BE49-F238E27FC236}">
                <a16:creationId xmlns:a16="http://schemas.microsoft.com/office/drawing/2014/main" id="{33D85FC1-469E-4B70-2FC7-7C6B8A632FDB}"/>
              </a:ext>
            </a:extLst>
          </p:cNvPr>
          <p:cNvSpPr txBox="1"/>
          <p:nvPr/>
        </p:nvSpPr>
        <p:spPr>
          <a:xfrm>
            <a:off x="797202" y="5514162"/>
            <a:ext cx="15738198" cy="584775"/>
          </a:xfrm>
          <a:prstGeom prst="rect">
            <a:avLst/>
          </a:prstGeom>
          <a:noFill/>
        </p:spPr>
        <p:txBody>
          <a:bodyPr wrap="square">
            <a:spAutoFit/>
          </a:bodyPr>
          <a:lstStyle/>
          <a:p>
            <a:r>
              <a:rPr lang="tr-TR" sz="3200" dirty="0"/>
              <a:t> davet eden/iyiliğe/ insanları/Peygamber,/ rehberlerdir./ve hakka</a:t>
            </a:r>
          </a:p>
        </p:txBody>
      </p:sp>
      <p:sp>
        <p:nvSpPr>
          <p:cNvPr id="41" name="Dikdörtgen: Köşeleri Yuvarlatılmış 40">
            <a:extLst>
              <a:ext uri="{FF2B5EF4-FFF2-40B4-BE49-F238E27FC236}">
                <a16:creationId xmlns:a16="http://schemas.microsoft.com/office/drawing/2014/main" id="{E3876451-F64D-61CA-D80B-862F8EFC58F2}"/>
              </a:ext>
            </a:extLst>
          </p:cNvPr>
          <p:cNvSpPr/>
          <p:nvPr/>
        </p:nvSpPr>
        <p:spPr>
          <a:xfrm>
            <a:off x="729634" y="6187724"/>
            <a:ext cx="16640420" cy="817528"/>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endParaRPr lang="tr-TR" sz="3200" dirty="0">
              <a:solidFill>
                <a:srgbClr val="C00000"/>
              </a:solidFill>
            </a:endParaRPr>
          </a:p>
        </p:txBody>
      </p:sp>
      <p:sp>
        <p:nvSpPr>
          <p:cNvPr id="42" name="Freeform 3">
            <a:extLst>
              <a:ext uri="{FF2B5EF4-FFF2-40B4-BE49-F238E27FC236}">
                <a16:creationId xmlns:a16="http://schemas.microsoft.com/office/drawing/2014/main" id="{6821BA68-A404-3447-E0D8-47050DCB5D02}"/>
              </a:ext>
            </a:extLst>
          </p:cNvPr>
          <p:cNvSpPr/>
          <p:nvPr/>
        </p:nvSpPr>
        <p:spPr>
          <a:xfrm>
            <a:off x="340330" y="7748123"/>
            <a:ext cx="17601272" cy="1649186"/>
          </a:xfrm>
          <a:custGeom>
            <a:avLst/>
            <a:gdLst/>
            <a:ahLst/>
            <a:cxnLst/>
            <a:rect l="l" t="t" r="r" b="b"/>
            <a:pathLst>
              <a:path w="1724567" h="1108724">
                <a:moveTo>
                  <a:pt x="59527" y="0"/>
                </a:moveTo>
                <a:lnTo>
                  <a:pt x="1665041" y="0"/>
                </a:lnTo>
                <a:cubicBezTo>
                  <a:pt x="1680828" y="0"/>
                  <a:pt x="1695969" y="6272"/>
                  <a:pt x="1707132" y="17435"/>
                </a:cubicBezTo>
                <a:cubicBezTo>
                  <a:pt x="1718296" y="28598"/>
                  <a:pt x="1724567" y="43739"/>
                  <a:pt x="1724567" y="59527"/>
                </a:cubicBezTo>
                <a:lnTo>
                  <a:pt x="1724567" y="1049198"/>
                </a:lnTo>
                <a:cubicBezTo>
                  <a:pt x="1724567" y="1064985"/>
                  <a:pt x="1718296" y="1080126"/>
                  <a:pt x="1707132" y="1091289"/>
                </a:cubicBezTo>
                <a:cubicBezTo>
                  <a:pt x="1695969" y="1102453"/>
                  <a:pt x="1680828" y="1108724"/>
                  <a:pt x="1665041" y="1108724"/>
                </a:cubicBezTo>
                <a:lnTo>
                  <a:pt x="59527" y="1108724"/>
                </a:lnTo>
                <a:cubicBezTo>
                  <a:pt x="43739" y="1108724"/>
                  <a:pt x="28598" y="1102453"/>
                  <a:pt x="17435" y="1091289"/>
                </a:cubicBezTo>
                <a:cubicBezTo>
                  <a:pt x="6272" y="1080126"/>
                  <a:pt x="0" y="1064985"/>
                  <a:pt x="0" y="1049198"/>
                </a:cubicBezTo>
                <a:lnTo>
                  <a:pt x="0" y="59527"/>
                </a:lnTo>
                <a:cubicBezTo>
                  <a:pt x="0" y="43739"/>
                  <a:pt x="6272" y="28598"/>
                  <a:pt x="17435" y="17435"/>
                </a:cubicBezTo>
                <a:cubicBezTo>
                  <a:pt x="28598" y="6272"/>
                  <a:pt x="43739" y="0"/>
                  <a:pt x="59527" y="0"/>
                </a:cubicBezTo>
                <a:close/>
              </a:path>
            </a:pathLst>
          </a:custGeom>
          <a:solidFill>
            <a:srgbClr val="FFECC2"/>
          </a:solidFill>
          <a:ln>
            <a:solidFill>
              <a:srgbClr val="004481"/>
            </a:solidFill>
          </a:ln>
        </p:spPr>
        <p:txBody>
          <a:bodyPr/>
          <a:lstStyle/>
          <a:p>
            <a:pPr defTabSz="609630"/>
            <a:endParaRPr lang="tr-TR" sz="1200" dirty="0">
              <a:solidFill>
                <a:prstClr val="black"/>
              </a:solidFill>
              <a:latin typeface="Calibri"/>
            </a:endParaRPr>
          </a:p>
        </p:txBody>
      </p:sp>
      <p:grpSp>
        <p:nvGrpSpPr>
          <p:cNvPr id="43" name="Grup 42">
            <a:extLst>
              <a:ext uri="{FF2B5EF4-FFF2-40B4-BE49-F238E27FC236}">
                <a16:creationId xmlns:a16="http://schemas.microsoft.com/office/drawing/2014/main" id="{85953FDA-10E2-2595-A950-76C4A6D86573}"/>
              </a:ext>
            </a:extLst>
          </p:cNvPr>
          <p:cNvGrpSpPr/>
          <p:nvPr/>
        </p:nvGrpSpPr>
        <p:grpSpPr>
          <a:xfrm>
            <a:off x="303093" y="7402051"/>
            <a:ext cx="659859" cy="692401"/>
            <a:chOff x="0" y="1838262"/>
            <a:chExt cx="744869" cy="723435"/>
          </a:xfrm>
        </p:grpSpPr>
        <p:sp>
          <p:nvSpPr>
            <p:cNvPr id="44" name="Freeform 8">
              <a:extLst>
                <a:ext uri="{FF2B5EF4-FFF2-40B4-BE49-F238E27FC236}">
                  <a16:creationId xmlns:a16="http://schemas.microsoft.com/office/drawing/2014/main" id="{4B854B72-9FA4-8AE0-CF3C-16D995B870D4}"/>
                </a:ext>
              </a:extLst>
            </p:cNvPr>
            <p:cNvSpPr/>
            <p:nvPr/>
          </p:nvSpPr>
          <p:spPr>
            <a:xfrm>
              <a:off x="0" y="1838262"/>
              <a:ext cx="744869" cy="723435"/>
            </a:xfrm>
            <a:custGeom>
              <a:avLst/>
              <a:gdLst/>
              <a:ahLst/>
              <a:cxnLst/>
              <a:rect l="l" t="t" r="r" b="b"/>
              <a:pathLst>
                <a:path w="723435" h="723435">
                  <a:moveTo>
                    <a:pt x="0" y="0"/>
                  </a:moveTo>
                  <a:lnTo>
                    <a:pt x="723434" y="0"/>
                  </a:lnTo>
                  <a:lnTo>
                    <a:pt x="723434" y="723435"/>
                  </a:lnTo>
                  <a:lnTo>
                    <a:pt x="0" y="723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tr-TR" sz="1200" dirty="0">
                <a:solidFill>
                  <a:prstClr val="black"/>
                </a:solidFill>
                <a:latin typeface="Calibri"/>
              </a:endParaRPr>
            </a:p>
          </p:txBody>
        </p:sp>
        <p:sp>
          <p:nvSpPr>
            <p:cNvPr id="45" name="TextBox 49">
              <a:extLst>
                <a:ext uri="{FF2B5EF4-FFF2-40B4-BE49-F238E27FC236}">
                  <a16:creationId xmlns:a16="http://schemas.microsoft.com/office/drawing/2014/main" id="{4A3D905E-D57F-5BF2-F167-7620EF59C69A}"/>
                </a:ext>
              </a:extLst>
            </p:cNvPr>
            <p:cNvSpPr txBox="1"/>
            <p:nvPr/>
          </p:nvSpPr>
          <p:spPr>
            <a:xfrm>
              <a:off x="204319" y="2039749"/>
              <a:ext cx="331650" cy="438878"/>
            </a:xfrm>
            <a:prstGeom prst="rect">
              <a:avLst/>
            </a:prstGeom>
          </p:spPr>
          <p:txBody>
            <a:bodyPr wrap="square" lIns="0" tIns="0" rIns="0" bIns="0" rtlCol="0" anchor="t">
              <a:spAutoFit/>
            </a:bodyPr>
            <a:lstStyle/>
            <a:p>
              <a:pPr algn="ctr" defTabSz="609630">
                <a:lnSpc>
                  <a:spcPts val="3118"/>
                </a:lnSpc>
                <a:spcBef>
                  <a:spcPct val="0"/>
                </a:spcBef>
                <a:defRPr/>
              </a:pPr>
              <a:r>
                <a:rPr lang="tr-TR" sz="3600" dirty="0">
                  <a:solidFill>
                    <a:srgbClr val="000000"/>
                  </a:solidFill>
                  <a:latin typeface="Calibri"/>
                </a:rPr>
                <a:t>4</a:t>
              </a:r>
              <a:endParaRPr lang="en-US" sz="3600" dirty="0">
                <a:solidFill>
                  <a:srgbClr val="000000"/>
                </a:solidFill>
                <a:latin typeface="Calibri"/>
              </a:endParaRPr>
            </a:p>
          </p:txBody>
        </p:sp>
      </p:grpSp>
      <p:sp>
        <p:nvSpPr>
          <p:cNvPr id="46" name="Metin kutusu 45">
            <a:extLst>
              <a:ext uri="{FF2B5EF4-FFF2-40B4-BE49-F238E27FC236}">
                <a16:creationId xmlns:a16="http://schemas.microsoft.com/office/drawing/2014/main" id="{982F8D33-BFE2-BA4D-693B-493B2EEC0BE8}"/>
              </a:ext>
            </a:extLst>
          </p:cNvPr>
          <p:cNvSpPr txBox="1"/>
          <p:nvPr/>
        </p:nvSpPr>
        <p:spPr>
          <a:xfrm>
            <a:off x="797202" y="7788504"/>
            <a:ext cx="13364322" cy="584775"/>
          </a:xfrm>
          <a:prstGeom prst="rect">
            <a:avLst/>
          </a:prstGeom>
          <a:noFill/>
        </p:spPr>
        <p:txBody>
          <a:bodyPr wrap="square">
            <a:spAutoFit/>
          </a:bodyPr>
          <a:lstStyle/>
          <a:p>
            <a:r>
              <a:rPr lang="tr-TR" sz="3200" dirty="0"/>
              <a:t> kelimeleri/Nebi/ anlamına/resul/ gelir/peygamber.</a:t>
            </a:r>
          </a:p>
        </p:txBody>
      </p:sp>
      <p:sp>
        <p:nvSpPr>
          <p:cNvPr id="47" name="Dikdörtgen: Köşeleri Yuvarlatılmış 46">
            <a:extLst>
              <a:ext uri="{FF2B5EF4-FFF2-40B4-BE49-F238E27FC236}">
                <a16:creationId xmlns:a16="http://schemas.microsoft.com/office/drawing/2014/main" id="{3B78B896-7ED7-076E-0613-F65A6C931365}"/>
              </a:ext>
            </a:extLst>
          </p:cNvPr>
          <p:cNvSpPr/>
          <p:nvPr/>
        </p:nvSpPr>
        <p:spPr>
          <a:xfrm>
            <a:off x="786859" y="8373279"/>
            <a:ext cx="16640420" cy="817528"/>
          </a:xfrm>
          <a:prstGeom prst="round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endParaRPr lang="tr-TR" sz="3200" dirty="0">
              <a:solidFill>
                <a:srgbClr val="C00000"/>
              </a:solidFill>
            </a:endParaRPr>
          </a:p>
        </p:txBody>
      </p:sp>
      <p:sp>
        <p:nvSpPr>
          <p:cNvPr id="49" name="Metin kutusu 48">
            <a:extLst>
              <a:ext uri="{FF2B5EF4-FFF2-40B4-BE49-F238E27FC236}">
                <a16:creationId xmlns:a16="http://schemas.microsoft.com/office/drawing/2014/main" id="{97202CB1-A6D9-0D4A-41DF-8F23BEE6E5E3}"/>
              </a:ext>
            </a:extLst>
          </p:cNvPr>
          <p:cNvSpPr txBox="1"/>
          <p:nvPr/>
        </p:nvSpPr>
        <p:spPr>
          <a:xfrm>
            <a:off x="962952" y="113741"/>
            <a:ext cx="10363200" cy="646331"/>
          </a:xfrm>
          <a:prstGeom prst="rect">
            <a:avLst/>
          </a:prstGeom>
          <a:noFill/>
        </p:spPr>
        <p:txBody>
          <a:bodyPr wrap="square">
            <a:spAutoFit/>
          </a:bodyPr>
          <a:lstStyle/>
          <a:p>
            <a:r>
              <a:rPr lang="tr-TR" sz="3600" dirty="0"/>
              <a:t>Karışık verilen kelimeleri düzgün bir cümle yapalım.</a:t>
            </a:r>
          </a:p>
        </p:txBody>
      </p:sp>
      <p:sp>
        <p:nvSpPr>
          <p:cNvPr id="50" name="Freeform 35">
            <a:extLst>
              <a:ext uri="{FF2B5EF4-FFF2-40B4-BE49-F238E27FC236}">
                <a16:creationId xmlns:a16="http://schemas.microsoft.com/office/drawing/2014/main" id="{04CE4F5E-3938-AA57-9675-46AF6D41AB6B}"/>
              </a:ext>
            </a:extLst>
          </p:cNvPr>
          <p:cNvSpPr/>
          <p:nvPr/>
        </p:nvSpPr>
        <p:spPr>
          <a:xfrm rot="20444029">
            <a:off x="10518128" y="94991"/>
            <a:ext cx="620876" cy="582583"/>
          </a:xfrm>
          <a:custGeom>
            <a:avLst/>
            <a:gdLst/>
            <a:ahLst/>
            <a:cxnLst/>
            <a:rect l="l" t="t" r="r" b="b"/>
            <a:pathLst>
              <a:path w="808968" h="808968">
                <a:moveTo>
                  <a:pt x="0" y="0"/>
                </a:moveTo>
                <a:lnTo>
                  <a:pt x="808968" y="0"/>
                </a:lnTo>
                <a:lnTo>
                  <a:pt x="808968" y="808968"/>
                </a:lnTo>
                <a:lnTo>
                  <a:pt x="0" y="8089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tr-TR" sz="1200">
              <a:solidFill>
                <a:prstClr val="black"/>
              </a:solidFill>
              <a:latin typeface="Calibri"/>
            </a:endParaRPr>
          </a:p>
        </p:txBody>
      </p:sp>
      <p:sp>
        <p:nvSpPr>
          <p:cNvPr id="52" name="Metin kutusu 51">
            <a:extLst>
              <a:ext uri="{FF2B5EF4-FFF2-40B4-BE49-F238E27FC236}">
                <a16:creationId xmlns:a16="http://schemas.microsoft.com/office/drawing/2014/main" id="{8CE9E1C2-729D-21B6-3F2B-714BB758B95C}"/>
              </a:ext>
            </a:extLst>
          </p:cNvPr>
          <p:cNvSpPr txBox="1"/>
          <p:nvPr/>
        </p:nvSpPr>
        <p:spPr>
          <a:xfrm>
            <a:off x="484094" y="1764785"/>
            <a:ext cx="12393706" cy="584775"/>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3200" b="0" i="0" u="none" strike="noStrike" kern="1200" cap="none" spc="0" normalizeH="0" baseline="0" noProof="0" dirty="0">
                <a:ln>
                  <a:noFill/>
                </a:ln>
                <a:solidFill>
                  <a:srgbClr val="C00000"/>
                </a:solidFill>
                <a:effectLst/>
                <a:uLnTx/>
                <a:uFillTx/>
                <a:latin typeface="Calibri"/>
                <a:ea typeface="+mn-ea"/>
                <a:cs typeface="+mn-cs"/>
              </a:rPr>
              <a:t>Peygamber, Allah’tan aldığı bilgi ve emirleri insanlara iletirler.</a:t>
            </a:r>
          </a:p>
        </p:txBody>
      </p:sp>
      <p:sp>
        <p:nvSpPr>
          <p:cNvPr id="54" name="Metin kutusu 53">
            <a:extLst>
              <a:ext uri="{FF2B5EF4-FFF2-40B4-BE49-F238E27FC236}">
                <a16:creationId xmlns:a16="http://schemas.microsoft.com/office/drawing/2014/main" id="{A9AC2AC5-89F8-7E63-B023-E7FC4C3BF961}"/>
              </a:ext>
            </a:extLst>
          </p:cNvPr>
          <p:cNvSpPr txBox="1"/>
          <p:nvPr/>
        </p:nvSpPr>
        <p:spPr>
          <a:xfrm>
            <a:off x="929569" y="4013894"/>
            <a:ext cx="13364322" cy="584775"/>
          </a:xfrm>
          <a:prstGeom prst="rect">
            <a:avLst/>
          </a:prstGeom>
          <a:noFill/>
        </p:spPr>
        <p:txBody>
          <a:bodyPr wrap="square">
            <a:spAutoFit/>
          </a:bodyPr>
          <a:lstStyle/>
          <a:p>
            <a:pPr marL="457200" indent="-457200">
              <a:buFont typeface="Wingdings" panose="05000000000000000000" pitchFamily="2" charset="2"/>
              <a:buChar char="Ø"/>
            </a:pPr>
            <a:r>
              <a:rPr lang="tr-TR" sz="3200" dirty="0">
                <a:solidFill>
                  <a:srgbClr val="C00000"/>
                </a:solidFill>
              </a:rPr>
              <a:t>Peygamberler, Allah’tan aldıkları mesajları insanlara ileten kişilerdir.</a:t>
            </a:r>
            <a:endParaRPr lang="tr-TR" sz="3200" dirty="0"/>
          </a:p>
        </p:txBody>
      </p:sp>
      <p:sp>
        <p:nvSpPr>
          <p:cNvPr id="56" name="Metin kutusu 55">
            <a:extLst>
              <a:ext uri="{FF2B5EF4-FFF2-40B4-BE49-F238E27FC236}">
                <a16:creationId xmlns:a16="http://schemas.microsoft.com/office/drawing/2014/main" id="{364DC251-A3D0-D5E8-7101-905AA4230FFF}"/>
              </a:ext>
            </a:extLst>
          </p:cNvPr>
          <p:cNvSpPr txBox="1"/>
          <p:nvPr/>
        </p:nvSpPr>
        <p:spPr>
          <a:xfrm>
            <a:off x="415246" y="6397087"/>
            <a:ext cx="12315654" cy="584775"/>
          </a:xfrm>
          <a:prstGeom prst="rect">
            <a:avLst/>
          </a:prstGeom>
          <a:noFill/>
        </p:spPr>
        <p:txBody>
          <a:bodyPr wrap="square">
            <a:spAutoFit/>
          </a:bodyPr>
          <a:lstStyle/>
          <a:p>
            <a:pPr marL="914400" lvl="1" indent="-457200">
              <a:buFont typeface="Wingdings" panose="05000000000000000000" pitchFamily="2" charset="2"/>
              <a:buChar char="Ø"/>
            </a:pPr>
            <a:r>
              <a:rPr lang="tr-TR" sz="3200" dirty="0">
                <a:solidFill>
                  <a:srgbClr val="C00000"/>
                </a:solidFill>
              </a:rPr>
              <a:t>Peygamber, insanları iyiliğe ve hakka davet eden rehberlerdir.</a:t>
            </a:r>
          </a:p>
        </p:txBody>
      </p:sp>
      <p:sp>
        <p:nvSpPr>
          <p:cNvPr id="58" name="Metin kutusu 57">
            <a:extLst>
              <a:ext uri="{FF2B5EF4-FFF2-40B4-BE49-F238E27FC236}">
                <a16:creationId xmlns:a16="http://schemas.microsoft.com/office/drawing/2014/main" id="{F8BCAEE6-79B4-0B92-4B69-03162153AD34}"/>
              </a:ext>
            </a:extLst>
          </p:cNvPr>
          <p:cNvSpPr txBox="1"/>
          <p:nvPr/>
        </p:nvSpPr>
        <p:spPr>
          <a:xfrm>
            <a:off x="468963" y="8563803"/>
            <a:ext cx="11277600" cy="584775"/>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3200" b="0" i="0" u="none" strike="noStrike" kern="1200" cap="none" spc="0" normalizeH="0" baseline="0" noProof="0" dirty="0">
                <a:ln>
                  <a:noFill/>
                </a:ln>
                <a:solidFill>
                  <a:srgbClr val="C00000"/>
                </a:solidFill>
                <a:effectLst/>
                <a:uLnTx/>
                <a:uFillTx/>
                <a:latin typeface="Calibri"/>
                <a:ea typeface="+mn-ea"/>
                <a:cs typeface="+mn-cs"/>
              </a:rPr>
              <a:t>Nebi ve resul kelimeleri peygamber anlamına gelir.</a:t>
            </a:r>
          </a:p>
        </p:txBody>
      </p:sp>
    </p:spTree>
    <p:custDataLst>
      <p:tags r:id="rId1"/>
    </p:custDataLst>
    <p:extLst>
      <p:ext uri="{BB962C8B-B14F-4D97-AF65-F5344CB8AC3E}">
        <p14:creationId xmlns:p14="http://schemas.microsoft.com/office/powerpoint/2010/main" val="293074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4" name="Onay tı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left)">
                                      <p:cBhvr>
                                        <p:cTn id="12" dur="500"/>
                                        <p:tgtEl>
                                          <p:spTgt spid="54"/>
                                        </p:tgtEl>
                                      </p:cBhvr>
                                    </p:animEffect>
                                  </p:childTnLst>
                                  <p:subTnLst>
                                    <p:audio>
                                      <p:cMediaNode>
                                        <p:cTn display="0" masterRel="sameClick">
                                          <p:stCondLst>
                                            <p:cond evt="begin" delay="0">
                                              <p:tn val="10"/>
                                            </p:cond>
                                          </p:stCondLst>
                                          <p:endCondLst>
                                            <p:cond evt="onStopAudio" delay="0">
                                              <p:tgtEl>
                                                <p:sldTgt/>
                                              </p:tgtEl>
                                            </p:cond>
                                          </p:endCondLst>
                                        </p:cTn>
                                        <p:tgtEl>
                                          <p:sndTgt r:embed="rId4" name="Onay tı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wipe(left)">
                                      <p:cBhvr>
                                        <p:cTn id="17" dur="500"/>
                                        <p:tgtEl>
                                          <p:spTgt spid="56"/>
                                        </p:tgtEl>
                                      </p:cBhvr>
                                    </p:animEffect>
                                  </p:childTnLst>
                                  <p:subTnLst>
                                    <p:audio>
                                      <p:cMediaNode>
                                        <p:cTn display="0" masterRel="sameClick">
                                          <p:stCondLst>
                                            <p:cond evt="begin" delay="0">
                                              <p:tn val="15"/>
                                            </p:cond>
                                          </p:stCondLst>
                                          <p:endCondLst>
                                            <p:cond evt="onStopAudio" delay="0">
                                              <p:tgtEl>
                                                <p:sldTgt/>
                                              </p:tgtEl>
                                            </p:cond>
                                          </p:endCondLst>
                                        </p:cTn>
                                        <p:tgtEl>
                                          <p:sndTgt r:embed="rId4" name="Onay tı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wipe(left)">
                                      <p:cBhvr>
                                        <p:cTn id="22" dur="500"/>
                                        <p:tgtEl>
                                          <p:spTgt spid="58"/>
                                        </p:tgtEl>
                                      </p:cBhvr>
                                    </p:animEffect>
                                  </p:childTnLst>
                                  <p:subTnLst>
                                    <p:audio>
                                      <p:cMediaNode>
                                        <p:cTn display="0" masterRel="sameClick">
                                          <p:stCondLst>
                                            <p:cond evt="begin" delay="0">
                                              <p:tn val="20"/>
                                            </p:cond>
                                          </p:stCondLst>
                                          <p:endCondLst>
                                            <p:cond evt="onStopAudio" delay="0">
                                              <p:tgtEl>
                                                <p:sldTgt/>
                                              </p:tgtEl>
                                            </p:cond>
                                          </p:endCondLst>
                                        </p:cTn>
                                        <p:tgtEl>
                                          <p:sndTgt r:embed="rId4" name="Onay tı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P spid="56" grpId="0"/>
      <p:bldP spid="5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63242" y="2612379"/>
            <a:ext cx="9761517" cy="4735314"/>
            <a:chOff x="0" y="0"/>
            <a:chExt cx="2167467" cy="1059184"/>
          </a:xfrm>
        </p:grpSpPr>
        <p:sp>
          <p:nvSpPr>
            <p:cNvPr id="3" name="Freeform 3"/>
            <p:cNvSpPr/>
            <p:nvPr/>
          </p:nvSpPr>
          <p:spPr>
            <a:xfrm>
              <a:off x="0" y="0"/>
              <a:ext cx="2167467" cy="1059184"/>
            </a:xfrm>
            <a:custGeom>
              <a:avLst/>
              <a:gdLst/>
              <a:ahLst/>
              <a:cxnLst/>
              <a:rect l="l" t="t" r="r" b="b"/>
              <a:pathLst>
                <a:path w="2167467" h="1059184">
                  <a:moveTo>
                    <a:pt x="47978" y="0"/>
                  </a:moveTo>
                  <a:lnTo>
                    <a:pt x="2119489" y="0"/>
                  </a:lnTo>
                  <a:cubicBezTo>
                    <a:pt x="2145986" y="0"/>
                    <a:pt x="2167467" y="21480"/>
                    <a:pt x="2167467" y="47978"/>
                  </a:cubicBezTo>
                  <a:lnTo>
                    <a:pt x="2167467" y="1011206"/>
                  </a:lnTo>
                  <a:cubicBezTo>
                    <a:pt x="2167467" y="1037704"/>
                    <a:pt x="2145986" y="1059184"/>
                    <a:pt x="2119489" y="1059184"/>
                  </a:cubicBezTo>
                  <a:lnTo>
                    <a:pt x="47978" y="1059184"/>
                  </a:lnTo>
                  <a:cubicBezTo>
                    <a:pt x="21480" y="1059184"/>
                    <a:pt x="0" y="1037704"/>
                    <a:pt x="0" y="1011206"/>
                  </a:cubicBezTo>
                  <a:lnTo>
                    <a:pt x="0" y="47978"/>
                  </a:lnTo>
                  <a:cubicBezTo>
                    <a:pt x="0" y="21480"/>
                    <a:pt x="21480" y="0"/>
                    <a:pt x="47978" y="0"/>
                  </a:cubicBezTo>
                  <a:close/>
                </a:path>
              </a:pathLst>
            </a:custGeom>
            <a:solidFill>
              <a:srgbClr val="EFE8E2"/>
            </a:solidFill>
            <a:ln w="19050" cap="rnd">
              <a:solidFill>
                <a:srgbClr val="000000"/>
              </a:solidFill>
              <a:prstDash val="solid"/>
              <a:round/>
            </a:ln>
          </p:spPr>
          <p:txBody>
            <a:bodyPr/>
            <a:lstStyle/>
            <a:p>
              <a:pPr defTabSz="1371600"/>
              <a:endParaRPr lang="tr-TR" sz="2700">
                <a:solidFill>
                  <a:prstClr val="black"/>
                </a:solidFill>
                <a:latin typeface="Aptos" panose="02110004020202020204"/>
              </a:endParaRPr>
            </a:p>
          </p:txBody>
        </p:sp>
        <p:sp>
          <p:nvSpPr>
            <p:cNvPr id="4" name="TextBox 4"/>
            <p:cNvSpPr txBox="1"/>
            <p:nvPr/>
          </p:nvSpPr>
          <p:spPr>
            <a:xfrm>
              <a:off x="0" y="-47625"/>
              <a:ext cx="2167467" cy="1106809"/>
            </a:xfrm>
            <a:prstGeom prst="rect">
              <a:avLst/>
            </a:prstGeom>
          </p:spPr>
          <p:txBody>
            <a:bodyPr lIns="50801" tIns="50801" rIns="50801" bIns="50801" rtlCol="0" anchor="ctr"/>
            <a:lstStyle/>
            <a:p>
              <a:pPr algn="ctr" defTabSz="914445">
                <a:lnSpc>
                  <a:spcPts val="3359"/>
                </a:lnSpc>
              </a:pPr>
              <a:endParaRPr>
                <a:solidFill>
                  <a:prstClr val="black"/>
                </a:solidFill>
                <a:latin typeface="Calibri"/>
              </a:endParaRPr>
            </a:p>
          </p:txBody>
        </p:sp>
      </p:grpSp>
      <p:sp>
        <p:nvSpPr>
          <p:cNvPr id="19" name="TextBox 19"/>
          <p:cNvSpPr txBox="1"/>
          <p:nvPr/>
        </p:nvSpPr>
        <p:spPr>
          <a:xfrm>
            <a:off x="6318937" y="3509633"/>
            <a:ext cx="5650130" cy="840358"/>
          </a:xfrm>
          <a:prstGeom prst="rect">
            <a:avLst/>
          </a:prstGeom>
        </p:spPr>
        <p:txBody>
          <a:bodyPr wrap="square" lIns="0" tIns="0" rIns="0" bIns="0" rtlCol="0" anchor="t">
            <a:spAutoFit/>
          </a:bodyPr>
          <a:lstStyle/>
          <a:p>
            <a:pPr algn="ctr" defTabSz="914445">
              <a:lnSpc>
                <a:spcPts val="6272"/>
              </a:lnSpc>
            </a:pPr>
            <a:r>
              <a:rPr lang="tr-TR" sz="6600" spc="-63" dirty="0">
                <a:solidFill>
                  <a:srgbClr val="020519"/>
                </a:solidFill>
                <a:latin typeface="Aptos" panose="02110004020202020204"/>
              </a:rPr>
              <a:t>Etkinlik Zamanı</a:t>
            </a:r>
            <a:endParaRPr lang="en-US" sz="6600" spc="-63" dirty="0">
              <a:solidFill>
                <a:srgbClr val="020519"/>
              </a:solidFill>
              <a:latin typeface="Aptos" panose="02110004020202020204"/>
            </a:endParaRPr>
          </a:p>
        </p:txBody>
      </p:sp>
      <p:sp>
        <p:nvSpPr>
          <p:cNvPr id="24" name="Dikdörtgen: Köşeleri Yuvarlatılmış 23">
            <a:hlinkClick r:id="rId4"/>
            <a:extLst>
              <a:ext uri="{FF2B5EF4-FFF2-40B4-BE49-F238E27FC236}">
                <a16:creationId xmlns:a16="http://schemas.microsoft.com/office/drawing/2014/main" id="{2C1E9A5F-C131-C341-79AC-6B4C983D0F5D}"/>
              </a:ext>
            </a:extLst>
          </p:cNvPr>
          <p:cNvSpPr/>
          <p:nvPr/>
        </p:nvSpPr>
        <p:spPr>
          <a:xfrm>
            <a:off x="4905785" y="5465103"/>
            <a:ext cx="8476433" cy="1215816"/>
          </a:xfrm>
          <a:prstGeom prst="roundRect">
            <a:avLst>
              <a:gd name="adj" fmla="val 50000"/>
            </a:avLst>
          </a:prstGeom>
          <a:solidFill>
            <a:srgbClr val="F1EFA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tr-TR" sz="4800" dirty="0">
                <a:solidFill>
                  <a:prstClr val="black"/>
                </a:solidFill>
                <a:latin typeface="Aptos" panose="02110004020202020204"/>
              </a:rPr>
              <a:t>Etkinlik için tıklayınız.</a:t>
            </a:r>
          </a:p>
        </p:txBody>
      </p:sp>
      <p:pic>
        <p:nvPicPr>
          <p:cNvPr id="17" name="Picture 17"/>
          <p:cNvPicPr>
            <a:picLocks noChangeAspect="1"/>
          </p:cNvPicPr>
          <p:nvPr/>
        </p:nvPicPr>
        <p:blipFill>
          <a:blip r:embed="rId5"/>
          <a:srcRect/>
          <a:stretch>
            <a:fillRect/>
          </a:stretch>
        </p:blipFill>
        <p:spPr>
          <a:xfrm>
            <a:off x="9348407" y="5173601"/>
            <a:ext cx="2344368" cy="5860922"/>
          </a:xfrm>
          <a:prstGeom prst="rect">
            <a:avLst/>
          </a:prstGeom>
        </p:spPr>
      </p:pic>
      <p:pic>
        <p:nvPicPr>
          <p:cNvPr id="5" name="Resim 4">
            <a:extLst>
              <a:ext uri="{FF2B5EF4-FFF2-40B4-BE49-F238E27FC236}">
                <a16:creationId xmlns:a16="http://schemas.microsoft.com/office/drawing/2014/main" id="{1DB6B573-7D40-9844-7F65-688E4B34A8D0}"/>
              </a:ext>
            </a:extLst>
          </p:cNvPr>
          <p:cNvPicPr>
            <a:picLocks noChangeAspect="1"/>
          </p:cNvPicPr>
          <p:nvPr/>
        </p:nvPicPr>
        <p:blipFill>
          <a:blip r:embed="rId6"/>
          <a:stretch>
            <a:fillRect/>
          </a:stretch>
        </p:blipFill>
        <p:spPr>
          <a:xfrm>
            <a:off x="8224778" y="532685"/>
            <a:ext cx="1807146" cy="1750106"/>
          </a:xfrm>
          <a:prstGeom prst="rect">
            <a:avLst/>
          </a:prstGeom>
        </p:spPr>
      </p:pic>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82">
            <a:extLst>
              <a:ext uri="{FF2B5EF4-FFF2-40B4-BE49-F238E27FC236}">
                <a16:creationId xmlns:a16="http://schemas.microsoft.com/office/drawing/2014/main" id="{4857C56A-EF9C-ACC5-04CE-7449EDF72272}"/>
              </a:ext>
            </a:extLst>
          </p:cNvPr>
          <p:cNvSpPr/>
          <p:nvPr/>
        </p:nvSpPr>
        <p:spPr>
          <a:xfrm>
            <a:off x="6467014" y="2190673"/>
            <a:ext cx="4745502" cy="4745502"/>
          </a:xfrm>
          <a:custGeom>
            <a:avLst/>
            <a:gdLst/>
            <a:ahLst/>
            <a:cxnLst/>
            <a:rect l="l" t="t" r="r" b="b"/>
            <a:pathLst>
              <a:path w="4745502" h="4745502">
                <a:moveTo>
                  <a:pt x="0" y="0"/>
                </a:moveTo>
                <a:lnTo>
                  <a:pt x="4745502" y="0"/>
                </a:lnTo>
                <a:lnTo>
                  <a:pt x="4745502" y="4745502"/>
                </a:lnTo>
                <a:lnTo>
                  <a:pt x="0" y="47455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grpSp>
        <p:nvGrpSpPr>
          <p:cNvPr id="7" name="Group 83">
            <a:extLst>
              <a:ext uri="{FF2B5EF4-FFF2-40B4-BE49-F238E27FC236}">
                <a16:creationId xmlns:a16="http://schemas.microsoft.com/office/drawing/2014/main" id="{7F03769C-878E-592B-897B-1F38F4B6CA23}"/>
              </a:ext>
            </a:extLst>
          </p:cNvPr>
          <p:cNvGrpSpPr>
            <a:grpSpLocks noChangeAspect="1"/>
          </p:cNvGrpSpPr>
          <p:nvPr/>
        </p:nvGrpSpPr>
        <p:grpSpPr>
          <a:xfrm rot="-144520">
            <a:off x="6585192" y="2142728"/>
            <a:ext cx="4413576" cy="4413559"/>
            <a:chOff x="0" y="0"/>
            <a:chExt cx="6350000" cy="6349975"/>
          </a:xfrm>
        </p:grpSpPr>
        <p:sp>
          <p:nvSpPr>
            <p:cNvPr id="8" name="Freeform 84">
              <a:extLst>
                <a:ext uri="{FF2B5EF4-FFF2-40B4-BE49-F238E27FC236}">
                  <a16:creationId xmlns:a16="http://schemas.microsoft.com/office/drawing/2014/main" id="{1ADF0D4A-ADC0-C2E3-F31B-EBDEA04FD60C}"/>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209" r="-3416"/>
              </a:stretch>
            </a:blipFill>
          </p:spPr>
          <p:txBody>
            <a:bodyPr/>
            <a:lstStyle/>
            <a:p>
              <a:endParaRPr lang="tr-TR"/>
            </a:p>
          </p:txBody>
        </p:sp>
      </p:grpSp>
      <p:sp>
        <p:nvSpPr>
          <p:cNvPr id="9" name="TextBox 85">
            <a:extLst>
              <a:ext uri="{FF2B5EF4-FFF2-40B4-BE49-F238E27FC236}">
                <a16:creationId xmlns:a16="http://schemas.microsoft.com/office/drawing/2014/main" id="{931F939D-B43D-9080-2672-80F85F147949}"/>
              </a:ext>
            </a:extLst>
          </p:cNvPr>
          <p:cNvSpPr txBox="1"/>
          <p:nvPr/>
        </p:nvSpPr>
        <p:spPr>
          <a:xfrm rot="21464117">
            <a:off x="6483449" y="3819098"/>
            <a:ext cx="4688576" cy="924484"/>
          </a:xfrm>
          <a:prstGeom prst="rect">
            <a:avLst/>
          </a:prstGeom>
        </p:spPr>
        <p:txBody>
          <a:bodyPr wrap="square" lIns="0" tIns="0" rIns="0" bIns="0" rtlCol="0" anchor="t">
            <a:spAutoFit/>
          </a:bodyPr>
          <a:lstStyle/>
          <a:p>
            <a:pPr marL="0" lvl="0" indent="0" algn="ctr">
              <a:lnSpc>
                <a:spcPts val="7487"/>
              </a:lnSpc>
            </a:pPr>
            <a:r>
              <a:rPr lang="tr-TR" sz="6000" spc="-415" dirty="0">
                <a:solidFill>
                  <a:srgbClr val="333333"/>
                </a:solidFill>
                <a:latin typeface="Calibri" panose="020F0502020204030204" pitchFamily="34" charset="0"/>
                <a:ea typeface="Calibri" panose="020F0502020204030204" pitchFamily="34" charset="0"/>
                <a:cs typeface="Calibri" panose="020F0502020204030204" pitchFamily="34" charset="0"/>
                <a:sym typeface="Now Bold"/>
              </a:rPr>
              <a:t>Peygamberi </a:t>
            </a:r>
            <a:endParaRPr lang="en-US" sz="6000" spc="-415" dirty="0">
              <a:solidFill>
                <a:srgbClr val="333333"/>
              </a:solidFill>
              <a:latin typeface="Calibri" panose="020F0502020204030204" pitchFamily="34" charset="0"/>
              <a:ea typeface="Calibri" panose="020F0502020204030204" pitchFamily="34" charset="0"/>
              <a:cs typeface="Calibri" panose="020F0502020204030204" pitchFamily="34" charset="0"/>
              <a:sym typeface="Now Bold"/>
            </a:endParaRPr>
          </a:p>
        </p:txBody>
      </p:sp>
      <p:grpSp>
        <p:nvGrpSpPr>
          <p:cNvPr id="12" name="Grup 11">
            <a:extLst>
              <a:ext uri="{FF2B5EF4-FFF2-40B4-BE49-F238E27FC236}">
                <a16:creationId xmlns:a16="http://schemas.microsoft.com/office/drawing/2014/main" id="{FDB41D51-EF3F-6BA3-AD6D-F8F261C9882C}"/>
              </a:ext>
            </a:extLst>
          </p:cNvPr>
          <p:cNvGrpSpPr/>
          <p:nvPr/>
        </p:nvGrpSpPr>
        <p:grpSpPr>
          <a:xfrm>
            <a:off x="3728087" y="1023420"/>
            <a:ext cx="2788722" cy="1468247"/>
            <a:chOff x="3736922" y="1371816"/>
            <a:chExt cx="2788722" cy="1468247"/>
          </a:xfrm>
        </p:grpSpPr>
        <p:sp>
          <p:nvSpPr>
            <p:cNvPr id="10" name="Freeform 4">
              <a:extLst>
                <a:ext uri="{FF2B5EF4-FFF2-40B4-BE49-F238E27FC236}">
                  <a16:creationId xmlns:a16="http://schemas.microsoft.com/office/drawing/2014/main" id="{2EADF919-9B35-FBEC-2DC5-F4FCF00046D5}"/>
                </a:ext>
              </a:extLst>
            </p:cNvPr>
            <p:cNvSpPr/>
            <p:nvPr/>
          </p:nvSpPr>
          <p:spPr>
            <a:xfrm rot="10657861">
              <a:off x="3736922" y="1427105"/>
              <a:ext cx="2788722" cy="1412958"/>
            </a:xfrm>
            <a:custGeom>
              <a:avLst/>
              <a:gdLst/>
              <a:ahLst/>
              <a:cxnLst/>
              <a:rect l="l" t="t" r="r" b="b"/>
              <a:pathLst>
                <a:path w="2635287" h="1696466">
                  <a:moveTo>
                    <a:pt x="0" y="0"/>
                  </a:moveTo>
                  <a:lnTo>
                    <a:pt x="2635287" y="0"/>
                  </a:lnTo>
                  <a:lnTo>
                    <a:pt x="2635287" y="1696466"/>
                  </a:lnTo>
                  <a:lnTo>
                    <a:pt x="0" y="16964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11" name="Metin kutusu 10">
              <a:extLst>
                <a:ext uri="{FF2B5EF4-FFF2-40B4-BE49-F238E27FC236}">
                  <a16:creationId xmlns:a16="http://schemas.microsoft.com/office/drawing/2014/main" id="{21300B6C-1D54-7DFB-CC74-D117323E9A43}"/>
                </a:ext>
              </a:extLst>
            </p:cNvPr>
            <p:cNvSpPr txBox="1"/>
            <p:nvPr/>
          </p:nvSpPr>
          <p:spPr>
            <a:xfrm rot="21367563">
              <a:off x="3859562" y="1371816"/>
              <a:ext cx="2580812" cy="1446550"/>
            </a:xfrm>
            <a:prstGeom prst="rect">
              <a:avLst/>
            </a:prstGeom>
            <a:noFill/>
          </p:spPr>
          <p:txBody>
            <a:bodyPr wrap="square" rtlCol="0">
              <a:spAutoFit/>
            </a:bodyPr>
            <a:lstStyle/>
            <a:p>
              <a:pPr algn="ctr"/>
              <a:r>
                <a:rPr lang="tr-TR" sz="4400" dirty="0"/>
                <a:t>Kim seçer?</a:t>
              </a:r>
            </a:p>
          </p:txBody>
        </p:sp>
      </p:grpSp>
      <p:grpSp>
        <p:nvGrpSpPr>
          <p:cNvPr id="13" name="Grup 12">
            <a:extLst>
              <a:ext uri="{FF2B5EF4-FFF2-40B4-BE49-F238E27FC236}">
                <a16:creationId xmlns:a16="http://schemas.microsoft.com/office/drawing/2014/main" id="{D6658450-9195-7975-7282-4FA60EA3E5E0}"/>
              </a:ext>
            </a:extLst>
          </p:cNvPr>
          <p:cNvGrpSpPr/>
          <p:nvPr/>
        </p:nvGrpSpPr>
        <p:grpSpPr>
          <a:xfrm>
            <a:off x="3908406" y="6573375"/>
            <a:ext cx="2788722" cy="1412958"/>
            <a:chOff x="3736922" y="1427105"/>
            <a:chExt cx="2788722" cy="1412958"/>
          </a:xfrm>
        </p:grpSpPr>
        <p:sp>
          <p:nvSpPr>
            <p:cNvPr id="14" name="Freeform 4">
              <a:extLst>
                <a:ext uri="{FF2B5EF4-FFF2-40B4-BE49-F238E27FC236}">
                  <a16:creationId xmlns:a16="http://schemas.microsoft.com/office/drawing/2014/main" id="{25700DC5-33E0-932C-2B97-FDB360576CBA}"/>
                </a:ext>
              </a:extLst>
            </p:cNvPr>
            <p:cNvSpPr/>
            <p:nvPr/>
          </p:nvSpPr>
          <p:spPr>
            <a:xfrm rot="10657861">
              <a:off x="3736922" y="1427105"/>
              <a:ext cx="2788722" cy="1412958"/>
            </a:xfrm>
            <a:custGeom>
              <a:avLst/>
              <a:gdLst/>
              <a:ahLst/>
              <a:cxnLst/>
              <a:rect l="l" t="t" r="r" b="b"/>
              <a:pathLst>
                <a:path w="2635287" h="1696466">
                  <a:moveTo>
                    <a:pt x="0" y="0"/>
                  </a:moveTo>
                  <a:lnTo>
                    <a:pt x="2635287" y="0"/>
                  </a:lnTo>
                  <a:lnTo>
                    <a:pt x="2635287" y="1696466"/>
                  </a:lnTo>
                  <a:lnTo>
                    <a:pt x="0" y="16964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15" name="Metin kutusu 14">
              <a:extLst>
                <a:ext uri="{FF2B5EF4-FFF2-40B4-BE49-F238E27FC236}">
                  <a16:creationId xmlns:a16="http://schemas.microsoft.com/office/drawing/2014/main" id="{4AD2E430-4BF0-3FA5-125E-9845EAF0D4E1}"/>
                </a:ext>
              </a:extLst>
            </p:cNvPr>
            <p:cNvSpPr txBox="1"/>
            <p:nvPr/>
          </p:nvSpPr>
          <p:spPr>
            <a:xfrm rot="21367563">
              <a:off x="3859562" y="1433371"/>
              <a:ext cx="2580812" cy="1323439"/>
            </a:xfrm>
            <a:prstGeom prst="rect">
              <a:avLst/>
            </a:prstGeom>
            <a:noFill/>
          </p:spPr>
          <p:txBody>
            <a:bodyPr wrap="square" rtlCol="0">
              <a:spAutoFit/>
            </a:bodyPr>
            <a:lstStyle/>
            <a:p>
              <a:pPr algn="ctr"/>
              <a:r>
                <a:rPr lang="tr-TR" sz="4000" dirty="0"/>
                <a:t>Kimden seçer?</a:t>
              </a:r>
            </a:p>
          </p:txBody>
        </p:sp>
      </p:grpSp>
      <p:grpSp>
        <p:nvGrpSpPr>
          <p:cNvPr id="16" name="Grup 15">
            <a:extLst>
              <a:ext uri="{FF2B5EF4-FFF2-40B4-BE49-F238E27FC236}">
                <a16:creationId xmlns:a16="http://schemas.microsoft.com/office/drawing/2014/main" id="{B028F671-A949-476A-6DE9-450EE0A96316}"/>
              </a:ext>
            </a:extLst>
          </p:cNvPr>
          <p:cNvGrpSpPr/>
          <p:nvPr/>
        </p:nvGrpSpPr>
        <p:grpSpPr>
          <a:xfrm>
            <a:off x="10967803" y="640215"/>
            <a:ext cx="2788722" cy="1492096"/>
            <a:chOff x="3736922" y="1347967"/>
            <a:chExt cx="2788722" cy="1492096"/>
          </a:xfrm>
        </p:grpSpPr>
        <p:sp>
          <p:nvSpPr>
            <p:cNvPr id="17" name="Freeform 4">
              <a:extLst>
                <a:ext uri="{FF2B5EF4-FFF2-40B4-BE49-F238E27FC236}">
                  <a16:creationId xmlns:a16="http://schemas.microsoft.com/office/drawing/2014/main" id="{3B961BF4-D188-F210-F8D1-54BA4157B9AB}"/>
                </a:ext>
              </a:extLst>
            </p:cNvPr>
            <p:cNvSpPr/>
            <p:nvPr/>
          </p:nvSpPr>
          <p:spPr>
            <a:xfrm rot="10657861">
              <a:off x="3736922" y="1427105"/>
              <a:ext cx="2788722" cy="1412958"/>
            </a:xfrm>
            <a:custGeom>
              <a:avLst/>
              <a:gdLst/>
              <a:ahLst/>
              <a:cxnLst/>
              <a:rect l="l" t="t" r="r" b="b"/>
              <a:pathLst>
                <a:path w="2635287" h="1696466">
                  <a:moveTo>
                    <a:pt x="0" y="0"/>
                  </a:moveTo>
                  <a:lnTo>
                    <a:pt x="2635287" y="0"/>
                  </a:lnTo>
                  <a:lnTo>
                    <a:pt x="2635287" y="1696466"/>
                  </a:lnTo>
                  <a:lnTo>
                    <a:pt x="0" y="16964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18" name="Metin kutusu 17">
              <a:extLst>
                <a:ext uri="{FF2B5EF4-FFF2-40B4-BE49-F238E27FC236}">
                  <a16:creationId xmlns:a16="http://schemas.microsoft.com/office/drawing/2014/main" id="{1D02B136-E7C6-80EF-5B54-138EA6A8094C}"/>
                </a:ext>
              </a:extLst>
            </p:cNvPr>
            <p:cNvSpPr txBox="1"/>
            <p:nvPr/>
          </p:nvSpPr>
          <p:spPr>
            <a:xfrm rot="21367563">
              <a:off x="3844737" y="1347967"/>
              <a:ext cx="2580812" cy="1446550"/>
            </a:xfrm>
            <a:prstGeom prst="rect">
              <a:avLst/>
            </a:prstGeom>
            <a:noFill/>
          </p:spPr>
          <p:txBody>
            <a:bodyPr wrap="square" rtlCol="0">
              <a:spAutoFit/>
            </a:bodyPr>
            <a:lstStyle/>
            <a:p>
              <a:pPr algn="ctr"/>
              <a:r>
                <a:rPr lang="tr-TR" sz="4400" dirty="0"/>
                <a:t>Ne </a:t>
              </a:r>
            </a:p>
            <a:p>
              <a:pPr algn="ctr"/>
              <a:r>
                <a:rPr lang="tr-TR" sz="4400" dirty="0"/>
                <a:t>getirir?</a:t>
              </a:r>
            </a:p>
          </p:txBody>
        </p:sp>
      </p:grpSp>
      <p:grpSp>
        <p:nvGrpSpPr>
          <p:cNvPr id="19" name="Grup 18">
            <a:extLst>
              <a:ext uri="{FF2B5EF4-FFF2-40B4-BE49-F238E27FC236}">
                <a16:creationId xmlns:a16="http://schemas.microsoft.com/office/drawing/2014/main" id="{35EE5857-8AE4-9AC8-C746-CCEA4AD42761}"/>
              </a:ext>
            </a:extLst>
          </p:cNvPr>
          <p:cNvGrpSpPr/>
          <p:nvPr/>
        </p:nvGrpSpPr>
        <p:grpSpPr>
          <a:xfrm>
            <a:off x="11008757" y="6328867"/>
            <a:ext cx="2788722" cy="1492096"/>
            <a:chOff x="3736922" y="1347967"/>
            <a:chExt cx="2788722" cy="1492096"/>
          </a:xfrm>
        </p:grpSpPr>
        <p:sp>
          <p:nvSpPr>
            <p:cNvPr id="20" name="Freeform 4">
              <a:extLst>
                <a:ext uri="{FF2B5EF4-FFF2-40B4-BE49-F238E27FC236}">
                  <a16:creationId xmlns:a16="http://schemas.microsoft.com/office/drawing/2014/main" id="{1859666D-7B27-C783-7442-3E2E825711CC}"/>
                </a:ext>
              </a:extLst>
            </p:cNvPr>
            <p:cNvSpPr/>
            <p:nvPr/>
          </p:nvSpPr>
          <p:spPr>
            <a:xfrm rot="10657861">
              <a:off x="3736922" y="1427105"/>
              <a:ext cx="2788722" cy="1412958"/>
            </a:xfrm>
            <a:custGeom>
              <a:avLst/>
              <a:gdLst/>
              <a:ahLst/>
              <a:cxnLst/>
              <a:rect l="l" t="t" r="r" b="b"/>
              <a:pathLst>
                <a:path w="2635287" h="1696466">
                  <a:moveTo>
                    <a:pt x="0" y="0"/>
                  </a:moveTo>
                  <a:lnTo>
                    <a:pt x="2635287" y="0"/>
                  </a:lnTo>
                  <a:lnTo>
                    <a:pt x="2635287" y="1696466"/>
                  </a:lnTo>
                  <a:lnTo>
                    <a:pt x="0" y="16964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21" name="Metin kutusu 20">
              <a:extLst>
                <a:ext uri="{FF2B5EF4-FFF2-40B4-BE49-F238E27FC236}">
                  <a16:creationId xmlns:a16="http://schemas.microsoft.com/office/drawing/2014/main" id="{A6CAB29E-2B82-DDEF-5D98-76472BFB34D4}"/>
                </a:ext>
              </a:extLst>
            </p:cNvPr>
            <p:cNvSpPr txBox="1"/>
            <p:nvPr/>
          </p:nvSpPr>
          <p:spPr>
            <a:xfrm rot="21367563">
              <a:off x="3844737" y="1347967"/>
              <a:ext cx="2580812" cy="1446550"/>
            </a:xfrm>
            <a:prstGeom prst="rect">
              <a:avLst/>
            </a:prstGeom>
            <a:noFill/>
          </p:spPr>
          <p:txBody>
            <a:bodyPr wrap="square" rtlCol="0">
              <a:spAutoFit/>
            </a:bodyPr>
            <a:lstStyle/>
            <a:p>
              <a:pPr algn="ctr"/>
              <a:r>
                <a:rPr lang="tr-TR" sz="4400" dirty="0"/>
                <a:t>Kime  </a:t>
              </a:r>
            </a:p>
            <a:p>
              <a:pPr algn="ctr"/>
              <a:r>
                <a:rPr lang="tr-TR" sz="4400" dirty="0"/>
                <a:t>getirir?</a:t>
              </a:r>
            </a:p>
          </p:txBody>
        </p:sp>
      </p:grpSp>
      <p:sp>
        <p:nvSpPr>
          <p:cNvPr id="22" name="Freeform 5">
            <a:extLst>
              <a:ext uri="{FF2B5EF4-FFF2-40B4-BE49-F238E27FC236}">
                <a16:creationId xmlns:a16="http://schemas.microsoft.com/office/drawing/2014/main" id="{B75EE249-DCCC-44F3-E141-893EA1C842C5}"/>
              </a:ext>
            </a:extLst>
          </p:cNvPr>
          <p:cNvSpPr/>
          <p:nvPr/>
        </p:nvSpPr>
        <p:spPr>
          <a:xfrm rot="21484562">
            <a:off x="1332733" y="2101126"/>
            <a:ext cx="2238320" cy="865080"/>
          </a:xfrm>
          <a:custGeom>
            <a:avLst/>
            <a:gdLst/>
            <a:ahLst/>
            <a:cxnLst/>
            <a:rect l="l" t="t" r="r" b="b"/>
            <a:pathLst>
              <a:path w="3001095" h="686501">
                <a:moveTo>
                  <a:pt x="0" y="0"/>
                </a:moveTo>
                <a:lnTo>
                  <a:pt x="3001096" y="0"/>
                </a:lnTo>
                <a:lnTo>
                  <a:pt x="3001096" y="686500"/>
                </a:lnTo>
                <a:lnTo>
                  <a:pt x="0" y="6865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algn="ctr"/>
            <a:endParaRPr lang="tr-TR" sz="4000" dirty="0"/>
          </a:p>
        </p:txBody>
      </p:sp>
      <p:sp>
        <p:nvSpPr>
          <p:cNvPr id="23" name="Freeform 5">
            <a:extLst>
              <a:ext uri="{FF2B5EF4-FFF2-40B4-BE49-F238E27FC236}">
                <a16:creationId xmlns:a16="http://schemas.microsoft.com/office/drawing/2014/main" id="{E0EFEB2D-3208-1F1A-9DCA-136614A9C2FD}"/>
              </a:ext>
            </a:extLst>
          </p:cNvPr>
          <p:cNvSpPr/>
          <p:nvPr/>
        </p:nvSpPr>
        <p:spPr>
          <a:xfrm rot="21484562">
            <a:off x="815138" y="7574059"/>
            <a:ext cx="2830184" cy="865080"/>
          </a:xfrm>
          <a:custGeom>
            <a:avLst/>
            <a:gdLst/>
            <a:ahLst/>
            <a:cxnLst/>
            <a:rect l="l" t="t" r="r" b="b"/>
            <a:pathLst>
              <a:path w="3001095" h="686501">
                <a:moveTo>
                  <a:pt x="0" y="0"/>
                </a:moveTo>
                <a:lnTo>
                  <a:pt x="3001096" y="0"/>
                </a:lnTo>
                <a:lnTo>
                  <a:pt x="3001096" y="686500"/>
                </a:lnTo>
                <a:lnTo>
                  <a:pt x="0" y="6865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algn="ctr"/>
            <a:endParaRPr lang="tr-TR" sz="4000" dirty="0"/>
          </a:p>
        </p:txBody>
      </p:sp>
      <p:sp>
        <p:nvSpPr>
          <p:cNvPr id="24" name="Freeform 5">
            <a:extLst>
              <a:ext uri="{FF2B5EF4-FFF2-40B4-BE49-F238E27FC236}">
                <a16:creationId xmlns:a16="http://schemas.microsoft.com/office/drawing/2014/main" id="{8BD30A35-0EC1-BC98-65BC-4FB87A8FCC29}"/>
              </a:ext>
            </a:extLst>
          </p:cNvPr>
          <p:cNvSpPr/>
          <p:nvPr/>
        </p:nvSpPr>
        <p:spPr>
          <a:xfrm rot="21484562">
            <a:off x="13967455" y="1687166"/>
            <a:ext cx="2830184" cy="865080"/>
          </a:xfrm>
          <a:custGeom>
            <a:avLst/>
            <a:gdLst/>
            <a:ahLst/>
            <a:cxnLst/>
            <a:rect l="l" t="t" r="r" b="b"/>
            <a:pathLst>
              <a:path w="3001095" h="686501">
                <a:moveTo>
                  <a:pt x="0" y="0"/>
                </a:moveTo>
                <a:lnTo>
                  <a:pt x="3001096" y="0"/>
                </a:lnTo>
                <a:lnTo>
                  <a:pt x="3001096" y="686500"/>
                </a:lnTo>
                <a:lnTo>
                  <a:pt x="0" y="6865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algn="ctr"/>
            <a:endParaRPr lang="tr-TR" sz="4000" dirty="0"/>
          </a:p>
        </p:txBody>
      </p:sp>
      <p:sp>
        <p:nvSpPr>
          <p:cNvPr id="26" name="Metin kutusu 25">
            <a:extLst>
              <a:ext uri="{FF2B5EF4-FFF2-40B4-BE49-F238E27FC236}">
                <a16:creationId xmlns:a16="http://schemas.microsoft.com/office/drawing/2014/main" id="{A2CAA8F6-9112-7478-7692-E847656DD8AC}"/>
              </a:ext>
            </a:extLst>
          </p:cNvPr>
          <p:cNvSpPr txBox="1"/>
          <p:nvPr/>
        </p:nvSpPr>
        <p:spPr>
          <a:xfrm rot="21428748">
            <a:off x="1783112" y="2194756"/>
            <a:ext cx="1295401" cy="707886"/>
          </a:xfrm>
          <a:prstGeom prst="rect">
            <a:avLst/>
          </a:prstGeom>
          <a:noFill/>
        </p:spPr>
        <p:txBody>
          <a:bodyPr wrap="square">
            <a:spAutoFit/>
          </a:bodyPr>
          <a:lstStyle/>
          <a:p>
            <a:r>
              <a:rPr lang="tr-TR" sz="4000" dirty="0">
                <a:solidFill>
                  <a:srgbClr val="C00000"/>
                </a:solidFill>
              </a:rPr>
              <a:t>Allah</a:t>
            </a:r>
          </a:p>
        </p:txBody>
      </p:sp>
      <p:sp>
        <p:nvSpPr>
          <p:cNvPr id="27" name="Freeform 5">
            <a:extLst>
              <a:ext uri="{FF2B5EF4-FFF2-40B4-BE49-F238E27FC236}">
                <a16:creationId xmlns:a16="http://schemas.microsoft.com/office/drawing/2014/main" id="{4417A1A5-8ECC-3EA2-E314-B17E6DD723D2}"/>
              </a:ext>
            </a:extLst>
          </p:cNvPr>
          <p:cNvSpPr/>
          <p:nvPr/>
        </p:nvSpPr>
        <p:spPr>
          <a:xfrm rot="21484562">
            <a:off x="13990758" y="7288626"/>
            <a:ext cx="2830184" cy="865080"/>
          </a:xfrm>
          <a:custGeom>
            <a:avLst/>
            <a:gdLst/>
            <a:ahLst/>
            <a:cxnLst/>
            <a:rect l="l" t="t" r="r" b="b"/>
            <a:pathLst>
              <a:path w="3001095" h="686501">
                <a:moveTo>
                  <a:pt x="0" y="0"/>
                </a:moveTo>
                <a:lnTo>
                  <a:pt x="3001096" y="0"/>
                </a:lnTo>
                <a:lnTo>
                  <a:pt x="3001096" y="686500"/>
                </a:lnTo>
                <a:lnTo>
                  <a:pt x="0" y="6865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algn="ctr"/>
            <a:endParaRPr lang="tr-TR" sz="4000" dirty="0"/>
          </a:p>
        </p:txBody>
      </p:sp>
      <p:sp>
        <p:nvSpPr>
          <p:cNvPr id="28" name="Freeform 81">
            <a:extLst>
              <a:ext uri="{FF2B5EF4-FFF2-40B4-BE49-F238E27FC236}">
                <a16:creationId xmlns:a16="http://schemas.microsoft.com/office/drawing/2014/main" id="{138FC1DF-BC80-C6E6-5769-4570465F0F6B}"/>
              </a:ext>
            </a:extLst>
          </p:cNvPr>
          <p:cNvSpPr/>
          <p:nvPr/>
        </p:nvSpPr>
        <p:spPr>
          <a:xfrm rot="11859321">
            <a:off x="9224721" y="1317824"/>
            <a:ext cx="1493646" cy="1565172"/>
          </a:xfrm>
          <a:custGeom>
            <a:avLst/>
            <a:gdLst/>
            <a:ahLst/>
            <a:cxnLst/>
            <a:rect l="l" t="t" r="r" b="b"/>
            <a:pathLst>
              <a:path w="933180" h="1763742">
                <a:moveTo>
                  <a:pt x="933180" y="0"/>
                </a:moveTo>
                <a:lnTo>
                  <a:pt x="0" y="0"/>
                </a:lnTo>
                <a:lnTo>
                  <a:pt x="0" y="1763742"/>
                </a:lnTo>
                <a:lnTo>
                  <a:pt x="933180" y="1763742"/>
                </a:lnTo>
                <a:lnTo>
                  <a:pt x="93318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tr-TR"/>
          </a:p>
        </p:txBody>
      </p:sp>
      <p:sp>
        <p:nvSpPr>
          <p:cNvPr id="2" name="Freeform 30">
            <a:extLst>
              <a:ext uri="{FF2B5EF4-FFF2-40B4-BE49-F238E27FC236}">
                <a16:creationId xmlns:a16="http://schemas.microsoft.com/office/drawing/2014/main" id="{E522BD19-FD59-84C4-E67C-A047CDD735D5}"/>
              </a:ext>
            </a:extLst>
          </p:cNvPr>
          <p:cNvSpPr/>
          <p:nvPr/>
        </p:nvSpPr>
        <p:spPr>
          <a:xfrm rot="12296671" flipH="1" flipV="1">
            <a:off x="7110195" y="5715216"/>
            <a:ext cx="933180" cy="1763742"/>
          </a:xfrm>
          <a:custGeom>
            <a:avLst/>
            <a:gdLst/>
            <a:ahLst/>
            <a:cxnLst/>
            <a:rect l="l" t="t" r="r" b="b"/>
            <a:pathLst>
              <a:path w="933180" h="1763742">
                <a:moveTo>
                  <a:pt x="933180" y="1763742"/>
                </a:moveTo>
                <a:lnTo>
                  <a:pt x="0" y="1763742"/>
                </a:lnTo>
                <a:lnTo>
                  <a:pt x="0" y="0"/>
                </a:lnTo>
                <a:lnTo>
                  <a:pt x="933180" y="0"/>
                </a:lnTo>
                <a:lnTo>
                  <a:pt x="933180" y="1763742"/>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tr-TR"/>
          </a:p>
        </p:txBody>
      </p:sp>
      <p:sp>
        <p:nvSpPr>
          <p:cNvPr id="5" name="Freeform 81">
            <a:extLst>
              <a:ext uri="{FF2B5EF4-FFF2-40B4-BE49-F238E27FC236}">
                <a16:creationId xmlns:a16="http://schemas.microsoft.com/office/drawing/2014/main" id="{6635AB58-5156-DAE4-9110-09952F217FA0}"/>
              </a:ext>
            </a:extLst>
          </p:cNvPr>
          <p:cNvSpPr/>
          <p:nvPr/>
        </p:nvSpPr>
        <p:spPr>
          <a:xfrm rot="9006093" flipH="1">
            <a:off x="6825247" y="1307472"/>
            <a:ext cx="933180" cy="1763742"/>
          </a:xfrm>
          <a:custGeom>
            <a:avLst/>
            <a:gdLst/>
            <a:ahLst/>
            <a:cxnLst/>
            <a:rect l="l" t="t" r="r" b="b"/>
            <a:pathLst>
              <a:path w="933180" h="1763742">
                <a:moveTo>
                  <a:pt x="933180" y="0"/>
                </a:moveTo>
                <a:lnTo>
                  <a:pt x="0" y="0"/>
                </a:lnTo>
                <a:lnTo>
                  <a:pt x="0" y="1763742"/>
                </a:lnTo>
                <a:lnTo>
                  <a:pt x="933180" y="1763742"/>
                </a:lnTo>
                <a:lnTo>
                  <a:pt x="93318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tr-TR"/>
          </a:p>
        </p:txBody>
      </p:sp>
      <p:sp>
        <p:nvSpPr>
          <p:cNvPr id="29" name="Freeform 81">
            <a:extLst>
              <a:ext uri="{FF2B5EF4-FFF2-40B4-BE49-F238E27FC236}">
                <a16:creationId xmlns:a16="http://schemas.microsoft.com/office/drawing/2014/main" id="{8801AE02-8746-81EC-676B-AC8503E46983}"/>
              </a:ext>
            </a:extLst>
          </p:cNvPr>
          <p:cNvSpPr/>
          <p:nvPr/>
        </p:nvSpPr>
        <p:spPr>
          <a:xfrm rot="9590636" flipV="1">
            <a:off x="9464215" y="5695730"/>
            <a:ext cx="1208461" cy="1653450"/>
          </a:xfrm>
          <a:custGeom>
            <a:avLst/>
            <a:gdLst/>
            <a:ahLst/>
            <a:cxnLst/>
            <a:rect l="l" t="t" r="r" b="b"/>
            <a:pathLst>
              <a:path w="933180" h="1763742">
                <a:moveTo>
                  <a:pt x="933180" y="0"/>
                </a:moveTo>
                <a:lnTo>
                  <a:pt x="0" y="0"/>
                </a:lnTo>
                <a:lnTo>
                  <a:pt x="0" y="1763742"/>
                </a:lnTo>
                <a:lnTo>
                  <a:pt x="933180" y="1763742"/>
                </a:lnTo>
                <a:lnTo>
                  <a:pt x="93318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tr-TR"/>
          </a:p>
        </p:txBody>
      </p:sp>
      <p:sp>
        <p:nvSpPr>
          <p:cNvPr id="30" name="Freeform 55">
            <a:extLst>
              <a:ext uri="{FF2B5EF4-FFF2-40B4-BE49-F238E27FC236}">
                <a16:creationId xmlns:a16="http://schemas.microsoft.com/office/drawing/2014/main" id="{A731A575-B93A-7F8E-48FE-130B93808664}"/>
              </a:ext>
            </a:extLst>
          </p:cNvPr>
          <p:cNvSpPr/>
          <p:nvPr/>
        </p:nvSpPr>
        <p:spPr>
          <a:xfrm rot="5658043" flipH="1">
            <a:off x="2691154" y="1051047"/>
            <a:ext cx="678039" cy="1177708"/>
          </a:xfrm>
          <a:custGeom>
            <a:avLst/>
            <a:gdLst/>
            <a:ahLst/>
            <a:cxnLst/>
            <a:rect l="l" t="t" r="r" b="b"/>
            <a:pathLst>
              <a:path w="766453" h="1448622">
                <a:moveTo>
                  <a:pt x="766453" y="1448622"/>
                </a:moveTo>
                <a:lnTo>
                  <a:pt x="0" y="1448622"/>
                </a:lnTo>
                <a:lnTo>
                  <a:pt x="0" y="0"/>
                </a:lnTo>
                <a:lnTo>
                  <a:pt x="766453" y="0"/>
                </a:lnTo>
                <a:lnTo>
                  <a:pt x="766453" y="1448622"/>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tr-TR"/>
          </a:p>
        </p:txBody>
      </p:sp>
      <p:sp>
        <p:nvSpPr>
          <p:cNvPr id="31" name="Freeform 55">
            <a:extLst>
              <a:ext uri="{FF2B5EF4-FFF2-40B4-BE49-F238E27FC236}">
                <a16:creationId xmlns:a16="http://schemas.microsoft.com/office/drawing/2014/main" id="{1BD3C95B-0B92-C99C-4314-6377462A29DE}"/>
              </a:ext>
            </a:extLst>
          </p:cNvPr>
          <p:cNvSpPr/>
          <p:nvPr/>
        </p:nvSpPr>
        <p:spPr>
          <a:xfrm rot="5658043" flipH="1">
            <a:off x="2969068" y="6501764"/>
            <a:ext cx="678039" cy="1177708"/>
          </a:xfrm>
          <a:custGeom>
            <a:avLst/>
            <a:gdLst/>
            <a:ahLst/>
            <a:cxnLst/>
            <a:rect l="l" t="t" r="r" b="b"/>
            <a:pathLst>
              <a:path w="766453" h="1448622">
                <a:moveTo>
                  <a:pt x="766453" y="1448622"/>
                </a:moveTo>
                <a:lnTo>
                  <a:pt x="0" y="1448622"/>
                </a:lnTo>
                <a:lnTo>
                  <a:pt x="0" y="0"/>
                </a:lnTo>
                <a:lnTo>
                  <a:pt x="766453" y="0"/>
                </a:lnTo>
                <a:lnTo>
                  <a:pt x="766453" y="1448622"/>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tr-TR"/>
          </a:p>
        </p:txBody>
      </p:sp>
      <p:sp>
        <p:nvSpPr>
          <p:cNvPr id="32" name="Freeform 51">
            <a:extLst>
              <a:ext uri="{FF2B5EF4-FFF2-40B4-BE49-F238E27FC236}">
                <a16:creationId xmlns:a16="http://schemas.microsoft.com/office/drawing/2014/main" id="{1FF48AAA-BAF0-4C73-A30B-E6D37BE20044}"/>
              </a:ext>
            </a:extLst>
          </p:cNvPr>
          <p:cNvSpPr/>
          <p:nvPr/>
        </p:nvSpPr>
        <p:spPr>
          <a:xfrm rot="6119478" flipH="1" flipV="1">
            <a:off x="13856849" y="748490"/>
            <a:ext cx="647611" cy="923396"/>
          </a:xfrm>
          <a:custGeom>
            <a:avLst/>
            <a:gdLst/>
            <a:ahLst/>
            <a:cxnLst/>
            <a:rect l="l" t="t" r="r" b="b"/>
            <a:pathLst>
              <a:path w="766453" h="1448622">
                <a:moveTo>
                  <a:pt x="766453" y="1448622"/>
                </a:moveTo>
                <a:lnTo>
                  <a:pt x="0" y="1448622"/>
                </a:lnTo>
                <a:lnTo>
                  <a:pt x="0" y="0"/>
                </a:lnTo>
                <a:lnTo>
                  <a:pt x="766453" y="0"/>
                </a:lnTo>
                <a:lnTo>
                  <a:pt x="766453" y="1448622"/>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tr-TR"/>
          </a:p>
        </p:txBody>
      </p:sp>
      <p:sp>
        <p:nvSpPr>
          <p:cNvPr id="34" name="Freeform 51">
            <a:extLst>
              <a:ext uri="{FF2B5EF4-FFF2-40B4-BE49-F238E27FC236}">
                <a16:creationId xmlns:a16="http://schemas.microsoft.com/office/drawing/2014/main" id="{59C745F8-569F-6554-D90F-019015452B7B}"/>
              </a:ext>
            </a:extLst>
          </p:cNvPr>
          <p:cNvSpPr/>
          <p:nvPr/>
        </p:nvSpPr>
        <p:spPr>
          <a:xfrm rot="6119478" flipH="1" flipV="1">
            <a:off x="13885336" y="6423041"/>
            <a:ext cx="647611" cy="923396"/>
          </a:xfrm>
          <a:custGeom>
            <a:avLst/>
            <a:gdLst/>
            <a:ahLst/>
            <a:cxnLst/>
            <a:rect l="l" t="t" r="r" b="b"/>
            <a:pathLst>
              <a:path w="766453" h="1448622">
                <a:moveTo>
                  <a:pt x="766453" y="1448622"/>
                </a:moveTo>
                <a:lnTo>
                  <a:pt x="0" y="1448622"/>
                </a:lnTo>
                <a:lnTo>
                  <a:pt x="0" y="0"/>
                </a:lnTo>
                <a:lnTo>
                  <a:pt x="766453" y="0"/>
                </a:lnTo>
                <a:lnTo>
                  <a:pt x="766453" y="1448622"/>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tr-TR"/>
          </a:p>
        </p:txBody>
      </p:sp>
      <p:grpSp>
        <p:nvGrpSpPr>
          <p:cNvPr id="44" name="Grup 43">
            <a:extLst>
              <a:ext uri="{FF2B5EF4-FFF2-40B4-BE49-F238E27FC236}">
                <a16:creationId xmlns:a16="http://schemas.microsoft.com/office/drawing/2014/main" id="{A42690FD-D400-D60C-F103-F51F6B72753C}"/>
              </a:ext>
            </a:extLst>
          </p:cNvPr>
          <p:cNvGrpSpPr/>
          <p:nvPr/>
        </p:nvGrpSpPr>
        <p:grpSpPr>
          <a:xfrm>
            <a:off x="6096000" y="8679839"/>
            <a:ext cx="6019800" cy="907775"/>
            <a:chOff x="6096000" y="8679839"/>
            <a:chExt cx="6019800" cy="907775"/>
          </a:xfrm>
        </p:grpSpPr>
        <p:grpSp>
          <p:nvGrpSpPr>
            <p:cNvPr id="35" name="Group 29">
              <a:extLst>
                <a:ext uri="{FF2B5EF4-FFF2-40B4-BE49-F238E27FC236}">
                  <a16:creationId xmlns:a16="http://schemas.microsoft.com/office/drawing/2014/main" id="{D5750364-5B4A-6E57-3EA0-6E73E92F502F}"/>
                </a:ext>
              </a:extLst>
            </p:cNvPr>
            <p:cNvGrpSpPr/>
            <p:nvPr/>
          </p:nvGrpSpPr>
          <p:grpSpPr>
            <a:xfrm>
              <a:off x="6096000" y="8679839"/>
              <a:ext cx="6019800" cy="907775"/>
              <a:chOff x="0" y="0"/>
              <a:chExt cx="865035" cy="258402"/>
            </a:xfrm>
          </p:grpSpPr>
          <p:sp>
            <p:nvSpPr>
              <p:cNvPr id="36" name="Freeform 30">
                <a:extLst>
                  <a:ext uri="{FF2B5EF4-FFF2-40B4-BE49-F238E27FC236}">
                    <a16:creationId xmlns:a16="http://schemas.microsoft.com/office/drawing/2014/main" id="{DD511DE8-B953-A0E1-E018-3CA521BD5EC9}"/>
                  </a:ext>
                </a:extLst>
              </p:cNvPr>
              <p:cNvSpPr/>
              <p:nvPr/>
            </p:nvSpPr>
            <p:spPr>
              <a:xfrm>
                <a:off x="0" y="0"/>
                <a:ext cx="865035" cy="258402"/>
              </a:xfrm>
              <a:custGeom>
                <a:avLst/>
                <a:gdLst/>
                <a:ahLst/>
                <a:cxnLst/>
                <a:rect l="l" t="t" r="r" b="b"/>
                <a:pathLst>
                  <a:path w="865035" h="258402">
                    <a:moveTo>
                      <a:pt x="0" y="0"/>
                    </a:moveTo>
                    <a:lnTo>
                      <a:pt x="865035" y="0"/>
                    </a:lnTo>
                    <a:lnTo>
                      <a:pt x="865035" y="258402"/>
                    </a:lnTo>
                    <a:lnTo>
                      <a:pt x="0" y="258402"/>
                    </a:lnTo>
                    <a:close/>
                  </a:path>
                </a:pathLst>
              </a:custGeom>
              <a:solidFill>
                <a:srgbClr val="4869B1"/>
              </a:solidFill>
            </p:spPr>
            <p:txBody>
              <a:bodyPr/>
              <a:lstStyle/>
              <a:p>
                <a:endParaRPr lang="tr-TR"/>
              </a:p>
            </p:txBody>
          </p:sp>
          <p:sp>
            <p:nvSpPr>
              <p:cNvPr id="37" name="TextBox 31">
                <a:extLst>
                  <a:ext uri="{FF2B5EF4-FFF2-40B4-BE49-F238E27FC236}">
                    <a16:creationId xmlns:a16="http://schemas.microsoft.com/office/drawing/2014/main" id="{90602215-A7C9-66D5-1B35-347359296057}"/>
                  </a:ext>
                </a:extLst>
              </p:cNvPr>
              <p:cNvSpPr txBox="1"/>
              <p:nvPr/>
            </p:nvSpPr>
            <p:spPr>
              <a:xfrm>
                <a:off x="0" y="-47625"/>
                <a:ext cx="865035" cy="306027"/>
              </a:xfrm>
              <a:prstGeom prst="rect">
                <a:avLst/>
              </a:prstGeom>
            </p:spPr>
            <p:txBody>
              <a:bodyPr lIns="50800" tIns="50800" rIns="50800" bIns="50800" rtlCol="0" anchor="ctr"/>
              <a:lstStyle/>
              <a:p>
                <a:pPr algn="ctr">
                  <a:lnSpc>
                    <a:spcPts val="2659"/>
                  </a:lnSpc>
                </a:pPr>
                <a:endParaRPr/>
              </a:p>
            </p:txBody>
          </p:sp>
        </p:grpSp>
        <p:sp>
          <p:nvSpPr>
            <p:cNvPr id="42" name="TextBox 78">
              <a:extLst>
                <a:ext uri="{FF2B5EF4-FFF2-40B4-BE49-F238E27FC236}">
                  <a16:creationId xmlns:a16="http://schemas.microsoft.com/office/drawing/2014/main" id="{63C4A2F9-1F3D-67E2-AD06-BED7CCBA61BA}"/>
                </a:ext>
              </a:extLst>
            </p:cNvPr>
            <p:cNvSpPr txBox="1"/>
            <p:nvPr/>
          </p:nvSpPr>
          <p:spPr>
            <a:xfrm>
              <a:off x="6386182" y="8923701"/>
              <a:ext cx="5439436" cy="420051"/>
            </a:xfrm>
            <a:prstGeom prst="rect">
              <a:avLst/>
            </a:prstGeom>
          </p:spPr>
          <p:txBody>
            <a:bodyPr wrap="square" lIns="0" tIns="0" rIns="0" bIns="0" rtlCol="0" anchor="t">
              <a:spAutoFit/>
            </a:bodyPr>
            <a:lstStyle/>
            <a:p>
              <a:pPr algn="l">
                <a:lnSpc>
                  <a:spcPts val="3080"/>
                </a:lnSpc>
              </a:pPr>
              <a:r>
                <a:rPr lang="tr-TR" sz="3600" dirty="0">
                  <a:solidFill>
                    <a:srgbClr val="FFFFFF"/>
                  </a:solidFill>
                  <a:ea typeface="Canva Sans 1 Bold"/>
                  <a:cs typeface="Canva Sans 1 Bold"/>
                  <a:sym typeface="Canva Sans 1 Bold"/>
                </a:rPr>
                <a:t>Verilen  soruları cevaplayınız</a:t>
              </a:r>
              <a:endParaRPr lang="en-US" sz="3600" dirty="0">
                <a:solidFill>
                  <a:srgbClr val="FFFFFF"/>
                </a:solidFill>
                <a:ea typeface="Canva Sans 1 Bold"/>
                <a:cs typeface="Canva Sans 1 Bold"/>
                <a:sym typeface="Canva Sans 1 Bold"/>
              </a:endParaRPr>
            </a:p>
          </p:txBody>
        </p:sp>
      </p:grpSp>
      <p:sp>
        <p:nvSpPr>
          <p:cNvPr id="46" name="Metin kutusu 45">
            <a:extLst>
              <a:ext uri="{FF2B5EF4-FFF2-40B4-BE49-F238E27FC236}">
                <a16:creationId xmlns:a16="http://schemas.microsoft.com/office/drawing/2014/main" id="{AC59E13F-7AFE-4941-3C59-C374ED28951B}"/>
              </a:ext>
            </a:extLst>
          </p:cNvPr>
          <p:cNvSpPr txBox="1"/>
          <p:nvPr/>
        </p:nvSpPr>
        <p:spPr>
          <a:xfrm rot="21428748">
            <a:off x="915763" y="7592368"/>
            <a:ext cx="2711542" cy="707886"/>
          </a:xfrm>
          <a:prstGeom prst="rect">
            <a:avLst/>
          </a:prstGeom>
          <a:noFill/>
        </p:spPr>
        <p:txBody>
          <a:bodyPr wrap="square">
            <a:spAutoFit/>
          </a:bodyPr>
          <a:lstStyle/>
          <a:p>
            <a:r>
              <a:rPr lang="tr-TR" sz="4000" dirty="0">
                <a:solidFill>
                  <a:srgbClr val="C00000"/>
                </a:solidFill>
              </a:rPr>
              <a:t>İnsanlardan</a:t>
            </a:r>
          </a:p>
        </p:txBody>
      </p:sp>
      <p:sp>
        <p:nvSpPr>
          <p:cNvPr id="47" name="Metin kutusu 46">
            <a:extLst>
              <a:ext uri="{FF2B5EF4-FFF2-40B4-BE49-F238E27FC236}">
                <a16:creationId xmlns:a16="http://schemas.microsoft.com/office/drawing/2014/main" id="{95411C2F-98B6-6048-2081-708DAAE161F5}"/>
              </a:ext>
            </a:extLst>
          </p:cNvPr>
          <p:cNvSpPr txBox="1"/>
          <p:nvPr/>
        </p:nvSpPr>
        <p:spPr>
          <a:xfrm rot="21428748">
            <a:off x="14128763" y="1706971"/>
            <a:ext cx="2711542" cy="707886"/>
          </a:xfrm>
          <a:prstGeom prst="rect">
            <a:avLst/>
          </a:prstGeom>
          <a:noFill/>
        </p:spPr>
        <p:txBody>
          <a:bodyPr wrap="square">
            <a:spAutoFit/>
          </a:bodyPr>
          <a:lstStyle/>
          <a:p>
            <a:r>
              <a:rPr lang="tr-TR" sz="4000" dirty="0">
                <a:solidFill>
                  <a:srgbClr val="C00000"/>
                </a:solidFill>
              </a:rPr>
              <a:t>İnsanlardan</a:t>
            </a:r>
          </a:p>
        </p:txBody>
      </p:sp>
      <p:sp>
        <p:nvSpPr>
          <p:cNvPr id="48" name="Metin kutusu 47">
            <a:extLst>
              <a:ext uri="{FF2B5EF4-FFF2-40B4-BE49-F238E27FC236}">
                <a16:creationId xmlns:a16="http://schemas.microsoft.com/office/drawing/2014/main" id="{D6A9C75F-8B62-E701-A039-5A94D75D42E1}"/>
              </a:ext>
            </a:extLst>
          </p:cNvPr>
          <p:cNvSpPr txBox="1"/>
          <p:nvPr/>
        </p:nvSpPr>
        <p:spPr>
          <a:xfrm rot="21428748">
            <a:off x="14128763" y="7364474"/>
            <a:ext cx="2711542" cy="707886"/>
          </a:xfrm>
          <a:prstGeom prst="rect">
            <a:avLst/>
          </a:prstGeom>
          <a:noFill/>
        </p:spPr>
        <p:txBody>
          <a:bodyPr wrap="square">
            <a:spAutoFit/>
          </a:bodyPr>
          <a:lstStyle/>
          <a:p>
            <a:pPr algn="ctr"/>
            <a:r>
              <a:rPr lang="tr-TR" sz="4000" dirty="0">
                <a:solidFill>
                  <a:srgbClr val="C00000"/>
                </a:solidFill>
              </a:rPr>
              <a:t>Vahiy</a:t>
            </a:r>
          </a:p>
        </p:txBody>
      </p:sp>
    </p:spTree>
    <p:custDataLst>
      <p:tags r:id="rId1"/>
    </p:custDataLst>
    <p:extLst>
      <p:ext uri="{BB962C8B-B14F-4D97-AF65-F5344CB8AC3E}">
        <p14:creationId xmlns:p14="http://schemas.microsoft.com/office/powerpoint/2010/main" val="132399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500"/>
                                        <p:tgtEl>
                                          <p:spTgt spid="2"/>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righ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left)">
                                      <p:cBhvr>
                                        <p:cTn id="34" dur="500"/>
                                        <p:tgtEl>
                                          <p:spTgt spid="28"/>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childTnLst>
                          </p:cTn>
                        </p:par>
                        <p:par>
                          <p:cTn id="39" fill="hold">
                            <p:stCondLst>
                              <p:cond delay="1000"/>
                            </p:stCondLst>
                            <p:childTnLst>
                              <p:par>
                                <p:cTn id="40" presetID="22" presetClass="entr" presetSubtype="1"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up)">
                                      <p:cBhvr>
                                        <p:cTn id="42" dur="500"/>
                                        <p:tgtEl>
                                          <p:spTgt spid="30"/>
                                        </p:tgtEl>
                                      </p:cBhvr>
                                    </p:animEffect>
                                  </p:childTnLst>
                                </p:cTn>
                              </p:par>
                            </p:childTnLst>
                          </p:cTn>
                        </p:par>
                        <p:par>
                          <p:cTn id="43" fill="hold">
                            <p:stCondLst>
                              <p:cond delay="1500"/>
                            </p:stCondLst>
                            <p:childTnLst>
                              <p:par>
                                <p:cTn id="44" presetID="22" presetClass="entr" presetSubtype="2"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right)">
                                      <p:cBhvr>
                                        <p:cTn id="46" dur="500"/>
                                        <p:tgtEl>
                                          <p:spTgt spid="22"/>
                                        </p:tgtEl>
                                      </p:cBhvr>
                                    </p:animEffect>
                                  </p:childTnLst>
                                </p:cTn>
                              </p:par>
                            </p:childTnLst>
                          </p:cTn>
                        </p:par>
                        <p:par>
                          <p:cTn id="47" fill="hold">
                            <p:stCondLst>
                              <p:cond delay="2000"/>
                            </p:stCondLst>
                            <p:childTnLst>
                              <p:par>
                                <p:cTn id="48" presetID="53" presetClass="entr" presetSubtype="16" fill="hold" grpId="0" nodeType="after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p:cTn id="50" dur="500" fill="hold"/>
                                        <p:tgtEl>
                                          <p:spTgt spid="31"/>
                                        </p:tgtEl>
                                        <p:attrNameLst>
                                          <p:attrName>ppt_w</p:attrName>
                                        </p:attrNameLst>
                                      </p:cBhvr>
                                      <p:tavLst>
                                        <p:tav tm="0">
                                          <p:val>
                                            <p:fltVal val="0"/>
                                          </p:val>
                                        </p:tav>
                                        <p:tav tm="100000">
                                          <p:val>
                                            <p:strVal val="#ppt_w"/>
                                          </p:val>
                                        </p:tav>
                                      </p:tavLst>
                                    </p:anim>
                                    <p:anim calcmode="lin" valueType="num">
                                      <p:cBhvr>
                                        <p:cTn id="51" dur="500" fill="hold"/>
                                        <p:tgtEl>
                                          <p:spTgt spid="31"/>
                                        </p:tgtEl>
                                        <p:attrNameLst>
                                          <p:attrName>ppt_h</p:attrName>
                                        </p:attrNameLst>
                                      </p:cBhvr>
                                      <p:tavLst>
                                        <p:tav tm="0">
                                          <p:val>
                                            <p:fltVal val="0"/>
                                          </p:val>
                                        </p:tav>
                                        <p:tav tm="100000">
                                          <p:val>
                                            <p:strVal val="#ppt_h"/>
                                          </p:val>
                                        </p:tav>
                                      </p:tavLst>
                                    </p:anim>
                                    <p:animEffect transition="in" filter="fade">
                                      <p:cBhvr>
                                        <p:cTn id="52" dur="500"/>
                                        <p:tgtEl>
                                          <p:spTgt spid="31"/>
                                        </p:tgtEl>
                                      </p:cBhvr>
                                    </p:animEffect>
                                  </p:childTnLst>
                                </p:cTn>
                              </p:par>
                            </p:childTnLst>
                          </p:cTn>
                        </p:par>
                        <p:par>
                          <p:cTn id="53" fill="hold">
                            <p:stCondLst>
                              <p:cond delay="2500"/>
                            </p:stCondLst>
                            <p:childTnLst>
                              <p:par>
                                <p:cTn id="54" presetID="53" presetClass="entr" presetSubtype="16"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500" fill="hold"/>
                                        <p:tgtEl>
                                          <p:spTgt spid="23"/>
                                        </p:tgtEl>
                                        <p:attrNameLst>
                                          <p:attrName>ppt_w</p:attrName>
                                        </p:attrNameLst>
                                      </p:cBhvr>
                                      <p:tavLst>
                                        <p:tav tm="0">
                                          <p:val>
                                            <p:fltVal val="0"/>
                                          </p:val>
                                        </p:tav>
                                        <p:tav tm="100000">
                                          <p:val>
                                            <p:strVal val="#ppt_w"/>
                                          </p:val>
                                        </p:tav>
                                      </p:tavLst>
                                    </p:anim>
                                    <p:anim calcmode="lin" valueType="num">
                                      <p:cBhvr>
                                        <p:cTn id="57" dur="500" fill="hold"/>
                                        <p:tgtEl>
                                          <p:spTgt spid="23"/>
                                        </p:tgtEl>
                                        <p:attrNameLst>
                                          <p:attrName>ppt_h</p:attrName>
                                        </p:attrNameLst>
                                      </p:cBhvr>
                                      <p:tavLst>
                                        <p:tav tm="0">
                                          <p:val>
                                            <p:fltVal val="0"/>
                                          </p:val>
                                        </p:tav>
                                        <p:tav tm="100000">
                                          <p:val>
                                            <p:strVal val="#ppt_h"/>
                                          </p:val>
                                        </p:tav>
                                      </p:tavLst>
                                    </p:anim>
                                    <p:animEffect transition="in" filter="fade">
                                      <p:cBhvr>
                                        <p:cTn id="58" dur="500"/>
                                        <p:tgtEl>
                                          <p:spTgt spid="23"/>
                                        </p:tgtEl>
                                      </p:cBhvr>
                                    </p:animEffect>
                                  </p:childTnLst>
                                </p:cTn>
                              </p:par>
                            </p:childTnLst>
                          </p:cTn>
                        </p:par>
                        <p:par>
                          <p:cTn id="59" fill="hold">
                            <p:stCondLst>
                              <p:cond delay="3000"/>
                            </p:stCondLst>
                            <p:childTnLst>
                              <p:par>
                                <p:cTn id="60" presetID="22" presetClass="entr" presetSubtype="1"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up)">
                                      <p:cBhvr>
                                        <p:cTn id="62" dur="500"/>
                                        <p:tgtEl>
                                          <p:spTgt spid="32"/>
                                        </p:tgtEl>
                                      </p:cBhvr>
                                    </p:animEffect>
                                  </p:childTnLst>
                                </p:cTn>
                              </p:par>
                            </p:childTnLst>
                          </p:cTn>
                        </p:par>
                        <p:par>
                          <p:cTn id="63" fill="hold">
                            <p:stCondLst>
                              <p:cond delay="3500"/>
                            </p:stCondLst>
                            <p:childTnLst>
                              <p:par>
                                <p:cTn id="64" presetID="22" presetClass="entr" presetSubtype="8" fill="hold" grpId="0"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left)">
                                      <p:cBhvr>
                                        <p:cTn id="66" dur="500"/>
                                        <p:tgtEl>
                                          <p:spTgt spid="24"/>
                                        </p:tgtEl>
                                      </p:cBhvr>
                                    </p:animEffect>
                                  </p:childTnLst>
                                </p:cTn>
                              </p:par>
                            </p:childTnLst>
                          </p:cTn>
                        </p:par>
                        <p:par>
                          <p:cTn id="67" fill="hold">
                            <p:stCondLst>
                              <p:cond delay="4000"/>
                            </p:stCondLst>
                            <p:childTnLst>
                              <p:par>
                                <p:cTn id="68" presetID="22" presetClass="entr" presetSubtype="1" fill="hold" grpId="0" nodeType="after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wipe(up)">
                                      <p:cBhvr>
                                        <p:cTn id="70" dur="500"/>
                                        <p:tgtEl>
                                          <p:spTgt spid="34"/>
                                        </p:tgtEl>
                                      </p:cBhvr>
                                    </p:animEffect>
                                  </p:childTnLst>
                                </p:cTn>
                              </p:par>
                            </p:childTnLst>
                          </p:cTn>
                        </p:par>
                        <p:par>
                          <p:cTn id="71" fill="hold">
                            <p:stCondLst>
                              <p:cond delay="4500"/>
                            </p:stCondLst>
                            <p:childTnLst>
                              <p:par>
                                <p:cTn id="72" presetID="22" presetClass="entr" presetSubtype="8" fill="hold" grpId="0" nodeType="after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wipe(left)">
                                      <p:cBhvr>
                                        <p:cTn id="74" dur="500"/>
                                        <p:tgtEl>
                                          <p:spTgt spid="27"/>
                                        </p:tgtEl>
                                      </p:cBhvr>
                                    </p:animEffect>
                                  </p:childTnLst>
                                </p:cTn>
                              </p:par>
                            </p:childTnLst>
                          </p:cTn>
                        </p:par>
                        <p:par>
                          <p:cTn id="75" fill="hold">
                            <p:stCondLst>
                              <p:cond delay="5000"/>
                            </p:stCondLst>
                            <p:childTnLst>
                              <p:par>
                                <p:cTn id="76" presetID="22" presetClass="entr" presetSubtype="8" fill="hold" nodeType="after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wipe(left)">
                                      <p:cBhvr>
                                        <p:cTn id="78" dur="500"/>
                                        <p:tgtEl>
                                          <p:spTgt spid="44"/>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wipe(left)">
                                      <p:cBhvr>
                                        <p:cTn id="83" dur="500"/>
                                        <p:tgtEl>
                                          <p:spTgt spid="26"/>
                                        </p:tgtEl>
                                      </p:cBhvr>
                                    </p:animEffect>
                                  </p:childTnLst>
                                  <p:subTnLst>
                                    <p:audio>
                                      <p:cMediaNode>
                                        <p:cTn display="0" masterRel="sameClick">
                                          <p:stCondLst>
                                            <p:cond evt="begin" delay="0">
                                              <p:tn val="81"/>
                                            </p:cond>
                                          </p:stCondLst>
                                          <p:endCondLst>
                                            <p:cond evt="onStopAudio" delay="0">
                                              <p:tgtEl>
                                                <p:sldTgt/>
                                              </p:tgtEl>
                                            </p:cond>
                                          </p:endCondLst>
                                        </p:cTn>
                                        <p:tgtEl>
                                          <p:sndTgt r:embed="rId4" name="Onay tık.wav"/>
                                        </p:tgtEl>
                                      </p:cMediaNode>
                                    </p:audio>
                                  </p:sub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46"/>
                                        </p:tgtEl>
                                        <p:attrNameLst>
                                          <p:attrName>style.visibility</p:attrName>
                                        </p:attrNameLst>
                                      </p:cBhvr>
                                      <p:to>
                                        <p:strVal val="visible"/>
                                      </p:to>
                                    </p:set>
                                    <p:animEffect transition="in" filter="wipe(left)">
                                      <p:cBhvr>
                                        <p:cTn id="88" dur="500"/>
                                        <p:tgtEl>
                                          <p:spTgt spid="46"/>
                                        </p:tgtEl>
                                      </p:cBhvr>
                                    </p:animEffect>
                                  </p:childTnLst>
                                  <p:subTnLst>
                                    <p:audio>
                                      <p:cMediaNode>
                                        <p:cTn display="0" masterRel="sameClick">
                                          <p:stCondLst>
                                            <p:cond evt="begin" delay="0">
                                              <p:tn val="86"/>
                                            </p:cond>
                                          </p:stCondLst>
                                          <p:endCondLst>
                                            <p:cond evt="onStopAudio" delay="0">
                                              <p:tgtEl>
                                                <p:sldTgt/>
                                              </p:tgtEl>
                                            </p:cond>
                                          </p:endCondLst>
                                        </p:cTn>
                                        <p:tgtEl>
                                          <p:sndTgt r:embed="rId4" name="Onay tık.wav"/>
                                        </p:tgtEl>
                                      </p:cMediaNode>
                                    </p:audio>
                                  </p:sub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wipe(left)">
                                      <p:cBhvr>
                                        <p:cTn id="93" dur="500"/>
                                        <p:tgtEl>
                                          <p:spTgt spid="47"/>
                                        </p:tgtEl>
                                      </p:cBhvr>
                                    </p:animEffect>
                                  </p:childTnLst>
                                  <p:subTnLst>
                                    <p:audio>
                                      <p:cMediaNode>
                                        <p:cTn display="0" masterRel="sameClick">
                                          <p:stCondLst>
                                            <p:cond evt="begin" delay="0">
                                              <p:tn val="91"/>
                                            </p:cond>
                                          </p:stCondLst>
                                          <p:endCondLst>
                                            <p:cond evt="onStopAudio" delay="0">
                                              <p:tgtEl>
                                                <p:sldTgt/>
                                              </p:tgtEl>
                                            </p:cond>
                                          </p:endCondLst>
                                        </p:cTn>
                                        <p:tgtEl>
                                          <p:sndTgt r:embed="rId4" name="Onay tık.wav"/>
                                        </p:tgtEl>
                                      </p:cMediaNode>
                                    </p:audio>
                                  </p:sub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48"/>
                                        </p:tgtEl>
                                        <p:attrNameLst>
                                          <p:attrName>style.visibility</p:attrName>
                                        </p:attrNameLst>
                                      </p:cBhvr>
                                      <p:to>
                                        <p:strVal val="visible"/>
                                      </p:to>
                                    </p:set>
                                    <p:animEffect transition="in" filter="wipe(left)">
                                      <p:cBhvr>
                                        <p:cTn id="98" dur="500"/>
                                        <p:tgtEl>
                                          <p:spTgt spid="48"/>
                                        </p:tgtEl>
                                      </p:cBhvr>
                                    </p:animEffect>
                                  </p:childTnLst>
                                  <p:subTnLst>
                                    <p:audio>
                                      <p:cMediaNode>
                                        <p:cTn display="0" masterRel="sameClick">
                                          <p:stCondLst>
                                            <p:cond evt="begin" delay="0">
                                              <p:tn val="96"/>
                                            </p:cond>
                                          </p:stCondLst>
                                          <p:endCondLst>
                                            <p:cond evt="onStopAudio" delay="0">
                                              <p:tgtEl>
                                                <p:sldTgt/>
                                              </p:tgtEl>
                                            </p:cond>
                                          </p:endCondLst>
                                        </p:cTn>
                                        <p:tgtEl>
                                          <p:sndTgt r:embed="rId4" name="Onay tı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6" grpId="0"/>
      <p:bldP spid="27" grpId="0" animBg="1"/>
      <p:bldP spid="28" grpId="0" animBg="1"/>
      <p:bldP spid="2" grpId="0" animBg="1"/>
      <p:bldP spid="5" grpId="0" animBg="1"/>
      <p:bldP spid="29" grpId="0" animBg="1"/>
      <p:bldP spid="30" grpId="0" animBg="1"/>
      <p:bldP spid="31" grpId="0" animBg="1"/>
      <p:bldP spid="32" grpId="0" animBg="1"/>
      <p:bldP spid="34" grpId="0" animBg="1"/>
      <p:bldP spid="46" grpId="0"/>
      <p:bldP spid="47" grpId="0"/>
      <p:bldP spid="4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ED42325C-AAB7-4B5F-8349-48AD5A49069F}"/>
  <p:tag name="ISPRING_RESOURCE_FOLDER" val="C:\Users\Monster\Desktop\YENİ SUNULAR\6.SINIF\1.ÜNİTE\6.1..1.Peygamber ve İlahi Kitap İnancı\"/>
  <p:tag name="ISPRING_PRESENTATION_PATH" val="C:\Users\Monster\Desktop\YENİ SUNULAR\6.SINIF\1.ÜNİTE\6.1..1.Peygamber ve İlahi Kitap İnancı.pptx"/>
  <p:tag name="ISPRING_PROJECT_VERSION" val="9.3"/>
  <p:tag name="ISPRING_PROJECT_FOLDER_UPDATED" val="1"/>
  <p:tag name="ISPRING_SCREEN_RECS_UPDATED" val="C:\Users\Monster\Desktop\YENİ SUNULAR\6.SINIF\1.ÜNİTE\6.1..1.Peygamber ve İlahi Kitap İnancı\"/>
  <p:tag name="ISPRING_PRESENTATION_TITLE" val="6.1..1.Peygamber ve İlahi Kitap İnancı"/>
  <p:tag name="ISPRING_FIRST_PUBLISH" val="1"/>
  <p:tag name="ISPRING-SUITE_ISPRING_PLAYERS_CUSTOMIZATION_2" val="{&quot;universal&quot;:{&quot;skinSettings&quot;:{&quot;borderRadius&quot;:20,&quot;colors&quot;:{&quot;asideBackground&quot;:{&quot;color&quot;:&quot;#EFF1F2&quot;,&quot;opacity&quot;:1,&quot;type&quot;:&quot;SOLID&quot;},&quot;asideElementBackgroundActive&quot;:{&quot;color&quot;:&quot;#A282ED&quot;,&quot;opacity&quot;:1,&quot;type&quot;:&quot;SOLID&quot;},&quot;asideElementBackgroundHover&quot;:{&quot;color&quot;:&quot;#DDE2E5&quot;,&quot;opacity&quot;:1,&quot;type&quot;:&quot;SOLID&quot;},&quot;asideElementText&quot;:{&quot;color&quot;:&quot;#34383D&quot;,&quot;opacity&quot;:1,&quot;type&quot;:&quot;SOLID&quot;},&quot;asideElementTextActive&quot;:{&quot;color&quot;:&quot;#FFFFFF&quot;,&quot;opacity&quot;:1,&quot;type&quot;:&quot;SOLID&quot;},&quot;asideElementTextHover&quot;:{&quot;color&quot;:&quot;#42484E&quot;,&quot;opacity&quot;:1,&quot;type&quot;:&quot;SOLID&quot;},&quot;asideLogoBackground&quot;:{&quot;color&quot;:&quot;#EFF1F2&quot;,&quot;opacity&quot;:1,&quot;type&quot;:&quot;SOLID&quot;},&quot;pageBackground&quot;:{&quot;color&quot;:&quot;#DCDEE0&quot;,&quot;opacity&quot;:1,&quot;type&quot;:&quot;SOLID&quot;},&quot;playerBackground&quot;:{&quot;color&quot;:&quot;#FFFFFF&quot;,&quot;opacity&quot;:1,&quot;type&quot;:&quot;SOLID&quot;},&quot;playerText&quot;:{&quot;color&quot;:&quot;#616870&quot;,&quot;opacity&quot;:1,&quot;type&quot;:&quot;SOLID&quot;},&quot;primaryButtonBackground&quot;:{&quot;degree&quot;:90,&quot;gradient&quot;:[{&quot;color&quot;:&quot;#8695FF&quot;,&quot;opacity&quot;:1},{&quot;color&quot;:&quot;#D65FCC&quot;,&quot;opacity&quot;:1}],&quot;type&quot;:&quot;GRADIENT&quot;},&quot;primaryButtonBackgroundHover&quot;:{&quot;degree&quot;:180,&quot;gradient&quot;:[{&quot;color&quot;:&quot;#8695FF&quot;,&quot;opacity&quot;:1},{&quot;color&quot;:&quot;#D65FCC&quot;,&quot;opacity&quot;:1}],&quot;type&quot;:&quot;GRADIENT&quot;},&quot;primaryButtonBorder&quot;:{&quot;color&quot;:&quot;#8962DB&quot;,&quot;opacity&quot;:0,&quot;type&quot;:&quot;SOLID&quot;},&quot;primaryButtonBorderHover&quot;:{&quot;color&quot;:&quot;#7150B6&quot;,&quot;opacity&quot;:0,&quot;type&quot;:&quot;SOLID&quot;},&quot;primaryButtonText&quot;:{&quot;color&quot;:&quot;#FFFFFF&quot;,&quot;opacity&quot;:1,&quot;type&quot;:&quot;SOLID&quot;},&quot;primaryButtonTextHover&quot;:{&quot;color&quot;:&quot;#FFFFFF&quot;,&quot;opacity&quot;:1,&quot;type&quot;:&quot;SOLID&quot;},&quot;secondaryButtonBackground&quot;:{&quot;color&quot;:&quot;#F1F2F4&quot;,&quot;opacity&quot;:1,&quot;type&quot;:&quot;SOLID&quot;},&quot;secondaryButtonBackgroundHover&quot;:{&quot;color&quot;:&quot;#E5E5E5&quot;,&quot;opacity&quot;:1,&quot;type&quot;:&quot;SOLID&quot;},&quot;secondaryButtonBorder&quot;:{&quot;color&quot;:&quot;#F1F2F4&quot;,&quot;opacity&quot;:1,&quot;type&quot;:&quot;SOLID&quot;},&quot;secondaryButtonBorderHover&quot;:{&quot;color&quot;:&quot;#E5E5E5&quot;,&quot;opacity&quot;:1,&quot;type&quot;:&quot;SOLID&quot;},&quot;secondaryButtonText&quot;:{&quot;color&quot;:&quot;#616870&quot;,&quot;opacity&quot;:1,&quot;type&quot;:&quot;SOLID&quot;},&quot;secondaryButtonTextHover&quot;:{&quot;color&quot;:&quot;#616870&quot;,&quot;opacity&quot;:1,&quot;type&quot;:&quot;SOLID&quot;}},&quot;controlPanel&quot;:{&quot;navigationMode&quot;:&quot;bySlides&quot;,&quot;progressBar&quot;:{&quot;enabled&quot;:true,&quot;mode&quot;:&quot;presentationTimeline&quot;,&quot;showLabels&quot;:true,&quot;visible&quot;:true},&quot;showCCButton&quot;:false,&quot;showNextButton&quot;:true,&quot;showOutline&quot;:false,&quot;showPlayPause&quot;:true,&quot;showPlaybackRateButton&quot;:false,&quot;showPrevButton&quot;:true,&quot;showRewind&quot;:true,&quot;showSlideNumbers&quot;:true,&quot;showSlideOnlyButton&quot;:true,&quot;showTimer&quot;:false,&quot;showVolumeControl&quot;:true,&quot;visible&quot;:true},&quot;fontFamily&quot;:&quot;Arial&quot;,&quot;miniskinCustomizationEnabled&quot;:true,&quot;outlinePanel&quot;:{&quot;highlightViewedEntries&quot;:false,&quot;multilevel&quot;:true,&quot;numberEntries&quot;:true,&quot;search&quot;:true,&quot;thumbnails&quot;:true},&quot;sidePanel&quot;:{&quot;showAtLeft&quot;:false,&quot;showLogo&quot;:false,&quot;showNotes&quot;:false,&quot;showOutline&quot;:false,&quot;showPresenterInfo&quot;:false,&quot;showPresenterVideo&quot;:false,&quot;visible&quot;:false},&quot;titlePanel&quot;:{&quot;buttons&quot;:[&quot;markerTools&quot;,&quot;outline&quot;],&quot;buttonsAtLeft&quot;:false,&quot;courseTitleVisible&quot;:true,&quot;showLogo&quot;:true,&quot;visible&quot;:true},&quot;version&quot;:&quot;1.1&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NAVIGATION_NEXT_BUTTON&quot;:&quot;Sonraki&quot;,&quot;PB_ACCESSIBLE_NAVIGATION_PREV_BUTTON&quot;:&quot;Önceki &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QUESTION_NUMBER% of %TOTAL_QUESTIONS%&quot;,&quot;PB_ACCESSIBLE_VIDEO_NARRATION_LABEL&quot;:&quot;Video narration&quot;,&quot;PB_ACCESSIBLE_WATERMARK_SKIN_CREATED_WITH&quot;:&quot;Created with iSpring evaluation version&quot;,&quot;PB_ATTACHMENT_DOCUMENT_SUBTITLE&quot;:&quot;Dökoman&quot;,&quot;PB_ATTACHMENT_FILE_SUBTITLE&quot;:&quot;Dosya&quot;,&quot;PB_ATTACHMENT_IMAGE_SUBTITLE&quot;:&quot;Resim&quot;,&quot;PB_ATTACHMENT_LINK_SUBTITLE&quot;:&quot;Link&quot;,&quot;PB_ATTACHMENT_VIDEO_SUBTITLE&quot;:&quot;Video&quot;,&quot;PB_BACK_TO_APP_BUTTON_LABEL&quot;:&quot;Geri&quot;,&quot;PB_CC_MENU_OFF&quot;:&quot;Off&quot;,&quot;PB_CC_MENU_ON&quot;:&quot;On&quot;,&quot;PB_CC_MENU_TITLE&quot;:&quot;Notes&quot;,&quot;PB_CONTROL_PANEL_CLOSED_CAPTIONS&quot;:&quot;PB_CONTROL_PANEL_CLOSED_CAPTIONS&quot;,&quot;PB_CONTROL_PANEL_EXIT_FULL_SCREEN&quot;:&quot;Tam ekrandan çık&quot;,&quot;PB_CONTROL_PANEL_FULL_SCREEN&quot;:&quot;Tam ekran&quot;,&quot;PB_CONTROL_PANEL_NEXT&quot;:&quot;SONRAKİ&quot;,&quot;PB_CONTROL_PANEL_OUTLINE&quot;:&quot;OUTLINE&quot;,&quot;PB_CONTROL_PANEL_PREV&quot;:&quot;ÖNCEKİ&quot;,&quot;PB_CONTROL_PANEL_REPLAY&quot;:&quot;Tekrarlama&quot;,&quot;PB_CONTROL_PANEL_SLIDE_COUNTER&quot;:&quot;%SLIDE_NUMBER%\/%TOTAL_SLIDES%&quot;,&quot;PB_CONTROL_PANEL_VOLUME_CONTROL&quot;:&quot;Ses seviyesi&quot;,&quot;PB_CURRENT_SLIDE_IS_NOT_COMPLETED&quot;:&quot;Devam etmek için slaydın tamamını görüntülemeniz gerekiyor&quot;,&quot;PB_DOMAIN_RESTRICTION&quot;:&quot;Üzgünüz, yazar bu alandaki sunumun görüntülenmesini devre dışı bırakt&quot;,&quot;PB_DRAWING_TOOLS_END_DRAWING&quot;:&quot;Çizimi sonlandır&quot;,&quot;PB_DRAWING_TOOLS_ERASER&quot;:&quot;Silgi&quot;,&quot;PB_DRAWING_TOOLS_ERASE_ALL&quot;:&quot;Tümünü Sil&quot;,&quot;PB_DRAWING_TOOLS_HIGHLIGHTER&quot;:&quot;İşaretleyici&quot;,&quot;PB_DRAWING_TOOLS_PEN&quot;:&quot;Kalem&quot;,&quot;PB_ENTER_PASSWORD&quot;:&quot;Sunuyu görüntülemek için şifre girin&quot;,&quot;PB_INCORRECT_PASSWORD&quot;:&quot;Şire yanlış&quot;,&quot;PB_INTERACTION_SLIDE_WINDOW_TEXT&quot;:&quot;Bu slayttan ayrılmadan önce etkileşimi tamamlamanız gerekmektedir.&quot;,&quot;PB_MESSAGE_BOX_NO&quot;:&quot;HAYIR&quot;,&quot;PB_MESSAGE_BOX_OK&quot;:&quot;Tamam&quot;,&quot;PB_MESSAGE_BOX_YES&quot;:&quot;EVET&quot;,&quot;PB_NAVIGATION_IS_RESTRICTED&quot;:&quot;Yalnızca daha önce görüntülenen slaytlara erişebilirsiniz.&quot;,&quot;PB_NAVIGATION_IS_SEQUENTIAL&quot;:&quot;Slaytları verilen sırayla görüntülemeniz gerekir.&quot;,&quot;PB_PLAYBACK_RATE_MENU_CAPTION&quot;:&quot;Speed&quot;,&quot;PB_PRECEDING_QUIZ_FAILED_WINDOW_TEXT&quot;:&quot;%SLIDE_INDEX% slaytındaki sınavı geçemediğiniz için ilerleyemezsiniz.&quot;,&quot;PB_PRECEDING_QUIZ_NOT_COMPLETED_WINDOW_TEXT&quot;:&quot;İlerlemek için %SLIDE_INDEX% slaytındaki testi denemelisiniz.&quot;,&quot;PB_PRECEDING_QUIZ_NOT_PASSED_WINDOW_TEXT&quot;:&quot;İlerlemek için %SLIDE_INDEX% slaytındaki testi geçmelisiniz.&quot;,&quot;PB_PRECEDING_SCENARIO_FAILED_WINDOW_TEXT&quot;:&quot;%SLIDEINDEX% slaytındaki simülasyonu geçemediğiniz için ilerleyemezsiniz.&quot;,&quot;PB_PRECEDING_SCENARIO_NOT_COMPLETED_WINDOW_TEXT&quot;:&quot;İlerlemek için %SLIDE_INDEX% slaytındaki simülasyonu denemelisiniz.&quot;,&quot;PB_PRECEDING_SCENARIO_NOT_PASSED_WINDOW_TEXT&quot;:&quot;İlerlemek için %SLIDE_INDEX% slaytındaki simülasyonu geçmelisiniz.&quot;,&quot;PB_PRESENTER_COLLAPSE_BIO&quot;:&quot;Daha faz göster&quot;,&quot;PB_PRESENTER_EMAIL&quot;:&quot;Email&quot;,&quot;PB_PRESENTER_EXPAND_BIO&quot;:&quot;Daha fazla göster&quot;,&quot;PB_PRESENTER_NO_INFO&quot;:&quot;Sunucu Bilgisi Yok&quot;,&quot;PB_PRESENTER_WEBSITE&quot;:&quot;Website&quot;,&quot;PB_QUIZ_SLIDE_WINDOW_TEXT&quot;:&quot;Bu slayttan ayrılmadan önce testi tamamlamanız gerekmektedir.&quot;,&quot;PB_RATE_MENU_CAPTION&quot;:&quot;Hız&quot;,&quot;PB_RATE_MENU_DEFAULT_RATE&quot;:&quot;Normal&quot;,&quot;PB_RESUME_PRESENTATION_WINDOW_TEXT&quot;:&quot;Sunuyu son görüntülenen slayttan devam ettirmek ister misiniz?&quot;,&quot;PB_SCENARIO_SLIDE_WINDOW_TEXT&quot;:&quot;Bu slayttan ayrılmadan önce simülasyonu tamamlamanız gerekmektedir.&quot;,&quot;PB_SEARCH_CANCEL&quot;:&quot;İptal&quot;,&quot;PB_SEARCH_NO_RESULTS_LABEL&quot;:&quot;Hiçbir sonuç bulunamadı&quot;,&quot;PB_SEARCH_PANEL_DEFAULT_TEXT&quot;:&quot;Ara&quot;,&quot;PB_SEARCH_RESULTS_LABEL&quot;:&quot;ARARMA SONUÇLARI&quot;,&quot;PB_SEARCH_RESULT_IN_NOTES&quot;:&quot;Notlarda ara&quot;,&quot;PB_SEARCH_RESULT_IN_TEXT_LABEL&quot;:&quot;[slayt metni&quot;,&quot;PB_SUBTITLES_MENU_CAPTION&quot;:&quot;Subtitles&quot;,&quot;PB_SUBTITLES_OFF&quot;:&quot;Off&quot;,&quot;PB_TAB_NOTES_LABEL&quot;:&quot;Notlar&quot;,&quot;PB_TAB_OUTLINE_LABEL&quot;:&quot;İÇİNDEKİLER&quot;,&quot;PB_TIME_RESTRICTION&quot;:&quot;Üzgünüz, yazar şu anda sunumu görüntülemeyi devre dışı bıraktı.&quot;,&quot;PB_TITLE_PANEL_ATTACHMENTS&quot;:&quot;www.dindersimateryal.com&quot;,&quot;PB_TITLE_PANEL_MARKER_TOOLS&quot;:&quot;Kalem\/İşaretleyici&quot;,&quot;PB_TITLE_PANEL_NOTES&quot;:&quot;Notlar&quot;,&quot;PB_TITLE_PANEL_OUTLINE&quot;:&quot;İçindekiler&quot;,&quot;PB_TITLE_PANEL_PRESENTER_INFO&quot;:&quot;Sunucu Bilgisi&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FREE&quot;,&quot;resumeMode&quot;:&quot;PROMPT&quot;,&quot;enableKeyboardNavigation&quot;:true},&quot;keyboardSettings&quot;:&quot;&quot;,&quot;skinVersion&quot;:3,&quot;skinCompatibleVersion&quot;:0,&quot;publishSettings&quot;:{&quot;backgroundColor&quot;:&quot;#DCDEE0&quot;,&quot;playerDimensions&quot;:{&quot;height&quot;:144,&quot;width&quot;:16},&quot;playerModule&quot;:&quot;UniversalHtml&quot;,&quot;presentationContent&quot;:{&quot;metadata&quot;:{&quot;references&quot;:false,&quot;texts&quot;:[&quot;DT_COMPANY_WEBSITE&quot;,&quot;DT_COURSE_TITLE&quot;,&quot;DT_SLIDE_TITLE&quot;,&quot;DT_SLIDE_NOTES_TEXT&quot;,&quot;DT_SLIDE_TEXT&quot;,&quot;DT_HYPERLINK_TOOLTIP&quot;]},&quot;resources&quot;:{&quot;attachments&quot;:false,&quot;companyLogos&quot;:{&quot;enlargeToFit&quot;:false,&quot;height&quot;:156,&quot;jpegQuality&quot;:100,&quot;keepAspectRatio&quot;:true,&quot;width&quot;:266},&quot;fonts&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Tekrarlama&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quot;,&quot;fontFamily&quot;:&quot;Arial&quot;,&quot;isBold&quot;:false,&quot;isItalic&quot;:false,&quot;isSemibold&quot;:false,&quot;substituteFontFamily&quot;:&quot;Arial&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Tekrarlama&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b&quot;,&quot;fontFamily&quot;:&quot;Arial&quot;,&quot;isBold&quot;:true,&quot;isItalic&quot;:false,&quot;isSemibold&quot;:false,&quot;substituteFontFamily&quot;:&quot;Arial&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Tekrarlama&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i&quot;,&quot;fontFamily&quot;:&quot;Arial&quot;,&quot;isBold&quot;:false,&quot;isItalic&quot;:true,&quot;isSemibold&quot;:false,&quot;substituteFontFamily&quot;:&quot;Arial&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Tekrarlama&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bi&quot;,&quot;fontFamily&quot;:&quot;Arial&quot;,&quot;isBold&quot;:true,&quot;isItalic&quot;:true,&quot;isSemibold&quot;:false,&quot;substituteFontFamily&quot;:&quot;Arial&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Tekrarlama&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sb&quot;,&quot;fontFamily&quot;:&quot;Arial&quot;,&quot;isBold&quot;:false,&quot;isItalic&quot;:false,&quot;isSemibold&quot;:true,&quot;substituteFontFamily&quot;:&quot;Arial&quot;},{&quot;charsets&quot;:{&quot;dynamicFormatted&quot;:[&quot;DCT_INTERACTIVITY_TEXT&quot;,&quot;DCT_INTERACTIVITY_SEMIBOLD_TEXT&quot;],&quot;dynamicPlain&quot;:[&quot;DCT_COMPANY_WEBSITE&quot;,&quot;DCT_COURSE_TITLE&quot;,&quot;DCT_SLIDE_TITLE&quot;,&quot;DCT_SLIDE_NOTES_TEXT&quot;,&quot;DCT_SLIDE_TEXT&quot;,&quot;DCT_HYPERLINK_TOOLTIP&quot;],&quot;static&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Tekrarlama&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sbi&quot;,&quot;fontFamily&quot;:&quot;Arial&quot;,&quot;isBold&quot;:false,&quot;isItalic&quot;:true,&quot;isSemibold&quot;:true,&quot;substituteFontFamily&quot;:&quot;Arial&quot;}],&quot;interactivity&quot;:{&quot;fullSupport&quot;:true},&quot;slideThumbnails&quot;:{&quot;enlargeToFit&quot;:false,&quot;height&quot;:59,&quot;jpegQuality&quot;:100,&quot;keepAspectRatio&quot;:true,&quot;width&quot;:78}}}},&quot;ceipData&quot;:{&quot;enableMiniSkinCustomization&quot;:true,&quot;playerLayout&quot;:&quot;custom&quot;,&quot;playerLayoutFooter&quot;:&quot;playAndPause,replay,fullscreen,volumeControl,slideNumber,goToPrev,goToNext&quot;,&quot;playerLayoutHeader&quot;:&quot;markerTools,outline,title,logo&quot;,&quot;playerLayoutHeaderButtonsPosition&quot;:&quot;right&quot;,&quot;playerLayoutOutline&quot;:&quot;enableSearch,showThumbnails,showSlideNumber,enableMultilevel&quot;,&quot;playerLayoutProgress&quot;:&quot;enabledNavigation,showLabels&quot;,&quot;playerLayoutProgressMode&quot;:&quot;presentationTimeline&quot;,&quot;playerLayoutSidebar&quot;:&quot;&quot;,&quot;playerLayoutSidebarPosition&quot;:&quot;&quot;,&quot;playerMessages&quot;:&quot;custom&quot;,&quot;playerNavigationAutoStart&quot;:true,&quot;playerNavigationEnableKeyboardNavigation&quot;:true,&quot;playerNavigationMode&quot;:&quot;bySlides&quot;,&quot;playerNavigationOnRestart&quot;:&quot;prompt&quot;,&quot;playerNavigationSaveAnimationStates&quot;:true,&quot;playerNavigationType&quot;:&quot;free&quot;,&quot;playerTheme&quot;:&quot;custom&quot;,&quot;playerThemeBorderRadius&quot;:20,&quot;playerThemeColorScheme&quot;:&quot;builtin.lightPurple&quot;,&quot;playerThemeFont&quot;:&quot;Arial&quot;}}}"/>
  <p:tag name="ISPRING-SUITE_ISPRING_CURRENT_PLAYER_ID" val="universal"/>
  <p:tag name="ISPRING_PRESENTATION_COURSE_TITLE" val="6.1..1.Peygamber ve İlahi Kitap İnancı"/>
  <p:tag name="ISPRING_LMS_API_VERSION" val="SCORM 2004 (4th edition)"/>
  <p:tag name="ISPRING_ULTRA_SCORM_COURSE_ID" val="DAF85205-8D03-4A6B-8E9D-EBECC87E3769"/>
  <p:tag name="ISPRING_CMI5_LAUNCH_METHOD" val="any window"/>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W\uFFFD\uFFFD{B183E348-C202-44F7-B565-2C1AFCBC22E2}&quot;,&quot;C:\\Users\\Monster\\Desktop\\YENİ SUNULAR\\6.SINIF\\1.ÜNİTE&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SLIDES" val="0"/>
  <p:tag name="ISPRING_SCORM_RATE_QUIZZES" val="0"/>
  <p:tag name="ISPRING_SCORM_PASSING_SCORE" val="0.00000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GENSWF_SLIDE_UID" val="{8C76EBF2-0389-4EDD-96CD-5DE92B6CACA2}:257"/>
</p:tagLst>
</file>

<file path=ppt/tags/tag17.xml><?xml version="1.0" encoding="utf-8"?>
<p:tagLst xmlns:a="http://schemas.openxmlformats.org/drawingml/2006/main" xmlns:r="http://schemas.openxmlformats.org/officeDocument/2006/relationships" xmlns:p="http://schemas.openxmlformats.org/presentationml/2006/main">
  <p:tag name="GENSWF_SLIDE_UID" val="{B5E10846-D1C7-4A7A-8373-C0B6A88E6A0A}:264"/>
</p:tagLst>
</file>

<file path=ppt/tags/tag18.xml><?xml version="1.0" encoding="utf-8"?>
<p:tagLst xmlns:a="http://schemas.openxmlformats.org/drawingml/2006/main" xmlns:r="http://schemas.openxmlformats.org/officeDocument/2006/relationships" xmlns:p="http://schemas.openxmlformats.org/presentationml/2006/main">
  <p:tag name="GENSWF_SLIDE_UID" val="{732F9710-148B-4AF3-B602-13F2FAD5AA30}:265"/>
</p:tagLst>
</file>

<file path=ppt/tags/tag19.xml><?xml version="1.0" encoding="utf-8"?>
<p:tagLst xmlns:a="http://schemas.openxmlformats.org/drawingml/2006/main" xmlns:r="http://schemas.openxmlformats.org/officeDocument/2006/relationships" xmlns:p="http://schemas.openxmlformats.org/presentationml/2006/main">
  <p:tag name="GENSWF_SLIDE_UID" val="{44FABEFE-C8B1-46BC-AEAC-9E6934D90597}:266"/>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GENSWF_SLIDE_UID" val="{1F4EDE53-C392-41E2-930A-2825A09DE2B7}:267"/>
</p:tagLst>
</file>

<file path=ppt/tags/tag21.xml><?xml version="1.0" encoding="utf-8"?>
<p:tagLst xmlns:a="http://schemas.openxmlformats.org/drawingml/2006/main" xmlns:r="http://schemas.openxmlformats.org/officeDocument/2006/relationships" xmlns:p="http://schemas.openxmlformats.org/presentationml/2006/main">
  <p:tag name="GENSWF_SLIDE_UID" val="{EDBDC837-792E-4F91-AB8D-006EF43B9FDF}:268"/>
</p:tagLst>
</file>

<file path=ppt/tags/tag22.xml><?xml version="1.0" encoding="utf-8"?>
<p:tagLst xmlns:a="http://schemas.openxmlformats.org/drawingml/2006/main" xmlns:r="http://schemas.openxmlformats.org/officeDocument/2006/relationships" xmlns:p="http://schemas.openxmlformats.org/presentationml/2006/main">
  <p:tag name="GENSWF_SLIDE_UID" val="{0368E36E-7A18-4A70-B0F5-41DEC8D0CBA1}:269"/>
</p:tagLst>
</file>

<file path=ppt/tags/tag23.xml><?xml version="1.0" encoding="utf-8"?>
<p:tagLst xmlns:a="http://schemas.openxmlformats.org/drawingml/2006/main" xmlns:r="http://schemas.openxmlformats.org/officeDocument/2006/relationships" xmlns:p="http://schemas.openxmlformats.org/presentationml/2006/main">
  <p:tag name="GENSWF_SLIDE_UID" val="{6EE1BCE0-3452-41E6-8CF4-04F1FDBC91D6}:375"/>
  <p:tag name="GENSWF_SLIDE_TITLE" val="Etkinlik için tıklayınız."/>
  <p:tag name="ISPRING_SLIDE_INDENT_LEVEL" val="0"/>
  <p:tag name="ISPRING_CUSTOM_TIMING_USED" val="0"/>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GENSWF_SLIDE_UID" val="{FC7EEABF-099D-4FF2-A998-A62092309B6C}:377"/>
</p:tagLst>
</file>

<file path=ppt/tags/tag25.xml><?xml version="1.0" encoding="utf-8"?>
<p:tagLst xmlns:a="http://schemas.openxmlformats.org/drawingml/2006/main" xmlns:r="http://schemas.openxmlformats.org/officeDocument/2006/relationships" xmlns:p="http://schemas.openxmlformats.org/presentationml/2006/main">
  <p:tag name="GENSWF_SLIDE_UID" val="{3F1DF7E4-D62A-490E-A755-43FAEAF48500}:378"/>
</p:tagLst>
</file>

<file path=ppt/tags/tag26.xml><?xml version="1.0" encoding="utf-8"?>
<p:tagLst xmlns:a="http://schemas.openxmlformats.org/drawingml/2006/main" xmlns:r="http://schemas.openxmlformats.org/officeDocument/2006/relationships" xmlns:p="http://schemas.openxmlformats.org/presentationml/2006/main">
  <p:tag name="GENSWF_SLIDE_UID" val="{4EFAA3AC-67C0-444E-87EC-050B80315493}:379"/>
</p:tagLst>
</file>

<file path=ppt/tags/tag27.xml><?xml version="1.0" encoding="utf-8"?>
<p:tagLst xmlns:a="http://schemas.openxmlformats.org/drawingml/2006/main" xmlns:r="http://schemas.openxmlformats.org/officeDocument/2006/relationships" xmlns:p="http://schemas.openxmlformats.org/presentationml/2006/main">
  <p:tag name="GENSWF_SLIDE_UID" val="{9478E823-42B5-4C59-B2DF-CF8D73DAFD1A}:381"/>
</p:tagLst>
</file>

<file path=ppt/tags/tag28.xml><?xml version="1.0" encoding="utf-8"?>
<p:tagLst xmlns:a="http://schemas.openxmlformats.org/drawingml/2006/main" xmlns:r="http://schemas.openxmlformats.org/officeDocument/2006/relationships" xmlns:p="http://schemas.openxmlformats.org/presentationml/2006/main">
  <p:tag name="GENSWF_SLIDE_UID" val="{2445B9A0-169F-407E-9CDA-A6E696AE86CE}:256"/>
</p:tagLst>
</file>

<file path=ppt/tags/tag29.xml><?xml version="1.0" encoding="utf-8"?>
<p:tagLst xmlns:a="http://schemas.openxmlformats.org/drawingml/2006/main" xmlns:r="http://schemas.openxmlformats.org/officeDocument/2006/relationships" xmlns:p="http://schemas.openxmlformats.org/presentationml/2006/main">
  <p:tag name="GENSWF_SLIDE_UID" val="{548FBD78-61CE-4050-8119-FCED86F60E8C}:33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GENSWF_SLIDE_UID" val="{8709BFF4-3B3A-45F2-81CF-E9AAEBD21B96}:261"/>
</p:tagLst>
</file>

<file path=ppt/tags/tag31.xml><?xml version="1.0" encoding="utf-8"?>
<p:tagLst xmlns:a="http://schemas.openxmlformats.org/drawingml/2006/main" xmlns:r="http://schemas.openxmlformats.org/officeDocument/2006/relationships" xmlns:p="http://schemas.openxmlformats.org/presentationml/2006/main">
  <p:tag name="GENSWF_SLIDE_UID" val="{6EE1BCE0-3452-41E6-8CF4-04F1FDBC91D6}:375"/>
  <p:tag name="GENSWF_SLIDE_TITLE" val="Etkinlik için tıklayınız."/>
  <p:tag name="ISPRING_SLIDE_INDENT_LEVEL" val="0"/>
  <p:tag name="ISPRING_CUSTOM_TIMING_USED" val="0"/>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GENSWF_SLIDE_UID" val="{99A1DC15-FDFE-4FA0-A49E-4D2519CCF5F1}:382"/>
</p:tagLst>
</file>

<file path=ppt/tags/tag33.xml><?xml version="1.0" encoding="utf-8"?>
<p:tagLst xmlns:a="http://schemas.openxmlformats.org/drawingml/2006/main" xmlns:r="http://schemas.openxmlformats.org/officeDocument/2006/relationships" xmlns:p="http://schemas.openxmlformats.org/presentationml/2006/main">
  <p:tag name="GENSWF_SLIDE_TITLE" val="Son Sayfa: Tanıtım"/>
  <p:tag name="ISPRING_SLIDE_INDENT_LEVEL" val="0"/>
  <p:tag name="ISPRING_CUSTOM_TIMING_USED" val="0"/>
  <p:tag name="GENSWF_SLIDE_UID" val="{CAF0FEAD-FD3B-488A-88D4-2AF3BD4567AF}:391"/>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640</TotalTime>
  <Words>1210</Words>
  <Application>Microsoft Office PowerPoint</Application>
  <PresentationFormat>Özel</PresentationFormat>
  <Paragraphs>189</Paragraphs>
  <Slides>23</Slides>
  <Notes>18</Notes>
  <HiddenSlides>0</HiddenSlides>
  <MMClips>1</MMClips>
  <ScaleCrop>false</ScaleCrop>
  <HeadingPairs>
    <vt:vector size="6" baseType="variant">
      <vt:variant>
        <vt:lpstr>Kullanılan Yazı Tipleri</vt:lpstr>
      </vt:variant>
      <vt:variant>
        <vt:i4>15</vt:i4>
      </vt:variant>
      <vt:variant>
        <vt:lpstr>Tema</vt:lpstr>
      </vt:variant>
      <vt:variant>
        <vt:i4>4</vt:i4>
      </vt:variant>
      <vt:variant>
        <vt:lpstr>Slayt Başlıkları</vt:lpstr>
      </vt:variant>
      <vt:variant>
        <vt:i4>23</vt:i4>
      </vt:variant>
    </vt:vector>
  </HeadingPairs>
  <TitlesOfParts>
    <vt:vector size="42" baseType="lpstr">
      <vt:lpstr>Calibri Light</vt:lpstr>
      <vt:lpstr>AC Feel Free Bold</vt:lpstr>
      <vt:lpstr>Now Bold</vt:lpstr>
      <vt:lpstr>Canva Sans 1 Bold</vt:lpstr>
      <vt:lpstr>Aptos</vt:lpstr>
      <vt:lpstr>Cascadia Mono</vt:lpstr>
      <vt:lpstr>Arial</vt:lpstr>
      <vt:lpstr>Aileron Bold</vt:lpstr>
      <vt:lpstr>Monotype Corsiva</vt:lpstr>
      <vt:lpstr>Wingdings</vt:lpstr>
      <vt:lpstr>Aptos Display</vt:lpstr>
      <vt:lpstr>Open Sans</vt:lpstr>
      <vt:lpstr>Helvetica</vt:lpstr>
      <vt:lpstr>Calibri</vt:lpstr>
      <vt:lpstr>Rubik Medium</vt:lpstr>
      <vt:lpstr>Office Theme</vt:lpstr>
      <vt:lpstr>Office Teması</vt:lpstr>
      <vt:lpstr>1_Office Theme</vt:lpstr>
      <vt:lpstr>5_Office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6.1..1.Peygamber ve İlahi Kitap İnancı</dc:title>
  <cp:lastModifiedBy>Mustafa YILDIRIM</cp:lastModifiedBy>
  <cp:revision>41</cp:revision>
  <dcterms:created xsi:type="dcterms:W3CDTF">2006-08-16T00:00:00Z</dcterms:created>
  <dcterms:modified xsi:type="dcterms:W3CDTF">2024-09-08T08:02:23Z</dcterms:modified>
  <dc:identifier>DAGPIavyOjM</dc:identifier>
</cp:coreProperties>
</file>