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19"/>
  </p:notesMasterIdLst>
  <p:sldIdLst>
    <p:sldId id="256" r:id="rId4"/>
    <p:sldId id="257" r:id="rId5"/>
    <p:sldId id="405" r:id="rId6"/>
    <p:sldId id="259" r:id="rId7"/>
    <p:sldId id="258" r:id="rId8"/>
    <p:sldId id="260" r:id="rId9"/>
    <p:sldId id="375" r:id="rId10"/>
    <p:sldId id="367" r:id="rId11"/>
    <p:sldId id="262" r:id="rId12"/>
    <p:sldId id="264" r:id="rId13"/>
    <p:sldId id="406" r:id="rId14"/>
    <p:sldId id="403" r:id="rId15"/>
    <p:sldId id="400" r:id="rId16"/>
    <p:sldId id="401" r:id="rId17"/>
    <p:sldId id="404" r:id="rId18"/>
  </p:sldIdLst>
  <p:sldSz cx="18288000" cy="10287000"/>
  <p:notesSz cx="6858000" cy="9144000"/>
  <p:embeddedFontLst>
    <p:embeddedFont>
      <p:font typeface="Cascadia Mono" panose="020B0609020000020004" pitchFamily="49" charset="0"/>
      <p:regular r:id="rId20"/>
      <p:bold r:id="rId21"/>
      <p:italic r:id="rId22"/>
      <p:boldItalic r:id="rId23"/>
    </p:embeddedFont>
    <p:embeddedFont>
      <p:font typeface="Caveat" panose="020B0604020202020204" charset="0"/>
      <p:regular r:id="rId24"/>
    </p:embeddedFont>
    <p:embeddedFont>
      <p:font typeface="Garet" panose="020B0604020202020204" charset="0"/>
      <p:regular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C44"/>
    <a:srgbClr val="FFD29E"/>
    <a:srgbClr val="7ADEFB"/>
    <a:srgbClr val="FAE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3" autoAdjust="0"/>
    <p:restoredTop sz="94622" autoAdjust="0"/>
  </p:normalViewPr>
  <p:slideViewPr>
    <p:cSldViewPr>
      <p:cViewPr varScale="1">
        <p:scale>
          <a:sx n="36" d="100"/>
          <a:sy n="36" d="100"/>
        </p:scale>
        <p:origin x="960" y="60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0DBD9-D2E0-4CFC-B738-A8B2736429B3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800A8-9EBD-4E3E-BCCB-12DA02A96E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632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800A8-9EBD-4E3E-BCCB-12DA02A96E45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1998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800A8-9EBD-4E3E-BCCB-12DA02A96E4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1715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6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800A8-9EBD-4E3E-BCCB-12DA02A96E45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8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88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800A8-9EBD-4E3E-BCCB-12DA02A96E4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4313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800A8-9EBD-4E3E-BCCB-12DA02A96E45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4448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800A8-9EBD-4E3E-BCCB-12DA02A96E45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450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800A8-9EBD-4E3E-BCCB-12DA02A96E4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1592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800A8-9EBD-4E3E-BCCB-12DA02A96E45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223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FABF29-82FE-38A3-58E4-CE8F7997E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1EBEB97-2C58-D39E-3FC4-48FB916B1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3776E9-6EF1-44AA-9E8C-6EC9C78F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EFEB06F-B17A-8092-6EBD-178A29F3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1592F27-E8D7-4CD3-BE60-0A305E45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707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3A3E5B-AAA4-0568-18CF-27E89FA2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F2449D-D8CE-053A-C792-F4A70BB46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F00615-4CFE-CB01-DC03-36B9038F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540FD3-4ECE-87E2-48C4-69F9627A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04B2EF-3581-DC63-4989-73F00B3A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446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D99D0A-1D7A-E7A0-EA45-9894176B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086D603-1099-14BA-A32E-4B0BF89D1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2E3D41-B9B9-10B8-E2DE-0818EAC0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DFC8FB2-FB0E-240B-4BB1-D166A405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0C2A265-679A-DDCB-5423-07C99F6A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40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E788B2-7961-E4C2-AD53-D8765623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D83BD7-E036-0B81-4516-66D829CF4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DAD771F-871F-C0FF-38CF-72FA28FA9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AEA650-9F00-4ED7-57EB-843F0C27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7059666-AACA-381F-8399-12A9B606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0F92A53-25FC-F430-1880-AC865B68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54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577A7F-70A0-D267-F788-A5D940F6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A45636-B0E7-E1CB-0A89-345DC040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CD18E1-29DE-7B80-BB0E-C3BD044F3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BD5BD68-C982-683D-A26A-8328A3973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CF4B1DF-F84A-37AF-2FBC-C410B2A76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D5C0BEE-FF1B-B749-C511-2E6E5D51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12878EB-FC64-76B5-941D-85F26F07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2EFDED-886B-C457-8100-12A8BD2F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104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8153D6-0ED0-2BC8-5D27-C5B585F0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90D60BA-EA9C-EA1E-DE9F-60B364DD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AF241F8-1EFC-B638-C746-B1B176BF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3F4434F-62F1-7436-309B-A7096D49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309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78CDEC-AB82-C2D8-CAA5-F8D3DCDE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93D2D47-AF96-11DA-355C-7BA0B2FC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E60ABE-A5FF-987F-808F-FC531D4F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13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AAEBF9-E975-AA48-C6F8-AF7EFC8D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09E7EC-0E1B-A58E-915C-D3375A5E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CB04B42-1E3D-0F3A-611E-175DC3AFD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9BFEBA-B3BE-8063-D7CA-984615428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F87CA36-BAF2-DB12-05DC-DDABF38A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9719001-CE22-3016-A1A1-6849E35F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719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CB7F70-371C-2739-CA23-BCAC3E60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48B710D-5717-18C4-7E1C-75D20D41A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D5178FA-61E5-48EB-C829-D66A5B05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7AFFE73-67AB-A999-C09F-E36C6D75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169CEE5-2A9B-3B4C-F6FB-1A55B77A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3940B9E-93D2-3285-DEB7-2744F51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448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466FA6-177A-A4A2-6E16-961206F22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D1F7E12-0F60-5F06-6208-0070B2577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84037A-B381-D17D-1F4E-79CAAA70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A62D0C-37DE-9592-59A6-AC05A74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E7CB84-75B4-5377-D4FE-C5C9E0B04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437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A5AAECC-6764-813E-FF82-40374CEFD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DB80285-693B-087E-7F91-D5AAA788B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91825F-6F1D-027D-ABC5-B5FA4458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452303-D47B-4C24-4A0F-F4BAC209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36F134A-4E2C-AEA6-9629-852289B8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3197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828DA1-4DEF-07D9-AF4A-5B6D4900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D1A7F32-F828-1800-808A-D324A708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F337F99-A66C-7764-273D-5278D8DE4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03573E3-C618-D551-EEA1-0C41DAFC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309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15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33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79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01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63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3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42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49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10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41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8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23600D-E2F0-2845-6FBE-0CBCF700557A}"/>
              </a:ext>
            </a:extLst>
          </p:cNvPr>
          <p:cNvSpPr txBox="1"/>
          <p:nvPr userDrawn="1"/>
        </p:nvSpPr>
        <p:spPr>
          <a:xfrm>
            <a:off x="10058400" y="-10886"/>
            <a:ext cx="8229600" cy="461665"/>
          </a:xfrm>
          <a:prstGeom prst="rect">
            <a:avLst/>
          </a:prstGeom>
          <a:solidFill>
            <a:srgbClr val="FFBD4A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tr-TR" sz="2400" dirty="0"/>
              <a:t>6. Sınıf 1. Ünite: 2. Peygamberler İnsanlar İçin En Güzel Örnektir.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994CDD3-C997-C973-48F0-08B5D41B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7132338-A799-F0B9-CACC-F45E31FFC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D3CDCD-FB71-3818-5C55-092655042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5FAE0E-20B2-4F82-9F6A-53ADAE0ACEC0}" type="datetimeFigureOut">
              <a:rPr lang="tr-TR" smtClean="0"/>
              <a:t>23.09.2024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7CD472F-C728-690D-A094-1EA7578B2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E9DF77-40D0-5D86-78CE-A3CE10EBE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BAC3DF-137B-43F0-82A9-B5333303FEF9}" type="slidenum">
              <a:rPr lang="tr-TR" smtClean="0"/>
              <a:t>‹#›</a:t>
            </a:fld>
            <a:endParaRPr lang="tr-TR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251322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0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hyperlink" Target="https://wordwall.net/play/597/847/6456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3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6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__.yildirim/" TargetMode="External"/><Relationship Id="rId10" Type="http://schemas.openxmlformats.org/officeDocument/2006/relationships/image" Target="../media/image41.sv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hyperlink" Target="https://wordwall.net/play/593/034/53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hyperlink" Target="https://wordwall.net/play/77187/375/30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002" y="1021713"/>
            <a:ext cx="5434786" cy="8695657"/>
          </a:xfrm>
          <a:custGeom>
            <a:avLst/>
            <a:gdLst/>
            <a:ahLst/>
            <a:cxnLst/>
            <a:rect l="l" t="t" r="r" b="b"/>
            <a:pathLst>
              <a:path w="5434786" h="8695657">
                <a:moveTo>
                  <a:pt x="0" y="0"/>
                </a:moveTo>
                <a:lnTo>
                  <a:pt x="5434786" y="0"/>
                </a:lnTo>
                <a:lnTo>
                  <a:pt x="5434786" y="8695658"/>
                </a:lnTo>
                <a:lnTo>
                  <a:pt x="0" y="8695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E2EF8EA5-926E-EEA9-9C84-965A6DA50BCA}"/>
              </a:ext>
            </a:extLst>
          </p:cNvPr>
          <p:cNvGrpSpPr/>
          <p:nvPr/>
        </p:nvGrpSpPr>
        <p:grpSpPr>
          <a:xfrm>
            <a:off x="1524000" y="876300"/>
            <a:ext cx="7239000" cy="4493242"/>
            <a:chOff x="2438400" y="878858"/>
            <a:chExt cx="7239000" cy="4493242"/>
          </a:xfrm>
        </p:grpSpPr>
        <p:sp>
          <p:nvSpPr>
            <p:cNvPr id="3" name="Freeform 3"/>
            <p:cNvSpPr/>
            <p:nvPr/>
          </p:nvSpPr>
          <p:spPr>
            <a:xfrm>
              <a:off x="2438400" y="878858"/>
              <a:ext cx="7239000" cy="4419600"/>
            </a:xfrm>
            <a:custGeom>
              <a:avLst/>
              <a:gdLst/>
              <a:ahLst/>
              <a:cxnLst/>
              <a:rect l="l" t="t" r="r" b="b"/>
              <a:pathLst>
                <a:path w="9682388" h="7217780">
                  <a:moveTo>
                    <a:pt x="0" y="0"/>
                  </a:moveTo>
                  <a:lnTo>
                    <a:pt x="9682388" y="0"/>
                  </a:lnTo>
                  <a:lnTo>
                    <a:pt x="9682388" y="7217780"/>
                  </a:lnTo>
                  <a:lnTo>
                    <a:pt x="0" y="721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E28E92AA-B068-8F34-0CE7-290F21DC254A}"/>
                </a:ext>
              </a:extLst>
            </p:cNvPr>
            <p:cNvSpPr txBox="1"/>
            <p:nvPr/>
          </p:nvSpPr>
          <p:spPr>
            <a:xfrm>
              <a:off x="2971800" y="2171700"/>
              <a:ext cx="6172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4400" dirty="0">
                  <a:solidFill>
                    <a:srgbClr val="FF0000"/>
                  </a:solidFill>
                </a:rPr>
                <a:t>Peygamberlerin gönderiliş amacı nelerdir?</a:t>
              </a:r>
            </a:p>
          </p:txBody>
        </p:sp>
        <p:grpSp>
          <p:nvGrpSpPr>
            <p:cNvPr id="8" name="Grup 7">
              <a:extLst>
                <a:ext uri="{FF2B5EF4-FFF2-40B4-BE49-F238E27FC236}">
                  <a16:creationId xmlns:a16="http://schemas.microsoft.com/office/drawing/2014/main" id="{3B11F2B5-0E78-9232-4108-A0849A1A86CC}"/>
                </a:ext>
              </a:extLst>
            </p:cNvPr>
            <p:cNvGrpSpPr/>
            <p:nvPr/>
          </p:nvGrpSpPr>
          <p:grpSpPr>
            <a:xfrm>
              <a:off x="8892854" y="5143500"/>
              <a:ext cx="644439" cy="228600"/>
              <a:chOff x="8892854" y="5143500"/>
              <a:chExt cx="644439" cy="2286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B9F50-B23E-503C-9FFD-63C4D4E61468}"/>
                  </a:ext>
                </a:extLst>
              </p:cNvPr>
              <p:cNvSpPr/>
              <p:nvPr/>
            </p:nvSpPr>
            <p:spPr>
              <a:xfrm>
                <a:off x="8892854" y="5143500"/>
                <a:ext cx="304800" cy="228600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B87699-9230-6530-7CFC-9FC1D340C4D4}"/>
                  </a:ext>
                </a:extLst>
              </p:cNvPr>
              <p:cNvSpPr/>
              <p:nvPr/>
            </p:nvSpPr>
            <p:spPr>
              <a:xfrm>
                <a:off x="9308559" y="5296217"/>
                <a:ext cx="228734" cy="7588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1"/>
            <a:ext cx="9220200" cy="10287000"/>
            <a:chOff x="0" y="0"/>
            <a:chExt cx="1218302" cy="1826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8302" cy="1826286"/>
            </a:xfrm>
            <a:custGeom>
              <a:avLst/>
              <a:gdLst/>
              <a:ahLst/>
              <a:cxnLst/>
              <a:rect l="l" t="t" r="r" b="b"/>
              <a:pathLst>
                <a:path w="1218302" h="1826286">
                  <a:moveTo>
                    <a:pt x="0" y="0"/>
                  </a:moveTo>
                  <a:lnTo>
                    <a:pt x="1218302" y="0"/>
                  </a:lnTo>
                  <a:lnTo>
                    <a:pt x="1218302" y="1826286"/>
                  </a:lnTo>
                  <a:lnTo>
                    <a:pt x="0" y="1826286"/>
                  </a:lnTo>
                  <a:close/>
                </a:path>
              </a:pathLst>
            </a:custGeom>
            <a:blipFill>
              <a:blip r:embed="rId4"/>
              <a:stretch>
                <a:fillRect l="-30" r="-30"/>
              </a:stretch>
            </a:blipFill>
          </p:spPr>
          <p:txBody>
            <a:bodyPr/>
            <a:lstStyle/>
            <a:p>
              <a:endParaRPr lang="tr-TR" dirty="0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949426" y="912854"/>
            <a:ext cx="2003753" cy="0"/>
          </a:xfrm>
          <a:prstGeom prst="line">
            <a:avLst/>
          </a:prstGeom>
          <a:ln w="19050" cap="flat">
            <a:solidFill>
              <a:srgbClr val="B8AE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519BDA4-5026-CA7D-8F8D-F99A38208948}"/>
              </a:ext>
            </a:extLst>
          </p:cNvPr>
          <p:cNvSpPr/>
          <p:nvPr/>
        </p:nvSpPr>
        <p:spPr>
          <a:xfrm>
            <a:off x="1" y="571500"/>
            <a:ext cx="9296400" cy="1447800"/>
          </a:xfrm>
          <a:prstGeom prst="rect">
            <a:avLst/>
          </a:prstGeom>
          <a:solidFill>
            <a:srgbClr val="4F4C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600" dirty="0"/>
              <a:t>Hz. Muhammed (s.a.v.)’in  bazı örnek davranışları 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34D47E5-83CC-613D-A805-B258C085DC48}"/>
              </a:ext>
            </a:extLst>
          </p:cNvPr>
          <p:cNvSpPr/>
          <p:nvPr/>
        </p:nvSpPr>
        <p:spPr>
          <a:xfrm>
            <a:off x="975155" y="2636991"/>
            <a:ext cx="9144000" cy="1143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400" dirty="0">
                <a:solidFill>
                  <a:schemeClr val="tx1"/>
                </a:solidFill>
              </a:rPr>
              <a:t>Hz. Muhammed (s.a.v.) insanlarla selamlaşır.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66AC20A-601A-7653-4A3E-FAEFCE3D0C59}"/>
              </a:ext>
            </a:extLst>
          </p:cNvPr>
          <p:cNvSpPr/>
          <p:nvPr/>
        </p:nvSpPr>
        <p:spPr>
          <a:xfrm>
            <a:off x="975155" y="4093271"/>
            <a:ext cx="9144000" cy="1143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400" dirty="0">
                <a:solidFill>
                  <a:schemeClr val="tx1"/>
                </a:solidFill>
              </a:rPr>
              <a:t>Hz. Muhammed (s.a.v.) ev işlerinde ailesine yardım ederdi.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3D35781-B034-F6C0-889C-D26BB47A442E}"/>
              </a:ext>
            </a:extLst>
          </p:cNvPr>
          <p:cNvSpPr/>
          <p:nvPr/>
        </p:nvSpPr>
        <p:spPr>
          <a:xfrm>
            <a:off x="975155" y="5549551"/>
            <a:ext cx="9144000" cy="1143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400" dirty="0">
                <a:solidFill>
                  <a:schemeClr val="tx1"/>
                </a:solidFill>
              </a:rPr>
              <a:t>Hz. Muhammed (s.a.v.) rızkı için helal yollardan para kazanırdı.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AF1CE1E8-665F-952A-F43C-3103C83C9865}"/>
              </a:ext>
            </a:extLst>
          </p:cNvPr>
          <p:cNvSpPr/>
          <p:nvPr/>
        </p:nvSpPr>
        <p:spPr>
          <a:xfrm>
            <a:off x="975155" y="7005831"/>
            <a:ext cx="9144000" cy="1143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400" dirty="0">
                <a:solidFill>
                  <a:schemeClr val="tx1"/>
                </a:solidFill>
              </a:rPr>
              <a:t>Hz. Muhammed (s.a.v.) ibadetlerini aksatmazdı.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7C492B50-D9D7-7097-D145-174FC48934C8}"/>
              </a:ext>
            </a:extLst>
          </p:cNvPr>
          <p:cNvSpPr/>
          <p:nvPr/>
        </p:nvSpPr>
        <p:spPr>
          <a:xfrm>
            <a:off x="975155" y="8462111"/>
            <a:ext cx="9144000" cy="1143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400" dirty="0">
                <a:solidFill>
                  <a:schemeClr val="tx1"/>
                </a:solidFill>
              </a:rPr>
              <a:t>Hz. Muhammed (s.a.v.) temizliğine dikkat ederdi.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63242" y="2612379"/>
            <a:ext cx="9761517" cy="4735314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45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18937" y="3509633"/>
            <a:ext cx="5650130" cy="84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-63" normalizeH="0" baseline="0" noProof="0" dirty="0">
                <a:ln>
                  <a:noFill/>
                </a:ln>
                <a:solidFill>
                  <a:srgbClr val="02051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Zamanı</a:t>
            </a:r>
            <a:endParaRPr kumimoji="0" lang="en-US" sz="6600" b="0" i="0" u="none" strike="noStrike" kern="1200" cap="none" spc="-63" normalizeH="0" baseline="0" noProof="0" dirty="0">
              <a:ln>
                <a:noFill/>
              </a:ln>
              <a:solidFill>
                <a:srgbClr val="02051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4905785" y="5465103"/>
            <a:ext cx="8476433" cy="1215816"/>
          </a:xfrm>
          <a:prstGeom prst="roundRect">
            <a:avLst>
              <a:gd name="adj" fmla="val 32467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48407" y="5173601"/>
            <a:ext cx="2344368" cy="58609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778" y="532685"/>
            <a:ext cx="1807146" cy="1750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780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">
            <a:extLst>
              <a:ext uri="{FF2B5EF4-FFF2-40B4-BE49-F238E27FC236}">
                <a16:creationId xmlns:a16="http://schemas.microsoft.com/office/drawing/2014/main" id="{D98E68EE-21CC-A269-FDD7-77E0D2A2A57F}"/>
              </a:ext>
            </a:extLst>
          </p:cNvPr>
          <p:cNvSpPr/>
          <p:nvPr/>
        </p:nvSpPr>
        <p:spPr>
          <a:xfrm>
            <a:off x="307488" y="565971"/>
            <a:ext cx="16532712" cy="128291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19C1912C-6890-A115-832C-0F3C442F9F12}"/>
              </a:ext>
            </a:extLst>
          </p:cNvPr>
          <p:cNvGrpSpPr/>
          <p:nvPr/>
        </p:nvGrpSpPr>
        <p:grpSpPr>
          <a:xfrm>
            <a:off x="307487" y="219770"/>
            <a:ext cx="606727" cy="692401"/>
            <a:chOff x="0" y="1838262"/>
            <a:chExt cx="744869" cy="72343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35091F1A-8535-EB76-52A8-27F8AC69F4E0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7794E0DA-7386-BC25-DC77-B8DDF665CA3B}"/>
                </a:ext>
              </a:extLst>
            </p:cNvPr>
            <p:cNvSpPr txBox="1"/>
            <p:nvPr/>
          </p:nvSpPr>
          <p:spPr>
            <a:xfrm>
              <a:off x="204319" y="2039749"/>
              <a:ext cx="331650" cy="453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1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44" name="Dikdörtgen: Köşeleri Yuvarlatılmış 43">
            <a:extLst>
              <a:ext uri="{FF2B5EF4-FFF2-40B4-BE49-F238E27FC236}">
                <a16:creationId xmlns:a16="http://schemas.microsoft.com/office/drawing/2014/main" id="{018306E6-9BFF-D7C8-3653-B298C54C8372}"/>
              </a:ext>
            </a:extLst>
          </p:cNvPr>
          <p:cNvSpPr/>
          <p:nvPr/>
        </p:nvSpPr>
        <p:spPr>
          <a:xfrm>
            <a:off x="910484" y="734947"/>
            <a:ext cx="13549758" cy="9449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Hz. Nuh (a.s.) gemi yapmış ve gemicilerin piri olarak bilinir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D255D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E0430824-D1B6-7CCA-EE9E-CCA68E90805C}"/>
              </a:ext>
            </a:extLst>
          </p:cNvPr>
          <p:cNvSpPr/>
          <p:nvPr/>
        </p:nvSpPr>
        <p:spPr>
          <a:xfrm>
            <a:off x="14630400" y="703430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18" name="Y">
            <a:extLst>
              <a:ext uri="{FF2B5EF4-FFF2-40B4-BE49-F238E27FC236}">
                <a16:creationId xmlns:a16="http://schemas.microsoft.com/office/drawing/2014/main" id="{E55A7E35-F9FB-0DB8-0868-233C37231541}"/>
              </a:ext>
            </a:extLst>
          </p:cNvPr>
          <p:cNvSpPr/>
          <p:nvPr/>
        </p:nvSpPr>
        <p:spPr>
          <a:xfrm>
            <a:off x="15727478" y="703430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grpSp>
        <p:nvGrpSpPr>
          <p:cNvPr id="82" name="Grup 81">
            <a:extLst>
              <a:ext uri="{FF2B5EF4-FFF2-40B4-BE49-F238E27FC236}">
                <a16:creationId xmlns:a16="http://schemas.microsoft.com/office/drawing/2014/main" id="{8C275722-B7A6-E7F1-4051-31314497618D}"/>
              </a:ext>
            </a:extLst>
          </p:cNvPr>
          <p:cNvGrpSpPr/>
          <p:nvPr/>
        </p:nvGrpSpPr>
        <p:grpSpPr>
          <a:xfrm>
            <a:off x="5566796" y="-144243"/>
            <a:ext cx="7525149" cy="646331"/>
            <a:chOff x="3030830" y="-93490"/>
            <a:chExt cx="7525149" cy="646331"/>
          </a:xfrm>
        </p:grpSpPr>
        <p:sp>
          <p:nvSpPr>
            <p:cNvPr id="80" name="Metin kutusu 79">
              <a:extLst>
                <a:ext uri="{FF2B5EF4-FFF2-40B4-BE49-F238E27FC236}">
                  <a16:creationId xmlns:a16="http://schemas.microsoft.com/office/drawing/2014/main" id="{380E1C00-1B2C-258F-EC38-DE2A55CADA83}"/>
                </a:ext>
              </a:extLst>
            </p:cNvPr>
            <p:cNvSpPr txBox="1"/>
            <p:nvPr/>
          </p:nvSpPr>
          <p:spPr>
            <a:xfrm>
              <a:off x="3030830" y="-93490"/>
              <a:ext cx="75251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Doğru ve yanlış etkinliğini yapalım.</a:t>
              </a:r>
            </a:p>
          </p:txBody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DD13B00E-75DD-C29F-3FBD-2487F9755505}"/>
                </a:ext>
              </a:extLst>
            </p:cNvPr>
            <p:cNvSpPr/>
            <p:nvPr/>
          </p:nvSpPr>
          <p:spPr>
            <a:xfrm rot="20444029">
              <a:off x="9555393" y="38666"/>
              <a:ext cx="457423" cy="391369"/>
            </a:xfrm>
            <a:custGeom>
              <a:avLst/>
              <a:gdLst/>
              <a:ahLst/>
              <a:cxnLst/>
              <a:rect l="l" t="t" r="r" b="b"/>
              <a:pathLst>
                <a:path w="808968" h="808968">
                  <a:moveTo>
                    <a:pt x="0" y="0"/>
                  </a:moveTo>
                  <a:lnTo>
                    <a:pt x="808968" y="0"/>
                  </a:lnTo>
                  <a:lnTo>
                    <a:pt x="808968" y="808968"/>
                  </a:lnTo>
                  <a:lnTo>
                    <a:pt x="0" y="808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3" name="X">
            <a:extLst>
              <a:ext uri="{FF2B5EF4-FFF2-40B4-BE49-F238E27FC236}">
                <a16:creationId xmlns:a16="http://schemas.microsoft.com/office/drawing/2014/main" id="{41F27E60-2574-AD27-718E-B67ED17E3FB3}"/>
              </a:ext>
            </a:extLst>
          </p:cNvPr>
          <p:cNvSpPr/>
          <p:nvPr/>
        </p:nvSpPr>
        <p:spPr>
          <a:xfrm>
            <a:off x="16901650" y="701359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nay">
            <a:extLst>
              <a:ext uri="{FF2B5EF4-FFF2-40B4-BE49-F238E27FC236}">
                <a16:creationId xmlns:a16="http://schemas.microsoft.com/office/drawing/2014/main" id="{2A9C7B32-3F05-9B93-FF70-F37525629A1B}"/>
              </a:ext>
            </a:extLst>
          </p:cNvPr>
          <p:cNvSpPr/>
          <p:nvPr/>
        </p:nvSpPr>
        <p:spPr>
          <a:xfrm>
            <a:off x="16841944" y="396995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8" name="Grup 137">
            <a:extLst>
              <a:ext uri="{FF2B5EF4-FFF2-40B4-BE49-F238E27FC236}">
                <a16:creationId xmlns:a16="http://schemas.microsoft.com/office/drawing/2014/main" id="{3C1247A9-1407-3025-E7B4-9B7876D47E08}"/>
              </a:ext>
            </a:extLst>
          </p:cNvPr>
          <p:cNvGrpSpPr/>
          <p:nvPr/>
        </p:nvGrpSpPr>
        <p:grpSpPr>
          <a:xfrm>
            <a:off x="307487" y="2153253"/>
            <a:ext cx="16532713" cy="1629119"/>
            <a:chOff x="307487" y="219770"/>
            <a:chExt cx="16532713" cy="1629119"/>
          </a:xfrm>
        </p:grpSpPr>
        <p:sp>
          <p:nvSpPr>
            <p:cNvPr id="139" name="Freeform 3">
              <a:extLst>
                <a:ext uri="{FF2B5EF4-FFF2-40B4-BE49-F238E27FC236}">
                  <a16:creationId xmlns:a16="http://schemas.microsoft.com/office/drawing/2014/main" id="{EB8C0879-E68A-C83D-A64B-98A6AE02D5BD}"/>
                </a:ext>
              </a:extLst>
            </p:cNvPr>
            <p:cNvSpPr/>
            <p:nvPr/>
          </p:nvSpPr>
          <p:spPr>
            <a:xfrm>
              <a:off x="307488" y="565971"/>
              <a:ext cx="16532712" cy="1282918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  <a:ln>
              <a:solidFill>
                <a:srgbClr val="004481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0" name="Grup 139">
              <a:extLst>
                <a:ext uri="{FF2B5EF4-FFF2-40B4-BE49-F238E27FC236}">
                  <a16:creationId xmlns:a16="http://schemas.microsoft.com/office/drawing/2014/main" id="{38443618-81F9-C283-71E4-F9D62923533B}"/>
                </a:ext>
              </a:extLst>
            </p:cNvPr>
            <p:cNvGrpSpPr/>
            <p:nvPr/>
          </p:nvGrpSpPr>
          <p:grpSpPr>
            <a:xfrm>
              <a:off x="307487" y="219770"/>
              <a:ext cx="606727" cy="692401"/>
              <a:chOff x="0" y="1838262"/>
              <a:chExt cx="744869" cy="723435"/>
            </a:xfrm>
          </p:grpSpPr>
          <p:sp>
            <p:nvSpPr>
              <p:cNvPr id="142" name="Freeform 8">
                <a:extLst>
                  <a:ext uri="{FF2B5EF4-FFF2-40B4-BE49-F238E27FC236}">
                    <a16:creationId xmlns:a16="http://schemas.microsoft.com/office/drawing/2014/main" id="{C2D8390D-C2C4-17C5-194A-FB7A33B6B099}"/>
                  </a:ext>
                </a:extLst>
              </p:cNvPr>
              <p:cNvSpPr/>
              <p:nvPr/>
            </p:nvSpPr>
            <p:spPr>
              <a:xfrm>
                <a:off x="0" y="1838262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TextBox 49">
                <a:extLst>
                  <a:ext uri="{FF2B5EF4-FFF2-40B4-BE49-F238E27FC236}">
                    <a16:creationId xmlns:a16="http://schemas.microsoft.com/office/drawing/2014/main" id="{2EA2044C-9B73-3E07-49FC-0180C0B836DC}"/>
                  </a:ext>
                </a:extLst>
              </p:cNvPr>
              <p:cNvSpPr txBox="1"/>
              <p:nvPr/>
            </p:nvSpPr>
            <p:spPr>
              <a:xfrm>
                <a:off x="204319" y="2039749"/>
                <a:ext cx="331650" cy="4530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ts val="3118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1" name="Dikdörtgen: Köşeleri Yuvarlatılmış 140">
              <a:extLst>
                <a:ext uri="{FF2B5EF4-FFF2-40B4-BE49-F238E27FC236}">
                  <a16:creationId xmlns:a16="http://schemas.microsoft.com/office/drawing/2014/main" id="{6C7C2C9E-B106-3952-F138-B871A2EB99C4}"/>
                </a:ext>
              </a:extLst>
            </p:cNvPr>
            <p:cNvSpPr/>
            <p:nvPr/>
          </p:nvSpPr>
          <p:spPr>
            <a:xfrm>
              <a:off x="910484" y="734947"/>
              <a:ext cx="13549758" cy="9449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Allah (</a:t>
              </a:r>
              <a:r>
                <a:rPr kumimoji="0" lang="tr-TR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c.c</a:t>
              </a: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.) Hz. </a:t>
              </a:r>
              <a:r>
                <a:rPr lang="tr-TR" sz="3600" dirty="0">
                  <a:solidFill>
                    <a:prstClr val="black"/>
                  </a:solidFill>
                  <a:latin typeface="Calibri"/>
                </a:rPr>
                <a:t>Zekeriyya’ya (a.s.) hükümdarlık vermiştir. 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4" name="D">
            <a:extLst>
              <a:ext uri="{FF2B5EF4-FFF2-40B4-BE49-F238E27FC236}">
                <a16:creationId xmlns:a16="http://schemas.microsoft.com/office/drawing/2014/main" id="{3D956D6A-8C2F-F0B3-6775-2764B041A275}"/>
              </a:ext>
            </a:extLst>
          </p:cNvPr>
          <p:cNvSpPr/>
          <p:nvPr/>
        </p:nvSpPr>
        <p:spPr>
          <a:xfrm>
            <a:off x="14630400" y="2636913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145" name="Y">
            <a:extLst>
              <a:ext uri="{FF2B5EF4-FFF2-40B4-BE49-F238E27FC236}">
                <a16:creationId xmlns:a16="http://schemas.microsoft.com/office/drawing/2014/main" id="{19080DC9-688B-D19C-6512-5B1224651CB0}"/>
              </a:ext>
            </a:extLst>
          </p:cNvPr>
          <p:cNvSpPr/>
          <p:nvPr/>
        </p:nvSpPr>
        <p:spPr>
          <a:xfrm>
            <a:off x="15727478" y="2636913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149" name="X">
            <a:extLst>
              <a:ext uri="{FF2B5EF4-FFF2-40B4-BE49-F238E27FC236}">
                <a16:creationId xmlns:a16="http://schemas.microsoft.com/office/drawing/2014/main" id="{B7F3A411-EF86-F23B-CEE4-37A3986CB6EC}"/>
              </a:ext>
            </a:extLst>
          </p:cNvPr>
          <p:cNvSpPr/>
          <p:nvPr/>
        </p:nvSpPr>
        <p:spPr>
          <a:xfrm>
            <a:off x="16901650" y="2634842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nay">
            <a:extLst>
              <a:ext uri="{FF2B5EF4-FFF2-40B4-BE49-F238E27FC236}">
                <a16:creationId xmlns:a16="http://schemas.microsoft.com/office/drawing/2014/main" id="{0682153D-B6DB-507D-33E6-F94353E0FFB4}"/>
              </a:ext>
            </a:extLst>
          </p:cNvPr>
          <p:cNvSpPr/>
          <p:nvPr/>
        </p:nvSpPr>
        <p:spPr>
          <a:xfrm>
            <a:off x="16841944" y="2330478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B127E479-36B3-BB5B-DCD9-C1C2BA662B28}"/>
              </a:ext>
            </a:extLst>
          </p:cNvPr>
          <p:cNvGrpSpPr/>
          <p:nvPr/>
        </p:nvGrpSpPr>
        <p:grpSpPr>
          <a:xfrm>
            <a:off x="296601" y="8297680"/>
            <a:ext cx="16532713" cy="1629119"/>
            <a:chOff x="307487" y="219770"/>
            <a:chExt cx="16532713" cy="162911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2B870243-C54E-514B-5732-C7F6EA14D58C}"/>
                </a:ext>
              </a:extLst>
            </p:cNvPr>
            <p:cNvSpPr/>
            <p:nvPr/>
          </p:nvSpPr>
          <p:spPr>
            <a:xfrm>
              <a:off x="307488" y="565971"/>
              <a:ext cx="16532712" cy="1282918"/>
            </a:xfrm>
            <a:custGeom>
              <a:avLst/>
              <a:gdLst/>
              <a:ahLst/>
              <a:cxnLst/>
              <a:rect l="l" t="t" r="r" b="b"/>
              <a:pathLst>
                <a:path w="1724567" h="1108724">
                  <a:moveTo>
                    <a:pt x="59527" y="0"/>
                  </a:moveTo>
                  <a:lnTo>
                    <a:pt x="1665041" y="0"/>
                  </a:lnTo>
                  <a:cubicBezTo>
                    <a:pt x="1680828" y="0"/>
                    <a:pt x="1695969" y="6272"/>
                    <a:pt x="1707132" y="17435"/>
                  </a:cubicBezTo>
                  <a:cubicBezTo>
                    <a:pt x="1718296" y="28598"/>
                    <a:pt x="1724567" y="43739"/>
                    <a:pt x="1724567" y="59527"/>
                  </a:cubicBezTo>
                  <a:lnTo>
                    <a:pt x="1724567" y="1049198"/>
                  </a:lnTo>
                  <a:cubicBezTo>
                    <a:pt x="1724567" y="1064985"/>
                    <a:pt x="1718296" y="1080126"/>
                    <a:pt x="1707132" y="1091289"/>
                  </a:cubicBezTo>
                  <a:cubicBezTo>
                    <a:pt x="1695969" y="1102453"/>
                    <a:pt x="1680828" y="1108724"/>
                    <a:pt x="1665041" y="1108724"/>
                  </a:cubicBezTo>
                  <a:lnTo>
                    <a:pt x="59527" y="1108724"/>
                  </a:lnTo>
                  <a:cubicBezTo>
                    <a:pt x="43739" y="1108724"/>
                    <a:pt x="28598" y="1102453"/>
                    <a:pt x="17435" y="1091289"/>
                  </a:cubicBezTo>
                  <a:cubicBezTo>
                    <a:pt x="6272" y="1080126"/>
                    <a:pt x="0" y="1064985"/>
                    <a:pt x="0" y="1049198"/>
                  </a:cubicBezTo>
                  <a:lnTo>
                    <a:pt x="0" y="59527"/>
                  </a:lnTo>
                  <a:cubicBezTo>
                    <a:pt x="0" y="43739"/>
                    <a:pt x="6272" y="28598"/>
                    <a:pt x="17435" y="17435"/>
                  </a:cubicBezTo>
                  <a:cubicBezTo>
                    <a:pt x="28598" y="6272"/>
                    <a:pt x="43739" y="0"/>
                    <a:pt x="59527" y="0"/>
                  </a:cubicBezTo>
                  <a:close/>
                </a:path>
              </a:pathLst>
            </a:custGeom>
            <a:solidFill>
              <a:srgbClr val="FFECC2"/>
            </a:solidFill>
            <a:ln>
              <a:solidFill>
                <a:srgbClr val="004481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" name="Grup 15">
              <a:extLst>
                <a:ext uri="{FF2B5EF4-FFF2-40B4-BE49-F238E27FC236}">
                  <a16:creationId xmlns:a16="http://schemas.microsoft.com/office/drawing/2014/main" id="{C9E9B1C0-026D-8A1B-FD24-DD10648DD224}"/>
                </a:ext>
              </a:extLst>
            </p:cNvPr>
            <p:cNvGrpSpPr/>
            <p:nvPr/>
          </p:nvGrpSpPr>
          <p:grpSpPr>
            <a:xfrm>
              <a:off x="307487" y="219770"/>
              <a:ext cx="606727" cy="692401"/>
              <a:chOff x="0" y="1838262"/>
              <a:chExt cx="744869" cy="723435"/>
            </a:xfrm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FE7B0410-DF1C-5A92-0671-5750BF416CF7}"/>
                  </a:ext>
                </a:extLst>
              </p:cNvPr>
              <p:cNvSpPr/>
              <p:nvPr/>
            </p:nvSpPr>
            <p:spPr>
              <a:xfrm>
                <a:off x="0" y="1838262"/>
                <a:ext cx="744869" cy="723435"/>
              </a:xfrm>
              <a:custGeom>
                <a:avLst/>
                <a:gdLst/>
                <a:ahLst/>
                <a:cxnLst/>
                <a:rect l="l" t="t" r="r" b="b"/>
                <a:pathLst>
                  <a:path w="723435" h="723435">
                    <a:moveTo>
                      <a:pt x="0" y="0"/>
                    </a:moveTo>
                    <a:lnTo>
                      <a:pt x="723434" y="0"/>
                    </a:lnTo>
                    <a:lnTo>
                      <a:pt x="723434" y="723435"/>
                    </a:lnTo>
                    <a:lnTo>
                      <a:pt x="0" y="7234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49">
                <a:extLst>
                  <a:ext uri="{FF2B5EF4-FFF2-40B4-BE49-F238E27FC236}">
                    <a16:creationId xmlns:a16="http://schemas.microsoft.com/office/drawing/2014/main" id="{ABD658FA-F00C-7458-20E0-390A5CB0CBEA}"/>
                  </a:ext>
                </a:extLst>
              </p:cNvPr>
              <p:cNvSpPr txBox="1"/>
              <p:nvPr/>
            </p:nvSpPr>
            <p:spPr>
              <a:xfrm>
                <a:off x="204319" y="2039749"/>
                <a:ext cx="331650" cy="45301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ts val="3118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91720799-51ED-F826-5669-CB3782B01F81}"/>
                </a:ext>
              </a:extLst>
            </p:cNvPr>
            <p:cNvSpPr/>
            <p:nvPr/>
          </p:nvSpPr>
          <p:spPr>
            <a:xfrm>
              <a:off x="910484" y="734947"/>
              <a:ext cx="13549758" cy="9449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Hz. Musa (a.s.) yıllarca </a:t>
              </a:r>
              <a:r>
                <a:rPr lang="tr-TR" sz="3600" dirty="0">
                  <a:solidFill>
                    <a:prstClr val="black"/>
                  </a:solidFill>
                  <a:latin typeface="Calibri"/>
                </a:rPr>
                <a:t>N</a:t>
              </a:r>
              <a:r>
                <a:rPr kumimoji="0" lang="tr-TR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emrut</a:t>
              </a: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mücadele etmiştir.</a:t>
              </a:r>
            </a:p>
          </p:txBody>
        </p:sp>
      </p:grpSp>
      <p:sp>
        <p:nvSpPr>
          <p:cNvPr id="22" name="D">
            <a:extLst>
              <a:ext uri="{FF2B5EF4-FFF2-40B4-BE49-F238E27FC236}">
                <a16:creationId xmlns:a16="http://schemas.microsoft.com/office/drawing/2014/main" id="{407BE1DB-1411-0D89-AAA9-98F79CC75F1F}"/>
              </a:ext>
            </a:extLst>
          </p:cNvPr>
          <p:cNvSpPr/>
          <p:nvPr/>
        </p:nvSpPr>
        <p:spPr>
          <a:xfrm>
            <a:off x="14619514" y="8781340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23" name="Y">
            <a:extLst>
              <a:ext uri="{FF2B5EF4-FFF2-40B4-BE49-F238E27FC236}">
                <a16:creationId xmlns:a16="http://schemas.microsoft.com/office/drawing/2014/main" id="{759806E3-CA87-8A1C-CC9D-69EAAADAB700}"/>
              </a:ext>
            </a:extLst>
          </p:cNvPr>
          <p:cNvSpPr/>
          <p:nvPr/>
        </p:nvSpPr>
        <p:spPr>
          <a:xfrm>
            <a:off x="15716592" y="8781340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24" name="X">
            <a:extLst>
              <a:ext uri="{FF2B5EF4-FFF2-40B4-BE49-F238E27FC236}">
                <a16:creationId xmlns:a16="http://schemas.microsoft.com/office/drawing/2014/main" id="{11EBD5C0-A906-FAC8-717C-5DF7A9526A17}"/>
              </a:ext>
            </a:extLst>
          </p:cNvPr>
          <p:cNvSpPr/>
          <p:nvPr/>
        </p:nvSpPr>
        <p:spPr>
          <a:xfrm>
            <a:off x="16890764" y="8779269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nay">
            <a:extLst>
              <a:ext uri="{FF2B5EF4-FFF2-40B4-BE49-F238E27FC236}">
                <a16:creationId xmlns:a16="http://schemas.microsoft.com/office/drawing/2014/main" id="{5BB74A5A-EA76-57F1-2BBD-29F33D8FF8CD}"/>
              </a:ext>
            </a:extLst>
          </p:cNvPr>
          <p:cNvSpPr/>
          <p:nvPr/>
        </p:nvSpPr>
        <p:spPr>
          <a:xfrm>
            <a:off x="16831058" y="8474905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6A429D6C-2BE9-4B24-5759-1CDB18646A7D}"/>
              </a:ext>
            </a:extLst>
          </p:cNvPr>
          <p:cNvSpPr/>
          <p:nvPr/>
        </p:nvSpPr>
        <p:spPr>
          <a:xfrm>
            <a:off x="274832" y="4581210"/>
            <a:ext cx="16532712" cy="128291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up 26">
            <a:extLst>
              <a:ext uri="{FF2B5EF4-FFF2-40B4-BE49-F238E27FC236}">
                <a16:creationId xmlns:a16="http://schemas.microsoft.com/office/drawing/2014/main" id="{EC412BC2-27E4-6D86-2EA9-2D83CC201CC1}"/>
              </a:ext>
            </a:extLst>
          </p:cNvPr>
          <p:cNvGrpSpPr/>
          <p:nvPr/>
        </p:nvGrpSpPr>
        <p:grpSpPr>
          <a:xfrm>
            <a:off x="274831" y="4235009"/>
            <a:ext cx="606727" cy="692401"/>
            <a:chOff x="0" y="1838262"/>
            <a:chExt cx="744869" cy="723435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9755CFB9-0E96-E6A1-77D8-0AD4DA39BAB5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08E4610D-3177-EEAE-4CE1-C436844B9D8D}"/>
                </a:ext>
              </a:extLst>
            </p:cNvPr>
            <p:cNvSpPr txBox="1"/>
            <p:nvPr/>
          </p:nvSpPr>
          <p:spPr>
            <a:xfrm>
              <a:off x="204319" y="2039749"/>
              <a:ext cx="331650" cy="453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1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0E4BFF40-53E2-D9A8-9290-8FE8D432273C}"/>
              </a:ext>
            </a:extLst>
          </p:cNvPr>
          <p:cNvSpPr/>
          <p:nvPr/>
        </p:nvSpPr>
        <p:spPr>
          <a:xfrm>
            <a:off x="877828" y="4750186"/>
            <a:ext cx="13549758" cy="9449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Peygamberimiz Hz. Muhammed (s.a.v.) hem 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çobalık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yapmış hem de ticaretle uğraşmıştır. 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srgbClr val="2D255D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">
            <a:extLst>
              <a:ext uri="{FF2B5EF4-FFF2-40B4-BE49-F238E27FC236}">
                <a16:creationId xmlns:a16="http://schemas.microsoft.com/office/drawing/2014/main" id="{434D3071-01E2-0177-759A-187F1258F6A5}"/>
              </a:ext>
            </a:extLst>
          </p:cNvPr>
          <p:cNvSpPr/>
          <p:nvPr/>
        </p:nvSpPr>
        <p:spPr>
          <a:xfrm>
            <a:off x="14597744" y="4718669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32" name="Y">
            <a:extLst>
              <a:ext uri="{FF2B5EF4-FFF2-40B4-BE49-F238E27FC236}">
                <a16:creationId xmlns:a16="http://schemas.microsoft.com/office/drawing/2014/main" id="{3B91D227-87A1-BD17-8931-6CA7EDF7638C}"/>
              </a:ext>
            </a:extLst>
          </p:cNvPr>
          <p:cNvSpPr/>
          <p:nvPr/>
        </p:nvSpPr>
        <p:spPr>
          <a:xfrm>
            <a:off x="15694822" y="4718669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33" name="X">
            <a:extLst>
              <a:ext uri="{FF2B5EF4-FFF2-40B4-BE49-F238E27FC236}">
                <a16:creationId xmlns:a16="http://schemas.microsoft.com/office/drawing/2014/main" id="{94DCE2E1-BE59-B674-89E2-462E6395C119}"/>
              </a:ext>
            </a:extLst>
          </p:cNvPr>
          <p:cNvSpPr/>
          <p:nvPr/>
        </p:nvSpPr>
        <p:spPr>
          <a:xfrm>
            <a:off x="16868994" y="4716598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nay">
            <a:extLst>
              <a:ext uri="{FF2B5EF4-FFF2-40B4-BE49-F238E27FC236}">
                <a16:creationId xmlns:a16="http://schemas.microsoft.com/office/drawing/2014/main" id="{B57462C3-169D-5B82-9E3D-9ACB8ED32502}"/>
              </a:ext>
            </a:extLst>
          </p:cNvPr>
          <p:cNvSpPr/>
          <p:nvPr/>
        </p:nvSpPr>
        <p:spPr>
          <a:xfrm>
            <a:off x="16809288" y="4412234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CB1318DD-FD92-3D62-DBB9-D9677E2C64B6}"/>
              </a:ext>
            </a:extLst>
          </p:cNvPr>
          <p:cNvSpPr/>
          <p:nvPr/>
        </p:nvSpPr>
        <p:spPr>
          <a:xfrm>
            <a:off x="274831" y="6636753"/>
            <a:ext cx="16532712" cy="1282918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up 35">
            <a:extLst>
              <a:ext uri="{FF2B5EF4-FFF2-40B4-BE49-F238E27FC236}">
                <a16:creationId xmlns:a16="http://schemas.microsoft.com/office/drawing/2014/main" id="{BC0A2F7D-D97A-40D5-EBC3-CBCA0AD1DA5F}"/>
              </a:ext>
            </a:extLst>
          </p:cNvPr>
          <p:cNvGrpSpPr/>
          <p:nvPr/>
        </p:nvGrpSpPr>
        <p:grpSpPr>
          <a:xfrm>
            <a:off x="274830" y="6290552"/>
            <a:ext cx="606727" cy="692401"/>
            <a:chOff x="0" y="1838262"/>
            <a:chExt cx="744869" cy="723435"/>
          </a:xfrm>
        </p:grpSpPr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B2A63F1E-69ED-E9A8-8525-E9EA7A0993B6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49">
              <a:extLst>
                <a:ext uri="{FF2B5EF4-FFF2-40B4-BE49-F238E27FC236}">
                  <a16:creationId xmlns:a16="http://schemas.microsoft.com/office/drawing/2014/main" id="{D892CB7E-CCA5-B1A9-6ED6-3C692C8A1BBB}"/>
                </a:ext>
              </a:extLst>
            </p:cNvPr>
            <p:cNvSpPr txBox="1"/>
            <p:nvPr/>
          </p:nvSpPr>
          <p:spPr>
            <a:xfrm>
              <a:off x="204319" y="2039749"/>
              <a:ext cx="331650" cy="453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11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01286474-9B4C-5393-90DA-18B9FA5E50DE}"/>
              </a:ext>
            </a:extLst>
          </p:cNvPr>
          <p:cNvSpPr/>
          <p:nvPr/>
        </p:nvSpPr>
        <p:spPr>
          <a:xfrm>
            <a:off x="877827" y="6805729"/>
            <a:ext cx="13549758" cy="9449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Peygamberler Allah (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c.c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.) tarafından uyarıcı ve örnek olarak gönderilmiştir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2D255D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D">
            <a:extLst>
              <a:ext uri="{FF2B5EF4-FFF2-40B4-BE49-F238E27FC236}">
                <a16:creationId xmlns:a16="http://schemas.microsoft.com/office/drawing/2014/main" id="{33627320-F07E-5CE4-A713-9119C9A4CC05}"/>
              </a:ext>
            </a:extLst>
          </p:cNvPr>
          <p:cNvSpPr/>
          <p:nvPr/>
        </p:nvSpPr>
        <p:spPr>
          <a:xfrm>
            <a:off x="14597743" y="6774212"/>
            <a:ext cx="1008000" cy="10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D</a:t>
            </a:r>
          </a:p>
        </p:txBody>
      </p:sp>
      <p:sp>
        <p:nvSpPr>
          <p:cNvPr id="46" name="Y">
            <a:extLst>
              <a:ext uri="{FF2B5EF4-FFF2-40B4-BE49-F238E27FC236}">
                <a16:creationId xmlns:a16="http://schemas.microsoft.com/office/drawing/2014/main" id="{03D58105-34FE-76E1-D23A-2BD966FC3F56}"/>
              </a:ext>
            </a:extLst>
          </p:cNvPr>
          <p:cNvSpPr/>
          <p:nvPr/>
        </p:nvSpPr>
        <p:spPr>
          <a:xfrm>
            <a:off x="15694821" y="6774212"/>
            <a:ext cx="1008000" cy="10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" panose="020B0609020000020004" pitchFamily="49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</p:txBody>
      </p:sp>
      <p:sp>
        <p:nvSpPr>
          <p:cNvPr id="47" name="X">
            <a:extLst>
              <a:ext uri="{FF2B5EF4-FFF2-40B4-BE49-F238E27FC236}">
                <a16:creationId xmlns:a16="http://schemas.microsoft.com/office/drawing/2014/main" id="{261ACE04-4629-00B5-5B45-A9B735EA8761}"/>
              </a:ext>
            </a:extLst>
          </p:cNvPr>
          <p:cNvSpPr/>
          <p:nvPr/>
        </p:nvSpPr>
        <p:spPr>
          <a:xfrm>
            <a:off x="16868993" y="6772141"/>
            <a:ext cx="883037" cy="1056365"/>
          </a:xfrm>
          <a:custGeom>
            <a:avLst/>
            <a:gdLst/>
            <a:ahLst/>
            <a:cxnLst/>
            <a:rect l="l" t="t" r="r" b="b"/>
            <a:pathLst>
              <a:path w="2995223" h="2976503">
                <a:moveTo>
                  <a:pt x="0" y="0"/>
                </a:moveTo>
                <a:lnTo>
                  <a:pt x="2995223" y="0"/>
                </a:lnTo>
                <a:lnTo>
                  <a:pt x="2995223" y="2976503"/>
                </a:lnTo>
                <a:lnTo>
                  <a:pt x="0" y="297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nay">
            <a:extLst>
              <a:ext uri="{FF2B5EF4-FFF2-40B4-BE49-F238E27FC236}">
                <a16:creationId xmlns:a16="http://schemas.microsoft.com/office/drawing/2014/main" id="{BC8FDBCE-1330-FF3A-28C3-80F1CFA500A6}"/>
              </a:ext>
            </a:extLst>
          </p:cNvPr>
          <p:cNvSpPr/>
          <p:nvPr/>
        </p:nvSpPr>
        <p:spPr>
          <a:xfrm>
            <a:off x="16809287" y="6467777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ylem Düğmesi: İleriye Git veya Sonrakine Git 4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6BFBF8-35D0-1C5E-B7D6-E19A6219CB25}"/>
              </a:ext>
            </a:extLst>
          </p:cNvPr>
          <p:cNvSpPr/>
          <p:nvPr/>
        </p:nvSpPr>
        <p:spPr>
          <a:xfrm>
            <a:off x="17928000" y="9917037"/>
            <a:ext cx="360000" cy="360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Eylem Düğmesi: Geri Git veya Öncekine Git 4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8487AAC-A5E3-704E-FC30-252362CEE53C}"/>
              </a:ext>
            </a:extLst>
          </p:cNvPr>
          <p:cNvSpPr/>
          <p:nvPr/>
        </p:nvSpPr>
        <p:spPr>
          <a:xfrm>
            <a:off x="17443196" y="9917037"/>
            <a:ext cx="360000" cy="360000"/>
          </a:xfrm>
          <a:prstGeom prst="actionButtonBackPreviou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8" grpId="0" animBg="1"/>
      <p:bldP spid="123" grpId="0" animBg="1"/>
      <p:bldP spid="123" grpId="1" animBg="1"/>
      <p:bldP spid="124" grpId="0" animBg="1"/>
      <p:bldP spid="144" grpId="0" animBg="1"/>
      <p:bldP spid="149" grpId="0" animBg="1"/>
      <p:bldP spid="149" grpId="1" animBg="1"/>
      <p:bldP spid="150" grpId="0" animBg="1"/>
      <p:bldP spid="22" grpId="0" animBg="1"/>
      <p:bldP spid="24" grpId="0" animBg="1"/>
      <p:bldP spid="24" grpId="1" animBg="1"/>
      <p:bldP spid="25" grpId="0" animBg="1"/>
      <p:bldP spid="32" grpId="0" animBg="1"/>
      <p:bldP spid="33" grpId="0" animBg="1"/>
      <p:bldP spid="33" grpId="1" animBg="1"/>
      <p:bldP spid="34" grpId="0" animBg="1"/>
      <p:bldP spid="46" grpId="0" animBg="1"/>
      <p:bldP spid="47" grpId="0" animBg="1"/>
      <p:bldP spid="47" grpId="1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">
            <a:extLst>
              <a:ext uri="{FF2B5EF4-FFF2-40B4-BE49-F238E27FC236}">
                <a16:creationId xmlns:a16="http://schemas.microsoft.com/office/drawing/2014/main" id="{E4029F4D-56A7-3B34-163C-18374FDBBCBD}"/>
              </a:ext>
            </a:extLst>
          </p:cNvPr>
          <p:cNvGrpSpPr/>
          <p:nvPr/>
        </p:nvGrpSpPr>
        <p:grpSpPr>
          <a:xfrm>
            <a:off x="101584" y="7721139"/>
            <a:ext cx="8612999" cy="2057400"/>
            <a:chOff x="14361" y="5762539"/>
            <a:chExt cx="8612999" cy="2057400"/>
          </a:xfrm>
        </p:grpSpPr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B9C2F70C-4BDC-14C3-128E-8678C11C20E2}"/>
                </a:ext>
              </a:extLst>
            </p:cNvPr>
            <p:cNvSpPr/>
            <p:nvPr/>
          </p:nvSpPr>
          <p:spPr>
            <a:xfrm>
              <a:off x="367902" y="5762539"/>
              <a:ext cx="8259458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İçine doğdukları toplumları uyarmışlardır.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4C33B86-49B5-08C7-1CEE-4C1F80C93CD2}"/>
                </a:ext>
              </a:extLst>
            </p:cNvPr>
            <p:cNvSpPr/>
            <p:nvPr/>
          </p:nvSpPr>
          <p:spPr>
            <a:xfrm>
              <a:off x="14361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5" name="Onay">
            <a:extLst>
              <a:ext uri="{FF2B5EF4-FFF2-40B4-BE49-F238E27FC236}">
                <a16:creationId xmlns:a16="http://schemas.microsoft.com/office/drawing/2014/main" id="{6514D029-8A0A-D33F-33C6-CDE396D7099A}"/>
              </a:ext>
            </a:extLst>
          </p:cNvPr>
          <p:cNvSpPr/>
          <p:nvPr/>
        </p:nvSpPr>
        <p:spPr>
          <a:xfrm>
            <a:off x="8258977" y="8004571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C6A76D1-0476-D868-D06E-14CF6E56140A}"/>
              </a:ext>
            </a:extLst>
          </p:cNvPr>
          <p:cNvSpPr/>
          <p:nvPr/>
        </p:nvSpPr>
        <p:spPr>
          <a:xfrm>
            <a:off x="101584" y="-23923"/>
            <a:ext cx="17907000" cy="487347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81000" dist="127000" dir="7080000" sx="94000" sy="94000" algn="t" rotWithShape="0">
              <a:prstClr val="black">
                <a:alpha val="16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90000" rtlCol="0" anchor="ctr"/>
          <a:lstStyle/>
          <a:p>
            <a:pPr marL="601200" lvl="1" defTabSz="685800"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İnsanlara doğru yolu </a:t>
            </a:r>
          </a:p>
          <a:p>
            <a:pPr marL="601200" lvl="1" defTabSz="685800"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Peygamberler göstermiştir </a:t>
            </a:r>
          </a:p>
          <a:p>
            <a:pPr marL="601200" lvl="1" defTabSz="685800"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Onlar Hakk’ın aziz kulu </a:t>
            </a:r>
          </a:p>
          <a:p>
            <a:pPr marL="601200" lvl="1" defTabSz="685800"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Onları Hak göndermiştir </a:t>
            </a:r>
          </a:p>
          <a:p>
            <a:pPr marL="601200" lvl="1" defTabSz="685800"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Sayıları değil belli Her millete gelmiş biri </a:t>
            </a:r>
          </a:p>
          <a:p>
            <a:pPr marL="601200" lvl="1" defTabSz="685800"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Hazreti Âdem evveli Peygamberimiz ahiri </a:t>
            </a:r>
          </a:p>
          <a:p>
            <a:pPr marL="14400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Bu dizelerde peygamberler ile ilgili olarak aşağıdakilerden hangisine </a:t>
            </a:r>
            <a:r>
              <a:rPr kumimoji="0" lang="tr-TR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ulaşılamaz?</a:t>
            </a:r>
            <a:endParaRPr kumimoji="0" lang="en-IN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Poppins SemiBold" panose="00000700000000000000" pitchFamily="2" charset="0"/>
            </a:endParaRPr>
          </a:p>
        </p:txBody>
      </p:sp>
      <p:grpSp>
        <p:nvGrpSpPr>
          <p:cNvPr id="18" name="C">
            <a:extLst>
              <a:ext uri="{FF2B5EF4-FFF2-40B4-BE49-F238E27FC236}">
                <a16:creationId xmlns:a16="http://schemas.microsoft.com/office/drawing/2014/main" id="{46612A3E-8848-EDD5-4AC4-1F8DFC728EFE}"/>
              </a:ext>
            </a:extLst>
          </p:cNvPr>
          <p:cNvGrpSpPr/>
          <p:nvPr/>
        </p:nvGrpSpPr>
        <p:grpSpPr>
          <a:xfrm>
            <a:off x="9285155" y="5174139"/>
            <a:ext cx="8617406" cy="2057400"/>
            <a:chOff x="8901834" y="5762539"/>
            <a:chExt cx="8617406" cy="2057400"/>
          </a:xfrm>
        </p:grpSpPr>
        <p:sp>
          <p:nvSpPr>
            <p:cNvPr id="13" name="Dikdörtgen 12">
              <a:extLst>
                <a:ext uri="{FF2B5EF4-FFF2-40B4-BE49-F238E27FC236}">
                  <a16:creationId xmlns:a16="http://schemas.microsoft.com/office/drawing/2014/main" id="{EF9749C0-A77E-1A56-FA67-87407E691FC7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Allah tarafından seçilip görevlendirilirler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908690-F891-F154-B72D-27E382F1AEE3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16" name="X">
            <a:extLst>
              <a:ext uri="{FF2B5EF4-FFF2-40B4-BE49-F238E27FC236}">
                <a16:creationId xmlns:a16="http://schemas.microsoft.com/office/drawing/2014/main" id="{836F8C0E-DE03-300F-BB75-15310BFD12A4}"/>
              </a:ext>
            </a:extLst>
          </p:cNvPr>
          <p:cNvSpPr/>
          <p:nvPr/>
        </p:nvSpPr>
        <p:spPr>
          <a:xfrm>
            <a:off x="17269697" y="5426932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C">
            <a:extLst>
              <a:ext uri="{FF2B5EF4-FFF2-40B4-BE49-F238E27FC236}">
                <a16:creationId xmlns:a16="http://schemas.microsoft.com/office/drawing/2014/main" id="{5F8A5FA0-802F-3B77-747E-764447D3A185}"/>
              </a:ext>
            </a:extLst>
          </p:cNvPr>
          <p:cNvGrpSpPr/>
          <p:nvPr/>
        </p:nvGrpSpPr>
        <p:grpSpPr>
          <a:xfrm>
            <a:off x="101584" y="5231307"/>
            <a:ext cx="8617406" cy="2057400"/>
            <a:chOff x="8901834" y="5762539"/>
            <a:chExt cx="8617406" cy="2057400"/>
          </a:xfrm>
        </p:grpSpPr>
        <p:sp>
          <p:nvSpPr>
            <p:cNvPr id="23" name="Dikdörtgen 22">
              <a:extLst>
                <a:ext uri="{FF2B5EF4-FFF2-40B4-BE49-F238E27FC236}">
                  <a16:creationId xmlns:a16="http://schemas.microsoft.com/office/drawing/2014/main" id="{A741BCAD-B346-731A-44F0-3353B5FB890A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İnsanlara rehberlik ederler</a:t>
              </a: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12C3AC-DD91-897B-5F7F-1592EF8CDD2C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5" name="X">
            <a:extLst>
              <a:ext uri="{FF2B5EF4-FFF2-40B4-BE49-F238E27FC236}">
                <a16:creationId xmlns:a16="http://schemas.microsoft.com/office/drawing/2014/main" id="{86BD3EF0-F8DC-F4DC-E23D-95E69311DF90}"/>
              </a:ext>
            </a:extLst>
          </p:cNvPr>
          <p:cNvSpPr/>
          <p:nvPr/>
        </p:nvSpPr>
        <p:spPr>
          <a:xfrm>
            <a:off x="8282421" y="5526707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C">
            <a:extLst>
              <a:ext uri="{FF2B5EF4-FFF2-40B4-BE49-F238E27FC236}">
                <a16:creationId xmlns:a16="http://schemas.microsoft.com/office/drawing/2014/main" id="{3845FD26-775C-D743-694A-18D2EBE3BC1D}"/>
              </a:ext>
            </a:extLst>
          </p:cNvPr>
          <p:cNvGrpSpPr/>
          <p:nvPr/>
        </p:nvGrpSpPr>
        <p:grpSpPr>
          <a:xfrm>
            <a:off x="9242050" y="7721139"/>
            <a:ext cx="8617406" cy="2057400"/>
            <a:chOff x="8901834" y="5762539"/>
            <a:chExt cx="8617406" cy="2057400"/>
          </a:xfrm>
        </p:grpSpPr>
        <p:sp>
          <p:nvSpPr>
            <p:cNvPr id="27" name="Dikdörtgen 26">
              <a:extLst>
                <a:ext uri="{FF2B5EF4-FFF2-40B4-BE49-F238E27FC236}">
                  <a16:creationId xmlns:a16="http://schemas.microsoft.com/office/drawing/2014/main" id="{AECF979F-CC73-CE2E-3FDF-A23BBA4B8902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Son görevlendirilen Hz. Muhammed (sav.)’</a:t>
              </a:r>
              <a:r>
                <a:rPr kumimoji="0" lang="tr-TR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3A0C6D-3597-F931-312A-C369E72C7746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29" name="X">
            <a:extLst>
              <a:ext uri="{FF2B5EF4-FFF2-40B4-BE49-F238E27FC236}">
                <a16:creationId xmlns:a16="http://schemas.microsoft.com/office/drawing/2014/main" id="{BD9CBC88-9BBB-E162-B22B-40FCC7A0593A}"/>
              </a:ext>
            </a:extLst>
          </p:cNvPr>
          <p:cNvSpPr/>
          <p:nvPr/>
        </p:nvSpPr>
        <p:spPr>
          <a:xfrm>
            <a:off x="17251401" y="7942011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ylem Düğmesi: İleriye Git veya Sonrakine Gi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357D1E4-32FB-1274-209F-616B4A067D0F}"/>
              </a:ext>
            </a:extLst>
          </p:cNvPr>
          <p:cNvSpPr/>
          <p:nvPr/>
        </p:nvSpPr>
        <p:spPr>
          <a:xfrm>
            <a:off x="17928000" y="9917037"/>
            <a:ext cx="360000" cy="360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ylem Düğmesi: Geri Git veya Öncekine Gi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573FFE-17E4-61DA-0895-9656AB3D98D5}"/>
              </a:ext>
            </a:extLst>
          </p:cNvPr>
          <p:cNvSpPr/>
          <p:nvPr/>
        </p:nvSpPr>
        <p:spPr>
          <a:xfrm>
            <a:off x="17443196" y="9917037"/>
            <a:ext cx="360000" cy="360000"/>
          </a:xfrm>
          <a:prstGeom prst="actionButtonBackPreviou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0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">
            <a:extLst>
              <a:ext uri="{FF2B5EF4-FFF2-40B4-BE49-F238E27FC236}">
                <a16:creationId xmlns:a16="http://schemas.microsoft.com/office/drawing/2014/main" id="{E4029F4D-56A7-3B34-163C-18374FDBBCBD}"/>
              </a:ext>
            </a:extLst>
          </p:cNvPr>
          <p:cNvGrpSpPr/>
          <p:nvPr/>
        </p:nvGrpSpPr>
        <p:grpSpPr>
          <a:xfrm>
            <a:off x="9315001" y="5128724"/>
            <a:ext cx="8612999" cy="2057400"/>
            <a:chOff x="14361" y="5762539"/>
            <a:chExt cx="8612999" cy="2057400"/>
          </a:xfrm>
        </p:grpSpPr>
        <p:sp>
          <p:nvSpPr>
            <p:cNvPr id="2" name="Dikdörtgen 1">
              <a:extLst>
                <a:ext uri="{FF2B5EF4-FFF2-40B4-BE49-F238E27FC236}">
                  <a16:creationId xmlns:a16="http://schemas.microsoft.com/office/drawing/2014/main" id="{B9C2F70C-4BDC-14C3-128E-8678C11C20E2}"/>
                </a:ext>
              </a:extLst>
            </p:cNvPr>
            <p:cNvSpPr/>
            <p:nvPr/>
          </p:nvSpPr>
          <p:spPr>
            <a:xfrm>
              <a:off x="367902" y="5762539"/>
              <a:ext cx="8259458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Yardımlarla geçinirler..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4C33B86-49B5-08C7-1CEE-4C1F80C93CD2}"/>
                </a:ext>
              </a:extLst>
            </p:cNvPr>
            <p:cNvSpPr/>
            <p:nvPr/>
          </p:nvSpPr>
          <p:spPr>
            <a:xfrm>
              <a:off x="14361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5" name="Onay">
            <a:extLst>
              <a:ext uri="{FF2B5EF4-FFF2-40B4-BE49-F238E27FC236}">
                <a16:creationId xmlns:a16="http://schemas.microsoft.com/office/drawing/2014/main" id="{6514D029-8A0A-D33F-33C6-CDE396D7099A}"/>
              </a:ext>
            </a:extLst>
          </p:cNvPr>
          <p:cNvSpPr/>
          <p:nvPr/>
        </p:nvSpPr>
        <p:spPr>
          <a:xfrm>
            <a:off x="17085496" y="5547851"/>
            <a:ext cx="1202504" cy="1282918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C6A76D1-0476-D868-D06E-14CF6E56140A}"/>
              </a:ext>
            </a:extLst>
          </p:cNvPr>
          <p:cNvSpPr/>
          <p:nvPr/>
        </p:nvSpPr>
        <p:spPr>
          <a:xfrm>
            <a:off x="101584" y="-23923"/>
            <a:ext cx="17907000" cy="4873473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381000" dist="127000" dir="7080000" sx="94000" sy="94000" algn="t" rotWithShape="0">
              <a:prstClr val="black">
                <a:alpha val="16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90000" rtlCol="0" anchor="ctr"/>
          <a:lstStyle/>
          <a:p>
            <a:pPr marL="14400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Peygamberler ile ilgili aşağıdaki yargıların hangisi </a:t>
            </a:r>
            <a:r>
              <a:rPr kumimoji="0" lang="tr-TR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Poppins SemiBold" panose="00000700000000000000" pitchFamily="2" charset="0"/>
              </a:rPr>
              <a:t>yanlıştır?</a:t>
            </a:r>
            <a:endParaRPr kumimoji="0" lang="en-IN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Poppins SemiBold" panose="00000700000000000000" pitchFamily="2" charset="0"/>
            </a:endParaRPr>
          </a:p>
        </p:txBody>
      </p:sp>
      <p:grpSp>
        <p:nvGrpSpPr>
          <p:cNvPr id="18" name="C">
            <a:extLst>
              <a:ext uri="{FF2B5EF4-FFF2-40B4-BE49-F238E27FC236}">
                <a16:creationId xmlns:a16="http://schemas.microsoft.com/office/drawing/2014/main" id="{46612A3E-8848-EDD5-4AC4-1F8DFC728EFE}"/>
              </a:ext>
            </a:extLst>
          </p:cNvPr>
          <p:cNvGrpSpPr/>
          <p:nvPr/>
        </p:nvGrpSpPr>
        <p:grpSpPr>
          <a:xfrm>
            <a:off x="80795" y="7859637"/>
            <a:ext cx="8617406" cy="2057400"/>
            <a:chOff x="8901834" y="5762539"/>
            <a:chExt cx="8617406" cy="2057400"/>
          </a:xfrm>
        </p:grpSpPr>
        <p:sp>
          <p:nvSpPr>
            <p:cNvPr id="13" name="Dikdörtgen 12">
              <a:extLst>
                <a:ext uri="{FF2B5EF4-FFF2-40B4-BE49-F238E27FC236}">
                  <a16:creationId xmlns:a16="http://schemas.microsoft.com/office/drawing/2014/main" id="{EF9749C0-A77E-1A56-FA67-87407E691FC7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İbadete düşkündürler</a:t>
              </a: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908690-F891-F154-B72D-27E382F1AEE3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6" name="X">
            <a:extLst>
              <a:ext uri="{FF2B5EF4-FFF2-40B4-BE49-F238E27FC236}">
                <a16:creationId xmlns:a16="http://schemas.microsoft.com/office/drawing/2014/main" id="{836F8C0E-DE03-300F-BB75-15310BFD12A4}"/>
              </a:ext>
            </a:extLst>
          </p:cNvPr>
          <p:cNvSpPr/>
          <p:nvPr/>
        </p:nvSpPr>
        <p:spPr>
          <a:xfrm>
            <a:off x="8065337" y="8112430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C">
            <a:extLst>
              <a:ext uri="{FF2B5EF4-FFF2-40B4-BE49-F238E27FC236}">
                <a16:creationId xmlns:a16="http://schemas.microsoft.com/office/drawing/2014/main" id="{5F8A5FA0-802F-3B77-747E-764447D3A185}"/>
              </a:ext>
            </a:extLst>
          </p:cNvPr>
          <p:cNvGrpSpPr/>
          <p:nvPr/>
        </p:nvGrpSpPr>
        <p:grpSpPr>
          <a:xfrm>
            <a:off x="101584" y="5231307"/>
            <a:ext cx="8617406" cy="2057400"/>
            <a:chOff x="8901834" y="5762539"/>
            <a:chExt cx="8617406" cy="2057400"/>
          </a:xfrm>
        </p:grpSpPr>
        <p:sp>
          <p:nvSpPr>
            <p:cNvPr id="23" name="Dikdörtgen 22">
              <a:extLst>
                <a:ext uri="{FF2B5EF4-FFF2-40B4-BE49-F238E27FC236}">
                  <a16:creationId xmlns:a16="http://schemas.microsoft.com/office/drawing/2014/main" id="{A741BCAD-B346-731A-44F0-3353B5FB890A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Güzel ahlaklıdırlar.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12C3AC-DD91-897B-5F7F-1592EF8CDD2C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5" name="X">
            <a:extLst>
              <a:ext uri="{FF2B5EF4-FFF2-40B4-BE49-F238E27FC236}">
                <a16:creationId xmlns:a16="http://schemas.microsoft.com/office/drawing/2014/main" id="{86BD3EF0-F8DC-F4DC-E23D-95E69311DF90}"/>
              </a:ext>
            </a:extLst>
          </p:cNvPr>
          <p:cNvSpPr/>
          <p:nvPr/>
        </p:nvSpPr>
        <p:spPr>
          <a:xfrm>
            <a:off x="8282421" y="5526707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C">
            <a:extLst>
              <a:ext uri="{FF2B5EF4-FFF2-40B4-BE49-F238E27FC236}">
                <a16:creationId xmlns:a16="http://schemas.microsoft.com/office/drawing/2014/main" id="{3845FD26-775C-D743-694A-18D2EBE3BC1D}"/>
              </a:ext>
            </a:extLst>
          </p:cNvPr>
          <p:cNvGrpSpPr/>
          <p:nvPr/>
        </p:nvGrpSpPr>
        <p:grpSpPr>
          <a:xfrm>
            <a:off x="9242050" y="7721139"/>
            <a:ext cx="8617406" cy="2057400"/>
            <a:chOff x="8901834" y="5762539"/>
            <a:chExt cx="8617406" cy="2057400"/>
          </a:xfrm>
        </p:grpSpPr>
        <p:sp>
          <p:nvSpPr>
            <p:cNvPr id="27" name="Dikdörtgen 26">
              <a:extLst>
                <a:ext uri="{FF2B5EF4-FFF2-40B4-BE49-F238E27FC236}">
                  <a16:creationId xmlns:a16="http://schemas.microsoft.com/office/drawing/2014/main" id="{AECF979F-CC73-CE2E-3FDF-A23BBA4B8902}"/>
                </a:ext>
              </a:extLst>
            </p:cNvPr>
            <p:cNvSpPr/>
            <p:nvPr/>
          </p:nvSpPr>
          <p:spPr>
            <a:xfrm>
              <a:off x="9259783" y="5762539"/>
              <a:ext cx="8259457" cy="20574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endPos="0" dist="508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08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36000" rIns="612000" bIns="36000" rtlCol="0" anchor="ctr"/>
            <a:lstStyle/>
            <a:p>
              <a:pPr marL="3600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Güçlüklerden yılmazlar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3A0C6D-3597-F931-312A-C369E72C7746}"/>
                </a:ext>
              </a:extLst>
            </p:cNvPr>
            <p:cNvSpPr/>
            <p:nvPr/>
          </p:nvSpPr>
          <p:spPr>
            <a:xfrm>
              <a:off x="8901834" y="6449239"/>
              <a:ext cx="684000" cy="684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29" name="X">
            <a:extLst>
              <a:ext uri="{FF2B5EF4-FFF2-40B4-BE49-F238E27FC236}">
                <a16:creationId xmlns:a16="http://schemas.microsoft.com/office/drawing/2014/main" id="{BD9CBC88-9BBB-E162-B22B-40FCC7A0593A}"/>
              </a:ext>
            </a:extLst>
          </p:cNvPr>
          <p:cNvSpPr/>
          <p:nvPr/>
        </p:nvSpPr>
        <p:spPr>
          <a:xfrm>
            <a:off x="17251401" y="7942011"/>
            <a:ext cx="1151904" cy="1402818"/>
          </a:xfrm>
          <a:prstGeom prst="mathMultiply">
            <a:avLst>
              <a:gd name="adj1" fmla="val 1538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ylem Düğmesi: İleriye Git veya Sonrakine Gi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357D1E4-32FB-1274-209F-616B4A067D0F}"/>
              </a:ext>
            </a:extLst>
          </p:cNvPr>
          <p:cNvSpPr/>
          <p:nvPr/>
        </p:nvSpPr>
        <p:spPr>
          <a:xfrm>
            <a:off x="17928000" y="9917037"/>
            <a:ext cx="360000" cy="360000"/>
          </a:xfrm>
          <a:prstGeom prst="actionButtonForwardNex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ylem Düğmesi: Geri Git veya Öncekine Gi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573FFE-17E4-61DA-0895-9656AB3D98D5}"/>
              </a:ext>
            </a:extLst>
          </p:cNvPr>
          <p:cNvSpPr/>
          <p:nvPr/>
        </p:nvSpPr>
        <p:spPr>
          <a:xfrm>
            <a:off x="17443196" y="9917037"/>
            <a:ext cx="360000" cy="360000"/>
          </a:xfrm>
          <a:prstGeom prst="actionButtonBackPreviou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9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5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-32367"/>
            <a:ext cx="18279026" cy="290364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914490"/>
              <a:endParaRPr lang="tr-T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623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13938" y="10088967"/>
            <a:ext cx="14665089" cy="223947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914490"/>
              <a:endParaRPr lang="tr-T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50801" tIns="50801" rIns="50801" bIns="50801" rtlCol="0" anchor="ctr"/>
            <a:lstStyle/>
            <a:p>
              <a:pPr algn="ctr" defTabSz="914490">
                <a:lnSpc>
                  <a:spcPts val="623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10813313" y="1132368"/>
            <a:ext cx="7465715" cy="84189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90"/>
            <a:endParaRPr lang="tr-T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321536" y="780152"/>
            <a:ext cx="6717026" cy="1004057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t">
            <a:spAutoFit/>
          </a:bodyPr>
          <a:lstStyle/>
          <a:p>
            <a:pPr defTabSz="914490">
              <a:lnSpc>
                <a:spcPts val="8769"/>
              </a:lnSpc>
            </a:pPr>
            <a:r>
              <a:rPr lang="en-US" sz="5400" spc="125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6515" y="1846663"/>
            <a:ext cx="10827068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90">
              <a:lnSpc>
                <a:spcPts val="5130"/>
              </a:lnSpc>
            </a:pPr>
            <a:r>
              <a:rPr lang="en-US" sz="3600" dirty="0">
                <a:solidFill>
                  <a:srgbClr val="34AD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72952" y="3586054"/>
            <a:ext cx="6374532" cy="67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572348" y="4848658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572348" y="6377441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773406" y="6591835"/>
            <a:ext cx="927471" cy="900806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748976" y="5025286"/>
            <a:ext cx="976337" cy="976337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1972953" y="5143016"/>
            <a:ext cx="421519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mustafa_yildirim129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2016680" y="6699979"/>
            <a:ext cx="6374532" cy="67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90">
              <a:lnSpc>
                <a:spcPts val="5778"/>
              </a:lnSpc>
            </a:pPr>
            <a:r>
              <a:rPr lang="en-US" sz="3600" spc="47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3600" spc="47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3600" spc="47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9450518"/>
            <a:ext cx="3832977" cy="862397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tr-T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572348" y="3319874"/>
            <a:ext cx="1329593" cy="13295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914490"/>
            <a:endParaRPr lang="tr-T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669945" y="3435199"/>
            <a:ext cx="1134393" cy="1098944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69"/>
            <a:endParaRPr lang="tr-TR" sz="27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2907182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118389">
            <a:off x="1365594" y="3654916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0" y="0"/>
                </a:lnTo>
                <a:lnTo>
                  <a:pt x="13436990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438400" y="2562071"/>
            <a:ext cx="12100816" cy="108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tr-TR" sz="6399" dirty="0">
                <a:solidFill>
                  <a:srgbClr val="2C2C2E"/>
                </a:solidFill>
                <a:latin typeface="Caveat"/>
                <a:ea typeface="Caveat"/>
                <a:cs typeface="Caveat"/>
                <a:sym typeface="Caveat"/>
              </a:rPr>
              <a:t>Peygamberlerin gönderiliş amaçları</a:t>
            </a:r>
            <a:endParaRPr lang="en-US" sz="6399" dirty="0">
              <a:solidFill>
                <a:srgbClr val="2C2C2E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36418" y="-490003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5231A58-8374-76BB-192D-402626B1ACC7}"/>
              </a:ext>
            </a:extLst>
          </p:cNvPr>
          <p:cNvSpPr txBox="1"/>
          <p:nvPr/>
        </p:nvSpPr>
        <p:spPr>
          <a:xfrm>
            <a:off x="1358642" y="4171331"/>
            <a:ext cx="13835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4000" dirty="0"/>
              <a:t>İnsanın doğru yolu gösteren birinin örnekliğine ihtiyacı vardır.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19A57D78-9E5A-48D3-A777-ABE969E371BD}"/>
              </a:ext>
            </a:extLst>
          </p:cNvPr>
          <p:cNvSpPr txBox="1"/>
          <p:nvPr/>
        </p:nvSpPr>
        <p:spPr>
          <a:xfrm>
            <a:off x="1358642" y="7470284"/>
            <a:ext cx="15324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4000" dirty="0"/>
              <a:t>İnsan her zaman akıl ve bilgisiyle iyi ve doğruyu bulmayabilir. İnsan bu dünya hayatında doğruya ulaştıracak örnek insanlar ihtiyaç vardır.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94D87846-7CF4-5402-F685-E79A54918A80}"/>
              </a:ext>
            </a:extLst>
          </p:cNvPr>
          <p:cNvSpPr txBox="1"/>
          <p:nvPr/>
        </p:nvSpPr>
        <p:spPr>
          <a:xfrm>
            <a:off x="1358642" y="5513031"/>
            <a:ext cx="15324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tr-TR" sz="4000" dirty="0"/>
              <a:t>İnsanın yaratılış amacına uygun bir hayat yaşayabilmesi ve toplum huzurunun sağlanması için Allah birçok peygamber göndermiştir.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63242" y="2612379"/>
            <a:ext cx="9761517" cy="4735314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45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18937" y="3509633"/>
            <a:ext cx="5650130" cy="84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6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-63" normalizeH="0" baseline="0" noProof="0" dirty="0">
                <a:ln>
                  <a:noFill/>
                </a:ln>
                <a:solidFill>
                  <a:srgbClr val="02051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Zamanı</a:t>
            </a:r>
            <a:endParaRPr kumimoji="0" lang="en-US" sz="6600" b="0" i="0" u="none" strike="noStrike" kern="1200" cap="none" spc="-63" normalizeH="0" baseline="0" noProof="0" dirty="0">
              <a:ln>
                <a:noFill/>
              </a:ln>
              <a:solidFill>
                <a:srgbClr val="02051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4905785" y="5465103"/>
            <a:ext cx="8476433" cy="1215816"/>
          </a:xfrm>
          <a:prstGeom prst="roundRect">
            <a:avLst>
              <a:gd name="adj" fmla="val 32467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48407" y="5173601"/>
            <a:ext cx="2344368" cy="58609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778" y="532685"/>
            <a:ext cx="1807146" cy="1750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97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04680" y="1866900"/>
            <a:ext cx="16468920" cy="7543800"/>
          </a:xfrm>
          <a:custGeom>
            <a:avLst/>
            <a:gdLst/>
            <a:ahLst/>
            <a:cxnLst/>
            <a:rect l="l" t="t" r="r" b="b"/>
            <a:pathLst>
              <a:path w="2006568" h="1664008">
                <a:moveTo>
                  <a:pt x="0" y="0"/>
                </a:moveTo>
                <a:lnTo>
                  <a:pt x="2006568" y="0"/>
                </a:lnTo>
                <a:lnTo>
                  <a:pt x="2006568" y="1664008"/>
                </a:lnTo>
                <a:lnTo>
                  <a:pt x="0" y="166400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6000"/>
            </a:schemeClr>
          </a:solidFill>
        </p:spPr>
        <p:txBody>
          <a:bodyPr/>
          <a:lstStyle/>
          <a:p>
            <a:endParaRPr lang="tr-TR" dirty="0"/>
          </a:p>
        </p:txBody>
      </p:sp>
      <p:sp>
        <p:nvSpPr>
          <p:cNvPr id="5" name="AutoShape 5"/>
          <p:cNvSpPr/>
          <p:nvPr/>
        </p:nvSpPr>
        <p:spPr>
          <a:xfrm flipV="1">
            <a:off x="2099012" y="2946088"/>
            <a:ext cx="14080256" cy="48187"/>
          </a:xfrm>
          <a:prstGeom prst="line">
            <a:avLst/>
          </a:prstGeom>
          <a:ln w="704850" cap="rnd">
            <a:solidFill>
              <a:srgbClr val="FFFFFF">
                <a:alpha val="8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2084" y="2476501"/>
            <a:ext cx="854752" cy="847238"/>
          </a:xfrm>
          <a:custGeom>
            <a:avLst/>
            <a:gdLst/>
            <a:ahLst/>
            <a:cxnLst/>
            <a:rect l="l" t="t" r="r" b="b"/>
            <a:pathLst>
              <a:path w="384212" h="384212">
                <a:moveTo>
                  <a:pt x="0" y="0"/>
                </a:moveTo>
                <a:lnTo>
                  <a:pt x="384211" y="0"/>
                </a:lnTo>
                <a:lnTo>
                  <a:pt x="384211" y="384212"/>
                </a:lnTo>
                <a:lnTo>
                  <a:pt x="0" y="38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17" name="TextBox 17"/>
          <p:cNvSpPr txBox="1"/>
          <p:nvPr/>
        </p:nvSpPr>
        <p:spPr>
          <a:xfrm>
            <a:off x="2590800" y="2746979"/>
            <a:ext cx="11983150" cy="46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ts val="3642"/>
              </a:lnSpc>
            </a:pPr>
            <a:r>
              <a:rPr lang="tr-TR" sz="3600" dirty="0">
                <a:solidFill>
                  <a:srgbClr val="000000"/>
                </a:solidFill>
                <a:ea typeface="Garet"/>
                <a:cs typeface="Garet"/>
                <a:sym typeface="Garet"/>
              </a:rPr>
              <a:t>Allah’ın emir ve yasaklarını insanlara iletmek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381D3C3-7E19-1D06-7366-B49C3647397F}"/>
              </a:ext>
            </a:extLst>
          </p:cNvPr>
          <p:cNvSpPr txBox="1"/>
          <p:nvPr/>
        </p:nvSpPr>
        <p:spPr>
          <a:xfrm>
            <a:off x="907892" y="310714"/>
            <a:ext cx="15621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000" dirty="0"/>
              <a:t>Aşağıdaki cümlelerden hangileri peygamberlerin  gönderiliş amacıyla ilgilidir? İşaretleyelim.</a:t>
            </a:r>
          </a:p>
        </p:txBody>
      </p:sp>
      <p:sp>
        <p:nvSpPr>
          <p:cNvPr id="26" name="AutoShape 5">
            <a:extLst>
              <a:ext uri="{FF2B5EF4-FFF2-40B4-BE49-F238E27FC236}">
                <a16:creationId xmlns:a16="http://schemas.microsoft.com/office/drawing/2014/main" id="{1A03353F-EE75-9AC0-10AA-ABD425240E73}"/>
              </a:ext>
            </a:extLst>
          </p:cNvPr>
          <p:cNvSpPr/>
          <p:nvPr/>
        </p:nvSpPr>
        <p:spPr>
          <a:xfrm flipV="1">
            <a:off x="2103872" y="4280352"/>
            <a:ext cx="14080256" cy="48187"/>
          </a:xfrm>
          <a:prstGeom prst="line">
            <a:avLst/>
          </a:prstGeom>
          <a:ln w="704850" cap="rnd">
            <a:solidFill>
              <a:srgbClr val="FFFFFF">
                <a:alpha val="8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dirty="0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BDBBF3C0-9929-D425-BFAB-42F3EA4C0ADA}"/>
              </a:ext>
            </a:extLst>
          </p:cNvPr>
          <p:cNvSpPr/>
          <p:nvPr/>
        </p:nvSpPr>
        <p:spPr>
          <a:xfrm>
            <a:off x="1616944" y="3810765"/>
            <a:ext cx="854752" cy="847238"/>
          </a:xfrm>
          <a:custGeom>
            <a:avLst/>
            <a:gdLst/>
            <a:ahLst/>
            <a:cxnLst/>
            <a:rect l="l" t="t" r="r" b="b"/>
            <a:pathLst>
              <a:path w="384212" h="384212">
                <a:moveTo>
                  <a:pt x="0" y="0"/>
                </a:moveTo>
                <a:lnTo>
                  <a:pt x="384211" y="0"/>
                </a:lnTo>
                <a:lnTo>
                  <a:pt x="384211" y="384212"/>
                </a:lnTo>
                <a:lnTo>
                  <a:pt x="0" y="38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5EC3DFDE-73C0-8F43-4348-963BFCD8F8E2}"/>
              </a:ext>
            </a:extLst>
          </p:cNvPr>
          <p:cNvSpPr txBox="1"/>
          <p:nvPr/>
        </p:nvSpPr>
        <p:spPr>
          <a:xfrm>
            <a:off x="2590800" y="4130022"/>
            <a:ext cx="11983150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ts val="3642"/>
              </a:lnSpc>
            </a:pPr>
            <a:r>
              <a:rPr lang="tr-TR" sz="3600" dirty="0">
                <a:solidFill>
                  <a:srgbClr val="000000"/>
                </a:solidFill>
                <a:ea typeface="Garet"/>
                <a:cs typeface="Garet"/>
                <a:sym typeface="Garet"/>
              </a:rPr>
              <a:t>İbadetleri uygulamalı olarak insanlara öğretmek</a:t>
            </a:r>
          </a:p>
        </p:txBody>
      </p:sp>
      <p:sp>
        <p:nvSpPr>
          <p:cNvPr id="29" name="AutoShape 5">
            <a:extLst>
              <a:ext uri="{FF2B5EF4-FFF2-40B4-BE49-F238E27FC236}">
                <a16:creationId xmlns:a16="http://schemas.microsoft.com/office/drawing/2014/main" id="{BD8CCFF6-3CD6-694D-D477-471D6F6D6FEE}"/>
              </a:ext>
            </a:extLst>
          </p:cNvPr>
          <p:cNvSpPr/>
          <p:nvPr/>
        </p:nvSpPr>
        <p:spPr>
          <a:xfrm flipV="1">
            <a:off x="2099012" y="5705106"/>
            <a:ext cx="14080256" cy="48187"/>
          </a:xfrm>
          <a:prstGeom prst="line">
            <a:avLst/>
          </a:prstGeom>
          <a:ln w="704850" cap="rnd">
            <a:solidFill>
              <a:srgbClr val="FFFFFF">
                <a:alpha val="8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dirty="0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BC8AD611-CD38-B500-D93F-FA868BD655D9}"/>
              </a:ext>
            </a:extLst>
          </p:cNvPr>
          <p:cNvSpPr/>
          <p:nvPr/>
        </p:nvSpPr>
        <p:spPr>
          <a:xfrm>
            <a:off x="1612084" y="5235519"/>
            <a:ext cx="854752" cy="847238"/>
          </a:xfrm>
          <a:custGeom>
            <a:avLst/>
            <a:gdLst/>
            <a:ahLst/>
            <a:cxnLst/>
            <a:rect l="l" t="t" r="r" b="b"/>
            <a:pathLst>
              <a:path w="384212" h="384212">
                <a:moveTo>
                  <a:pt x="0" y="0"/>
                </a:moveTo>
                <a:lnTo>
                  <a:pt x="384211" y="0"/>
                </a:lnTo>
                <a:lnTo>
                  <a:pt x="384211" y="384212"/>
                </a:lnTo>
                <a:lnTo>
                  <a:pt x="0" y="38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BE0419CE-EDB1-F658-41DE-E01EAAD31847}"/>
              </a:ext>
            </a:extLst>
          </p:cNvPr>
          <p:cNvSpPr txBox="1"/>
          <p:nvPr/>
        </p:nvSpPr>
        <p:spPr>
          <a:xfrm>
            <a:off x="2590800" y="5505997"/>
            <a:ext cx="11983150" cy="46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ts val="3642"/>
              </a:lnSpc>
            </a:pPr>
            <a:r>
              <a:rPr lang="tr-TR" sz="3600" dirty="0">
                <a:solidFill>
                  <a:srgbClr val="000000"/>
                </a:solidFill>
                <a:ea typeface="Garet"/>
                <a:cs typeface="Garet"/>
                <a:sym typeface="Garet"/>
              </a:rPr>
              <a:t>Ahlakla ilgili konuları açıklamak ve örnek olmak</a:t>
            </a:r>
          </a:p>
        </p:txBody>
      </p:sp>
      <p:sp>
        <p:nvSpPr>
          <p:cNvPr id="32" name="AutoShape 5">
            <a:extLst>
              <a:ext uri="{FF2B5EF4-FFF2-40B4-BE49-F238E27FC236}">
                <a16:creationId xmlns:a16="http://schemas.microsoft.com/office/drawing/2014/main" id="{5D060A10-7FE2-5BF9-EC07-2B5FC5468C21}"/>
              </a:ext>
            </a:extLst>
          </p:cNvPr>
          <p:cNvSpPr/>
          <p:nvPr/>
        </p:nvSpPr>
        <p:spPr>
          <a:xfrm flipV="1">
            <a:off x="2103872" y="7208809"/>
            <a:ext cx="14080256" cy="48187"/>
          </a:xfrm>
          <a:prstGeom prst="line">
            <a:avLst/>
          </a:prstGeom>
          <a:ln w="704850" cap="rnd">
            <a:solidFill>
              <a:srgbClr val="FFFFFF">
                <a:alpha val="8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dirty="0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9D8B231F-8F1B-067E-5CB3-6286A6003F64}"/>
              </a:ext>
            </a:extLst>
          </p:cNvPr>
          <p:cNvSpPr/>
          <p:nvPr/>
        </p:nvSpPr>
        <p:spPr>
          <a:xfrm>
            <a:off x="1616944" y="6739222"/>
            <a:ext cx="854752" cy="847238"/>
          </a:xfrm>
          <a:custGeom>
            <a:avLst/>
            <a:gdLst/>
            <a:ahLst/>
            <a:cxnLst/>
            <a:rect l="l" t="t" r="r" b="b"/>
            <a:pathLst>
              <a:path w="384212" h="384212">
                <a:moveTo>
                  <a:pt x="0" y="0"/>
                </a:moveTo>
                <a:lnTo>
                  <a:pt x="384211" y="0"/>
                </a:lnTo>
                <a:lnTo>
                  <a:pt x="384211" y="384212"/>
                </a:lnTo>
                <a:lnTo>
                  <a:pt x="0" y="38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E27AC868-CFF7-665B-A0DC-EC2DC5410323}"/>
              </a:ext>
            </a:extLst>
          </p:cNvPr>
          <p:cNvSpPr txBox="1"/>
          <p:nvPr/>
        </p:nvSpPr>
        <p:spPr>
          <a:xfrm>
            <a:off x="2491550" y="6962836"/>
            <a:ext cx="119831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tr-TR" sz="3600" dirty="0">
                <a:solidFill>
                  <a:schemeClr val="tx1"/>
                </a:solidFill>
              </a:rPr>
              <a:t>İnsanlara örnek olmak</a:t>
            </a:r>
          </a:p>
        </p:txBody>
      </p:sp>
      <p:sp>
        <p:nvSpPr>
          <p:cNvPr id="35" name="AutoShape 5">
            <a:extLst>
              <a:ext uri="{FF2B5EF4-FFF2-40B4-BE49-F238E27FC236}">
                <a16:creationId xmlns:a16="http://schemas.microsoft.com/office/drawing/2014/main" id="{BA50C02E-1551-FACE-CD28-6E08775EC66A}"/>
              </a:ext>
            </a:extLst>
          </p:cNvPr>
          <p:cNvSpPr/>
          <p:nvPr/>
        </p:nvSpPr>
        <p:spPr>
          <a:xfrm flipV="1">
            <a:off x="2099012" y="8599041"/>
            <a:ext cx="14080256" cy="48187"/>
          </a:xfrm>
          <a:prstGeom prst="line">
            <a:avLst/>
          </a:prstGeom>
          <a:ln w="704850" cap="rnd">
            <a:solidFill>
              <a:srgbClr val="FFFFFF">
                <a:alpha val="8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 dirty="0"/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D60E5638-DA15-4F15-8CE4-8CD58691F0E2}"/>
              </a:ext>
            </a:extLst>
          </p:cNvPr>
          <p:cNvSpPr txBox="1"/>
          <p:nvPr/>
        </p:nvSpPr>
        <p:spPr>
          <a:xfrm>
            <a:off x="2486690" y="8353068"/>
            <a:ext cx="119831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tr-TR" sz="3600" dirty="0">
                <a:solidFill>
                  <a:schemeClr val="tx1"/>
                </a:solidFill>
              </a:rPr>
              <a:t>İnsanları zorla dine inandırmak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6AFFF6A-1D36-5DC1-9755-1DB66BC44C39}"/>
              </a:ext>
            </a:extLst>
          </p:cNvPr>
          <p:cNvSpPr/>
          <p:nvPr/>
        </p:nvSpPr>
        <p:spPr>
          <a:xfrm>
            <a:off x="1681356" y="8142666"/>
            <a:ext cx="854752" cy="847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6000" b="1" dirty="0">
                <a:solidFill>
                  <a:srgbClr val="FF0000"/>
                </a:solidFill>
              </a:rPr>
              <a:t>x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ay t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30" grpId="0" animBg="1"/>
      <p:bldP spid="33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20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888" b="-14888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457200" y="495300"/>
            <a:ext cx="8381999" cy="5105400"/>
            <a:chOff x="0" y="0"/>
            <a:chExt cx="2006568" cy="16640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6568" cy="1664008"/>
            </a:xfrm>
            <a:custGeom>
              <a:avLst/>
              <a:gdLst/>
              <a:ahLst/>
              <a:cxnLst/>
              <a:rect l="l" t="t" r="r" b="b"/>
              <a:pathLst>
                <a:path w="2006568" h="1664008">
                  <a:moveTo>
                    <a:pt x="0" y="0"/>
                  </a:moveTo>
                  <a:lnTo>
                    <a:pt x="2006568" y="0"/>
                  </a:lnTo>
                  <a:lnTo>
                    <a:pt x="2006568" y="1664008"/>
                  </a:lnTo>
                  <a:lnTo>
                    <a:pt x="0" y="1664008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006568" cy="1721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96382" y="594836"/>
            <a:ext cx="5551236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800" dirty="0">
                <a:solidFill>
                  <a:srgbClr val="0A0047"/>
                </a:solidFill>
                <a:ea typeface="Akzidenz-Grotesk Bold"/>
                <a:cs typeface="Akzidenz-Grotesk Bold"/>
                <a:sym typeface="Akzidenz-Grotesk Bold"/>
              </a:rPr>
              <a:t>ÜSVE-I HASENE</a:t>
            </a:r>
            <a:endParaRPr lang="tr-TR" sz="4800" dirty="0">
              <a:solidFill>
                <a:srgbClr val="0A0047"/>
              </a:solidFill>
              <a:ea typeface="Akzidenz-Grotesk Bold"/>
              <a:cs typeface="Akzidenz-Grotesk Bold"/>
              <a:sym typeface="Akzidenz-Grotesk 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tr-TR" sz="4800" dirty="0">
                <a:solidFill>
                  <a:srgbClr val="0A0047"/>
                </a:solidFill>
                <a:ea typeface="Akzidenz-Grotesk Bold"/>
                <a:cs typeface="Akzidenz-Grotesk Bold"/>
                <a:sym typeface="Akzidenz-Grotesk Bold"/>
              </a:rPr>
              <a:t>En Güzel Örnek</a:t>
            </a:r>
            <a:endParaRPr lang="en-US" sz="4800" dirty="0">
              <a:solidFill>
                <a:srgbClr val="0A0047"/>
              </a:solidFill>
              <a:ea typeface="Akzidenz-Grotesk Bold"/>
              <a:cs typeface="Akzidenz-Grotesk Bold"/>
              <a:sym typeface="Akzidenz-Grotesk Bold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2282CE8-8524-D13D-3E16-7106F808D709}"/>
              </a:ext>
            </a:extLst>
          </p:cNvPr>
          <p:cNvSpPr/>
          <p:nvPr/>
        </p:nvSpPr>
        <p:spPr>
          <a:xfrm>
            <a:off x="457200" y="2247508"/>
            <a:ext cx="8381999" cy="2716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tr-TR" sz="3600" dirty="0">
                <a:solidFill>
                  <a:schemeClr val="bg1"/>
                </a:solidFill>
              </a:rPr>
              <a:t>Peygamberimiz Hz. Muhammed (s.a.v.) biz Müslümanlar için en güzel örnek olmasına «</a:t>
            </a:r>
            <a:r>
              <a:rPr lang="tr-TR" sz="3600" b="1" dirty="0" err="1">
                <a:solidFill>
                  <a:schemeClr val="bg1"/>
                </a:solidFill>
              </a:rPr>
              <a:t>üsve</a:t>
            </a:r>
            <a:r>
              <a:rPr lang="tr-TR" sz="3600" b="1" dirty="0">
                <a:solidFill>
                  <a:schemeClr val="bg1"/>
                </a:solidFill>
              </a:rPr>
              <a:t>-i </a:t>
            </a:r>
            <a:r>
              <a:rPr lang="tr-TR" sz="3600" b="1" dirty="0" err="1">
                <a:solidFill>
                  <a:schemeClr val="bg1"/>
                </a:solidFill>
              </a:rPr>
              <a:t>hasane</a:t>
            </a:r>
            <a:r>
              <a:rPr lang="tr-TR" sz="3600" b="1" dirty="0">
                <a:solidFill>
                  <a:schemeClr val="bg1"/>
                </a:solidFill>
              </a:rPr>
              <a:t>» </a:t>
            </a:r>
            <a:r>
              <a:rPr lang="tr-TR" sz="3600" dirty="0">
                <a:solidFill>
                  <a:schemeClr val="bg1"/>
                </a:solidFill>
              </a:rPr>
              <a:t>denir.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" y="647700"/>
            <a:ext cx="7620000" cy="8610600"/>
          </a:xfrm>
          <a:custGeom>
            <a:avLst/>
            <a:gdLst/>
            <a:ahLst/>
            <a:cxnLst/>
            <a:rect l="l" t="t" r="r" b="b"/>
            <a:pathLst>
              <a:path w="5928248" h="6072469">
                <a:moveTo>
                  <a:pt x="0" y="0"/>
                </a:moveTo>
                <a:lnTo>
                  <a:pt x="5928248" y="0"/>
                </a:lnTo>
                <a:lnTo>
                  <a:pt x="5928248" y="6072469"/>
                </a:lnTo>
                <a:lnTo>
                  <a:pt x="0" y="6072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직사각형 54">
            <a:extLst>
              <a:ext uri="{FF2B5EF4-FFF2-40B4-BE49-F238E27FC236}">
                <a16:creationId xmlns:a16="http://schemas.microsoft.com/office/drawing/2014/main" id="{73AD077F-E067-3E4C-3DB9-BDEE12048740}"/>
              </a:ext>
            </a:extLst>
          </p:cNvPr>
          <p:cNvSpPr/>
          <p:nvPr/>
        </p:nvSpPr>
        <p:spPr>
          <a:xfrm>
            <a:off x="8001000" y="1790700"/>
            <a:ext cx="9296400" cy="2037564"/>
          </a:xfrm>
          <a:prstGeom prst="rect">
            <a:avLst/>
          </a:prstGeom>
          <a:solidFill>
            <a:srgbClr val="FAE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4400" dirty="0">
                <a:solidFill>
                  <a:schemeClr val="tx1"/>
                </a:solidFill>
              </a:rPr>
              <a:t>Allah (</a:t>
            </a:r>
            <a:r>
              <a:rPr lang="tr-TR" sz="4400" dirty="0" err="1">
                <a:solidFill>
                  <a:schemeClr val="tx1"/>
                </a:solidFill>
              </a:rPr>
              <a:t>c.c</a:t>
            </a:r>
            <a:r>
              <a:rPr lang="tr-TR" sz="4400" dirty="0">
                <a:solidFill>
                  <a:schemeClr val="tx1"/>
                </a:solidFill>
              </a:rPr>
              <a:t>.) niçin peygamberleri insanlar arasından seçmiştir?</a:t>
            </a:r>
          </a:p>
        </p:txBody>
      </p:sp>
      <p:sp>
        <p:nvSpPr>
          <p:cNvPr id="4" name="직사각형 54">
            <a:extLst>
              <a:ext uri="{FF2B5EF4-FFF2-40B4-BE49-F238E27FC236}">
                <a16:creationId xmlns:a16="http://schemas.microsoft.com/office/drawing/2014/main" id="{F9288257-C701-9A71-153E-B7F752F31362}"/>
              </a:ext>
            </a:extLst>
          </p:cNvPr>
          <p:cNvSpPr/>
          <p:nvPr/>
        </p:nvSpPr>
        <p:spPr>
          <a:xfrm>
            <a:off x="8001000" y="5143500"/>
            <a:ext cx="9296400" cy="2037564"/>
          </a:xfrm>
          <a:prstGeom prst="rect">
            <a:avLst/>
          </a:prstGeom>
          <a:solidFill>
            <a:srgbClr val="7AD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4400" dirty="0">
                <a:solidFill>
                  <a:schemeClr val="tx1"/>
                </a:solidFill>
              </a:rPr>
              <a:t>Bir melek peygamber olsaydı insanlar onu örnek alabilirler miydi?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63242" y="2612379"/>
            <a:ext cx="9761517" cy="4735314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1371600"/>
              <a:endParaRPr lang="tr-TR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59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318937" y="3509633"/>
            <a:ext cx="5650130" cy="84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6272"/>
              </a:lnSpc>
            </a:pPr>
            <a:r>
              <a:rPr lang="tr-TR" sz="6600" spc="-63" dirty="0">
                <a:solidFill>
                  <a:srgbClr val="020519"/>
                </a:solidFill>
                <a:latin typeface="Aptos" panose="02110004020202020204"/>
              </a:rPr>
              <a:t>Etkinlik Zamanı</a:t>
            </a:r>
            <a:endParaRPr lang="en-US" sz="6600" spc="-63" dirty="0">
              <a:solidFill>
                <a:srgbClr val="020519"/>
              </a:solidFill>
              <a:latin typeface="Aptos" panose="02110004020202020204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4905785" y="5465103"/>
            <a:ext cx="8476433" cy="1215816"/>
          </a:xfrm>
          <a:prstGeom prst="roundRect">
            <a:avLst>
              <a:gd name="adj" fmla="val 32467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tr-TR" sz="4800" dirty="0">
                <a:solidFill>
                  <a:prstClr val="black"/>
                </a:solidFill>
                <a:latin typeface="Aptos" panose="02110004020202020204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48407" y="5173601"/>
            <a:ext cx="2344368" cy="586092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778" y="532685"/>
            <a:ext cx="1807146" cy="17501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C716559-D455-E5D2-752F-7FA149E86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55" y="803761"/>
            <a:ext cx="6134100" cy="613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9" name="Grup 8">
            <a:extLst>
              <a:ext uri="{FF2B5EF4-FFF2-40B4-BE49-F238E27FC236}">
                <a16:creationId xmlns:a16="http://schemas.microsoft.com/office/drawing/2014/main" id="{10F7292D-1D07-5BD3-E0AE-B51E77A17E99}"/>
              </a:ext>
            </a:extLst>
          </p:cNvPr>
          <p:cNvGrpSpPr/>
          <p:nvPr/>
        </p:nvGrpSpPr>
        <p:grpSpPr>
          <a:xfrm>
            <a:off x="6248400" y="1134363"/>
            <a:ext cx="11582400" cy="4771137"/>
            <a:chOff x="6248400" y="1134363"/>
            <a:chExt cx="11582400" cy="4771137"/>
          </a:xfrm>
        </p:grpSpPr>
        <p:sp>
          <p:nvSpPr>
            <p:cNvPr id="4" name="Rectangle: Rounded Corners 9">
              <a:extLst>
                <a:ext uri="{FF2B5EF4-FFF2-40B4-BE49-F238E27FC236}">
                  <a16:creationId xmlns:a16="http://schemas.microsoft.com/office/drawing/2014/main" id="{EE6AE0C3-A4E4-729E-7FFB-C3A314E367D3}"/>
                </a:ext>
              </a:extLst>
            </p:cNvPr>
            <p:cNvSpPr/>
            <p:nvPr/>
          </p:nvSpPr>
          <p:spPr>
            <a:xfrm>
              <a:off x="6248400" y="1134363"/>
              <a:ext cx="11582400" cy="4771137"/>
            </a:xfrm>
            <a:prstGeom prst="roundRect">
              <a:avLst>
                <a:gd name="adj" fmla="val 1355"/>
              </a:avLst>
            </a:prstGeom>
            <a:solidFill>
              <a:srgbClr val="FFD29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10">
              <a:extLst>
                <a:ext uri="{FF2B5EF4-FFF2-40B4-BE49-F238E27FC236}">
                  <a16:creationId xmlns:a16="http://schemas.microsoft.com/office/drawing/2014/main" id="{54619857-257F-8DAE-8779-48CA88AE435D}"/>
                </a:ext>
              </a:extLst>
            </p:cNvPr>
            <p:cNvSpPr/>
            <p:nvPr/>
          </p:nvSpPr>
          <p:spPr>
            <a:xfrm>
              <a:off x="13068300" y="4916702"/>
              <a:ext cx="4516019" cy="74297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5378B"/>
                </a:gs>
                <a:gs pos="100000">
                  <a:srgbClr val="D5378B"/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r>
                <a:rPr lang="tr-TR" sz="2800" kern="0" dirty="0" err="1">
                  <a:solidFill>
                    <a:prstClr val="white"/>
                  </a:solidFill>
                </a:rPr>
                <a:t>İsra</a:t>
              </a:r>
              <a:r>
                <a:rPr lang="tr-TR" sz="2800" kern="0" dirty="0">
                  <a:solidFill>
                    <a:prstClr val="white"/>
                  </a:solidFill>
                </a:rPr>
                <a:t> suresi, 94-95. ayetler.</a:t>
              </a:r>
              <a:endPara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433C78C3-5A1B-88E7-7747-7BDD327ABABF}"/>
                </a:ext>
              </a:extLst>
            </p:cNvPr>
            <p:cNvSpPr txBox="1"/>
            <p:nvPr/>
          </p:nvSpPr>
          <p:spPr>
            <a:xfrm>
              <a:off x="6521793" y="1434151"/>
              <a:ext cx="10816045" cy="3709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tr-TR" sz="3200" dirty="0"/>
                <a:t>“Kendilerine doğru yolu gösteren rehber gelince, insanların iman etmelerine engel olan sebep sadece 'Allah, peygamber olarak bir insan mı gönderdi?' demeleridir. De ki: Yeryüzünde yerleşip dolaşanlar melek olsalardı biz de onlara gökten peygamber olarak bir melek gönderirdik.”</a:t>
              </a:r>
            </a:p>
          </p:txBody>
        </p:sp>
      </p:grpSp>
      <p:sp>
        <p:nvSpPr>
          <p:cNvPr id="8" name="직사각형 54">
            <a:extLst>
              <a:ext uri="{FF2B5EF4-FFF2-40B4-BE49-F238E27FC236}">
                <a16:creationId xmlns:a16="http://schemas.microsoft.com/office/drawing/2014/main" id="{C69A6308-8FE2-3B03-F77A-C7C3524CFD93}"/>
              </a:ext>
            </a:extLst>
          </p:cNvPr>
          <p:cNvSpPr/>
          <p:nvPr/>
        </p:nvSpPr>
        <p:spPr>
          <a:xfrm>
            <a:off x="6248397" y="6888275"/>
            <a:ext cx="11582401" cy="1964574"/>
          </a:xfrm>
          <a:prstGeom prst="rect">
            <a:avLst/>
          </a:prstGeom>
          <a:solidFill>
            <a:srgbClr val="FAE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4400" dirty="0">
                <a:solidFill>
                  <a:schemeClr val="tx1"/>
                </a:solidFill>
              </a:rPr>
              <a:t>Ayete göre Allah (</a:t>
            </a:r>
            <a:r>
              <a:rPr lang="tr-TR" sz="4400" dirty="0" err="1">
                <a:solidFill>
                  <a:schemeClr val="tx1"/>
                </a:solidFill>
              </a:rPr>
              <a:t>c.c</a:t>
            </a:r>
            <a:r>
              <a:rPr lang="tr-TR" sz="4400" dirty="0">
                <a:solidFill>
                  <a:schemeClr val="tx1"/>
                </a:solidFill>
              </a:rPr>
              <a:t>.) niçin peygamberleri insanlar arasından seçmiştir?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>
            <a:extLst>
              <a:ext uri="{FF2B5EF4-FFF2-40B4-BE49-F238E27FC236}">
                <a16:creationId xmlns:a16="http://schemas.microsoft.com/office/drawing/2014/main" id="{73E8D953-EFB8-B25E-98C3-F0FCC81EFEA6}"/>
              </a:ext>
            </a:extLst>
          </p:cNvPr>
          <p:cNvGrpSpPr/>
          <p:nvPr/>
        </p:nvGrpSpPr>
        <p:grpSpPr>
          <a:xfrm>
            <a:off x="228600" y="143294"/>
            <a:ext cx="9159609" cy="9640874"/>
            <a:chOff x="414549" y="118689"/>
            <a:chExt cx="9159609" cy="9640874"/>
          </a:xfrm>
        </p:grpSpPr>
        <p:sp>
          <p:nvSpPr>
            <p:cNvPr id="2" name="Freeform 2"/>
            <p:cNvSpPr/>
            <p:nvPr/>
          </p:nvSpPr>
          <p:spPr>
            <a:xfrm>
              <a:off x="667026" y="758620"/>
              <a:ext cx="1952153" cy="3409875"/>
            </a:xfrm>
            <a:custGeom>
              <a:avLst/>
              <a:gdLst/>
              <a:ahLst/>
              <a:cxnLst/>
              <a:rect l="l" t="t" r="r" b="b"/>
              <a:pathLst>
                <a:path w="1952153" h="3409875">
                  <a:moveTo>
                    <a:pt x="0" y="0"/>
                  </a:moveTo>
                  <a:lnTo>
                    <a:pt x="1952153" y="0"/>
                  </a:lnTo>
                  <a:lnTo>
                    <a:pt x="1952153" y="3409875"/>
                  </a:lnTo>
                  <a:lnTo>
                    <a:pt x="0" y="3409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3" name="Freeform 3"/>
            <p:cNvSpPr/>
            <p:nvPr/>
          </p:nvSpPr>
          <p:spPr>
            <a:xfrm>
              <a:off x="414549" y="4816702"/>
              <a:ext cx="3657600" cy="4114800"/>
            </a:xfrm>
            <a:custGeom>
              <a:avLst/>
              <a:gdLst/>
              <a:ahLst/>
              <a:cxnLst/>
              <a:rect l="l" t="t" r="r" b="b"/>
              <a:pathLst>
                <a:path w="3217780" h="3330173">
                  <a:moveTo>
                    <a:pt x="0" y="0"/>
                  </a:moveTo>
                  <a:lnTo>
                    <a:pt x="3217780" y="0"/>
                  </a:lnTo>
                  <a:lnTo>
                    <a:pt x="3217780" y="3330173"/>
                  </a:lnTo>
                  <a:lnTo>
                    <a:pt x="0" y="3330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5690634" y="118689"/>
              <a:ext cx="2942082" cy="4114800"/>
            </a:xfrm>
            <a:custGeom>
              <a:avLst/>
              <a:gdLst/>
              <a:ahLst/>
              <a:cxnLst/>
              <a:rect l="l" t="t" r="r" b="b"/>
              <a:pathLst>
                <a:path w="2942082" h="4114800">
                  <a:moveTo>
                    <a:pt x="0" y="0"/>
                  </a:moveTo>
                  <a:lnTo>
                    <a:pt x="2942082" y="0"/>
                  </a:lnTo>
                  <a:lnTo>
                    <a:pt x="29420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Freeform 5"/>
            <p:cNvSpPr/>
            <p:nvPr/>
          </p:nvSpPr>
          <p:spPr>
            <a:xfrm>
              <a:off x="3864047" y="3988641"/>
              <a:ext cx="5710111" cy="5770922"/>
            </a:xfrm>
            <a:custGeom>
              <a:avLst/>
              <a:gdLst/>
              <a:ahLst/>
              <a:cxnLst/>
              <a:rect l="l" t="t" r="r" b="b"/>
              <a:pathLst>
                <a:path w="4275117" h="4114800">
                  <a:moveTo>
                    <a:pt x="0" y="0"/>
                  </a:moveTo>
                  <a:lnTo>
                    <a:pt x="4275116" y="0"/>
                  </a:lnTo>
                  <a:lnTo>
                    <a:pt x="42751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Freeform 6"/>
            <p:cNvSpPr/>
            <p:nvPr/>
          </p:nvSpPr>
          <p:spPr>
            <a:xfrm>
              <a:off x="3208158" y="256615"/>
              <a:ext cx="2283714" cy="4114800"/>
            </a:xfrm>
            <a:custGeom>
              <a:avLst/>
              <a:gdLst/>
              <a:ahLst/>
              <a:cxnLst/>
              <a:rect l="l" t="t" r="r" b="b"/>
              <a:pathLst>
                <a:path w="2283714" h="4114800">
                  <a:moveTo>
                    <a:pt x="0" y="0"/>
                  </a:moveTo>
                  <a:lnTo>
                    <a:pt x="2283714" y="0"/>
                  </a:lnTo>
                  <a:lnTo>
                    <a:pt x="22837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2F10F66E-B092-B79F-5E96-6E39B9FC2173}"/>
              </a:ext>
            </a:extLst>
          </p:cNvPr>
          <p:cNvGrpSpPr/>
          <p:nvPr/>
        </p:nvGrpSpPr>
        <p:grpSpPr>
          <a:xfrm>
            <a:off x="9786367" y="2537000"/>
            <a:ext cx="7631134" cy="5212999"/>
            <a:chOff x="10242317" y="2592696"/>
            <a:chExt cx="7631134" cy="5212999"/>
          </a:xfrm>
        </p:grpSpPr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C08ACB58-B959-50DD-E4E2-E01C3C5FD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42317" y="2592696"/>
              <a:ext cx="7631134" cy="5212999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DF13842E-1C1D-D6A1-F322-A022F9FAB62F}"/>
                </a:ext>
              </a:extLst>
            </p:cNvPr>
            <p:cNvSpPr txBox="1"/>
            <p:nvPr/>
          </p:nvSpPr>
          <p:spPr>
            <a:xfrm>
              <a:off x="10515601" y="3164753"/>
              <a:ext cx="7357850" cy="3709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tr-TR" sz="3200" dirty="0"/>
                <a:t>Peygamberler, insanların toplum ve tüm varlık âlemi ile ilişkilerini düzenleyerek sağlam bir toplum düzeni oluşturmuşlardır. İnsanlara ticareti, ziraatı, sanatı ve ihtiyaç duyacakları meslekleri öğretmişlerdir.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AE6F68D-10A5-4999-9BAE-A93F73D29A5E}"/>
  <p:tag name="ISPRING_RESOURCE_FOLDER" val="C:\Users\Monster\Desktop\YENİ SUNULAR\6.SINIF\1.ÜNİTE\6.1.3. Peygamberler En Güzel Örnektir.\"/>
  <p:tag name="ISPRING_PRESENTATION_PATH" val="C:\Users\Monster\Desktop\YENİ SUNULAR\6.SINIF\1.ÜNİTE\6.1.3. Peygamberler En Güzel Örnektir..pptx"/>
  <p:tag name="ISPRING_PROJECT_VERSION" val="9.3"/>
  <p:tag name="ISPRING_PROJECT_FOLDER_UPDATED" val="1"/>
  <p:tag name="ISPRING_SCREEN_RECS_UPDATED" val="C:\Users\Monster\Desktop\YENİ SUNULAR\6.SINIF\1.ÜNİTE\6.1.3. Peygamberler En Güzel Örnektir.\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true,&quot;showPlaybackRateButton&quot;:false,&quot;showPrevButton&quot;:true,&quot;showRewind&quot;:true,&quot;showSlideNumbers&quot;:true,&quot;showSlideOnlyButton&quot;:true,&quot;showTimer&quot;:fals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true,&quot;showLogo&quot;:true,&quot;visible&quot;:true},&quot;version&quot;:&quot;1.1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QUESTION_NUMBER% of %TOTAL_QUESTION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eri&quot;,&quot;PB_CC_MENU_OFF&quot;:&quot;Off&quot;,&quot;PB_CC_MENU_ON&quot;:&quot;On&quot;,&quot;PB_CC_MENU_TITLE&quot;:&quot;Notes&quot;,&quot;PB_CONTROL_PANEL_CLOSED_CAPTIONS&quot;:&quot;PB_CONTROL_PANEL_CLOSED_CAPTIONS&quot;,&quot;PB_CONTROL_PANEL_EXIT_FULL_SCREEN&quot;:&quot;Exit full screen&quot;,&quot;PB_CONTROL_PANEL_FULL_SCREEN&quot;:&quot;Full screen&quot;,&quot;PB_CONTROL_PANEL_NEXT&quot;:&quot;SONRAKİ&quot;,&quot;PB_CONTROL_PANEL_OUTLINE&quot;:&quot;OUTLINE&quot;,&quot;PB_CONTROL_PANEL_PREV&quot;:&quot;ÖNCEKİ&quot;,&quot;PB_CONTROL_PANEL_REPLAY&quot;:&quot;Replay&quot;,&quot;PB_CONTROL_PANEL_SLIDE_COUNTER&quot;:&quot;%SLIDE_NUMBER% of %TOTAL_SLIDES%&quot;,&quot;PB_CONTROL_PANEL_VOLUME_CONTROL&quot;:&quot;Volume&quot;,&quot;PB_CURRENT_SLIDE_IS_NOT_COMPLETED&quot;:&quot;Devam etmek için slaydın tamamını görüntülemeniz gerekiyor&quot;,&quot;PB_DOMAIN_RESTRICTION&quot;:&quot;Üzgünüz, yazar bu alandaki sunumun görüntülenmesini devre dışı bırakt&quot;,&quot;PB_DRAWING_TOOLS_END_DRAWING&quot;:&quot;Çizimi sonlandır&quot;,&quot;PB_DRAWING_TOOLS_ERASER&quot;:&quot;Silgi&quot;,&quot;PB_DRAWING_TOOLS_ERASE_ALL&quot;:&quot;Tümünü Sil&quot;,&quot;PB_DRAWING_TOOLS_HIGHLIGHTER&quot;:&quot;İşaretleyici&quot;,&quot;PB_DRAWING_TOOLS_PEN&quot;:&quot;Kalem&quot;,&quot;PB_ENTER_PASSWORD&quot;:&quot;Sunuyu görüntülemek için şifre girin&quot;,&quot;PB_INCORRECT_PASSWORD&quot;:&quot;Şire yanlış&quot;,&quot;PB_INTERACTION_SLIDE_WINDOW_TEXT&quot;:&quot;Bu slayttan ayrılmadan önce etkileşimi tamamlamanız gerekmektedir.&quot;,&quot;PB_MESSAGE_BOX_NO&quot;:&quot;HAYIR&quot;,&quot;PB_MESSAGE_BOX_OK&quot;:&quot;Tamam&quot;,&quot;PB_MESSAGE_BOX_YES&quot;:&quot;EVET&quot;,&quot;PB_NAVIGATION_IS_RESTRICTED&quot;:&quot;Yalnızca daha önce görüntülenen slaytlara erişebilirsiniz.&quot;,&quot;PB_NAVIGATION_IS_SEQUENTIAL&quot;:&quot;Slaytları verilen sırayla görüntülemeniz gerekir.&quot;,&quot;PB_PLAYBACK_RATE_MENU_CAPTION&quot;:&quot;Speed&quot;,&quot;PB_PRECEDING_QUIZ_FAILED_WINDOW_TEXT&quot;:&quot;%SLIDE_INDEX% slaytındaki sınavı geçemediğiniz için ilerleyemezsiniz.&quot;,&quot;PB_PRECEDING_QUIZ_NOT_COMPLETED_WINDOW_TEXT&quot;:&quot;İlerlemek için %SLIDE_INDEX% slaytındaki testi denemelisiniz.&quot;,&quot;PB_PRECEDING_QUIZ_NOT_PASSED_WINDOW_TEXT&quot;:&quot;İlerlemek için %SLIDE_INDEX% slaytındaki testi geçmelisiniz.&quot;,&quot;PB_PRECEDING_SCENARIO_FAILED_WINDOW_TEXT&quot;:&quot;%SLIDEINDEX% slaytındaki simülasyonu geçemediğiniz için ilerleyemezsiniz.&quot;,&quot;PB_PRECEDING_SCENARIO_NOT_COMPLETED_WINDOW_TEXT&quot;:&quot;İlerlemek için %SLIDE_INDEX% slaytındaki simülasyonu denemelisiniz.&quot;,&quot;PB_PRECEDING_SCENARIO_NOT_PASSED_WINDOW_TEXT&quot;:&quot;İlerlemek için %SLIDE_INDEX% slaytındaki simülasyonu geçmelisiniz.&quot;,&quot;PB_PRESENTER_COLLAPSE_BIO&quot;:&quot;Show less&quot;,&quot;PB_PRESENTER_EMAIL&quot;:&quot;Email&quot;,&quot;PB_PRESENTER_EXPAND_BIO&quot;:&quot;Show more&quot;,&quot;PB_PRESENTER_NO_INFO&quot;:&quot;Sunucu Bilgisi Yok&quot;,&quot;PB_PRESENTER_WEBSITE&quot;:&quot;Website&quot;,&quot;PB_QUIZ_SLIDE_WINDOW_TEXT&quot;:&quot;Bu slayttan ayrılmadan önce testi tamamlamanız gerekmektedir.&quot;,&quot;PB_RATE_MENU_CAPTION&quot;:&quot;Speed&quot;,&quot;PB_RATE_MENU_DEFAULT_RATE&quot;:&quot;Normal&quot;,&quot;PB_RESUME_PRESENTATION_WINDOW_TEXT&quot;:&quot;Sunuyu son görüntülenen slayttan devam ettirmek ister misiniz?&quot;,&quot;PB_SCENARIO_SLIDE_WINDOW_TEXT&quot;:&quot;Bu slayttan ayrılmadan önce simülasyonu tamamlamanız gerekmektedir.&quot;,&quot;PB_SEARCH_CANCEL&quot;:&quot;İptal&quot;,&quot;PB_SEARCH_NO_RESULTS_LABEL&quot;:&quot;Hiçbir sonuç bulunamadı&quot;,&quot;PB_SEARCH_PANEL_DEFAULT_TEXT&quot;:&quot;Ara&quot;,&quot;PB_SEARCH_RESULTS_LABEL&quot;:&quot;ARARMA SONUÇLARI&quot;,&quot;PB_SEARCH_RESULT_IN_NOTES&quot;:&quot;in notes&quot;,&quot;PB_SEARCH_RESULT_IN_TEXT_LABEL&quot;:&quot;[slayt metni&quot;,&quot;PB_SUBTITLES_MENU_CAPTION&quot;:&quot;Subtitles&quot;,&quot;PB_SUBTITLES_OFF&quot;:&quot;Off&quot;,&quot;PB_TAB_NOTES_LABEL&quot;:&quot;Notlar&quot;,&quot;PB_TAB_OUTLINE_LABEL&quot;:&quot;İÇİNDEKİLER&quot;,&quot;PB_TIME_RESTRICTION&quot;:&quot;Üzgünüz, yazar şu anda sunumu görüntülemeyi devre dışı bıraktı.&quot;,&quot;PB_TITLE_PANEL_ATTACHMENTS&quot;:&quot;www.dindersimateryal.com&quot;,&quot;PB_TITLE_PANEL_MARKER_TOOLS&quot;:&quot;Kalem\/İşaretleyici&quot;,&quot;PB_TITLE_PANEL_NOTES&quot;:&quot;Notlar&quot;,&quot;PB_TITLE_PANEL_OUTLINE&quot;:&quot;İçindekiler&quot;,&quot;PB_TITLE_PANEL_PRESENTER_INFO&quot;:&quot;Sunucu Bilgisi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COMPANY_WEBSITE&quot;,&quot;DT_COURSE_TITLE&quot;,&quot;DT_SLIDE_TITLE&quot;,&quot;DT_SLIDE_NOTES_TEXT&quot;,&quot;DT_SLIDE_TEXT&quot;,&quot;DT_HYPERLINK_TOOLTIP&quot;]},&quot;resources&quot;:{&quot;attachments&quot;:false,&quot;companyLogos&quot;:{&quot;enlargeToFit&quot;:false,&quot;height&quot;:156,&quot;jpegQuality&quot;:100,&quot;keepAspectRatio&quot;:true,&quot;width&quot;:266},&quot;fonts&quot;:[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in notes&quot;,&quot;İptal&quot;,&quot;ÖNCEKİ&quot;,&quot;SONRAKİ&quot;,&quot;Full screen&quot;,&quot;Exit full screen&quot;,&quot;Volume&quot;,&quot;Replay&quot;,&quot;%SLIDE_NUMBER% of 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playAndPause,replay,fullscreen,volumeControl,slideNumber,goToPrev,goToNext&quot;,&quot;playerLayoutHeader&quot;:&quot;markerTools,outline,title,logo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6.1.3. Peygamberler En Güzel Örnektir"/>
  <p:tag name="ISPRING_LMS_API_VERSION" val="SCORM 2004 (4th edition)"/>
  <p:tag name="ISPRING_ULTRA_SCORM_COURSE_ID" val="D2009711-611B-4E66-B547-D7EAA99CBAEA"/>
  <p:tag name="ISPRING_CMI5_LAUNCH_METHOD" val="any window"/>
  <p:tag name="İSPRİNGCLOUDFOLDERID" val="1"/>
  <p:tag name="İSPRİNGONLİNEFOLDERID" val="1"/>
  <p:tag name="ISPRING_OUTPUT_FOLDER" val="[[&quot;W\uFFFD\uFFFD{B183E348-C202-44F7-B565-2C1AFCBC22E2}&quot;,&quot;C:\\Users\\Monster\\Desktop\\YENİ SUNULAR\\6.SINIF\\1.ÜNİT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6.1.3. Peygamberler En Güzel Örnektir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3133B8-3348-44A5-9504-A6BC68DEC677}:2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716A49-EC46-4063-B0F5-5A040CF1B84B}:25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D89B06-5FDF-473E-B42B-AB5F979A6B6D}:2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629CC0-F3AF-4830-9BB7-157DCF768581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549043-80AE-4081-8634-C0A46014BF9D}:2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3B9FED-7CE2-47BB-9B31-09C5F51BB3ED}:36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0DEE47-99DD-49C1-86CB-C1EEB1BCECA5}:2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7EFF33-1203-41A1-A1F3-6381354BCB01}:26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562</Words>
  <Application>Microsoft Office PowerPoint</Application>
  <PresentationFormat>Özel</PresentationFormat>
  <Paragraphs>95</Paragraphs>
  <Slides>15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15</vt:i4>
      </vt:variant>
    </vt:vector>
  </HeadingPairs>
  <TitlesOfParts>
    <vt:vector size="28" baseType="lpstr">
      <vt:lpstr>Calibri</vt:lpstr>
      <vt:lpstr>Aptos</vt:lpstr>
      <vt:lpstr>Cascadia Mono</vt:lpstr>
      <vt:lpstr>Akzidenz-Grotesk Bold</vt:lpstr>
      <vt:lpstr>Helvetica</vt:lpstr>
      <vt:lpstr>Caveat</vt:lpstr>
      <vt:lpstr>Wingdings</vt:lpstr>
      <vt:lpstr>Garet</vt:lpstr>
      <vt:lpstr>Aptos Display</vt:lpstr>
      <vt:lpstr>Arial</vt:lpstr>
      <vt:lpstr>Office Theme</vt:lpstr>
      <vt:lpstr>Office Teması</vt:lpstr>
      <vt:lpstr>1_Office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6.1.3. Peygamberler En Güzel Örnektir</dc:title>
  <cp:lastModifiedBy>Mustafa YILDIRIM</cp:lastModifiedBy>
  <cp:revision>26</cp:revision>
  <dcterms:created xsi:type="dcterms:W3CDTF">2006-08-16T00:00:00Z</dcterms:created>
  <dcterms:modified xsi:type="dcterms:W3CDTF">2024-09-23T18:46:20Z</dcterms:modified>
  <dc:identifier>DAGPQiDl3Og</dc:identifier>
</cp:coreProperties>
</file>