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66" r:id="rId14"/>
    <p:sldId id="283" r:id="rId15"/>
    <p:sldId id="284" r:id="rId16"/>
    <p:sldId id="285" r:id="rId17"/>
    <p:sldId id="286" r:id="rId18"/>
    <p:sldId id="271" r:id="rId19"/>
    <p:sldId id="272" r:id="rId20"/>
    <p:sldId id="259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6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6386" name="Picture 2" descr="http://t0.gstatic.com/images?q=tbn:ANd9GcS10lkAdzGyYi0TNh0GRgsTZlgYmsbnJ_BddqtA3NoTT0AgxNG9d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428736"/>
            <a:ext cx="7072362" cy="5297448"/>
          </a:xfrm>
          <a:prstGeom prst="rect">
            <a:avLst/>
          </a:prstGeom>
          <a:noFill/>
        </p:spPr>
      </p:pic>
      <p:sp>
        <p:nvSpPr>
          <p:cNvPr id="5" name="1 Başlık"/>
          <p:cNvSpPr txBox="1">
            <a:spLocks/>
          </p:cNvSpPr>
          <p:nvPr/>
        </p:nvSpPr>
        <p:spPr>
          <a:xfrm>
            <a:off x="2214546" y="500042"/>
            <a:ext cx="6129326" cy="7858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Mevlevîlik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4530719"/>
            <a:ext cx="7772400" cy="232728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>
                <a:solidFill>
                  <a:schemeClr val="tx1"/>
                </a:solidFill>
              </a:rPr>
              <a:t>66 yaşında Konya'da vefat etti. Mezarı Konya'dadır.</a:t>
            </a:r>
            <a:br>
              <a:rPr lang="tr-TR" sz="3200" dirty="0" smtClean="0">
                <a:solidFill>
                  <a:schemeClr val="tx1"/>
                </a:solidFill>
              </a:rPr>
            </a:br>
            <a:endParaRPr lang="tr-TR" sz="3200" dirty="0"/>
          </a:p>
        </p:txBody>
      </p:sp>
      <p:pic>
        <p:nvPicPr>
          <p:cNvPr id="3" name="Picture 2" descr="http://mevlanafoundation.com/images/k3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785794"/>
            <a:ext cx="6429388" cy="36290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3786190"/>
            <a:ext cx="7772400" cy="232728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Mevlana, insanların eğitimi üzerinde önemle dururdu. O, güzel ahlaklı insanlardan oluşmuş huzurlu bir toplumun eğitim sayesinde mümkün olacağını belirtmiştir. </a:t>
            </a:r>
            <a:endParaRPr lang="tr-TR" sz="3200" dirty="0"/>
          </a:p>
        </p:txBody>
      </p:sp>
      <p:pic>
        <p:nvPicPr>
          <p:cNvPr id="6146" name="Picture 2" descr="mevlevilik ile ilgili görsel sonucu"/>
          <p:cNvPicPr>
            <a:picLocks noChangeAspect="1" noChangeArrowheads="1"/>
          </p:cNvPicPr>
          <p:nvPr/>
        </p:nvPicPr>
        <p:blipFill>
          <a:blip r:embed="rId2"/>
          <a:srcRect b="4891"/>
          <a:stretch>
            <a:fillRect/>
          </a:stretch>
        </p:blipFill>
        <p:spPr bwMode="auto">
          <a:xfrm>
            <a:off x="3286116" y="500042"/>
            <a:ext cx="2357454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4286256"/>
            <a:ext cx="7772400" cy="2327281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>
                <a:solidFill>
                  <a:schemeClr val="tx1"/>
                </a:solidFill>
              </a:rPr>
              <a:t>Mevlevilikte "sema" töreninin önemli bir yeri vardır.</a:t>
            </a:r>
            <a:endParaRPr lang="tr-TR" sz="3200" dirty="0"/>
          </a:p>
        </p:txBody>
      </p:sp>
      <p:pic>
        <p:nvPicPr>
          <p:cNvPr id="3" name="Picture 4" descr="http://turkishtravelblog.com/wp-content/uploads/2012/09/Galata-Mevlev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785794"/>
            <a:ext cx="4857784" cy="32547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8194" name="Picture 2" descr="http://b1212.hizliresim.com/14/9/grj3q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714488"/>
            <a:ext cx="7429552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3786190"/>
            <a:ext cx="7772400" cy="232728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b="1" dirty="0" smtClean="0"/>
              <a:t>Sema:</a:t>
            </a:r>
            <a:r>
              <a:rPr lang="tr-TR" sz="3200" dirty="0" smtClean="0"/>
              <a:t> Ney ve nısfiye gibi müzik aletleri eşliğinde elleri iki yana açıp dönerek yapılan zikir.</a:t>
            </a:r>
            <a:endParaRPr lang="tr-TR" sz="3200" dirty="0"/>
          </a:p>
        </p:txBody>
      </p:sp>
      <p:pic>
        <p:nvPicPr>
          <p:cNvPr id="4098" name="Picture 2" descr="mevlev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1214422"/>
            <a:ext cx="2466975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857224" y="2500306"/>
            <a:ext cx="3929090" cy="2327281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tr-TR" sz="3200" b="1" dirty="0" smtClean="0">
                <a:solidFill>
                  <a:schemeClr val="tx1"/>
                </a:solidFill>
              </a:rPr>
              <a:t>Önemli eserleri:</a:t>
            </a:r>
            <a:r>
              <a:rPr lang="tr-TR" sz="3200" dirty="0" smtClean="0">
                <a:solidFill>
                  <a:schemeClr val="tx1"/>
                </a:solidFill>
              </a:rPr>
              <a:t> </a:t>
            </a:r>
            <a:r>
              <a:rPr lang="tr-TR" sz="3200" dirty="0" smtClean="0">
                <a:solidFill>
                  <a:schemeClr val="tx1"/>
                </a:solidFill>
              </a:rPr>
              <a:t/>
            </a:r>
            <a:br>
              <a:rPr lang="tr-TR" sz="3200" dirty="0" smtClean="0">
                <a:solidFill>
                  <a:schemeClr val="tx1"/>
                </a:solidFill>
              </a:rPr>
            </a:br>
            <a:r>
              <a:rPr lang="tr-TR" sz="3200" dirty="0" smtClean="0">
                <a:solidFill>
                  <a:schemeClr val="tx1"/>
                </a:solidFill>
              </a:rPr>
              <a:t>Mesnevi</a:t>
            </a:r>
            <a:r>
              <a:rPr lang="tr-TR" sz="3200" dirty="0" smtClean="0">
                <a:solidFill>
                  <a:schemeClr val="tx1"/>
                </a:solidFill>
              </a:rPr>
              <a:t>, </a:t>
            </a:r>
            <a:br>
              <a:rPr lang="tr-TR" sz="3200" dirty="0" smtClean="0">
                <a:solidFill>
                  <a:schemeClr val="tx1"/>
                </a:solidFill>
              </a:rPr>
            </a:br>
            <a:r>
              <a:rPr lang="tr-TR" sz="3200" dirty="0" smtClean="0">
                <a:solidFill>
                  <a:schemeClr val="tx1"/>
                </a:solidFill>
              </a:rPr>
              <a:t>Divan-ı Kebir, </a:t>
            </a:r>
            <a:br>
              <a:rPr lang="tr-TR" sz="3200" dirty="0" smtClean="0">
                <a:solidFill>
                  <a:schemeClr val="tx1"/>
                </a:solidFill>
              </a:rPr>
            </a:br>
            <a:r>
              <a:rPr lang="tr-TR" sz="3200" dirty="0" err="1" smtClean="0">
                <a:solidFill>
                  <a:schemeClr val="tx1"/>
                </a:solidFill>
              </a:rPr>
              <a:t>Fîhi</a:t>
            </a:r>
            <a:r>
              <a:rPr lang="tr-TR" sz="3200" dirty="0" smtClean="0">
                <a:solidFill>
                  <a:schemeClr val="tx1"/>
                </a:solidFill>
              </a:rPr>
              <a:t> </a:t>
            </a:r>
            <a:r>
              <a:rPr lang="tr-TR" sz="3200" dirty="0" err="1" smtClean="0">
                <a:solidFill>
                  <a:schemeClr val="tx1"/>
                </a:solidFill>
              </a:rPr>
              <a:t>mâ</a:t>
            </a:r>
            <a:r>
              <a:rPr lang="tr-TR" sz="3200" dirty="0" smtClean="0">
                <a:solidFill>
                  <a:schemeClr val="tx1"/>
                </a:solidFill>
              </a:rPr>
              <a:t> </a:t>
            </a:r>
            <a:r>
              <a:rPr lang="tr-TR" sz="3200" dirty="0" err="1" smtClean="0">
                <a:solidFill>
                  <a:schemeClr val="tx1"/>
                </a:solidFill>
              </a:rPr>
              <a:t>fih</a:t>
            </a:r>
            <a:r>
              <a:rPr lang="tr-TR" sz="3200" dirty="0" smtClean="0">
                <a:solidFill>
                  <a:schemeClr val="tx1"/>
                </a:solidFill>
              </a:rPr>
              <a:t>.</a:t>
            </a:r>
            <a:br>
              <a:rPr lang="tr-TR" sz="3200" dirty="0" smtClean="0">
                <a:solidFill>
                  <a:schemeClr val="tx1"/>
                </a:solidFill>
              </a:rPr>
            </a:br>
            <a:endParaRPr lang="tr-TR" sz="3200" dirty="0"/>
          </a:p>
        </p:txBody>
      </p:sp>
      <p:pic>
        <p:nvPicPr>
          <p:cNvPr id="3074" name="Picture 2" descr="mevlev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571612"/>
            <a:ext cx="4000528" cy="4500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4786322"/>
            <a:ext cx="7772400" cy="1327149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>
                <a:solidFill>
                  <a:schemeClr val="tx1"/>
                </a:solidFill>
              </a:rPr>
              <a:t>1- İnsanları sevmek ve hoşgörülü olmak</a:t>
            </a:r>
            <a:br>
              <a:rPr lang="tr-TR" sz="3200" dirty="0" smtClean="0">
                <a:solidFill>
                  <a:schemeClr val="tx1"/>
                </a:solidFill>
              </a:rPr>
            </a:br>
            <a:endParaRPr lang="tr-TR" sz="3200" dirty="0"/>
          </a:p>
        </p:txBody>
      </p:sp>
      <p:sp>
        <p:nvSpPr>
          <p:cNvPr id="3" name="1 Başlık"/>
          <p:cNvSpPr txBox="1">
            <a:spLocks/>
          </p:cNvSpPr>
          <p:nvPr/>
        </p:nvSpPr>
        <p:spPr>
          <a:xfrm>
            <a:off x="2357422" y="500042"/>
            <a:ext cx="6029340" cy="72707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Mevleviliğin önemli bazı ilkeleri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mevlev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1500174"/>
            <a:ext cx="2543175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3786190"/>
            <a:ext cx="7772400" cy="232728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2- Başkalarının ayıplarını yüzlerine vurmamak</a:t>
            </a:r>
            <a:br>
              <a:rPr lang="tr-TR" sz="3200" dirty="0" smtClean="0"/>
            </a:br>
            <a:endParaRPr lang="tr-TR" sz="3200" dirty="0"/>
          </a:p>
        </p:txBody>
      </p:sp>
      <p:pic>
        <p:nvPicPr>
          <p:cNvPr id="1026" name="Picture 2" descr="mevlev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1071546"/>
            <a:ext cx="1524000" cy="22479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571604" y="1071546"/>
            <a:ext cx="7029472" cy="147002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3- Din, dil, ırk ayrımı yapmadan bütün insanları sevmek</a:t>
            </a:r>
            <a:endParaRPr lang="tr-TR" sz="32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929198"/>
            <a:ext cx="7072362" cy="168594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/>
            <a:endParaRPr lang="tr-TR" dirty="0" smtClean="0">
              <a:solidFill>
                <a:schemeClr val="tx1"/>
              </a:solidFill>
            </a:endParaRPr>
          </a:p>
          <a:p>
            <a:pPr algn="l"/>
            <a:r>
              <a:rPr lang="tr-TR" dirty="0" smtClean="0">
                <a:solidFill>
                  <a:schemeClr val="tx1"/>
                </a:solidFill>
              </a:rPr>
              <a:t>4- </a:t>
            </a:r>
            <a:r>
              <a:rPr lang="tr-TR" dirty="0" smtClean="0">
                <a:solidFill>
                  <a:schemeClr val="tx1"/>
                </a:solidFill>
              </a:rPr>
              <a:t>İnsana değer vermek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17410" name="Picture 2" descr="mevlev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500306"/>
            <a:ext cx="1885950" cy="24193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428728" y="1142984"/>
            <a:ext cx="7172348" cy="147002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5- Gönlümüzü kötü huylardan arındırmak</a:t>
            </a:r>
            <a:endParaRPr lang="tr-TR" sz="32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786322"/>
            <a:ext cx="7129490" cy="17526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6- İbadetleri samimi bir şekilde yerine </a:t>
            </a:r>
            <a:r>
              <a:rPr lang="tr-TR" dirty="0" smtClean="0">
                <a:solidFill>
                  <a:schemeClr val="tx1"/>
                </a:solidFill>
              </a:rPr>
              <a:t>getirmek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16386" name="Picture 2" descr="mevlev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786058"/>
            <a:ext cx="2466975" cy="18478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4338" name="Picture 2" descr="http://www.islamiforumlar.net/resim/images3/mevlanawf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00174"/>
            <a:ext cx="7674004" cy="5000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Resim" descr="000000LOGO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3786190"/>
            <a:ext cx="7772400" cy="2327281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>
                <a:solidFill>
                  <a:schemeClr val="tx1"/>
                </a:solidFill>
              </a:rPr>
              <a:t>Büyük Türk mutasavvıfı Mevlana </a:t>
            </a:r>
            <a:r>
              <a:rPr lang="tr-TR" sz="3200" dirty="0" err="1" smtClean="0">
                <a:solidFill>
                  <a:schemeClr val="tx1"/>
                </a:solidFill>
              </a:rPr>
              <a:t>Celaleddin</a:t>
            </a:r>
            <a:r>
              <a:rPr lang="tr-TR" sz="3200" dirty="0" smtClean="0">
                <a:solidFill>
                  <a:schemeClr val="tx1"/>
                </a:solidFill>
              </a:rPr>
              <a:t> Rumî'nin (öl.1273) görüş ve düşüncelerine dayanan tasavvuf ekolüdür. </a:t>
            </a:r>
            <a:br>
              <a:rPr lang="tr-TR" sz="3200" dirty="0" smtClean="0">
                <a:solidFill>
                  <a:schemeClr val="tx1"/>
                </a:solidFill>
              </a:rPr>
            </a:br>
            <a:endParaRPr lang="tr-TR" sz="3200" dirty="0"/>
          </a:p>
        </p:txBody>
      </p:sp>
      <p:pic>
        <p:nvPicPr>
          <p:cNvPr id="4" name="Picture 2" descr="mevlev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714356"/>
            <a:ext cx="2143125" cy="21336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3786190"/>
            <a:ext cx="7772400" cy="232728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Mevlana hazretleri 1207 yılında </a:t>
            </a:r>
            <a:r>
              <a:rPr lang="tr-TR" sz="3200" dirty="0" err="1" smtClean="0"/>
              <a:t>Belh</a:t>
            </a:r>
            <a:r>
              <a:rPr lang="tr-TR" sz="3200" dirty="0" smtClean="0"/>
              <a:t> şehrinde dünyaya geldi</a:t>
            </a:r>
            <a:br>
              <a:rPr lang="tr-TR" sz="3200" dirty="0" smtClean="0"/>
            </a:br>
            <a:endParaRPr lang="tr-TR" sz="3200" dirty="0"/>
          </a:p>
        </p:txBody>
      </p:sp>
      <p:pic>
        <p:nvPicPr>
          <p:cNvPr id="13314" name="Picture 2" descr="mevlev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39" y="1071546"/>
            <a:ext cx="2946815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3786190"/>
            <a:ext cx="7772400" cy="232728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Babası </a:t>
            </a:r>
            <a:r>
              <a:rPr lang="tr-TR" sz="3200" dirty="0" err="1" smtClean="0"/>
              <a:t>sultânu'l</a:t>
            </a:r>
            <a:r>
              <a:rPr lang="tr-TR" sz="3200" dirty="0" smtClean="0"/>
              <a:t>-ulema (alimler sultanı) Sultan </a:t>
            </a:r>
            <a:r>
              <a:rPr lang="tr-TR" sz="3200" dirty="0" err="1" smtClean="0"/>
              <a:t>Veled</a:t>
            </a:r>
            <a:r>
              <a:rPr lang="tr-TR" sz="3200" dirty="0" smtClean="0"/>
              <a:t>, annesi </a:t>
            </a:r>
            <a:r>
              <a:rPr lang="tr-TR" sz="3200" dirty="0" err="1" smtClean="0"/>
              <a:t>Mü'mine</a:t>
            </a:r>
            <a:r>
              <a:rPr lang="tr-TR" sz="3200" dirty="0" smtClean="0"/>
              <a:t> Hatun'dur. </a:t>
            </a:r>
            <a:endParaRPr lang="tr-TR" sz="3200" dirty="0"/>
          </a:p>
        </p:txBody>
      </p:sp>
      <p:pic>
        <p:nvPicPr>
          <p:cNvPr id="12290" name="Picture 2" descr="mevlev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142984"/>
            <a:ext cx="3286148" cy="2461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4071942"/>
            <a:ext cx="7772400" cy="2327281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>
                <a:solidFill>
                  <a:schemeClr val="tx1"/>
                </a:solidFill>
              </a:rPr>
              <a:t>Mevlana küçük yaşlarda iken ailesi ile birlikte Anadolu'ya göç etti ve Konya şehrinde yaşamaya başladı. </a:t>
            </a:r>
            <a:br>
              <a:rPr lang="tr-TR" sz="3200" dirty="0" smtClean="0">
                <a:solidFill>
                  <a:schemeClr val="tx1"/>
                </a:solidFill>
              </a:rPr>
            </a:br>
            <a:endParaRPr lang="tr-TR" sz="3200" dirty="0"/>
          </a:p>
        </p:txBody>
      </p:sp>
      <p:pic>
        <p:nvPicPr>
          <p:cNvPr id="3" name="Picture 4" descr="http://www.dinidugun.org/images/big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642918"/>
            <a:ext cx="5429284" cy="32032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3786190"/>
            <a:ext cx="7772400" cy="232728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İlk tahsilini babasından aldı. Daha sonra Halep, Şam, Konya gibi zamanın önemli ilim merkezlerinde eğitim gördü.</a:t>
            </a:r>
            <a:endParaRPr lang="tr-TR" sz="3200" dirty="0"/>
          </a:p>
        </p:txBody>
      </p:sp>
      <p:pic>
        <p:nvPicPr>
          <p:cNvPr id="10242" name="Picture 2" descr="mevlev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500042"/>
            <a:ext cx="1828800" cy="24955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3786190"/>
            <a:ext cx="7772400" cy="2327281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>
                <a:solidFill>
                  <a:schemeClr val="tx1"/>
                </a:solidFill>
              </a:rPr>
              <a:t>Zamanının bütün ilim dallarında kendini çok iyi yetiştirdi. Büyük medreselerde dersler okuttu, çok talebeler yetiştirdi. </a:t>
            </a:r>
            <a:br>
              <a:rPr lang="tr-TR" sz="3200" dirty="0" smtClean="0">
                <a:solidFill>
                  <a:schemeClr val="tx1"/>
                </a:solidFill>
              </a:rPr>
            </a:br>
            <a:endParaRPr lang="tr-TR" sz="3200" dirty="0"/>
          </a:p>
        </p:txBody>
      </p:sp>
      <p:pic>
        <p:nvPicPr>
          <p:cNvPr id="9218" name="Picture 2" descr="mevlev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571480"/>
            <a:ext cx="1847850" cy="2466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3786190"/>
            <a:ext cx="7772400" cy="2327281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Görüşleriyle, düşünceleriyle ve eserleriyle geniş halk kitleleri üzerinde derin etkiler bıraktı. </a:t>
            </a:r>
            <a:endParaRPr lang="tr-TR" sz="3200" dirty="0"/>
          </a:p>
        </p:txBody>
      </p:sp>
      <p:pic>
        <p:nvPicPr>
          <p:cNvPr id="8194" name="Picture 2" descr="mevlevilik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571480"/>
            <a:ext cx="1743075" cy="2619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190</Words>
  <Application>Microsoft Office PowerPoint</Application>
  <PresentationFormat>Ekran Gösterisi (4:3)</PresentationFormat>
  <Paragraphs>21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Slayt 1</vt:lpstr>
      <vt:lpstr>Slayt 2</vt:lpstr>
      <vt:lpstr>Büyük Türk mutasavvıfı Mevlana Celaleddin Rumî'nin (öl.1273) görüş ve düşüncelerine dayanan tasavvuf ekolüdür.  </vt:lpstr>
      <vt:lpstr>Mevlana hazretleri 1207 yılında Belh şehrinde dünyaya geldi </vt:lpstr>
      <vt:lpstr>Babası sultânu'l-ulema (alimler sultanı) Sultan Veled, annesi Mü'mine Hatun'dur. </vt:lpstr>
      <vt:lpstr>Mevlana küçük yaşlarda iken ailesi ile birlikte Anadolu'ya göç etti ve Konya şehrinde yaşamaya başladı.  </vt:lpstr>
      <vt:lpstr>İlk tahsilini babasından aldı. Daha sonra Halep, Şam, Konya gibi zamanın önemli ilim merkezlerinde eğitim gördü.</vt:lpstr>
      <vt:lpstr>Zamanının bütün ilim dallarında kendini çok iyi yetiştirdi. Büyük medreselerde dersler okuttu, çok talebeler yetiştirdi.  </vt:lpstr>
      <vt:lpstr>Görüşleriyle, düşünceleriyle ve eserleriyle geniş halk kitleleri üzerinde derin etkiler bıraktı. </vt:lpstr>
      <vt:lpstr>66 yaşında Konya'da vefat etti. Mezarı Konya'dadır. </vt:lpstr>
      <vt:lpstr>Mevlana, insanların eğitimi üzerinde önemle dururdu. O, güzel ahlaklı insanlardan oluşmuş huzurlu bir toplumun eğitim sayesinde mümkün olacağını belirtmiştir. </vt:lpstr>
      <vt:lpstr>Mevlevilikte "sema" töreninin önemli bir yeri vardır.</vt:lpstr>
      <vt:lpstr>Slayt 13</vt:lpstr>
      <vt:lpstr>Sema: Ney ve nısfiye gibi müzik aletleri eşliğinde elleri iki yana açıp dönerek yapılan zikir.</vt:lpstr>
      <vt:lpstr>Önemli eserleri:  Mesnevi,  Divan-ı Kebir,  Fîhi mâ fih. </vt:lpstr>
      <vt:lpstr>1- İnsanları sevmek ve hoşgörülü olmak </vt:lpstr>
      <vt:lpstr>2- Başkalarının ayıplarını yüzlerine vurmamak </vt:lpstr>
      <vt:lpstr>3- Din, dil, ırk ayrımı yapmadan bütün insanları sevmek</vt:lpstr>
      <vt:lpstr>5- Gönlümüzü kötü huylardan arındırmak</vt:lpstr>
      <vt:lpstr>Slayt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bilal</dc:creator>
  <cp:lastModifiedBy>bilal</cp:lastModifiedBy>
  <cp:revision>14</cp:revision>
  <dcterms:created xsi:type="dcterms:W3CDTF">2015-05-01T20:11:40Z</dcterms:created>
  <dcterms:modified xsi:type="dcterms:W3CDTF">2015-07-10T23:01:42Z</dcterms:modified>
</cp:coreProperties>
</file>