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6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tags/tag34.xml" ContentType="application/vnd.openxmlformats-officedocument.presentationml.tags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notesSlides/notesSlide24.xml" ContentType="application/vnd.openxmlformats-officedocument.presentationml.notesSlide+xml"/>
  <Override PartName="/ppt/tags/tag40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2" r:id="rId3"/>
    <p:sldMasterId id="2147483704" r:id="rId4"/>
    <p:sldMasterId id="2147483716" r:id="rId5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1" r:id="rId10"/>
    <p:sldId id="263" r:id="rId11"/>
    <p:sldId id="375" r:id="rId12"/>
    <p:sldId id="266" r:id="rId13"/>
    <p:sldId id="283" r:id="rId14"/>
    <p:sldId id="284" r:id="rId15"/>
    <p:sldId id="267" r:id="rId16"/>
    <p:sldId id="285" r:id="rId17"/>
    <p:sldId id="286" r:id="rId18"/>
    <p:sldId id="269" r:id="rId19"/>
    <p:sldId id="287" r:id="rId20"/>
    <p:sldId id="288" r:id="rId21"/>
    <p:sldId id="272" r:id="rId22"/>
    <p:sldId id="289" r:id="rId23"/>
    <p:sldId id="392" r:id="rId24"/>
    <p:sldId id="274" r:id="rId25"/>
    <p:sldId id="277" r:id="rId26"/>
    <p:sldId id="275" r:id="rId27"/>
    <p:sldId id="276" r:id="rId28"/>
    <p:sldId id="291" r:id="rId29"/>
    <p:sldId id="391" r:id="rId30"/>
  </p:sldIdLst>
  <p:sldSz cx="18288000" cy="10287000"/>
  <p:notesSz cx="6858000" cy="9144000"/>
  <p:embeddedFontLst>
    <p:embeddedFont>
      <p:font typeface="맑은 고딕" panose="020B0503020000020004" pitchFamily="34" charset="-127"/>
      <p:regular r:id="rId32"/>
      <p:bold r:id="rId33"/>
    </p:embeddedFont>
    <p:embeddedFont>
      <p:font typeface="Bahnschrift SemiCondensed" panose="020B0502040204020203" pitchFamily="34" charset="0"/>
      <p:regular r:id="rId34"/>
      <p:bold r:id="rId35"/>
    </p:embeddedFont>
    <p:embeddedFont>
      <p:font typeface="Bobby Jones Soft" panose="020B0604020202020204" charset="0"/>
      <p:regular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Rockwell Extra Bold" panose="02060903040505020403" pitchFamily="18" charset="0"/>
      <p:bold r:id="rId45"/>
    </p:embeddedFont>
    <p:embeddedFont>
      <p:font typeface="TT Rounds Condensed" panose="020B0604020202020204" charset="0"/>
      <p:regular r:id="rId46"/>
    </p:embeddedFont>
    <p:embeddedFont>
      <p:font typeface="TT Rounds Condensed Bold" panose="020B0604020202020204" charset="0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0CC"/>
    <a:srgbClr val="FBF3E6"/>
    <a:srgbClr val="FFB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140" y="16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009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264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598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911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729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806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126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010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875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086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2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28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439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314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F03E3-C67E-4280-BAA1-23FE2F3C170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67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796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1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71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25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77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087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07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11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84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92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34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0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96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36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8017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1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84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66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80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7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29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15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28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6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5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54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10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41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02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1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513020" y="9739315"/>
            <a:ext cx="126196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8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algn="ctr" defTabSz="685800">
              <a:defRPr/>
            </a:pPr>
            <a:fld id="{453F7A83-B5B7-4266-8D27-EF99E7F4AEB0}" type="slidenum">
              <a:rPr lang="en-US" altLang="ko-KR" smtClean="0">
                <a:solidFill>
                  <a:prstClr val="white">
                    <a:lumMod val="50000"/>
                  </a:prstClr>
                </a:solidFill>
              </a:rPr>
              <a:pPr algn="ctr" defTabSz="685800">
                <a:defRPr/>
              </a:pPr>
              <a:t>‹#›</a:t>
            </a:fld>
            <a:endParaRPr lang="en-US" altLang="ko-K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273" y="-500962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2344" y="-500962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6417" y="-500962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850489" y="-500962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184560" y="-500962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8273" y="-2524050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2344" y="-2524050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16417" y="-2524050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50489" y="-2524050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4184560" y="-2524050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8273" y="10544099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82344" y="10544099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16417" y="10544099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850489" y="10544099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184560" y="10544099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48273" y="1302967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82344" y="1302967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516417" y="1302967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850489" y="1302967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184560" y="13029678"/>
            <a:ext cx="3022601" cy="226695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44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4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1" y="0"/>
            <a:ext cx="18283253" cy="10287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9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6543675"/>
            <a:ext cx="9128760" cy="3743325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9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28625" marR="0" lvl="0" indent="-428625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9128760" y="6543675"/>
            <a:ext cx="9159240" cy="3743325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00" tIns="9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28625" marR="0" lvl="0" indent="-428625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428625" marR="0" lvl="0" indent="-428625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3718560" y="5940743"/>
            <a:ext cx="1691640" cy="126873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12862560" y="5940743"/>
            <a:ext cx="1691640" cy="126873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13378817" y="6135692"/>
            <a:ext cx="659130" cy="878837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238093" y="382260"/>
            <a:ext cx="11066150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00050" marR="0" lvl="0" indent="-4000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248678" y="1872607"/>
            <a:ext cx="4667112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8288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9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FABF29-82FE-38A3-58E4-CE8F7997E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1EBEB97-2C58-D39E-3FC4-48FB916B1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3776E9-6EF1-44AA-9E8C-6EC9C78F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EFEB06F-B17A-8092-6EBD-178A29F3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1592F27-E8D7-4CD3-BE60-0A305E45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59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3A3E5B-AAA4-0568-18CF-27E89FA2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F2449D-D8CE-053A-C792-F4A70BB46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F00615-4CFE-CB01-DC03-36B9038F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540FD3-4ECE-87E2-48C4-69F9627A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04B2EF-3581-DC63-4989-73F00B3A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566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D99D0A-1D7A-E7A0-EA45-9894176B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086D603-1099-14BA-A32E-4B0BF89D1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2E3D41-B9B9-10B8-E2DE-0818EAC0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DFC8FB2-FB0E-240B-4BB1-D166A405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0C2A265-679A-DDCB-5423-07C99F6A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79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E788B2-7961-E4C2-AD53-D8765623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D83BD7-E036-0B81-4516-66D829CF4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DAD771F-871F-C0FF-38CF-72FA28FA9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AEA650-9F00-4ED7-57EB-843F0C27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7059666-AACA-381F-8399-12A9B606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0F92A53-25FC-F430-1880-AC865B68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227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577A7F-70A0-D267-F788-A5D940F6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A45636-B0E7-E1CB-0A89-345DC040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CD18E1-29DE-7B80-BB0E-C3BD044F3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BD5BD68-C982-683D-A26A-8328A3973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CF4B1DF-F84A-37AF-2FBC-C410B2A76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D5C0BEE-FF1B-B749-C511-2E6E5D51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12878EB-FC64-76B5-941D-85F26F07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2EFDED-886B-C457-8100-12A8BD2F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05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8153D6-0ED0-2BC8-5D27-C5B585F0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90D60BA-EA9C-EA1E-DE9F-60B364DD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AF241F8-1EFC-B638-C746-B1B176BF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3F4434F-62F1-7436-309B-A7096D49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748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78CDEC-AB82-C2D8-CAA5-F8D3DCDE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93D2D47-AF96-11DA-355C-7BA0B2FC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E60ABE-A5FF-987F-808F-FC531D4F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778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AAEBF9-E975-AA48-C6F8-AF7EFC8D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09E7EC-0E1B-A58E-915C-D3375A5E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CB04B42-1E3D-0F3A-611E-175DC3AFD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9BFEBA-B3BE-8063-D7CA-984615428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F87CA36-BAF2-DB12-05DC-DDABF38A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9719001-CE22-3016-A1A1-6849E35F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223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CB7F70-371C-2739-CA23-BCAC3E60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48B710D-5717-18C4-7E1C-75D20D41A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D5178FA-61E5-48EB-C829-D66A5B05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7AFFE73-67AB-A999-C09F-E36C6D75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69CEE5-2A9B-3B4C-F6FB-1A55B77A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3940B9E-93D2-3285-DEB7-2744F51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6655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466FA6-177A-A4A2-6E16-961206F22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D1F7E12-0F60-5F06-6208-0070B2577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84037A-B381-D17D-1F4E-79CAAA70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A62D0C-37DE-9592-59A6-AC05A74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E7CB84-75B4-5377-D4FE-C5C9E0B04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37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A5AAECC-6764-813E-FF82-40374CEFD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DB80285-693B-087E-7F91-D5AAA788B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91825F-6F1D-027D-ABC5-B5FA4458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452303-D47B-4C24-4A0F-F4BAC209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6F134A-4E2C-AEA6-9629-852289B8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06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828DA1-4DEF-07D9-AF4A-5B6D4900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D1A7F32-F828-1800-808A-D324A708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F337F99-A66C-7764-273D-5278D8DE4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03573E3-C618-D551-EEA1-0C41DAFC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7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EFA8EFBB-FFD7-3D95-F413-1216671FCEB3}"/>
              </a:ext>
            </a:extLst>
          </p:cNvPr>
          <p:cNvSpPr txBox="1"/>
          <p:nvPr userDrawn="1"/>
        </p:nvSpPr>
        <p:spPr>
          <a:xfrm>
            <a:off x="12801600" y="1"/>
            <a:ext cx="54864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tr-TR" sz="3200" dirty="0"/>
              <a:t>6. Sınıf 1. Ünite: 5. İlahi Kitaplar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9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27.09.2024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3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" y="-309768"/>
            <a:ext cx="86677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53F7A83-B5B7-4266-8D27-EF99E7F4AEB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3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994CDD3-C997-C973-48F0-08B5D41B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7132338-A799-F0B9-CACC-F45E31FFC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D3CDCD-FB71-3818-5C55-092655042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5FAE0E-20B2-4F82-9F6A-53ADAE0ACEC0}" type="datetimeFigureOut">
              <a:rPr lang="tr-TR" smtClean="0"/>
              <a:t>27.09.2024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7CD472F-C728-690D-A094-1EA7578B2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E9DF77-40D0-5D86-78CE-A3CE10EBE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412624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png"/><Relationship Id="rId12" Type="http://schemas.openxmlformats.org/officeDocument/2006/relationships/hyperlink" Target="https://www.youtube.com/watch?v=wxOdzk39wmw&amp;t=6s" TargetMode="Externa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1.xml"/><Relationship Id="rId6" Type="http://schemas.openxmlformats.org/officeDocument/2006/relationships/image" Target="../media/image39.gif"/><Relationship Id="rId11" Type="http://schemas.openxmlformats.org/officeDocument/2006/relationships/hyperlink" Target="https://www.youtube.com/watch?v=KonQunY2Fo0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video" Target="../media/media1.mp4"/><Relationship Id="rId7" Type="http://schemas.openxmlformats.org/officeDocument/2006/relationships/image" Target="../media/image45.svg"/><Relationship Id="rId2" Type="http://schemas.microsoft.com/office/2007/relationships/media" Target="../media/media1.mp4"/><Relationship Id="rId1" Type="http://schemas.openxmlformats.org/officeDocument/2006/relationships/tags" Target="../tags/tag32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4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hyperlink" Target="https://wordwall.net/play/600/691/377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5.xml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6.xml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7.xml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8.xml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9.xml"/><Relationship Id="rId6" Type="http://schemas.openxmlformats.org/officeDocument/2006/relationships/image" Target="../media/image4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5.sv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0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__.yildirim/" TargetMode="External"/><Relationship Id="rId10" Type="http://schemas.openxmlformats.org/officeDocument/2006/relationships/image" Target="../media/image53.sv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hyperlink" Target="https://wordwall.net/play/77431/088/42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12" y="571500"/>
            <a:ext cx="1050210" cy="1528998"/>
            <a:chOff x="0" y="0"/>
            <a:chExt cx="1400280" cy="20386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0302" cy="2038604"/>
            </a:xfrm>
            <a:custGeom>
              <a:avLst/>
              <a:gdLst/>
              <a:ahLst/>
              <a:cxnLst/>
              <a:rect l="l" t="t" r="r" b="b"/>
              <a:pathLst>
                <a:path w="1400302" h="2038604">
                  <a:moveTo>
                    <a:pt x="1011809" y="0"/>
                  </a:moveTo>
                  <a:cubicBezTo>
                    <a:pt x="1081659" y="0"/>
                    <a:pt x="1149858" y="7112"/>
                    <a:pt x="1215771" y="20701"/>
                  </a:cubicBezTo>
                  <a:lnTo>
                    <a:pt x="1400302" y="78359"/>
                  </a:lnTo>
                  <a:lnTo>
                    <a:pt x="1311275" y="78359"/>
                  </a:lnTo>
                  <a:lnTo>
                    <a:pt x="1311275" y="1960245"/>
                  </a:lnTo>
                  <a:lnTo>
                    <a:pt x="1400302" y="1960245"/>
                  </a:lnTo>
                  <a:lnTo>
                    <a:pt x="1215771" y="2017903"/>
                  </a:lnTo>
                  <a:cubicBezTo>
                    <a:pt x="1149858" y="2031492"/>
                    <a:pt x="1081659" y="2038604"/>
                    <a:pt x="1011809" y="2038604"/>
                  </a:cubicBezTo>
                  <a:cubicBezTo>
                    <a:pt x="453009" y="2038604"/>
                    <a:pt x="0" y="1582293"/>
                    <a:pt x="0" y="1019302"/>
                  </a:cubicBezTo>
                  <a:cubicBezTo>
                    <a:pt x="0" y="456311"/>
                    <a:pt x="453009" y="0"/>
                    <a:pt x="1011809" y="0"/>
                  </a:cubicBezTo>
                  <a:close/>
                </a:path>
              </a:pathLst>
            </a:custGeom>
            <a:solidFill>
              <a:srgbClr val="FF006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400280" cy="2038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880"/>
                </a:lnSpc>
              </a:pPr>
              <a:r>
                <a:rPr lang="en-US" sz="9900" spc="92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5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2622" y="712033"/>
            <a:ext cx="11271778" cy="1247931"/>
            <a:chOff x="0" y="0"/>
            <a:chExt cx="21924414" cy="16639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924390" cy="1663954"/>
            </a:xfrm>
            <a:custGeom>
              <a:avLst/>
              <a:gdLst/>
              <a:ahLst/>
              <a:cxnLst/>
              <a:rect l="l" t="t" r="r" b="b"/>
              <a:pathLst>
                <a:path w="21924390" h="1663954">
                  <a:moveTo>
                    <a:pt x="0" y="0"/>
                  </a:moveTo>
                  <a:lnTo>
                    <a:pt x="21924390" y="0"/>
                  </a:lnTo>
                  <a:lnTo>
                    <a:pt x="21924390" y="1663954"/>
                  </a:lnTo>
                  <a:lnTo>
                    <a:pt x="0" y="1663954"/>
                  </a:lnTo>
                  <a:close/>
                </a:path>
              </a:pathLst>
            </a:custGeom>
            <a:gradFill rotWithShape="1">
              <a:gsLst>
                <a:gs pos="0">
                  <a:srgbClr val="FF7979">
                    <a:alpha val="100000"/>
                  </a:srgbClr>
                </a:gs>
                <a:gs pos="100000">
                  <a:srgbClr val="FF505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1924414" cy="167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20"/>
                </a:lnSpc>
              </a:pPr>
              <a:r>
                <a:rPr lang="en-US" sz="8100" spc="75" dirty="0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İlahi </a:t>
              </a:r>
              <a:r>
                <a:rPr lang="en-US" sz="8100" spc="75" dirty="0" err="1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Kitaplar</a:t>
              </a:r>
              <a:endParaRPr lang="en-US" sz="8100" spc="75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35460" y="3995875"/>
            <a:ext cx="8129523" cy="2966085"/>
            <a:chOff x="0" y="-9525"/>
            <a:chExt cx="10839364" cy="39547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39323" cy="3945255"/>
            </a:xfrm>
            <a:custGeom>
              <a:avLst/>
              <a:gdLst/>
              <a:ahLst/>
              <a:cxnLst/>
              <a:rect l="l" t="t" r="r" b="b"/>
              <a:pathLst>
                <a:path w="10839323" h="3945255">
                  <a:moveTo>
                    <a:pt x="0" y="0"/>
                  </a:moveTo>
                  <a:lnTo>
                    <a:pt x="10839323" y="0"/>
                  </a:lnTo>
                  <a:lnTo>
                    <a:pt x="10839323" y="3945255"/>
                  </a:lnTo>
                  <a:lnTo>
                    <a:pt x="0" y="3945255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0839364" cy="3954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97218" lvl="1" algn="l">
                <a:lnSpc>
                  <a:spcPts val="7920"/>
                </a:lnSpc>
              </a:pPr>
              <a:r>
                <a:rPr lang="en-US" sz="6600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İlahi </a:t>
              </a:r>
              <a:r>
                <a:rPr lang="en-US" sz="6600" spc="6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Kitap</a:t>
              </a:r>
              <a:r>
                <a:rPr lang="en-US" sz="6600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 </a:t>
              </a:r>
              <a:r>
                <a:rPr lang="en-US" sz="6600" spc="6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denilince</a:t>
              </a:r>
              <a:r>
                <a:rPr lang="en-US" sz="6600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 </a:t>
              </a:r>
              <a:r>
                <a:rPr lang="en-US" sz="6600" spc="6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neleri</a:t>
              </a:r>
              <a:r>
                <a:rPr lang="en-US" sz="6600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 </a:t>
              </a:r>
              <a:r>
                <a:rPr lang="en-US" sz="6600" spc="6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hatırlıyoruz</a:t>
              </a:r>
              <a:r>
                <a:rPr lang="en-US" sz="6600" spc="61" dirty="0">
                  <a:solidFill>
                    <a:srgbClr val="000000"/>
                  </a:solidFill>
                  <a:latin typeface="Times New Roman" panose="02020603050405020304" pitchFamily="18" charset="0"/>
                  <a:ea typeface="TT Rounds Condensed"/>
                  <a:cs typeface="Times New Roman" panose="02020603050405020304" pitchFamily="18" charset="0"/>
                  <a:sym typeface="TT Rounds Condensed"/>
                </a:rPr>
                <a:t>?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 rot="-37435">
            <a:off x="11835267" y="9360260"/>
            <a:ext cx="5769153" cy="0"/>
          </a:xfrm>
          <a:prstGeom prst="line">
            <a:avLst/>
          </a:prstGeom>
          <a:ln w="19050" cap="rnd">
            <a:solidFill>
              <a:srgbClr val="0C343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539610" y="2429442"/>
            <a:ext cx="5398798" cy="7459479"/>
          </a:xfrm>
          <a:custGeom>
            <a:avLst/>
            <a:gdLst/>
            <a:ahLst/>
            <a:cxnLst/>
            <a:rect l="l" t="t" r="r" b="b"/>
            <a:pathLst>
              <a:path w="5398798" h="7459479">
                <a:moveTo>
                  <a:pt x="0" y="0"/>
                </a:moveTo>
                <a:lnTo>
                  <a:pt x="5398798" y="0"/>
                </a:lnTo>
                <a:lnTo>
                  <a:pt x="5398798" y="7459479"/>
                </a:lnTo>
                <a:lnTo>
                  <a:pt x="0" y="7459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BFD09D41-45EF-6B9C-7ACC-F31CF56EB874}"/>
              </a:ext>
            </a:extLst>
          </p:cNvPr>
          <p:cNvGrpSpPr/>
          <p:nvPr/>
        </p:nvGrpSpPr>
        <p:grpSpPr>
          <a:xfrm>
            <a:off x="312230" y="3420440"/>
            <a:ext cx="4727015" cy="4191000"/>
            <a:chOff x="112591" y="5873958"/>
            <a:chExt cx="4727015" cy="4191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F816EB5-E585-D758-DBB2-28BAEED9F1BB}"/>
                </a:ext>
              </a:extLst>
            </p:cNvPr>
            <p:cNvSpPr/>
            <p:nvPr/>
          </p:nvSpPr>
          <p:spPr>
            <a:xfrm>
              <a:off x="173324" y="6066044"/>
              <a:ext cx="4636508" cy="3998914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5F54F0E7-FDA6-1672-15BA-9A9973C37EBE}"/>
                </a:ext>
              </a:extLst>
            </p:cNvPr>
            <p:cNvSpPr/>
            <p:nvPr/>
          </p:nvSpPr>
          <p:spPr>
            <a:xfrm>
              <a:off x="440492" y="7597018"/>
              <a:ext cx="3921724" cy="2164789"/>
            </a:xfrm>
            <a:custGeom>
              <a:avLst/>
              <a:gdLst/>
              <a:ahLst/>
              <a:cxnLst/>
              <a:rect l="l" t="t" r="r" b="b"/>
              <a:pathLst>
                <a:path w="2558271" h="482727">
                  <a:moveTo>
                    <a:pt x="2355071" y="0"/>
                  </a:moveTo>
                  <a:lnTo>
                    <a:pt x="203200" y="0"/>
                  </a:lnTo>
                  <a:lnTo>
                    <a:pt x="0" y="241363"/>
                  </a:lnTo>
                  <a:lnTo>
                    <a:pt x="203200" y="482727"/>
                  </a:lnTo>
                  <a:lnTo>
                    <a:pt x="2355071" y="482727"/>
                  </a:lnTo>
                  <a:lnTo>
                    <a:pt x="2558271" y="241363"/>
                  </a:lnTo>
                  <a:lnTo>
                    <a:pt x="235507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" name="Grup 4">
              <a:extLst>
                <a:ext uri="{FF2B5EF4-FFF2-40B4-BE49-F238E27FC236}">
                  <a16:creationId xmlns:a16="http://schemas.microsoft.com/office/drawing/2014/main" id="{18F380D4-E0FA-0A21-B1E2-D9DC539C7437}"/>
                </a:ext>
              </a:extLst>
            </p:cNvPr>
            <p:cNvGrpSpPr/>
            <p:nvPr/>
          </p:nvGrpSpPr>
          <p:grpSpPr>
            <a:xfrm>
              <a:off x="112591" y="5873958"/>
              <a:ext cx="659859" cy="692401"/>
              <a:chOff x="0" y="1838262"/>
              <a:chExt cx="744869" cy="723435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291E604F-6144-9132-2C3F-5C324A3C9EEF}"/>
                  </a:ext>
                </a:extLst>
              </p:cNvPr>
              <p:cNvSpPr/>
              <p:nvPr/>
            </p:nvSpPr>
            <p:spPr>
              <a:xfrm>
                <a:off x="0" y="1838262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>
                  <a:defRPr/>
                </a:pPr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49">
                <a:extLst>
                  <a:ext uri="{FF2B5EF4-FFF2-40B4-BE49-F238E27FC236}">
                    <a16:creationId xmlns:a16="http://schemas.microsoft.com/office/drawing/2014/main" id="{5D4EBA38-BC54-A7B2-360A-6769812BA7A2}"/>
                  </a:ext>
                </a:extLst>
              </p:cNvPr>
              <p:cNvSpPr txBox="1"/>
              <p:nvPr/>
            </p:nvSpPr>
            <p:spPr>
              <a:xfrm>
                <a:off x="204319" y="2039749"/>
                <a:ext cx="331650" cy="4388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118"/>
                  </a:lnSpc>
                  <a:spcBef>
                    <a:spcPct val="0"/>
                  </a:spcBef>
                  <a:defRPr/>
                </a:pPr>
                <a:r>
                  <a:rPr lang="en-US" sz="3600" dirty="0">
                    <a:solidFill>
                      <a:srgbClr val="000000"/>
                    </a:solidFill>
                    <a:latin typeface="Calibri"/>
                  </a:rPr>
                  <a:t>1</a:t>
                </a:r>
              </a:p>
            </p:txBody>
          </p:sp>
        </p:grp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84321616-F52C-3DBD-2884-C0528977AA34}"/>
                </a:ext>
              </a:extLst>
            </p:cNvPr>
            <p:cNvSpPr txBox="1"/>
            <p:nvPr/>
          </p:nvSpPr>
          <p:spPr>
            <a:xfrm>
              <a:off x="148885" y="6486853"/>
              <a:ext cx="469072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3200" dirty="0"/>
                <a:t> Tevrat indirildiği şekliyle günümüze ulaşmış mıdır?</a:t>
              </a:r>
            </a:p>
          </p:txBody>
        </p:sp>
      </p:grpSp>
      <p:grpSp>
        <p:nvGrpSpPr>
          <p:cNvPr id="11" name="Grup 10">
            <a:extLst>
              <a:ext uri="{FF2B5EF4-FFF2-40B4-BE49-F238E27FC236}">
                <a16:creationId xmlns:a16="http://schemas.microsoft.com/office/drawing/2014/main" id="{68E1A97B-A236-DF2D-BCDE-800515A8E233}"/>
              </a:ext>
            </a:extLst>
          </p:cNvPr>
          <p:cNvGrpSpPr/>
          <p:nvPr/>
        </p:nvGrpSpPr>
        <p:grpSpPr>
          <a:xfrm>
            <a:off x="5748585" y="3327187"/>
            <a:ext cx="5506434" cy="4499089"/>
            <a:chOff x="5767596" y="6224336"/>
            <a:chExt cx="5506434" cy="4499089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47E50D98-13D4-BD8B-23F5-26A1D24865AA}"/>
                </a:ext>
              </a:extLst>
            </p:cNvPr>
            <p:cNvSpPr/>
            <p:nvPr/>
          </p:nvSpPr>
          <p:spPr>
            <a:xfrm>
              <a:off x="5797370" y="6539026"/>
              <a:ext cx="5476660" cy="4184399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2F4D9B8A-84C6-0AF2-7659-1C267AF685ED}"/>
                </a:ext>
              </a:extLst>
            </p:cNvPr>
            <p:cNvSpPr/>
            <p:nvPr/>
          </p:nvSpPr>
          <p:spPr>
            <a:xfrm>
              <a:off x="5797370" y="8297053"/>
              <a:ext cx="5476660" cy="2000362"/>
            </a:xfrm>
            <a:custGeom>
              <a:avLst/>
              <a:gdLst/>
              <a:ahLst/>
              <a:cxnLst/>
              <a:rect l="l" t="t" r="r" b="b"/>
              <a:pathLst>
                <a:path w="2558271" h="482727">
                  <a:moveTo>
                    <a:pt x="2355071" y="0"/>
                  </a:moveTo>
                  <a:lnTo>
                    <a:pt x="203200" y="0"/>
                  </a:lnTo>
                  <a:lnTo>
                    <a:pt x="0" y="241363"/>
                  </a:lnTo>
                  <a:lnTo>
                    <a:pt x="203200" y="482727"/>
                  </a:lnTo>
                  <a:lnTo>
                    <a:pt x="2355071" y="482727"/>
                  </a:lnTo>
                  <a:lnTo>
                    <a:pt x="2558271" y="241363"/>
                  </a:lnTo>
                  <a:lnTo>
                    <a:pt x="2355071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" name="Grup 13">
              <a:extLst>
                <a:ext uri="{FF2B5EF4-FFF2-40B4-BE49-F238E27FC236}">
                  <a16:creationId xmlns:a16="http://schemas.microsoft.com/office/drawing/2014/main" id="{7ED3263A-38F4-209A-AB0C-065F3CE12BC7}"/>
                </a:ext>
              </a:extLst>
            </p:cNvPr>
            <p:cNvGrpSpPr/>
            <p:nvPr/>
          </p:nvGrpSpPr>
          <p:grpSpPr>
            <a:xfrm>
              <a:off x="5767596" y="6224336"/>
              <a:ext cx="659859" cy="692401"/>
              <a:chOff x="34947" y="2232902"/>
              <a:chExt cx="744869" cy="723435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E21E8860-9193-B02E-B1A1-879B4C955F39}"/>
                  </a:ext>
                </a:extLst>
              </p:cNvPr>
              <p:cNvSpPr/>
              <p:nvPr/>
            </p:nvSpPr>
            <p:spPr>
              <a:xfrm>
                <a:off x="34947" y="2232902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>
                  <a:defRPr/>
                </a:pPr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49">
                <a:extLst>
                  <a:ext uri="{FF2B5EF4-FFF2-40B4-BE49-F238E27FC236}">
                    <a16:creationId xmlns:a16="http://schemas.microsoft.com/office/drawing/2014/main" id="{695E72B8-2A9B-B681-7BC9-F000CB0B76F3}"/>
                  </a:ext>
                </a:extLst>
              </p:cNvPr>
              <p:cNvSpPr txBox="1"/>
              <p:nvPr/>
            </p:nvSpPr>
            <p:spPr>
              <a:xfrm>
                <a:off x="204175" y="2402036"/>
                <a:ext cx="331650" cy="4388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118"/>
                  </a:lnSpc>
                  <a:spcBef>
                    <a:spcPct val="0"/>
                  </a:spcBef>
                  <a:defRPr/>
                </a:pPr>
                <a:r>
                  <a:rPr lang="tr-TR" sz="3600" dirty="0">
                    <a:solidFill>
                      <a:srgbClr val="000000"/>
                    </a:solidFill>
                    <a:latin typeface="Calibri"/>
                  </a:rPr>
                  <a:t>2</a:t>
                </a:r>
                <a:endParaRPr lang="en-US" sz="36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8AF32003-DA13-6AF4-C207-2EFDF95D85C6}"/>
                </a:ext>
              </a:extLst>
            </p:cNvPr>
            <p:cNvSpPr txBox="1"/>
            <p:nvPr/>
          </p:nvSpPr>
          <p:spPr>
            <a:xfrm>
              <a:off x="5960441" y="6963611"/>
              <a:ext cx="498243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3200" dirty="0"/>
                <a:t>Tevrat’ın günümüzdeki adı nedir?</a:t>
              </a:r>
            </a:p>
          </p:txBody>
        </p:sp>
      </p:grpSp>
      <p:grpSp>
        <p:nvGrpSpPr>
          <p:cNvPr id="20" name="Grup 19">
            <a:extLst>
              <a:ext uri="{FF2B5EF4-FFF2-40B4-BE49-F238E27FC236}">
                <a16:creationId xmlns:a16="http://schemas.microsoft.com/office/drawing/2014/main" id="{08D3214D-93A8-70A0-1FB7-2A6D3C8BDDE9}"/>
              </a:ext>
            </a:extLst>
          </p:cNvPr>
          <p:cNvGrpSpPr/>
          <p:nvPr/>
        </p:nvGrpSpPr>
        <p:grpSpPr>
          <a:xfrm>
            <a:off x="12231741" y="3503974"/>
            <a:ext cx="5721834" cy="4322302"/>
            <a:chOff x="12083163" y="6448679"/>
            <a:chExt cx="5721834" cy="410746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7B1B9937-BE27-E385-E096-CABE1BF90EA8}"/>
                </a:ext>
              </a:extLst>
            </p:cNvPr>
            <p:cNvSpPr/>
            <p:nvPr/>
          </p:nvSpPr>
          <p:spPr>
            <a:xfrm>
              <a:off x="12145925" y="6607944"/>
              <a:ext cx="5659072" cy="3948199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051523F5-3F01-F475-5397-F36283DE59FA}"/>
                </a:ext>
              </a:extLst>
            </p:cNvPr>
            <p:cNvGrpSpPr/>
            <p:nvPr/>
          </p:nvGrpSpPr>
          <p:grpSpPr>
            <a:xfrm>
              <a:off x="12145925" y="7457799"/>
              <a:ext cx="5659072" cy="2693510"/>
              <a:chOff x="0" y="-28575"/>
              <a:chExt cx="2558271" cy="1732688"/>
            </a:xfrm>
          </p:grpSpPr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32E597E-28B5-B921-749E-FC3BB6AC983A}"/>
                  </a:ext>
                </a:extLst>
              </p:cNvPr>
              <p:cNvSpPr/>
              <p:nvPr/>
            </p:nvSpPr>
            <p:spPr>
              <a:xfrm>
                <a:off x="0" y="534159"/>
                <a:ext cx="2558271" cy="1169954"/>
              </a:xfrm>
              <a:custGeom>
                <a:avLst/>
                <a:gdLst/>
                <a:ahLst/>
                <a:cxnLst/>
                <a:rect l="l" t="t" r="r" b="b"/>
                <a:pathLst>
                  <a:path w="2558271" h="482727">
                    <a:moveTo>
                      <a:pt x="2355071" y="0"/>
                    </a:moveTo>
                    <a:lnTo>
                      <a:pt x="203200" y="0"/>
                    </a:lnTo>
                    <a:lnTo>
                      <a:pt x="0" y="241363"/>
                    </a:lnTo>
                    <a:lnTo>
                      <a:pt x="203200" y="482727"/>
                    </a:lnTo>
                    <a:lnTo>
                      <a:pt x="2355071" y="482727"/>
                    </a:lnTo>
                    <a:lnTo>
                      <a:pt x="2558271" y="241363"/>
                    </a:lnTo>
                    <a:lnTo>
                      <a:pt x="235507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defTabSz="609630"/>
                <a:endParaRPr lang="tr-TR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TextBox 16">
                <a:extLst>
                  <a:ext uri="{FF2B5EF4-FFF2-40B4-BE49-F238E27FC236}">
                    <a16:creationId xmlns:a16="http://schemas.microsoft.com/office/drawing/2014/main" id="{589C9CCD-E364-64D9-1A63-C75B9CCBB31C}"/>
                  </a:ext>
                </a:extLst>
              </p:cNvPr>
              <p:cNvSpPr txBox="1"/>
              <p:nvPr/>
            </p:nvSpPr>
            <p:spPr>
              <a:xfrm>
                <a:off x="152400" y="-28575"/>
                <a:ext cx="2253471" cy="5113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5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3" name="Grup 22">
              <a:extLst>
                <a:ext uri="{FF2B5EF4-FFF2-40B4-BE49-F238E27FC236}">
                  <a16:creationId xmlns:a16="http://schemas.microsoft.com/office/drawing/2014/main" id="{5363F7E3-D37D-F7D7-CF0A-0C4451D6DF5F}"/>
                </a:ext>
              </a:extLst>
            </p:cNvPr>
            <p:cNvGrpSpPr/>
            <p:nvPr/>
          </p:nvGrpSpPr>
          <p:grpSpPr>
            <a:xfrm>
              <a:off x="12083163" y="6448679"/>
              <a:ext cx="659859" cy="692401"/>
              <a:chOff x="-2290" y="2513711"/>
              <a:chExt cx="744869" cy="723435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5F645139-E2FE-66F4-1C79-7E74866EC771}"/>
                  </a:ext>
                </a:extLst>
              </p:cNvPr>
              <p:cNvSpPr/>
              <p:nvPr/>
            </p:nvSpPr>
            <p:spPr>
              <a:xfrm>
                <a:off x="-2290" y="2513711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30">
                  <a:defRPr/>
                </a:pPr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TextBox 49">
                <a:extLst>
                  <a:ext uri="{FF2B5EF4-FFF2-40B4-BE49-F238E27FC236}">
                    <a16:creationId xmlns:a16="http://schemas.microsoft.com/office/drawing/2014/main" id="{FA804EA6-C8FD-DEEE-84E5-D5977DD0BC49}"/>
                  </a:ext>
                </a:extLst>
              </p:cNvPr>
              <p:cNvSpPr txBox="1"/>
              <p:nvPr/>
            </p:nvSpPr>
            <p:spPr>
              <a:xfrm>
                <a:off x="204319" y="2679036"/>
                <a:ext cx="331650" cy="4388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118"/>
                  </a:lnSpc>
                  <a:spcBef>
                    <a:spcPct val="0"/>
                  </a:spcBef>
                  <a:defRPr/>
                </a:pPr>
                <a:r>
                  <a:rPr lang="tr-TR" sz="3600" dirty="0">
                    <a:solidFill>
                      <a:srgbClr val="000000"/>
                    </a:solidFill>
                    <a:latin typeface="Calibri"/>
                  </a:rPr>
                  <a:t>3</a:t>
                </a:r>
                <a:endParaRPr lang="en-US" sz="36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24" name="Metin kutusu 23">
              <a:extLst>
                <a:ext uri="{FF2B5EF4-FFF2-40B4-BE49-F238E27FC236}">
                  <a16:creationId xmlns:a16="http://schemas.microsoft.com/office/drawing/2014/main" id="{8DB661D0-F28A-8023-370A-58D637DCCAFC}"/>
                </a:ext>
              </a:extLst>
            </p:cNvPr>
            <p:cNvSpPr txBox="1"/>
            <p:nvPr/>
          </p:nvSpPr>
          <p:spPr>
            <a:xfrm>
              <a:off x="12145926" y="7059303"/>
              <a:ext cx="5644972" cy="1023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r-TR" sz="3200" dirty="0"/>
                <a:t>Tevrat’taki emir ve yasaklar daha çok hangi toplulukla ilgilidir?</a:t>
              </a:r>
            </a:p>
          </p:txBody>
        </p:sp>
      </p:grp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FF45EBF1-6379-7603-E4A9-F7681C469C5D}"/>
              </a:ext>
            </a:extLst>
          </p:cNvPr>
          <p:cNvSpPr txBox="1"/>
          <p:nvPr/>
        </p:nvSpPr>
        <p:spPr>
          <a:xfrm>
            <a:off x="907028" y="5387877"/>
            <a:ext cx="3269631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tr-TR" sz="3200" dirty="0">
                <a:solidFill>
                  <a:srgbClr val="C00000"/>
                </a:solidFill>
              </a:rPr>
              <a:t>Hayır. </a:t>
            </a:r>
          </a:p>
          <a:p>
            <a:pPr algn="ctr" defTabSz="609630">
              <a:lnSpc>
                <a:spcPct val="150000"/>
              </a:lnSpc>
            </a:pPr>
            <a:r>
              <a:rPr lang="tr-TR" sz="3200" dirty="0">
                <a:solidFill>
                  <a:srgbClr val="C00000"/>
                </a:solidFill>
              </a:rPr>
              <a:t>Tahrif edilmiştir</a:t>
            </a:r>
            <a:r>
              <a:rPr lang="tr-TR" sz="3200" b="1" dirty="0">
                <a:solidFill>
                  <a:srgbClr val="C00000"/>
                </a:solidFill>
                <a:latin typeface="Calibri"/>
              </a:rPr>
              <a:t>.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BBDB1323-5B08-84E6-6355-396C9E4CF515}"/>
              </a:ext>
            </a:extLst>
          </p:cNvPr>
          <p:cNvSpPr txBox="1"/>
          <p:nvPr/>
        </p:nvSpPr>
        <p:spPr>
          <a:xfrm>
            <a:off x="5754450" y="5948349"/>
            <a:ext cx="535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3200" dirty="0">
                <a:solidFill>
                  <a:srgbClr val="C00000"/>
                </a:solidFill>
              </a:rPr>
              <a:t>Eski Ahit </a:t>
            </a:r>
            <a:endParaRPr lang="fi-FI" sz="3200" dirty="0">
              <a:solidFill>
                <a:srgbClr val="C00000"/>
              </a:solidFill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5D7398F1-7363-AC68-B2B0-2A24B65B732E}"/>
              </a:ext>
            </a:extLst>
          </p:cNvPr>
          <p:cNvSpPr txBox="1"/>
          <p:nvPr/>
        </p:nvSpPr>
        <p:spPr>
          <a:xfrm>
            <a:off x="12450629" y="6030808"/>
            <a:ext cx="539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3200" dirty="0">
                <a:solidFill>
                  <a:srgbClr val="C00000"/>
                </a:solidFill>
              </a:rPr>
              <a:t>İsrailoğulları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02AA6753-77A1-BE47-050D-9D950F8A2126}"/>
              </a:ext>
            </a:extLst>
          </p:cNvPr>
          <p:cNvSpPr/>
          <p:nvPr/>
        </p:nvSpPr>
        <p:spPr>
          <a:xfrm>
            <a:off x="5553431" y="1248008"/>
            <a:ext cx="7181137" cy="1389021"/>
          </a:xfrm>
          <a:prstGeom prst="roundRect">
            <a:avLst>
              <a:gd name="adj" fmla="val 27813"/>
            </a:avLst>
          </a:prstGeom>
          <a:solidFill>
            <a:srgbClr val="DDE0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solidFill>
                  <a:schemeClr val="tx1"/>
                </a:solidFill>
              </a:rPr>
              <a:t>Tevrat’ın Özellikleri</a:t>
            </a:r>
          </a:p>
          <a:p>
            <a:pPr algn="ctr"/>
            <a:r>
              <a:rPr lang="tr-TR" sz="3600" dirty="0">
                <a:solidFill>
                  <a:schemeClr val="tx1"/>
                </a:solidFill>
              </a:rPr>
              <a:t>Üç Soru Üç Cevap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2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3878" y="3336924"/>
            <a:ext cx="2787198" cy="2787200"/>
            <a:chOff x="0" y="0"/>
            <a:chExt cx="3716264" cy="3716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6274" cy="3716274"/>
            </a:xfrm>
            <a:custGeom>
              <a:avLst/>
              <a:gdLst/>
              <a:ahLst/>
              <a:cxnLst/>
              <a:rect l="l" t="t" r="r" b="b"/>
              <a:pathLst>
                <a:path w="3716274" h="3716274">
                  <a:moveTo>
                    <a:pt x="3716274" y="0"/>
                  </a:moveTo>
                  <a:lnTo>
                    <a:pt x="3716274" y="3716274"/>
                  </a:lnTo>
                  <a:lnTo>
                    <a:pt x="0" y="3716274"/>
                  </a:lnTo>
                  <a:lnTo>
                    <a:pt x="16383" y="3391408"/>
                  </a:lnTo>
                  <a:cubicBezTo>
                    <a:pt x="197104" y="1611884"/>
                    <a:pt x="1611884" y="197104"/>
                    <a:pt x="3391408" y="16383"/>
                  </a:cubicBezTo>
                  <a:lnTo>
                    <a:pt x="3716274" y="0"/>
                  </a:lnTo>
                  <a:close/>
                </a:path>
              </a:pathLst>
            </a:custGeom>
            <a:solidFill>
              <a:srgbClr val="20AE97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753600" y="4776243"/>
            <a:ext cx="2650656" cy="72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44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İbranice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412290" y="3336924"/>
            <a:ext cx="2787198" cy="2787200"/>
            <a:chOff x="0" y="0"/>
            <a:chExt cx="3716264" cy="3716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6274" cy="3716274"/>
            </a:xfrm>
            <a:custGeom>
              <a:avLst/>
              <a:gdLst/>
              <a:ahLst/>
              <a:cxnLst/>
              <a:rect l="l" t="t" r="r" b="b"/>
              <a:pathLst>
                <a:path w="3716274" h="3716274">
                  <a:moveTo>
                    <a:pt x="0" y="0"/>
                  </a:moveTo>
                  <a:lnTo>
                    <a:pt x="324866" y="16383"/>
                  </a:lnTo>
                  <a:cubicBezTo>
                    <a:pt x="2104390" y="197104"/>
                    <a:pt x="3519170" y="1611884"/>
                    <a:pt x="3699891" y="3391408"/>
                  </a:cubicBezTo>
                  <a:lnTo>
                    <a:pt x="3716274" y="3716274"/>
                  </a:lnTo>
                  <a:lnTo>
                    <a:pt x="0" y="371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57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32614" y="4895421"/>
            <a:ext cx="265065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sz="3450" b="1" spc="32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Hz. Musa (as)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13878" y="6235336"/>
            <a:ext cx="2787198" cy="2787196"/>
            <a:chOff x="0" y="0"/>
            <a:chExt cx="3716264" cy="37162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16274" cy="3716274"/>
            </a:xfrm>
            <a:custGeom>
              <a:avLst/>
              <a:gdLst/>
              <a:ahLst/>
              <a:cxnLst/>
              <a:rect l="l" t="t" r="r" b="b"/>
              <a:pathLst>
                <a:path w="3716274" h="3716274">
                  <a:moveTo>
                    <a:pt x="0" y="0"/>
                  </a:moveTo>
                  <a:lnTo>
                    <a:pt x="3716274" y="0"/>
                  </a:lnTo>
                  <a:lnTo>
                    <a:pt x="3716274" y="3716274"/>
                  </a:lnTo>
                  <a:lnTo>
                    <a:pt x="3391408" y="3699891"/>
                  </a:lnTo>
                  <a:cubicBezTo>
                    <a:pt x="1611884" y="3519170"/>
                    <a:pt x="197104" y="2104390"/>
                    <a:pt x="16383" y="3248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B31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53600" y="6969720"/>
            <a:ext cx="2650656" cy="72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44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Yahudiler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412290" y="6235336"/>
            <a:ext cx="2787198" cy="2787196"/>
            <a:chOff x="0" y="0"/>
            <a:chExt cx="3716264" cy="37162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16274" cy="3716274"/>
            </a:xfrm>
            <a:custGeom>
              <a:avLst/>
              <a:gdLst/>
              <a:ahLst/>
              <a:cxnLst/>
              <a:rect l="l" t="t" r="r" b="b"/>
              <a:pathLst>
                <a:path w="3716274" h="3716274">
                  <a:moveTo>
                    <a:pt x="0" y="0"/>
                  </a:moveTo>
                  <a:lnTo>
                    <a:pt x="3716274" y="0"/>
                  </a:lnTo>
                  <a:lnTo>
                    <a:pt x="3699891" y="324866"/>
                  </a:lnTo>
                  <a:cubicBezTo>
                    <a:pt x="3519170" y="2104390"/>
                    <a:pt x="2104390" y="3519170"/>
                    <a:pt x="324866" y="3699891"/>
                  </a:cubicBezTo>
                  <a:lnTo>
                    <a:pt x="0" y="371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4D3C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09111" y="6972631"/>
            <a:ext cx="265065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tr-TR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Eski </a:t>
            </a:r>
            <a:r>
              <a:rPr lang="tr-TR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Ahid</a:t>
            </a:r>
            <a:endParaRPr lang="en-US" sz="4200" spc="39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159526" y="982229"/>
            <a:ext cx="650552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56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Tevrat’ın</a:t>
            </a:r>
            <a:r>
              <a:rPr lang="en-US" sz="6000" b="1" spc="56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56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Özellikleri</a:t>
            </a:r>
            <a:endParaRPr lang="en-US" sz="6000" b="1" spc="56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grpSp>
        <p:nvGrpSpPr>
          <p:cNvPr id="37" name="Grup 36">
            <a:extLst>
              <a:ext uri="{FF2B5EF4-FFF2-40B4-BE49-F238E27FC236}">
                <a16:creationId xmlns:a16="http://schemas.microsoft.com/office/drawing/2014/main" id="{E1352C3D-F3DD-E52E-DD73-63AB3ADC8DCA}"/>
              </a:ext>
            </a:extLst>
          </p:cNvPr>
          <p:cNvGrpSpPr/>
          <p:nvPr/>
        </p:nvGrpSpPr>
        <p:grpSpPr>
          <a:xfrm>
            <a:off x="8912713" y="3741768"/>
            <a:ext cx="9646454" cy="1463706"/>
            <a:chOff x="8912713" y="3741768"/>
            <a:chExt cx="9646454" cy="1463706"/>
          </a:xfrm>
        </p:grpSpPr>
        <p:grpSp>
          <p:nvGrpSpPr>
            <p:cNvPr id="22" name="Group 22"/>
            <p:cNvGrpSpPr/>
            <p:nvPr/>
          </p:nvGrpSpPr>
          <p:grpSpPr>
            <a:xfrm>
              <a:off x="11789997" y="4160448"/>
              <a:ext cx="1045026" cy="1045026"/>
              <a:chOff x="0" y="0"/>
              <a:chExt cx="1393368" cy="139336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393444" cy="1393444"/>
              </a:xfrm>
              <a:custGeom>
                <a:avLst/>
                <a:gdLst/>
                <a:ahLst/>
                <a:cxnLst/>
                <a:rect l="l" t="t" r="r" b="b"/>
                <a:pathLst>
                  <a:path w="1393444" h="1393444">
                    <a:moveTo>
                      <a:pt x="0" y="696722"/>
                    </a:moveTo>
                    <a:cubicBezTo>
                      <a:pt x="0" y="311912"/>
                      <a:pt x="311912" y="0"/>
                      <a:pt x="696722" y="0"/>
                    </a:cubicBezTo>
                    <a:cubicBezTo>
                      <a:pt x="1081532" y="0"/>
                      <a:pt x="1393444" y="311912"/>
                      <a:pt x="1393444" y="696722"/>
                    </a:cubicBezTo>
                    <a:cubicBezTo>
                      <a:pt x="1393444" y="1081532"/>
                      <a:pt x="1081532" y="1393444"/>
                      <a:pt x="696722" y="1393444"/>
                    </a:cubicBezTo>
                    <a:cubicBezTo>
                      <a:pt x="311912" y="1393444"/>
                      <a:pt x="0" y="1081405"/>
                      <a:pt x="0" y="696722"/>
                    </a:cubicBezTo>
                    <a:close/>
                  </a:path>
                </a:pathLst>
              </a:custGeom>
              <a:solidFill>
                <a:srgbClr val="ABC570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9525"/>
                <a:ext cx="1393368" cy="1402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720"/>
                  </a:lnSpc>
                </a:pPr>
                <a:r>
                  <a:rPr lang="en-US" sz="8100" spc="75">
                    <a:solidFill>
                      <a:srgbClr val="000000"/>
                    </a:solidFill>
                    <a:ea typeface="TT Rounds Condensed"/>
                    <a:cs typeface="TT Rounds Condensed"/>
                    <a:sym typeface="TT Rounds Condensed"/>
                  </a:rPr>
                  <a:t>1</a:t>
                </a: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2926463" y="4471332"/>
              <a:ext cx="5632704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Hz.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Musa’ya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gönderilmiştir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</a:t>
              </a:r>
            </a:p>
          </p:txBody>
        </p:sp>
        <p:sp>
          <p:nvSpPr>
            <p:cNvPr id="31" name="AutoShape 31"/>
            <p:cNvSpPr/>
            <p:nvPr/>
          </p:nvSpPr>
          <p:spPr>
            <a:xfrm rot="529684">
              <a:off x="8912713" y="3741768"/>
              <a:ext cx="3441614" cy="0"/>
            </a:xfrm>
            <a:prstGeom prst="line">
              <a:avLst/>
            </a:prstGeom>
            <a:ln w="19050" cap="rnd">
              <a:solidFill>
                <a:srgbClr val="ABC57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9" name="Grup 38">
            <a:extLst>
              <a:ext uri="{FF2B5EF4-FFF2-40B4-BE49-F238E27FC236}">
                <a16:creationId xmlns:a16="http://schemas.microsoft.com/office/drawing/2014/main" id="{3BF3CC98-D883-AADD-4799-9A6E7FC7FFF1}"/>
              </a:ext>
            </a:extLst>
          </p:cNvPr>
          <p:cNvGrpSpPr/>
          <p:nvPr/>
        </p:nvGrpSpPr>
        <p:grpSpPr>
          <a:xfrm>
            <a:off x="8921707" y="7002180"/>
            <a:ext cx="9213893" cy="1510357"/>
            <a:chOff x="8921707" y="7002180"/>
            <a:chExt cx="9213893" cy="1510357"/>
          </a:xfrm>
        </p:grpSpPr>
        <p:grpSp>
          <p:nvGrpSpPr>
            <p:cNvPr id="26" name="Group 26"/>
            <p:cNvGrpSpPr/>
            <p:nvPr/>
          </p:nvGrpSpPr>
          <p:grpSpPr>
            <a:xfrm>
              <a:off x="11796039" y="7002180"/>
              <a:ext cx="1045026" cy="1045026"/>
              <a:chOff x="0" y="0"/>
              <a:chExt cx="1393368" cy="139336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93444" cy="1393444"/>
              </a:xfrm>
              <a:custGeom>
                <a:avLst/>
                <a:gdLst/>
                <a:ahLst/>
                <a:cxnLst/>
                <a:rect l="l" t="t" r="r" b="b"/>
                <a:pathLst>
                  <a:path w="1393444" h="1393444">
                    <a:moveTo>
                      <a:pt x="0" y="696722"/>
                    </a:moveTo>
                    <a:cubicBezTo>
                      <a:pt x="0" y="311912"/>
                      <a:pt x="311912" y="0"/>
                      <a:pt x="696722" y="0"/>
                    </a:cubicBezTo>
                    <a:cubicBezTo>
                      <a:pt x="1081532" y="0"/>
                      <a:pt x="1393444" y="311912"/>
                      <a:pt x="1393444" y="696722"/>
                    </a:cubicBezTo>
                    <a:cubicBezTo>
                      <a:pt x="1393444" y="1081532"/>
                      <a:pt x="1081532" y="1393444"/>
                      <a:pt x="696722" y="1393444"/>
                    </a:cubicBezTo>
                    <a:cubicBezTo>
                      <a:pt x="311912" y="1393444"/>
                      <a:pt x="0" y="1081405"/>
                      <a:pt x="0" y="696722"/>
                    </a:cubicBezTo>
                    <a:close/>
                  </a:path>
                </a:pathLst>
              </a:custGeom>
              <a:solidFill>
                <a:srgbClr val="CB4D3C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0"/>
                <a:ext cx="1393368" cy="13933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640"/>
                  </a:lnSpc>
                </a:pPr>
                <a:r>
                  <a:rPr lang="en-US" sz="7200" spc="67">
                    <a:solidFill>
                      <a:srgbClr val="000000"/>
                    </a:solidFill>
                    <a:ea typeface="TT Rounds Condensed"/>
                    <a:cs typeface="TT Rounds Condensed"/>
                    <a:sym typeface="TT Rounds Condensed"/>
                  </a:rPr>
                  <a:t>3</a:t>
                </a: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2926463" y="7007824"/>
              <a:ext cx="5209137" cy="11028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Tevrat’a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Ahd-i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Atik (</a:t>
              </a:r>
              <a:r>
                <a:rPr lang="tr-TR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Eski </a:t>
              </a:r>
              <a:r>
                <a:rPr lang="tr-TR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Ahid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) de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denilmektedir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 </a:t>
              </a:r>
            </a:p>
          </p:txBody>
        </p:sp>
        <p:sp>
          <p:nvSpPr>
            <p:cNvPr id="32" name="AutoShape 32"/>
            <p:cNvSpPr/>
            <p:nvPr/>
          </p:nvSpPr>
          <p:spPr>
            <a:xfrm rot="-607020">
              <a:off x="8921707" y="8512537"/>
              <a:ext cx="3438971" cy="0"/>
            </a:xfrm>
            <a:prstGeom prst="line">
              <a:avLst/>
            </a:prstGeom>
            <a:ln w="19050" cap="rnd">
              <a:solidFill>
                <a:srgbClr val="CB4D3C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6ECF81C1-C647-7418-B8F3-EDE7A0917B6A}"/>
              </a:ext>
            </a:extLst>
          </p:cNvPr>
          <p:cNvGrpSpPr/>
          <p:nvPr/>
        </p:nvGrpSpPr>
        <p:grpSpPr>
          <a:xfrm>
            <a:off x="738235" y="3856834"/>
            <a:ext cx="6596656" cy="1410245"/>
            <a:chOff x="738235" y="3856834"/>
            <a:chExt cx="6596656" cy="1410245"/>
          </a:xfrm>
        </p:grpSpPr>
        <p:grpSp>
          <p:nvGrpSpPr>
            <p:cNvPr id="14" name="Group 14"/>
            <p:cNvGrpSpPr/>
            <p:nvPr/>
          </p:nvGrpSpPr>
          <p:grpSpPr>
            <a:xfrm>
              <a:off x="738235" y="4222053"/>
              <a:ext cx="1045026" cy="1045026"/>
              <a:chOff x="0" y="0"/>
              <a:chExt cx="1393368" cy="139336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93444" cy="1393444"/>
              </a:xfrm>
              <a:custGeom>
                <a:avLst/>
                <a:gdLst/>
                <a:ahLst/>
                <a:cxnLst/>
                <a:rect l="l" t="t" r="r" b="b"/>
                <a:pathLst>
                  <a:path w="1393444" h="1393444">
                    <a:moveTo>
                      <a:pt x="0" y="696722"/>
                    </a:moveTo>
                    <a:cubicBezTo>
                      <a:pt x="0" y="311912"/>
                      <a:pt x="311912" y="0"/>
                      <a:pt x="696722" y="0"/>
                    </a:cubicBezTo>
                    <a:cubicBezTo>
                      <a:pt x="1081532" y="0"/>
                      <a:pt x="1393444" y="311912"/>
                      <a:pt x="1393444" y="696722"/>
                    </a:cubicBezTo>
                    <a:cubicBezTo>
                      <a:pt x="1393444" y="1081532"/>
                      <a:pt x="1081532" y="1393444"/>
                      <a:pt x="696722" y="1393444"/>
                    </a:cubicBezTo>
                    <a:cubicBezTo>
                      <a:pt x="311912" y="1393444"/>
                      <a:pt x="0" y="1081405"/>
                      <a:pt x="0" y="696722"/>
                    </a:cubicBezTo>
                    <a:close/>
                  </a:path>
                </a:pathLst>
              </a:custGeom>
              <a:solidFill>
                <a:srgbClr val="20AE97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393368" cy="1402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920"/>
                  </a:lnSpc>
                </a:pPr>
                <a:r>
                  <a:rPr lang="en-US" sz="6600" spc="61">
                    <a:solidFill>
                      <a:srgbClr val="000000"/>
                    </a:solidFill>
                    <a:ea typeface="TT Rounds Condensed"/>
                    <a:cs typeface="TT Rounds Condensed"/>
                    <a:sym typeface="TT Rounds Condensed"/>
                  </a:rPr>
                  <a:t>2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642920" y="4388346"/>
              <a:ext cx="3779518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Dili </a:t>
              </a:r>
              <a:r>
                <a:rPr lang="en-US" sz="4200" spc="3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İbranicedir</a:t>
              </a: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</a:t>
              </a:r>
            </a:p>
          </p:txBody>
        </p:sp>
        <p:sp>
          <p:nvSpPr>
            <p:cNvPr id="33" name="AutoShape 33"/>
            <p:cNvSpPr/>
            <p:nvPr/>
          </p:nvSpPr>
          <p:spPr>
            <a:xfrm rot="-331527">
              <a:off x="1225123" y="3856834"/>
              <a:ext cx="6109768" cy="0"/>
            </a:xfrm>
            <a:prstGeom prst="line">
              <a:avLst/>
            </a:prstGeom>
            <a:ln w="19050" cap="rnd">
              <a:solidFill>
                <a:srgbClr val="20AE97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8" name="Grup 37">
            <a:extLst>
              <a:ext uri="{FF2B5EF4-FFF2-40B4-BE49-F238E27FC236}">
                <a16:creationId xmlns:a16="http://schemas.microsoft.com/office/drawing/2014/main" id="{8354FBDD-3BB0-33F3-E405-54CE126E6362}"/>
              </a:ext>
            </a:extLst>
          </p:cNvPr>
          <p:cNvGrpSpPr/>
          <p:nvPr/>
        </p:nvGrpSpPr>
        <p:grpSpPr>
          <a:xfrm>
            <a:off x="642082" y="7038375"/>
            <a:ext cx="7208610" cy="1474163"/>
            <a:chOff x="642082" y="7038375"/>
            <a:chExt cx="7208610" cy="1474163"/>
          </a:xfrm>
        </p:grpSpPr>
        <p:grpSp>
          <p:nvGrpSpPr>
            <p:cNvPr id="18" name="Group 18"/>
            <p:cNvGrpSpPr/>
            <p:nvPr/>
          </p:nvGrpSpPr>
          <p:grpSpPr>
            <a:xfrm>
              <a:off x="642082" y="7102389"/>
              <a:ext cx="1045026" cy="1045026"/>
              <a:chOff x="0" y="0"/>
              <a:chExt cx="1393368" cy="139336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393444" cy="1393444"/>
              </a:xfrm>
              <a:custGeom>
                <a:avLst/>
                <a:gdLst/>
                <a:ahLst/>
                <a:cxnLst/>
                <a:rect l="l" t="t" r="r" b="b"/>
                <a:pathLst>
                  <a:path w="1393444" h="1393444">
                    <a:moveTo>
                      <a:pt x="0" y="696722"/>
                    </a:moveTo>
                    <a:cubicBezTo>
                      <a:pt x="0" y="311912"/>
                      <a:pt x="311912" y="0"/>
                      <a:pt x="696722" y="0"/>
                    </a:cubicBezTo>
                    <a:cubicBezTo>
                      <a:pt x="1081532" y="0"/>
                      <a:pt x="1393444" y="311912"/>
                      <a:pt x="1393444" y="696722"/>
                    </a:cubicBezTo>
                    <a:cubicBezTo>
                      <a:pt x="1393444" y="1081532"/>
                      <a:pt x="1081532" y="1393444"/>
                      <a:pt x="696722" y="1393444"/>
                    </a:cubicBezTo>
                    <a:cubicBezTo>
                      <a:pt x="311912" y="1393444"/>
                      <a:pt x="0" y="1081405"/>
                      <a:pt x="0" y="696722"/>
                    </a:cubicBezTo>
                    <a:close/>
                  </a:path>
                </a:pathLst>
              </a:custGeom>
              <a:solidFill>
                <a:srgbClr val="F7AB31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9525"/>
                <a:ext cx="1393368" cy="1402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920"/>
                  </a:lnSpc>
                </a:pPr>
                <a:r>
                  <a:rPr lang="en-US" sz="6600" spc="61">
                    <a:solidFill>
                      <a:srgbClr val="000000"/>
                    </a:solidFill>
                    <a:ea typeface="TT Rounds Condensed"/>
                    <a:cs typeface="TT Rounds Condensed"/>
                    <a:sym typeface="TT Rounds Condensed"/>
                  </a:rPr>
                  <a:t>4</a:t>
                </a: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42364" y="7038375"/>
              <a:ext cx="3779518" cy="128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4200" spc="3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Yahudilerin</a:t>
              </a: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4200" spc="3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kutsal</a:t>
              </a: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4200" spc="3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kitabıdır</a:t>
              </a: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 </a:t>
              </a:r>
            </a:p>
          </p:txBody>
        </p:sp>
        <p:sp>
          <p:nvSpPr>
            <p:cNvPr id="34" name="AutoShape 34"/>
            <p:cNvSpPr/>
            <p:nvPr/>
          </p:nvSpPr>
          <p:spPr>
            <a:xfrm rot="307588">
              <a:off x="1090146" y="8512538"/>
              <a:ext cx="6760546" cy="0"/>
            </a:xfrm>
            <a:prstGeom prst="line">
              <a:avLst/>
            </a:prstGeom>
            <a:ln w="19050" cap="rnd">
              <a:solidFill>
                <a:srgbClr val="F7AB31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5" name="Freeform 35" descr="TEVRAT ile ilgili gÃ¶rsel sonucu"/>
          <p:cNvSpPr/>
          <p:nvPr/>
        </p:nvSpPr>
        <p:spPr>
          <a:xfrm>
            <a:off x="14235546" y="723900"/>
            <a:ext cx="3314219" cy="3618582"/>
          </a:xfrm>
          <a:custGeom>
            <a:avLst/>
            <a:gdLst/>
            <a:ahLst/>
            <a:cxnLst/>
            <a:rect l="l" t="t" r="r" b="b"/>
            <a:pathLst>
              <a:path w="3470564" h="4186238">
                <a:moveTo>
                  <a:pt x="0" y="0"/>
                </a:moveTo>
                <a:lnTo>
                  <a:pt x="3470564" y="0"/>
                </a:lnTo>
                <a:lnTo>
                  <a:pt x="3470564" y="4186238"/>
                </a:lnTo>
                <a:lnTo>
                  <a:pt x="0" y="4186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5392"/>
            </a:stretch>
          </a:blipFill>
        </p:spPr>
        <p:txBody>
          <a:bodyPr/>
          <a:lstStyle/>
          <a:p>
            <a:endParaRPr lang="tr-TR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F818FE8-2EF1-B594-2706-9235CF31853D}"/>
              </a:ext>
            </a:extLst>
          </p:cNvPr>
          <p:cNvSpPr/>
          <p:nvPr/>
        </p:nvSpPr>
        <p:spPr>
          <a:xfrm>
            <a:off x="4724400" y="1181100"/>
            <a:ext cx="13411200" cy="8106491"/>
          </a:xfrm>
          <a:prstGeom prst="roundRect">
            <a:avLst>
              <a:gd name="adj" fmla="val 13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Allah Teala tarafından </a:t>
            </a:r>
            <a:r>
              <a:rPr lang="tr-TR" sz="3600" b="1" dirty="0">
                <a:solidFill>
                  <a:srgbClr val="FF0000"/>
                </a:solidFill>
              </a:rPr>
              <a:t>Hz. Davud’a </a:t>
            </a:r>
            <a:r>
              <a:rPr lang="tr-TR" sz="3600" dirty="0">
                <a:solidFill>
                  <a:prstClr val="black"/>
                </a:solidFill>
              </a:rPr>
              <a:t>gönderilmiştir. 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Günümüzde Zebur, Yahudilerin kutsal kitabı olan Eski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Ahit’in bir bölümünde </a:t>
            </a:r>
            <a:r>
              <a:rPr lang="tr-TR" sz="3600" b="1" dirty="0" err="1">
                <a:solidFill>
                  <a:srgbClr val="FF0000"/>
                </a:solidFill>
              </a:rPr>
              <a:t>Mezmurlar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dirty="0">
                <a:solidFill>
                  <a:prstClr val="black"/>
                </a:solidFill>
              </a:rPr>
              <a:t>adı ile yer almaktadır. 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İçerisinde ahlaki ve dinî faziletleri konu edinen öğütler bulunmaktadır.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Zebur, Yahudiler ve Hristiyanlar tarafından </a:t>
            </a:r>
            <a:r>
              <a:rPr lang="tr-TR" sz="3600" b="1" dirty="0">
                <a:solidFill>
                  <a:srgbClr val="FF0000"/>
                </a:solidFill>
              </a:rPr>
              <a:t>dua niyetiyle </a:t>
            </a:r>
            <a:r>
              <a:rPr lang="tr-TR" sz="3600" dirty="0">
                <a:solidFill>
                  <a:prstClr val="black"/>
                </a:solidFill>
              </a:rPr>
              <a:t>okunmaktadır. 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Zebur’un ilk ve asıl hâli günümüze kadar </a:t>
            </a:r>
            <a:r>
              <a:rPr lang="tr-TR" sz="3600" b="1" dirty="0">
                <a:solidFill>
                  <a:srgbClr val="FF0000"/>
                </a:solidFill>
              </a:rPr>
              <a:t>ulaşamamıştır.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D479497-D110-F050-8555-B6B3AE77C6AC}"/>
              </a:ext>
            </a:extLst>
          </p:cNvPr>
          <p:cNvSpPr/>
          <p:nvPr/>
        </p:nvSpPr>
        <p:spPr>
          <a:xfrm>
            <a:off x="-152400" y="1214718"/>
            <a:ext cx="6965763" cy="921124"/>
          </a:xfrm>
          <a:prstGeom prst="roundRect">
            <a:avLst>
              <a:gd name="adj" fmla="val 258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Zebur’un Özellikleri</a:t>
            </a:r>
          </a:p>
        </p:txBody>
      </p:sp>
      <p:pic>
        <p:nvPicPr>
          <p:cNvPr id="1026" name="Picture 2" descr="Zebur Mezmurlar">
            <a:extLst>
              <a:ext uri="{FF2B5EF4-FFF2-40B4-BE49-F238E27FC236}">
                <a16:creationId xmlns:a16="http://schemas.microsoft.com/office/drawing/2014/main" id="{7BAD4139-4B1A-ACB0-E0D4-31E524F2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2365406"/>
            <a:ext cx="4451350" cy="692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47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F818FE8-2EF1-B594-2706-9235CF31853D}"/>
              </a:ext>
            </a:extLst>
          </p:cNvPr>
          <p:cNvSpPr/>
          <p:nvPr/>
        </p:nvSpPr>
        <p:spPr>
          <a:xfrm>
            <a:off x="4724400" y="1181100"/>
            <a:ext cx="12801600" cy="8915400"/>
          </a:xfrm>
          <a:prstGeom prst="roundRect">
            <a:avLst>
              <a:gd name="adj" fmla="val 139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Hz. İsa’ya gönderilen ilahi kitabın adıdır.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Sözlü olarak yayılan İncil farklı kişiler tarafından yazılmış ve birçok İncil nüshası ortaya çıkmıştır. 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Daha sonraki dönemlerde</a:t>
            </a:r>
            <a:r>
              <a:rPr lang="tr-TR" sz="3600" dirty="0">
                <a:solidFill>
                  <a:srgbClr val="FF0000"/>
                </a:solidFill>
              </a:rPr>
              <a:t> Hristiyanlar </a:t>
            </a:r>
            <a:r>
              <a:rPr lang="tr-TR" sz="3600" dirty="0">
                <a:solidFill>
                  <a:prstClr val="black"/>
                </a:solidFill>
              </a:rPr>
              <a:t>çok sayıda İncil’den sadece dördünü kabul etmişlerdir. 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rgbClr val="FF0000"/>
                </a:solidFill>
              </a:rPr>
              <a:t>Matta, Markos, Luka </a:t>
            </a:r>
            <a:r>
              <a:rPr lang="tr-TR" sz="3600" dirty="0">
                <a:solidFill>
                  <a:schemeClr val="tx1"/>
                </a:solidFill>
              </a:rPr>
              <a:t>ve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Yuhanna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>
                <a:solidFill>
                  <a:prstClr val="black"/>
                </a:solidFill>
              </a:rPr>
              <a:t>tarafından yazılan İncillerdir. 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Bu İnciller Hristiyanların kutsal kitabı olan </a:t>
            </a:r>
            <a:r>
              <a:rPr lang="tr-TR" sz="3600" dirty="0" err="1">
                <a:solidFill>
                  <a:srgbClr val="FF0000"/>
                </a:solidFill>
              </a:rPr>
              <a:t>Kitab</a:t>
            </a:r>
            <a:r>
              <a:rPr lang="tr-TR" sz="3600" dirty="0">
                <a:solidFill>
                  <a:srgbClr val="FF0000"/>
                </a:solidFill>
              </a:rPr>
              <a:t>-ı Mukaddes’in </a:t>
            </a:r>
            <a:r>
              <a:rPr lang="tr-TR" sz="3600" dirty="0">
                <a:solidFill>
                  <a:prstClr val="black"/>
                </a:solidFill>
              </a:rPr>
              <a:t>Yeni Ahit bölümünde bulunmaktadır.</a:t>
            </a:r>
          </a:p>
          <a:p>
            <a:pPr marL="571500" lvl="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prstClr val="black"/>
                </a:solidFill>
              </a:rPr>
              <a:t>Tevrat ve Zebur gibi İncil de değiştirildiği için günümüzde Hz. İsa’ya indirilen hâli ile mevcut değildir.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D479497-D110-F050-8555-B6B3AE77C6AC}"/>
              </a:ext>
            </a:extLst>
          </p:cNvPr>
          <p:cNvSpPr/>
          <p:nvPr/>
        </p:nvSpPr>
        <p:spPr>
          <a:xfrm>
            <a:off x="-152400" y="912719"/>
            <a:ext cx="7391399" cy="1146362"/>
          </a:xfrm>
          <a:prstGeom prst="roundRect">
            <a:avLst>
              <a:gd name="adj" fmla="val 2781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İncil’in Özellikleri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C3E3D12-BCEA-E122-D8AB-A91CA312DE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599" t="7529" r="21601" b="4835"/>
          <a:stretch/>
        </p:blipFill>
        <p:spPr>
          <a:xfrm>
            <a:off x="304800" y="2400300"/>
            <a:ext cx="4148619" cy="640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1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3878" y="3336924"/>
            <a:ext cx="2787198" cy="2787200"/>
            <a:chOff x="0" y="0"/>
            <a:chExt cx="3716264" cy="37162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6274" cy="3716274"/>
            </a:xfrm>
            <a:custGeom>
              <a:avLst/>
              <a:gdLst/>
              <a:ahLst/>
              <a:cxnLst/>
              <a:rect l="l" t="t" r="r" b="b"/>
              <a:pathLst>
                <a:path w="3716274" h="3716274">
                  <a:moveTo>
                    <a:pt x="3716274" y="0"/>
                  </a:moveTo>
                  <a:lnTo>
                    <a:pt x="3716274" y="3716274"/>
                  </a:lnTo>
                  <a:lnTo>
                    <a:pt x="0" y="3716274"/>
                  </a:lnTo>
                  <a:lnTo>
                    <a:pt x="16383" y="3391408"/>
                  </a:lnTo>
                  <a:cubicBezTo>
                    <a:pt x="197104" y="1611884"/>
                    <a:pt x="1611884" y="197104"/>
                    <a:pt x="3391408" y="16383"/>
                  </a:cubicBezTo>
                  <a:lnTo>
                    <a:pt x="3716274" y="0"/>
                  </a:lnTo>
                  <a:close/>
                </a:path>
              </a:pathLst>
            </a:custGeom>
            <a:solidFill>
              <a:srgbClr val="20AE97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753600" y="4776243"/>
            <a:ext cx="2650656" cy="66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3200" spc="44">
                <a:solidFill>
                  <a:srgbClr val="FFFFFF"/>
                </a:solidFill>
                <a:ea typeface="TT Rounds Condensed"/>
                <a:cs typeface="TT Rounds Condensed"/>
                <a:sym typeface="TT Rounds Condensed"/>
              </a:rPr>
              <a:t>Dört İncil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412290" y="3336924"/>
            <a:ext cx="2787198" cy="2787200"/>
            <a:chOff x="0" y="0"/>
            <a:chExt cx="3716264" cy="3716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6274" cy="3716274"/>
            </a:xfrm>
            <a:custGeom>
              <a:avLst/>
              <a:gdLst/>
              <a:ahLst/>
              <a:cxnLst/>
              <a:rect l="l" t="t" r="r" b="b"/>
              <a:pathLst>
                <a:path w="3716274" h="3716274">
                  <a:moveTo>
                    <a:pt x="0" y="0"/>
                  </a:moveTo>
                  <a:lnTo>
                    <a:pt x="324866" y="16383"/>
                  </a:lnTo>
                  <a:cubicBezTo>
                    <a:pt x="2104390" y="197104"/>
                    <a:pt x="3519170" y="1611884"/>
                    <a:pt x="3699891" y="3391408"/>
                  </a:cubicBezTo>
                  <a:lnTo>
                    <a:pt x="3716274" y="3716274"/>
                  </a:lnTo>
                  <a:lnTo>
                    <a:pt x="0" y="371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57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32614" y="4895421"/>
            <a:ext cx="2650656" cy="50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sz="3200" b="1" spc="32">
                <a:solidFill>
                  <a:srgbClr val="FFFFFF"/>
                </a:solidFill>
                <a:ea typeface="TT Rounds Condensed Bold"/>
                <a:cs typeface="TT Rounds Condensed Bold"/>
                <a:sym typeface="TT Rounds Condensed Bold"/>
              </a:rPr>
              <a:t>Hz. İsa (as)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13878" y="6235336"/>
            <a:ext cx="2787198" cy="2787196"/>
            <a:chOff x="0" y="0"/>
            <a:chExt cx="3716264" cy="37162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16274" cy="3716274"/>
            </a:xfrm>
            <a:custGeom>
              <a:avLst/>
              <a:gdLst/>
              <a:ahLst/>
              <a:cxnLst/>
              <a:rect l="l" t="t" r="r" b="b"/>
              <a:pathLst>
                <a:path w="3716274" h="3716274">
                  <a:moveTo>
                    <a:pt x="0" y="0"/>
                  </a:moveTo>
                  <a:lnTo>
                    <a:pt x="3716274" y="0"/>
                  </a:lnTo>
                  <a:lnTo>
                    <a:pt x="3716274" y="3716274"/>
                  </a:lnTo>
                  <a:lnTo>
                    <a:pt x="3391408" y="3699891"/>
                  </a:lnTo>
                  <a:cubicBezTo>
                    <a:pt x="1611884" y="3519170"/>
                    <a:pt x="197104" y="2104390"/>
                    <a:pt x="16383" y="3248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AB31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35769" y="7041511"/>
            <a:ext cx="2650656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200" b="1" spc="33" dirty="0" err="1">
                <a:solidFill>
                  <a:srgbClr val="FFFFFF"/>
                </a:solidFill>
                <a:ea typeface="TT Rounds Condensed Bold"/>
                <a:cs typeface="TT Rounds Condensed Bold"/>
                <a:sym typeface="TT Rounds Condensed Bold"/>
              </a:rPr>
              <a:t>Hristiyanların</a:t>
            </a:r>
            <a:endParaRPr lang="en-US" sz="3200" b="1" spc="33" dirty="0">
              <a:solidFill>
                <a:srgbClr val="FFFFFF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412290" y="6235336"/>
            <a:ext cx="2787198" cy="2787196"/>
            <a:chOff x="0" y="0"/>
            <a:chExt cx="3716264" cy="37162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16274" cy="3716274"/>
            </a:xfrm>
            <a:custGeom>
              <a:avLst/>
              <a:gdLst/>
              <a:ahLst/>
              <a:cxnLst/>
              <a:rect l="l" t="t" r="r" b="b"/>
              <a:pathLst>
                <a:path w="3716274" h="3716274">
                  <a:moveTo>
                    <a:pt x="0" y="0"/>
                  </a:moveTo>
                  <a:lnTo>
                    <a:pt x="3716274" y="0"/>
                  </a:lnTo>
                  <a:lnTo>
                    <a:pt x="3699891" y="324866"/>
                  </a:lnTo>
                  <a:cubicBezTo>
                    <a:pt x="3519170" y="2104390"/>
                    <a:pt x="2104390" y="3519170"/>
                    <a:pt x="324866" y="3699891"/>
                  </a:cubicBezTo>
                  <a:lnTo>
                    <a:pt x="0" y="371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4D3C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68604" y="6999648"/>
            <a:ext cx="2650656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200" spc="33" dirty="0" err="1">
                <a:solidFill>
                  <a:srgbClr val="FFFFFF"/>
                </a:solidFill>
                <a:ea typeface="TT Rounds Condensed"/>
                <a:cs typeface="TT Rounds Condensed"/>
                <a:sym typeface="TT Rounds Condensed"/>
              </a:rPr>
              <a:t>Ahd-i</a:t>
            </a:r>
            <a:r>
              <a:rPr lang="en-US" sz="3200" spc="33" dirty="0">
                <a:solidFill>
                  <a:srgbClr val="FFFFFF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33" dirty="0" err="1">
                <a:solidFill>
                  <a:srgbClr val="FFFFFF"/>
                </a:solidFill>
                <a:ea typeface="TT Rounds Condensed"/>
                <a:cs typeface="TT Rounds Condensed"/>
                <a:sym typeface="TT Rounds Condensed"/>
              </a:rPr>
              <a:t>Cedid</a:t>
            </a:r>
            <a:endParaRPr lang="en-US" sz="3200" spc="33" dirty="0">
              <a:solidFill>
                <a:srgbClr val="FFFFFF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753600" y="2026818"/>
            <a:ext cx="6676756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 spc="61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İncil'in</a:t>
            </a:r>
            <a:r>
              <a:rPr lang="en-US" sz="6600" b="1" spc="61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600" b="1" spc="61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Özellikleri</a:t>
            </a:r>
            <a:endParaRPr lang="en-US" sz="6600" b="1" spc="61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grpSp>
        <p:nvGrpSpPr>
          <p:cNvPr id="37" name="Grup 36">
            <a:extLst>
              <a:ext uri="{FF2B5EF4-FFF2-40B4-BE49-F238E27FC236}">
                <a16:creationId xmlns:a16="http://schemas.microsoft.com/office/drawing/2014/main" id="{487A6962-46FD-3E0B-8C24-A3785FF3A027}"/>
              </a:ext>
            </a:extLst>
          </p:cNvPr>
          <p:cNvGrpSpPr/>
          <p:nvPr/>
        </p:nvGrpSpPr>
        <p:grpSpPr>
          <a:xfrm>
            <a:off x="8912713" y="3741768"/>
            <a:ext cx="9646454" cy="1463706"/>
            <a:chOff x="8912713" y="3741768"/>
            <a:chExt cx="9646454" cy="1463706"/>
          </a:xfrm>
        </p:grpSpPr>
        <p:grpSp>
          <p:nvGrpSpPr>
            <p:cNvPr id="22" name="Group 22"/>
            <p:cNvGrpSpPr/>
            <p:nvPr/>
          </p:nvGrpSpPr>
          <p:grpSpPr>
            <a:xfrm>
              <a:off x="11789997" y="4160448"/>
              <a:ext cx="1045026" cy="1045026"/>
              <a:chOff x="0" y="0"/>
              <a:chExt cx="1393368" cy="139336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393444" cy="1393444"/>
              </a:xfrm>
              <a:custGeom>
                <a:avLst/>
                <a:gdLst/>
                <a:ahLst/>
                <a:cxnLst/>
                <a:rect l="l" t="t" r="r" b="b"/>
                <a:pathLst>
                  <a:path w="1393444" h="1393444">
                    <a:moveTo>
                      <a:pt x="0" y="696722"/>
                    </a:moveTo>
                    <a:cubicBezTo>
                      <a:pt x="0" y="311912"/>
                      <a:pt x="311912" y="0"/>
                      <a:pt x="696722" y="0"/>
                    </a:cubicBezTo>
                    <a:cubicBezTo>
                      <a:pt x="1081532" y="0"/>
                      <a:pt x="1393444" y="311912"/>
                      <a:pt x="1393444" y="696722"/>
                    </a:cubicBezTo>
                    <a:cubicBezTo>
                      <a:pt x="1393444" y="1081532"/>
                      <a:pt x="1081532" y="1393444"/>
                      <a:pt x="696722" y="1393444"/>
                    </a:cubicBezTo>
                    <a:cubicBezTo>
                      <a:pt x="311912" y="1393444"/>
                      <a:pt x="0" y="1081405"/>
                      <a:pt x="0" y="696722"/>
                    </a:cubicBezTo>
                    <a:close/>
                  </a:path>
                </a:pathLst>
              </a:custGeom>
              <a:solidFill>
                <a:srgbClr val="ABC570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9525"/>
                <a:ext cx="1393368" cy="1402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720"/>
                  </a:lnSpc>
                </a:pPr>
                <a:r>
                  <a:rPr lang="en-US" sz="8100" spc="75">
                    <a:solidFill>
                      <a:srgbClr val="FFFFFF"/>
                    </a:solidFill>
                    <a:ea typeface="TT Rounds Condensed"/>
                    <a:cs typeface="TT Rounds Condensed"/>
                    <a:sym typeface="TT Rounds Condensed"/>
                  </a:rPr>
                  <a:t>1</a:t>
                </a: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2926463" y="4471332"/>
              <a:ext cx="5632704" cy="551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33" dirty="0">
                  <a:solidFill>
                    <a:srgbClr val="0D0D0D"/>
                  </a:solidFill>
                  <a:ea typeface="TT Rounds Condensed"/>
                  <a:cs typeface="TT Rounds Condensed"/>
                  <a:sym typeface="TT Rounds Condensed"/>
                </a:rPr>
                <a:t>Hz. </a:t>
              </a:r>
              <a:r>
                <a:rPr lang="en-US" sz="3600" spc="33" dirty="0" err="1">
                  <a:solidFill>
                    <a:srgbClr val="0D0D0D"/>
                  </a:solidFill>
                  <a:ea typeface="TT Rounds Condensed"/>
                  <a:cs typeface="TT Rounds Condensed"/>
                  <a:sym typeface="TT Rounds Condensed"/>
                </a:rPr>
                <a:t>İsa’ya</a:t>
              </a:r>
              <a:r>
                <a:rPr lang="en-US" sz="3600" spc="33" dirty="0">
                  <a:solidFill>
                    <a:srgbClr val="0D0D0D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D0D0D"/>
                  </a:solidFill>
                  <a:ea typeface="TT Rounds Condensed"/>
                  <a:cs typeface="TT Rounds Condensed"/>
                  <a:sym typeface="TT Rounds Condensed"/>
                </a:rPr>
                <a:t>gönderilmiştir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</a:t>
              </a:r>
            </a:p>
          </p:txBody>
        </p:sp>
        <p:sp>
          <p:nvSpPr>
            <p:cNvPr id="31" name="AutoShape 31"/>
            <p:cNvSpPr/>
            <p:nvPr/>
          </p:nvSpPr>
          <p:spPr>
            <a:xfrm rot="529684">
              <a:off x="8912713" y="3741768"/>
              <a:ext cx="3441614" cy="0"/>
            </a:xfrm>
            <a:prstGeom prst="line">
              <a:avLst/>
            </a:prstGeom>
            <a:ln w="19050" cap="rnd">
              <a:solidFill>
                <a:srgbClr val="ABC57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9" name="Grup 38">
            <a:extLst>
              <a:ext uri="{FF2B5EF4-FFF2-40B4-BE49-F238E27FC236}">
                <a16:creationId xmlns:a16="http://schemas.microsoft.com/office/drawing/2014/main" id="{1E30C7C8-8D6A-AA9E-59DF-7D488BEA3232}"/>
              </a:ext>
            </a:extLst>
          </p:cNvPr>
          <p:cNvGrpSpPr/>
          <p:nvPr/>
        </p:nvGrpSpPr>
        <p:grpSpPr>
          <a:xfrm>
            <a:off x="8921707" y="6946640"/>
            <a:ext cx="10379255" cy="1565897"/>
            <a:chOff x="8921707" y="6946640"/>
            <a:chExt cx="10379255" cy="1565897"/>
          </a:xfrm>
        </p:grpSpPr>
        <p:grpSp>
          <p:nvGrpSpPr>
            <p:cNvPr id="26" name="Group 26"/>
            <p:cNvGrpSpPr/>
            <p:nvPr/>
          </p:nvGrpSpPr>
          <p:grpSpPr>
            <a:xfrm>
              <a:off x="11796039" y="7002180"/>
              <a:ext cx="1045026" cy="1045026"/>
              <a:chOff x="0" y="0"/>
              <a:chExt cx="1393368" cy="139336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93444" cy="1393444"/>
              </a:xfrm>
              <a:custGeom>
                <a:avLst/>
                <a:gdLst/>
                <a:ahLst/>
                <a:cxnLst/>
                <a:rect l="l" t="t" r="r" b="b"/>
                <a:pathLst>
                  <a:path w="1393444" h="1393444">
                    <a:moveTo>
                      <a:pt x="0" y="696722"/>
                    </a:moveTo>
                    <a:cubicBezTo>
                      <a:pt x="0" y="311912"/>
                      <a:pt x="311912" y="0"/>
                      <a:pt x="696722" y="0"/>
                    </a:cubicBezTo>
                    <a:cubicBezTo>
                      <a:pt x="1081532" y="0"/>
                      <a:pt x="1393444" y="311912"/>
                      <a:pt x="1393444" y="696722"/>
                    </a:cubicBezTo>
                    <a:cubicBezTo>
                      <a:pt x="1393444" y="1081532"/>
                      <a:pt x="1081532" y="1393444"/>
                      <a:pt x="696722" y="1393444"/>
                    </a:cubicBezTo>
                    <a:cubicBezTo>
                      <a:pt x="311912" y="1393444"/>
                      <a:pt x="0" y="1081405"/>
                      <a:pt x="0" y="696722"/>
                    </a:cubicBezTo>
                    <a:close/>
                  </a:path>
                </a:pathLst>
              </a:custGeom>
              <a:solidFill>
                <a:srgbClr val="CB4D3C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0"/>
                <a:ext cx="1393368" cy="13933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640"/>
                  </a:lnSpc>
                </a:pPr>
                <a:r>
                  <a:rPr lang="en-US" sz="7200" spc="67">
                    <a:solidFill>
                      <a:srgbClr val="FFFFFF"/>
                    </a:solidFill>
                    <a:ea typeface="TT Rounds Condensed"/>
                    <a:cs typeface="TT Rounds Condensed"/>
                    <a:sym typeface="TT Rounds Condensed"/>
                  </a:rPr>
                  <a:t>3</a:t>
                </a: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2926463" y="6946640"/>
              <a:ext cx="6374499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İncil’e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,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Ahd-i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Cedid</a:t>
              </a:r>
              <a:endParaRPr lang="en-US" sz="3600" spc="3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endParaRPr>
            </a:p>
            <a:p>
              <a:pPr>
                <a:lnSpc>
                  <a:spcPts val="4320"/>
                </a:lnSpc>
              </a:pP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(Yeni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Sözleşme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) de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denir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</a:t>
              </a:r>
            </a:p>
          </p:txBody>
        </p:sp>
        <p:sp>
          <p:nvSpPr>
            <p:cNvPr id="32" name="AutoShape 32"/>
            <p:cNvSpPr/>
            <p:nvPr/>
          </p:nvSpPr>
          <p:spPr>
            <a:xfrm rot="-607020">
              <a:off x="8921707" y="8512537"/>
              <a:ext cx="3438971" cy="0"/>
            </a:xfrm>
            <a:prstGeom prst="line">
              <a:avLst/>
            </a:prstGeom>
            <a:ln w="19050" cap="rnd">
              <a:solidFill>
                <a:srgbClr val="CB4D3C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5DCE9F27-104E-8D41-4F4F-A2419663A07F}"/>
              </a:ext>
            </a:extLst>
          </p:cNvPr>
          <p:cNvGrpSpPr/>
          <p:nvPr/>
        </p:nvGrpSpPr>
        <p:grpSpPr>
          <a:xfrm>
            <a:off x="738235" y="3856834"/>
            <a:ext cx="6596656" cy="1811333"/>
            <a:chOff x="738235" y="3856834"/>
            <a:chExt cx="6596656" cy="1811333"/>
          </a:xfrm>
        </p:grpSpPr>
        <p:grpSp>
          <p:nvGrpSpPr>
            <p:cNvPr id="14" name="Group 14"/>
            <p:cNvGrpSpPr/>
            <p:nvPr/>
          </p:nvGrpSpPr>
          <p:grpSpPr>
            <a:xfrm>
              <a:off x="738235" y="4222053"/>
              <a:ext cx="1045026" cy="1045026"/>
              <a:chOff x="0" y="0"/>
              <a:chExt cx="1393368" cy="139336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93444" cy="1393444"/>
              </a:xfrm>
              <a:custGeom>
                <a:avLst/>
                <a:gdLst/>
                <a:ahLst/>
                <a:cxnLst/>
                <a:rect l="l" t="t" r="r" b="b"/>
                <a:pathLst>
                  <a:path w="1393444" h="1393444">
                    <a:moveTo>
                      <a:pt x="0" y="696722"/>
                    </a:moveTo>
                    <a:cubicBezTo>
                      <a:pt x="0" y="311912"/>
                      <a:pt x="311912" y="0"/>
                      <a:pt x="696722" y="0"/>
                    </a:cubicBezTo>
                    <a:cubicBezTo>
                      <a:pt x="1081532" y="0"/>
                      <a:pt x="1393444" y="311912"/>
                      <a:pt x="1393444" y="696722"/>
                    </a:cubicBezTo>
                    <a:cubicBezTo>
                      <a:pt x="1393444" y="1081532"/>
                      <a:pt x="1081532" y="1393444"/>
                      <a:pt x="696722" y="1393444"/>
                    </a:cubicBezTo>
                    <a:cubicBezTo>
                      <a:pt x="311912" y="1393444"/>
                      <a:pt x="0" y="1081405"/>
                      <a:pt x="0" y="696722"/>
                    </a:cubicBezTo>
                    <a:close/>
                  </a:path>
                </a:pathLst>
              </a:custGeom>
              <a:solidFill>
                <a:srgbClr val="20AE97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393368" cy="1402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920"/>
                  </a:lnSpc>
                </a:pPr>
                <a:r>
                  <a:rPr lang="en-US" sz="6600" spc="61">
                    <a:solidFill>
                      <a:srgbClr val="FFFFFF"/>
                    </a:solidFill>
                    <a:ea typeface="TT Rounds Condensed"/>
                    <a:cs typeface="TT Rounds Condensed"/>
                    <a:sym typeface="TT Rounds Condensed"/>
                  </a:rPr>
                  <a:t>2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797624" y="3959114"/>
              <a:ext cx="4260198" cy="17090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Matta, Markos, Luka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ve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Yuhanna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adında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dört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İncil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3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vardır</a:t>
              </a: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</a:t>
              </a:r>
            </a:p>
          </p:txBody>
        </p:sp>
        <p:sp>
          <p:nvSpPr>
            <p:cNvPr id="33" name="AutoShape 33"/>
            <p:cNvSpPr/>
            <p:nvPr/>
          </p:nvSpPr>
          <p:spPr>
            <a:xfrm rot="-331527">
              <a:off x="1225123" y="3856834"/>
              <a:ext cx="6109768" cy="0"/>
            </a:xfrm>
            <a:prstGeom prst="line">
              <a:avLst/>
            </a:prstGeom>
            <a:ln w="19050" cap="rnd">
              <a:solidFill>
                <a:srgbClr val="20AE97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8" name="Grup 37">
            <a:extLst>
              <a:ext uri="{FF2B5EF4-FFF2-40B4-BE49-F238E27FC236}">
                <a16:creationId xmlns:a16="http://schemas.microsoft.com/office/drawing/2014/main" id="{C1F499A6-8739-D50F-9852-AD32457D7D20}"/>
              </a:ext>
            </a:extLst>
          </p:cNvPr>
          <p:cNvGrpSpPr/>
          <p:nvPr/>
        </p:nvGrpSpPr>
        <p:grpSpPr>
          <a:xfrm>
            <a:off x="642082" y="7007737"/>
            <a:ext cx="7208610" cy="1504801"/>
            <a:chOff x="642082" y="7007737"/>
            <a:chExt cx="7208610" cy="1504801"/>
          </a:xfrm>
        </p:grpSpPr>
        <p:grpSp>
          <p:nvGrpSpPr>
            <p:cNvPr id="18" name="Group 18"/>
            <p:cNvGrpSpPr/>
            <p:nvPr/>
          </p:nvGrpSpPr>
          <p:grpSpPr>
            <a:xfrm>
              <a:off x="642082" y="7102389"/>
              <a:ext cx="1045026" cy="1045026"/>
              <a:chOff x="0" y="0"/>
              <a:chExt cx="1393368" cy="139336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393444" cy="1393444"/>
              </a:xfrm>
              <a:custGeom>
                <a:avLst/>
                <a:gdLst/>
                <a:ahLst/>
                <a:cxnLst/>
                <a:rect l="l" t="t" r="r" b="b"/>
                <a:pathLst>
                  <a:path w="1393444" h="1393444">
                    <a:moveTo>
                      <a:pt x="0" y="696722"/>
                    </a:moveTo>
                    <a:cubicBezTo>
                      <a:pt x="0" y="311912"/>
                      <a:pt x="311912" y="0"/>
                      <a:pt x="696722" y="0"/>
                    </a:cubicBezTo>
                    <a:cubicBezTo>
                      <a:pt x="1081532" y="0"/>
                      <a:pt x="1393444" y="311912"/>
                      <a:pt x="1393444" y="696722"/>
                    </a:cubicBezTo>
                    <a:cubicBezTo>
                      <a:pt x="1393444" y="1081532"/>
                      <a:pt x="1081532" y="1393444"/>
                      <a:pt x="696722" y="1393444"/>
                    </a:cubicBezTo>
                    <a:cubicBezTo>
                      <a:pt x="311912" y="1393444"/>
                      <a:pt x="0" y="1081405"/>
                      <a:pt x="0" y="696722"/>
                    </a:cubicBezTo>
                    <a:close/>
                  </a:path>
                </a:pathLst>
              </a:custGeom>
              <a:solidFill>
                <a:srgbClr val="F7AB31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9525"/>
                <a:ext cx="1393368" cy="14028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920"/>
                  </a:lnSpc>
                </a:pPr>
                <a:r>
                  <a:rPr lang="en-US" sz="6600" spc="61">
                    <a:solidFill>
                      <a:srgbClr val="FFFFFF"/>
                    </a:solidFill>
                    <a:ea typeface="TT Rounds Condensed"/>
                    <a:cs typeface="TT Rounds Condensed"/>
                    <a:sym typeface="TT Rounds Condensed"/>
                  </a:rPr>
                  <a:t>4</a:t>
                </a: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831744" y="7007737"/>
              <a:ext cx="3779518" cy="128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spc="3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Hristiyanların</a:t>
              </a:r>
              <a:r>
                <a:rPr lang="en-US" sz="36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kutsal</a:t>
              </a:r>
              <a:r>
                <a:rPr lang="en-US" sz="36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600" spc="3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kitabıdır</a:t>
              </a:r>
              <a:r>
                <a:rPr lang="en-US" sz="36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 </a:t>
              </a:r>
            </a:p>
          </p:txBody>
        </p:sp>
        <p:sp>
          <p:nvSpPr>
            <p:cNvPr id="34" name="AutoShape 34"/>
            <p:cNvSpPr/>
            <p:nvPr/>
          </p:nvSpPr>
          <p:spPr>
            <a:xfrm rot="307588">
              <a:off x="1090146" y="8512538"/>
              <a:ext cx="6760546" cy="0"/>
            </a:xfrm>
            <a:prstGeom prst="line">
              <a:avLst/>
            </a:prstGeom>
            <a:ln w="19050" cap="rnd">
              <a:solidFill>
                <a:srgbClr val="F7AB31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5" name="Freeform 35" descr="incil ile ilgili gÃ¶rsel sonucu"/>
          <p:cNvSpPr/>
          <p:nvPr/>
        </p:nvSpPr>
        <p:spPr>
          <a:xfrm>
            <a:off x="14513469" y="759891"/>
            <a:ext cx="2458692" cy="3492930"/>
          </a:xfrm>
          <a:custGeom>
            <a:avLst/>
            <a:gdLst/>
            <a:ahLst/>
            <a:cxnLst/>
            <a:rect l="l" t="t" r="r" b="b"/>
            <a:pathLst>
              <a:path w="3047445" h="4199760">
                <a:moveTo>
                  <a:pt x="0" y="0"/>
                </a:moveTo>
                <a:lnTo>
                  <a:pt x="3047445" y="0"/>
                </a:lnTo>
                <a:lnTo>
                  <a:pt x="3047445" y="4199760"/>
                </a:lnTo>
                <a:lnTo>
                  <a:pt x="0" y="4199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8">
            <a:extLst>
              <a:ext uri="{FF2B5EF4-FFF2-40B4-BE49-F238E27FC236}">
                <a16:creationId xmlns:a16="http://schemas.microsoft.com/office/drawing/2014/main" id="{5FC51863-A0DD-12C1-672F-5995BCFBB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66" y="687493"/>
            <a:ext cx="3673271" cy="2761339"/>
          </a:xfrm>
          <a:prstGeom prst="rect">
            <a:avLst/>
          </a:prstGeom>
        </p:spPr>
      </p:pic>
      <p:grpSp>
        <p:nvGrpSpPr>
          <p:cNvPr id="5" name="Grup 4">
            <a:extLst>
              <a:ext uri="{FF2B5EF4-FFF2-40B4-BE49-F238E27FC236}">
                <a16:creationId xmlns:a16="http://schemas.microsoft.com/office/drawing/2014/main" id="{04539425-3298-5BA5-FFF6-5029F0417092}"/>
              </a:ext>
            </a:extLst>
          </p:cNvPr>
          <p:cNvGrpSpPr/>
          <p:nvPr/>
        </p:nvGrpSpPr>
        <p:grpSpPr>
          <a:xfrm>
            <a:off x="3885045" y="5680482"/>
            <a:ext cx="2427967" cy="1182721"/>
            <a:chOff x="3320714" y="3688158"/>
            <a:chExt cx="2427967" cy="1182721"/>
          </a:xfrm>
        </p:grpSpPr>
        <p:grpSp>
          <p:nvGrpSpPr>
            <p:cNvPr id="6" name="Grup 5">
              <a:extLst>
                <a:ext uri="{FF2B5EF4-FFF2-40B4-BE49-F238E27FC236}">
                  <a16:creationId xmlns:a16="http://schemas.microsoft.com/office/drawing/2014/main" id="{FC903A50-537A-493B-3B66-09B5C30BFEEF}"/>
                </a:ext>
              </a:extLst>
            </p:cNvPr>
            <p:cNvGrpSpPr/>
            <p:nvPr/>
          </p:nvGrpSpPr>
          <p:grpSpPr>
            <a:xfrm flipV="1">
              <a:off x="3320714" y="3688158"/>
              <a:ext cx="2392857" cy="1068479"/>
              <a:chOff x="3204287" y="1114926"/>
              <a:chExt cx="3620624" cy="441158"/>
            </a:xfrm>
          </p:grpSpPr>
          <p:cxnSp>
            <p:nvCxnSpPr>
              <p:cNvPr id="8" name="Düz Bağlayıcı 7">
                <a:extLst>
                  <a:ext uri="{FF2B5EF4-FFF2-40B4-BE49-F238E27FC236}">
                    <a16:creationId xmlns:a16="http://schemas.microsoft.com/office/drawing/2014/main" id="{19B586D9-F8B5-BCB3-D292-63B637D98C59}"/>
                  </a:ext>
                </a:extLst>
              </p:cNvPr>
              <p:cNvCxnSpPr/>
              <p:nvPr/>
            </p:nvCxnSpPr>
            <p:spPr>
              <a:xfrm flipV="1">
                <a:off x="3204287" y="1114926"/>
                <a:ext cx="1030827" cy="441158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Düz Bağlayıcı 8">
                <a:extLst>
                  <a:ext uri="{FF2B5EF4-FFF2-40B4-BE49-F238E27FC236}">
                    <a16:creationId xmlns:a16="http://schemas.microsoft.com/office/drawing/2014/main" id="{75C642FC-39E2-7490-DC35-06C2EE65E1EA}"/>
                  </a:ext>
                </a:extLst>
              </p:cNvPr>
              <p:cNvCxnSpPr/>
              <p:nvPr/>
            </p:nvCxnSpPr>
            <p:spPr>
              <a:xfrm flipV="1">
                <a:off x="4194008" y="1117074"/>
                <a:ext cx="2630903" cy="2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9053D37-B52E-4236-2F23-4087BA2DFB7B}"/>
                </a:ext>
              </a:extLst>
            </p:cNvPr>
            <p:cNvSpPr/>
            <p:nvPr/>
          </p:nvSpPr>
          <p:spPr>
            <a:xfrm>
              <a:off x="5601487" y="4642397"/>
              <a:ext cx="147194" cy="228482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617F1CFC-7DAA-983E-5697-FE0F07905AE0}"/>
              </a:ext>
            </a:extLst>
          </p:cNvPr>
          <p:cNvGrpSpPr/>
          <p:nvPr/>
        </p:nvGrpSpPr>
        <p:grpSpPr>
          <a:xfrm>
            <a:off x="3263883" y="6689430"/>
            <a:ext cx="3069725" cy="1495791"/>
            <a:chOff x="2699552" y="4697106"/>
            <a:chExt cx="3069725" cy="1495791"/>
          </a:xfrm>
        </p:grpSpPr>
        <p:grpSp>
          <p:nvGrpSpPr>
            <p:cNvPr id="11" name="Grup 10">
              <a:extLst>
                <a:ext uri="{FF2B5EF4-FFF2-40B4-BE49-F238E27FC236}">
                  <a16:creationId xmlns:a16="http://schemas.microsoft.com/office/drawing/2014/main" id="{941EC43B-C72E-8F8F-238A-4629D38E14C3}"/>
                </a:ext>
              </a:extLst>
            </p:cNvPr>
            <p:cNvGrpSpPr/>
            <p:nvPr/>
          </p:nvGrpSpPr>
          <p:grpSpPr>
            <a:xfrm flipV="1">
              <a:off x="2699552" y="4697106"/>
              <a:ext cx="3036752" cy="1412020"/>
              <a:chOff x="3176335" y="1114927"/>
              <a:chExt cx="3689682" cy="850232"/>
            </a:xfrm>
          </p:grpSpPr>
          <p:cxnSp>
            <p:nvCxnSpPr>
              <p:cNvPr id="13" name="Düz Bağlayıcı 12">
                <a:extLst>
                  <a:ext uri="{FF2B5EF4-FFF2-40B4-BE49-F238E27FC236}">
                    <a16:creationId xmlns:a16="http://schemas.microsoft.com/office/drawing/2014/main" id="{6BCE4095-FC5F-BB24-C3B4-08D2131DB431}"/>
                  </a:ext>
                </a:extLst>
              </p:cNvPr>
              <p:cNvCxnSpPr/>
              <p:nvPr/>
            </p:nvCxnSpPr>
            <p:spPr>
              <a:xfrm flipV="1">
                <a:off x="3176335" y="1114927"/>
                <a:ext cx="1058779" cy="850232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Düz Bağlayıcı 13">
                <a:extLst>
                  <a:ext uri="{FF2B5EF4-FFF2-40B4-BE49-F238E27FC236}">
                    <a16:creationId xmlns:a16="http://schemas.microsoft.com/office/drawing/2014/main" id="{060E8589-B48A-5FFD-3BBA-BCB8AC4579CE}"/>
                  </a:ext>
                </a:extLst>
              </p:cNvPr>
              <p:cNvCxnSpPr/>
              <p:nvPr/>
            </p:nvCxnSpPr>
            <p:spPr>
              <a:xfrm flipV="1">
                <a:off x="4235114" y="1114927"/>
                <a:ext cx="2630903" cy="2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FE4AD5-D0D8-6423-A79F-76B9F391C732}"/>
                </a:ext>
              </a:extLst>
            </p:cNvPr>
            <p:cNvSpPr/>
            <p:nvPr/>
          </p:nvSpPr>
          <p:spPr>
            <a:xfrm>
              <a:off x="5622083" y="5964415"/>
              <a:ext cx="147194" cy="228482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up 14">
            <a:extLst>
              <a:ext uri="{FF2B5EF4-FFF2-40B4-BE49-F238E27FC236}">
                <a16:creationId xmlns:a16="http://schemas.microsoft.com/office/drawing/2014/main" id="{C97F9271-131F-C874-0C80-B26F3B01C4AE}"/>
              </a:ext>
            </a:extLst>
          </p:cNvPr>
          <p:cNvGrpSpPr/>
          <p:nvPr/>
        </p:nvGrpSpPr>
        <p:grpSpPr>
          <a:xfrm>
            <a:off x="3692542" y="3846979"/>
            <a:ext cx="2631496" cy="871033"/>
            <a:chOff x="3128211" y="1854655"/>
            <a:chExt cx="2631496" cy="871033"/>
          </a:xfrm>
        </p:grpSpPr>
        <p:grpSp>
          <p:nvGrpSpPr>
            <p:cNvPr id="16" name="Grup 15">
              <a:extLst>
                <a:ext uri="{FF2B5EF4-FFF2-40B4-BE49-F238E27FC236}">
                  <a16:creationId xmlns:a16="http://schemas.microsoft.com/office/drawing/2014/main" id="{206F93B4-D707-FD85-FD87-1B17263FA88F}"/>
                </a:ext>
              </a:extLst>
            </p:cNvPr>
            <p:cNvGrpSpPr/>
            <p:nvPr/>
          </p:nvGrpSpPr>
          <p:grpSpPr>
            <a:xfrm>
              <a:off x="3128211" y="1974245"/>
              <a:ext cx="2608093" cy="751443"/>
              <a:chOff x="3204287" y="1114926"/>
              <a:chExt cx="3629165" cy="441158"/>
            </a:xfrm>
          </p:grpSpPr>
          <p:cxnSp>
            <p:nvCxnSpPr>
              <p:cNvPr id="18" name="Düz Bağlayıcı 17">
                <a:extLst>
                  <a:ext uri="{FF2B5EF4-FFF2-40B4-BE49-F238E27FC236}">
                    <a16:creationId xmlns:a16="http://schemas.microsoft.com/office/drawing/2014/main" id="{D212A5F6-16AC-4C3C-CCD0-76B6A1747C84}"/>
                  </a:ext>
                </a:extLst>
              </p:cNvPr>
              <p:cNvCxnSpPr/>
              <p:nvPr/>
            </p:nvCxnSpPr>
            <p:spPr>
              <a:xfrm flipV="1">
                <a:off x="3204287" y="1114926"/>
                <a:ext cx="1030827" cy="441158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Düz Bağlayıcı 18">
                <a:extLst>
                  <a:ext uri="{FF2B5EF4-FFF2-40B4-BE49-F238E27FC236}">
                    <a16:creationId xmlns:a16="http://schemas.microsoft.com/office/drawing/2014/main" id="{70DF1BC0-9397-9616-CC60-191CA953114A}"/>
                  </a:ext>
                </a:extLst>
              </p:cNvPr>
              <p:cNvCxnSpPr/>
              <p:nvPr/>
            </p:nvCxnSpPr>
            <p:spPr>
              <a:xfrm flipV="1">
                <a:off x="4202549" y="1121941"/>
                <a:ext cx="2630903" cy="2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3D75849-67F2-FEFC-11BD-40D893B87B47}"/>
                </a:ext>
              </a:extLst>
            </p:cNvPr>
            <p:cNvSpPr/>
            <p:nvPr/>
          </p:nvSpPr>
          <p:spPr>
            <a:xfrm>
              <a:off x="5612513" y="1854655"/>
              <a:ext cx="147194" cy="228482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Grup 19">
            <a:extLst>
              <a:ext uri="{FF2B5EF4-FFF2-40B4-BE49-F238E27FC236}">
                <a16:creationId xmlns:a16="http://schemas.microsoft.com/office/drawing/2014/main" id="{CA88A73C-6791-ECE7-ECA9-0B5F9A44013C}"/>
              </a:ext>
            </a:extLst>
          </p:cNvPr>
          <p:cNvGrpSpPr/>
          <p:nvPr/>
        </p:nvGrpSpPr>
        <p:grpSpPr>
          <a:xfrm>
            <a:off x="3050857" y="2458451"/>
            <a:ext cx="3240600" cy="1261424"/>
            <a:chOff x="2486526" y="466127"/>
            <a:chExt cx="3240600" cy="1261424"/>
          </a:xfrm>
        </p:grpSpPr>
        <p:grpSp>
          <p:nvGrpSpPr>
            <p:cNvPr id="21" name="Grup 20">
              <a:extLst>
                <a:ext uri="{FF2B5EF4-FFF2-40B4-BE49-F238E27FC236}">
                  <a16:creationId xmlns:a16="http://schemas.microsoft.com/office/drawing/2014/main" id="{CFA44279-B52B-03A8-64DC-45FA061E5216}"/>
                </a:ext>
              </a:extLst>
            </p:cNvPr>
            <p:cNvGrpSpPr/>
            <p:nvPr/>
          </p:nvGrpSpPr>
          <p:grpSpPr>
            <a:xfrm>
              <a:off x="2486526" y="597531"/>
              <a:ext cx="3164295" cy="1130020"/>
              <a:chOff x="3176335" y="1114927"/>
              <a:chExt cx="3689682" cy="850232"/>
            </a:xfrm>
          </p:grpSpPr>
          <p:cxnSp>
            <p:nvCxnSpPr>
              <p:cNvPr id="23" name="Düz Bağlayıcı 22">
                <a:extLst>
                  <a:ext uri="{FF2B5EF4-FFF2-40B4-BE49-F238E27FC236}">
                    <a16:creationId xmlns:a16="http://schemas.microsoft.com/office/drawing/2014/main" id="{EA4F639F-E21B-0DEF-08B4-958CB0C2E415}"/>
                  </a:ext>
                </a:extLst>
              </p:cNvPr>
              <p:cNvCxnSpPr/>
              <p:nvPr/>
            </p:nvCxnSpPr>
            <p:spPr>
              <a:xfrm flipV="1">
                <a:off x="3176335" y="1114927"/>
                <a:ext cx="1058779" cy="850232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Düz Bağlayıcı 23">
                <a:extLst>
                  <a:ext uri="{FF2B5EF4-FFF2-40B4-BE49-F238E27FC236}">
                    <a16:creationId xmlns:a16="http://schemas.microsoft.com/office/drawing/2014/main" id="{60E6BE9F-7A65-CA4E-473F-CB12D5689B33}"/>
                  </a:ext>
                </a:extLst>
              </p:cNvPr>
              <p:cNvCxnSpPr/>
              <p:nvPr/>
            </p:nvCxnSpPr>
            <p:spPr>
              <a:xfrm flipV="1">
                <a:off x="4235114" y="1114927"/>
                <a:ext cx="2630903" cy="2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4DD739-C838-A4F3-71CE-C091588637DA}"/>
                </a:ext>
              </a:extLst>
            </p:cNvPr>
            <p:cNvSpPr/>
            <p:nvPr/>
          </p:nvSpPr>
          <p:spPr>
            <a:xfrm>
              <a:off x="5579932" y="466127"/>
              <a:ext cx="147194" cy="228482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D2B6BD36-0EC0-BBDD-4CFD-E2EB61331860}"/>
              </a:ext>
            </a:extLst>
          </p:cNvPr>
          <p:cNvGrpSpPr/>
          <p:nvPr/>
        </p:nvGrpSpPr>
        <p:grpSpPr>
          <a:xfrm>
            <a:off x="564331" y="3548409"/>
            <a:ext cx="3497177" cy="3368842"/>
            <a:chOff x="0" y="1556085"/>
            <a:chExt cx="3497177" cy="33688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AED5336-CB09-58B1-3392-0356E618C6EC}"/>
                </a:ext>
              </a:extLst>
            </p:cNvPr>
            <p:cNvSpPr/>
            <p:nvPr/>
          </p:nvSpPr>
          <p:spPr>
            <a:xfrm>
              <a:off x="0" y="1556085"/>
              <a:ext cx="3497177" cy="3368842"/>
            </a:xfrm>
            <a:prstGeom prst="ellipse">
              <a:avLst/>
            </a:prstGeom>
            <a:solidFill>
              <a:schemeClr val="bg1"/>
            </a:solidFill>
            <a:ln w="571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192BCF-3FA5-3932-4251-FC98000BEDD6}"/>
                </a:ext>
              </a:extLst>
            </p:cNvPr>
            <p:cNvSpPr/>
            <p:nvPr/>
          </p:nvSpPr>
          <p:spPr>
            <a:xfrm>
              <a:off x="160421" y="1764632"/>
              <a:ext cx="3160293" cy="2967789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9AA1F99B-1F3A-33AE-1D84-BD01CC1AFC28}"/>
              </a:ext>
            </a:extLst>
          </p:cNvPr>
          <p:cNvGrpSpPr/>
          <p:nvPr/>
        </p:nvGrpSpPr>
        <p:grpSpPr>
          <a:xfrm>
            <a:off x="6436474" y="2116470"/>
            <a:ext cx="11165726" cy="906559"/>
            <a:chOff x="6096000" y="537408"/>
            <a:chExt cx="5983704" cy="1363579"/>
          </a:xfrm>
        </p:grpSpPr>
        <p:sp>
          <p:nvSpPr>
            <p:cNvPr id="29" name="Dikdörtgen 28">
              <a:extLst>
                <a:ext uri="{FF2B5EF4-FFF2-40B4-BE49-F238E27FC236}">
                  <a16:creationId xmlns:a16="http://schemas.microsoft.com/office/drawing/2014/main" id="{735B598E-A135-A909-C04B-FEB464638092}"/>
                </a:ext>
              </a:extLst>
            </p:cNvPr>
            <p:cNvSpPr/>
            <p:nvPr/>
          </p:nvSpPr>
          <p:spPr>
            <a:xfrm>
              <a:off x="6464968" y="537408"/>
              <a:ext cx="5614736" cy="1363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Dikdörtgen 29">
              <a:extLst>
                <a:ext uri="{FF2B5EF4-FFF2-40B4-BE49-F238E27FC236}">
                  <a16:creationId xmlns:a16="http://schemas.microsoft.com/office/drawing/2014/main" id="{6FA88A09-E63B-8FAA-9BFF-3D02B0FA020B}"/>
                </a:ext>
              </a:extLst>
            </p:cNvPr>
            <p:cNvSpPr/>
            <p:nvPr/>
          </p:nvSpPr>
          <p:spPr>
            <a:xfrm>
              <a:off x="6096000" y="713872"/>
              <a:ext cx="737937" cy="101065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1" name="Dikdörtgen 30">
            <a:extLst>
              <a:ext uri="{FF2B5EF4-FFF2-40B4-BE49-F238E27FC236}">
                <a16:creationId xmlns:a16="http://schemas.microsoft.com/office/drawing/2014/main" id="{CB48AB56-0C2B-A558-FD66-96F311F42012}"/>
              </a:ext>
            </a:extLst>
          </p:cNvPr>
          <p:cNvSpPr/>
          <p:nvPr/>
        </p:nvSpPr>
        <p:spPr>
          <a:xfrm>
            <a:off x="7958498" y="2364113"/>
            <a:ext cx="48476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tr-TR" sz="3000" dirty="0">
                <a:solidFill>
                  <a:prstClr val="black"/>
                </a:solidFill>
              </a:rPr>
              <a:t>İlahi kitapların sonuncusudur. </a:t>
            </a:r>
          </a:p>
        </p:txBody>
      </p:sp>
      <p:grpSp>
        <p:nvGrpSpPr>
          <p:cNvPr id="32" name="Grup 31">
            <a:extLst>
              <a:ext uri="{FF2B5EF4-FFF2-40B4-BE49-F238E27FC236}">
                <a16:creationId xmlns:a16="http://schemas.microsoft.com/office/drawing/2014/main" id="{C1134B75-719C-C4B2-0F94-CA909A5424E6}"/>
              </a:ext>
            </a:extLst>
          </p:cNvPr>
          <p:cNvGrpSpPr/>
          <p:nvPr/>
        </p:nvGrpSpPr>
        <p:grpSpPr>
          <a:xfrm>
            <a:off x="6436474" y="3473416"/>
            <a:ext cx="11165726" cy="906559"/>
            <a:chOff x="6096000" y="537408"/>
            <a:chExt cx="5983704" cy="1363579"/>
          </a:xfrm>
        </p:grpSpPr>
        <p:sp>
          <p:nvSpPr>
            <p:cNvPr id="33" name="Dikdörtgen 32">
              <a:extLst>
                <a:ext uri="{FF2B5EF4-FFF2-40B4-BE49-F238E27FC236}">
                  <a16:creationId xmlns:a16="http://schemas.microsoft.com/office/drawing/2014/main" id="{9025D654-5B82-06F8-0103-CAA182100246}"/>
                </a:ext>
              </a:extLst>
            </p:cNvPr>
            <p:cNvSpPr/>
            <p:nvPr/>
          </p:nvSpPr>
          <p:spPr>
            <a:xfrm>
              <a:off x="6464968" y="537408"/>
              <a:ext cx="5614736" cy="1363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Dikdörtgen 33">
              <a:extLst>
                <a:ext uri="{FF2B5EF4-FFF2-40B4-BE49-F238E27FC236}">
                  <a16:creationId xmlns:a16="http://schemas.microsoft.com/office/drawing/2014/main" id="{E4A749DB-DD41-1E6F-EEDD-A114821601CF}"/>
                </a:ext>
              </a:extLst>
            </p:cNvPr>
            <p:cNvSpPr/>
            <p:nvPr/>
          </p:nvSpPr>
          <p:spPr>
            <a:xfrm>
              <a:off x="6096000" y="713872"/>
              <a:ext cx="737937" cy="101065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5" name="Grup 34">
            <a:extLst>
              <a:ext uri="{FF2B5EF4-FFF2-40B4-BE49-F238E27FC236}">
                <a16:creationId xmlns:a16="http://schemas.microsoft.com/office/drawing/2014/main" id="{F697FFFF-1D85-1483-4202-790843C743BA}"/>
              </a:ext>
            </a:extLst>
          </p:cNvPr>
          <p:cNvGrpSpPr/>
          <p:nvPr/>
        </p:nvGrpSpPr>
        <p:grpSpPr>
          <a:xfrm>
            <a:off x="6436474" y="4796590"/>
            <a:ext cx="11165726" cy="906559"/>
            <a:chOff x="6096000" y="537408"/>
            <a:chExt cx="5983704" cy="1363579"/>
          </a:xfrm>
        </p:grpSpPr>
        <p:sp>
          <p:nvSpPr>
            <p:cNvPr id="36" name="Dikdörtgen 35">
              <a:extLst>
                <a:ext uri="{FF2B5EF4-FFF2-40B4-BE49-F238E27FC236}">
                  <a16:creationId xmlns:a16="http://schemas.microsoft.com/office/drawing/2014/main" id="{6AB9C7CD-0F6B-9CCD-DBF4-57DA75EAD23D}"/>
                </a:ext>
              </a:extLst>
            </p:cNvPr>
            <p:cNvSpPr/>
            <p:nvPr/>
          </p:nvSpPr>
          <p:spPr>
            <a:xfrm>
              <a:off x="6464968" y="537408"/>
              <a:ext cx="5614736" cy="1363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Dikdörtgen 36">
              <a:extLst>
                <a:ext uri="{FF2B5EF4-FFF2-40B4-BE49-F238E27FC236}">
                  <a16:creationId xmlns:a16="http://schemas.microsoft.com/office/drawing/2014/main" id="{E3244BB6-6EA3-0A13-02B4-984D22AF1AB6}"/>
                </a:ext>
              </a:extLst>
            </p:cNvPr>
            <p:cNvSpPr/>
            <p:nvPr/>
          </p:nvSpPr>
          <p:spPr>
            <a:xfrm>
              <a:off x="6096000" y="713872"/>
              <a:ext cx="737937" cy="101065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8" name="Grup 37">
            <a:extLst>
              <a:ext uri="{FF2B5EF4-FFF2-40B4-BE49-F238E27FC236}">
                <a16:creationId xmlns:a16="http://schemas.microsoft.com/office/drawing/2014/main" id="{9827F39E-C378-06A2-20BF-35E1DDBDF9C1}"/>
              </a:ext>
            </a:extLst>
          </p:cNvPr>
          <p:cNvGrpSpPr/>
          <p:nvPr/>
        </p:nvGrpSpPr>
        <p:grpSpPr>
          <a:xfrm>
            <a:off x="6436474" y="6187306"/>
            <a:ext cx="11165726" cy="906559"/>
            <a:chOff x="6096000" y="537408"/>
            <a:chExt cx="5983704" cy="1363579"/>
          </a:xfrm>
        </p:grpSpPr>
        <p:sp>
          <p:nvSpPr>
            <p:cNvPr id="39" name="Dikdörtgen 38">
              <a:extLst>
                <a:ext uri="{FF2B5EF4-FFF2-40B4-BE49-F238E27FC236}">
                  <a16:creationId xmlns:a16="http://schemas.microsoft.com/office/drawing/2014/main" id="{7C705997-5364-A603-07E4-ED3D4E5FB081}"/>
                </a:ext>
              </a:extLst>
            </p:cNvPr>
            <p:cNvSpPr/>
            <p:nvPr/>
          </p:nvSpPr>
          <p:spPr>
            <a:xfrm>
              <a:off x="6464968" y="537408"/>
              <a:ext cx="5614736" cy="1363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Dikdörtgen 39">
              <a:extLst>
                <a:ext uri="{FF2B5EF4-FFF2-40B4-BE49-F238E27FC236}">
                  <a16:creationId xmlns:a16="http://schemas.microsoft.com/office/drawing/2014/main" id="{99A6074A-AECF-9359-78D5-46C2F73DE8A6}"/>
                </a:ext>
              </a:extLst>
            </p:cNvPr>
            <p:cNvSpPr/>
            <p:nvPr/>
          </p:nvSpPr>
          <p:spPr>
            <a:xfrm>
              <a:off x="6096000" y="713872"/>
              <a:ext cx="737937" cy="101065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up 40">
            <a:extLst>
              <a:ext uri="{FF2B5EF4-FFF2-40B4-BE49-F238E27FC236}">
                <a16:creationId xmlns:a16="http://schemas.microsoft.com/office/drawing/2014/main" id="{BCEA798B-52C3-0E5B-EBDB-69DCB55375F0}"/>
              </a:ext>
            </a:extLst>
          </p:cNvPr>
          <p:cNvGrpSpPr/>
          <p:nvPr/>
        </p:nvGrpSpPr>
        <p:grpSpPr>
          <a:xfrm>
            <a:off x="6436474" y="7243198"/>
            <a:ext cx="11165726" cy="1413162"/>
            <a:chOff x="6096000" y="537408"/>
            <a:chExt cx="5983704" cy="1363579"/>
          </a:xfrm>
        </p:grpSpPr>
        <p:sp>
          <p:nvSpPr>
            <p:cNvPr id="42" name="Dikdörtgen 41">
              <a:extLst>
                <a:ext uri="{FF2B5EF4-FFF2-40B4-BE49-F238E27FC236}">
                  <a16:creationId xmlns:a16="http://schemas.microsoft.com/office/drawing/2014/main" id="{ACD2357C-7633-4027-07C3-F79CF0E04691}"/>
                </a:ext>
              </a:extLst>
            </p:cNvPr>
            <p:cNvSpPr/>
            <p:nvPr/>
          </p:nvSpPr>
          <p:spPr>
            <a:xfrm>
              <a:off x="6464968" y="537408"/>
              <a:ext cx="5614736" cy="1363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3" name="Dikdörtgen 42">
              <a:extLst>
                <a:ext uri="{FF2B5EF4-FFF2-40B4-BE49-F238E27FC236}">
                  <a16:creationId xmlns:a16="http://schemas.microsoft.com/office/drawing/2014/main" id="{FA102F9F-8278-14DF-55A5-35BEC0EDF125}"/>
                </a:ext>
              </a:extLst>
            </p:cNvPr>
            <p:cNvSpPr/>
            <p:nvPr/>
          </p:nvSpPr>
          <p:spPr>
            <a:xfrm>
              <a:off x="6096000" y="713872"/>
              <a:ext cx="737937" cy="101065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44" name="Dikdörtgen 43">
            <a:extLst>
              <a:ext uri="{FF2B5EF4-FFF2-40B4-BE49-F238E27FC236}">
                <a16:creationId xmlns:a16="http://schemas.microsoft.com/office/drawing/2014/main" id="{07D63642-A5B9-824A-33BD-EA9FBFE17650}"/>
              </a:ext>
            </a:extLst>
          </p:cNvPr>
          <p:cNvSpPr/>
          <p:nvPr/>
        </p:nvSpPr>
        <p:spPr>
          <a:xfrm>
            <a:off x="7890058" y="3684221"/>
            <a:ext cx="80881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dirty="0">
                <a:solidFill>
                  <a:prstClr val="black"/>
                </a:solidFill>
              </a:rPr>
              <a:t>Hz. Muhammed’e (s.a.v.) gönderilmiştir</a:t>
            </a:r>
            <a:r>
              <a:rPr lang="tr-TR" sz="3000" dirty="0">
                <a:solidFill>
                  <a:prstClr val="black"/>
                </a:solidFill>
              </a:rPr>
              <a:t>.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Dikdörtgen 44">
            <a:extLst>
              <a:ext uri="{FF2B5EF4-FFF2-40B4-BE49-F238E27FC236}">
                <a16:creationId xmlns:a16="http://schemas.microsoft.com/office/drawing/2014/main" id="{9E10C100-FFE9-F530-F383-E4061E81FE41}"/>
              </a:ext>
            </a:extLst>
          </p:cNvPr>
          <p:cNvSpPr/>
          <p:nvPr/>
        </p:nvSpPr>
        <p:spPr>
          <a:xfrm>
            <a:off x="7894142" y="4988259"/>
            <a:ext cx="5253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tr-TR" sz="2800" dirty="0">
                <a:solidFill>
                  <a:prstClr val="black"/>
                </a:solidFill>
              </a:rPr>
              <a:t>Biz Müslümanların kutsal kitabıdır. </a:t>
            </a:r>
          </a:p>
        </p:txBody>
      </p:sp>
      <p:sp>
        <p:nvSpPr>
          <p:cNvPr id="46" name="Dikdörtgen 45">
            <a:extLst>
              <a:ext uri="{FF2B5EF4-FFF2-40B4-BE49-F238E27FC236}">
                <a16:creationId xmlns:a16="http://schemas.microsoft.com/office/drawing/2014/main" id="{C6E1C214-1F26-D247-5497-5A001407BB9B}"/>
              </a:ext>
            </a:extLst>
          </p:cNvPr>
          <p:cNvSpPr/>
          <p:nvPr/>
        </p:nvSpPr>
        <p:spPr>
          <a:xfrm>
            <a:off x="7877405" y="6357722"/>
            <a:ext cx="51876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3000" dirty="0">
                <a:solidFill>
                  <a:prstClr val="black"/>
                </a:solidFill>
              </a:rPr>
              <a:t>Dili Arapçadır.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Dikdörtgen 46">
            <a:extLst>
              <a:ext uri="{FF2B5EF4-FFF2-40B4-BE49-F238E27FC236}">
                <a16:creationId xmlns:a16="http://schemas.microsoft.com/office/drawing/2014/main" id="{8967BC89-822C-EA33-2B22-0D7778C6C1E4}"/>
              </a:ext>
            </a:extLst>
          </p:cNvPr>
          <p:cNvSpPr/>
          <p:nvPr/>
        </p:nvSpPr>
        <p:spPr>
          <a:xfrm>
            <a:off x="7877405" y="7534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tr-TR" sz="2400" dirty="0">
                <a:solidFill>
                  <a:prstClr val="black"/>
                </a:solidFill>
              </a:rPr>
              <a:t>Kur’an, Hz. Muhammed’e (s.a.v.) 610 yılından 632 yılına kadar, yaklaşık 23 yılda indirilmiştir.</a:t>
            </a: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5B4E483C-BF09-60CE-BD29-CA7DDBEBA74B}"/>
              </a:ext>
            </a:extLst>
          </p:cNvPr>
          <p:cNvSpPr/>
          <p:nvPr/>
        </p:nvSpPr>
        <p:spPr>
          <a:xfrm>
            <a:off x="714233" y="4652042"/>
            <a:ext cx="323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Kur’an-ı Kerim’in Özellikleri</a:t>
            </a:r>
          </a:p>
        </p:txBody>
      </p:sp>
      <p:grpSp>
        <p:nvGrpSpPr>
          <p:cNvPr id="52" name="Grup 51">
            <a:extLst>
              <a:ext uri="{FF2B5EF4-FFF2-40B4-BE49-F238E27FC236}">
                <a16:creationId xmlns:a16="http://schemas.microsoft.com/office/drawing/2014/main" id="{6CE9FAF8-7E12-4AD7-5DBC-C1BD9B528A8F}"/>
              </a:ext>
            </a:extLst>
          </p:cNvPr>
          <p:cNvGrpSpPr/>
          <p:nvPr/>
        </p:nvGrpSpPr>
        <p:grpSpPr>
          <a:xfrm>
            <a:off x="4099440" y="5126609"/>
            <a:ext cx="2205629" cy="228482"/>
            <a:chOff x="4099440" y="5126609"/>
            <a:chExt cx="2205629" cy="2284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CD835CD-18DB-4E20-D9D4-B9CFF4BC6386}"/>
                </a:ext>
              </a:extLst>
            </p:cNvPr>
            <p:cNvSpPr/>
            <p:nvPr/>
          </p:nvSpPr>
          <p:spPr>
            <a:xfrm>
              <a:off x="6157875" y="5126609"/>
              <a:ext cx="147194" cy="228482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50" name="Düz Bağlayıcı 49">
              <a:extLst>
                <a:ext uri="{FF2B5EF4-FFF2-40B4-BE49-F238E27FC236}">
                  <a16:creationId xmlns:a16="http://schemas.microsoft.com/office/drawing/2014/main" id="{46EC6472-FF75-D616-784E-B8C0B5F92D4F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 flipV="1">
              <a:off x="4099440" y="5240850"/>
              <a:ext cx="2058435" cy="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0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4" grpId="0"/>
      <p:bldP spid="45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4FF">
                <a:alpha val="100000"/>
              </a:srgbClr>
            </a:gs>
            <a:gs pos="100000">
              <a:srgbClr val="003370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67644" y="7372376"/>
            <a:ext cx="9152712" cy="2169414"/>
          </a:xfrm>
          <a:custGeom>
            <a:avLst/>
            <a:gdLst/>
            <a:ahLst/>
            <a:cxnLst/>
            <a:rect l="l" t="t" r="r" b="b"/>
            <a:pathLst>
              <a:path w="9152712" h="2169414">
                <a:moveTo>
                  <a:pt x="0" y="0"/>
                </a:moveTo>
                <a:lnTo>
                  <a:pt x="9152712" y="0"/>
                </a:lnTo>
                <a:lnTo>
                  <a:pt x="9152712" y="2169414"/>
                </a:lnTo>
                <a:lnTo>
                  <a:pt x="0" y="2169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5"/>
            <a:endParaRPr lang="tr-T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" action="ppaction://hlinkshowjump?jump=nextslide"/>
          </p:cNvPr>
          <p:cNvSpPr/>
          <p:nvPr/>
        </p:nvSpPr>
        <p:spPr>
          <a:xfrm>
            <a:off x="4409034" y="1981812"/>
            <a:ext cx="9469931" cy="5987099"/>
          </a:xfrm>
          <a:custGeom>
            <a:avLst/>
            <a:gdLst/>
            <a:ahLst/>
            <a:cxnLst/>
            <a:rect l="l" t="t" r="r" b="b"/>
            <a:pathLst>
              <a:path w="9469930" h="5987098">
                <a:moveTo>
                  <a:pt x="0" y="0"/>
                </a:moveTo>
                <a:lnTo>
                  <a:pt x="9469930" y="0"/>
                </a:lnTo>
                <a:lnTo>
                  <a:pt x="9469930" y="5987099"/>
                </a:lnTo>
                <a:lnTo>
                  <a:pt x="0" y="5987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896" r="-23141"/>
            </a:stretch>
          </a:blipFill>
        </p:spPr>
        <p:txBody>
          <a:bodyPr/>
          <a:lstStyle/>
          <a:p>
            <a:pPr defTabSz="914445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57971" y="-1004868"/>
            <a:ext cx="2915942" cy="24785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830031" y="9047726"/>
            <a:ext cx="2915942" cy="2478551"/>
          </a:xfrm>
          <a:prstGeom prst="rect">
            <a:avLst/>
          </a:prstGeom>
        </p:spPr>
      </p:pic>
      <p:sp>
        <p:nvSpPr>
          <p:cNvPr id="6" name="Freeform 6">
            <a:hlinkClick r:id="" action="ppaction://hlinkshowjump?jump=nextslide"/>
          </p:cNvPr>
          <p:cNvSpPr/>
          <p:nvPr/>
        </p:nvSpPr>
        <p:spPr>
          <a:xfrm>
            <a:off x="5314818" y="2231765"/>
            <a:ext cx="7768653" cy="5069046"/>
          </a:xfrm>
          <a:custGeom>
            <a:avLst/>
            <a:gdLst/>
            <a:ahLst/>
            <a:cxnLst/>
            <a:rect l="l" t="t" r="r" b="b"/>
            <a:pathLst>
              <a:path w="7768653" h="5069046">
                <a:moveTo>
                  <a:pt x="0" y="0"/>
                </a:moveTo>
                <a:lnTo>
                  <a:pt x="7768652" y="0"/>
                </a:lnTo>
                <a:lnTo>
                  <a:pt x="7768652" y="5069046"/>
                </a:lnTo>
                <a:lnTo>
                  <a:pt x="0" y="5069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tr-TR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162800" y="342240"/>
            <a:ext cx="4463748" cy="1588723"/>
            <a:chOff x="1572461" y="-192881"/>
            <a:chExt cx="4336313" cy="1005645"/>
          </a:xfrm>
        </p:grpSpPr>
        <p:grpSp>
          <p:nvGrpSpPr>
            <p:cNvPr id="8" name="Group 8"/>
            <p:cNvGrpSpPr/>
            <p:nvPr/>
          </p:nvGrpSpPr>
          <p:grpSpPr>
            <a:xfrm>
              <a:off x="1598587" y="-192881"/>
              <a:ext cx="4310187" cy="1005645"/>
              <a:chOff x="0" y="-38100"/>
              <a:chExt cx="851395" cy="19864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17690" cy="109011"/>
              </a:xfrm>
              <a:custGeom>
                <a:avLst/>
                <a:gdLst/>
                <a:ahLst/>
                <a:cxnLst/>
                <a:rect l="l" t="t" r="r" b="b"/>
                <a:pathLst>
                  <a:path w="851395" h="160546">
                    <a:moveTo>
                      <a:pt x="80273" y="0"/>
                    </a:moveTo>
                    <a:lnTo>
                      <a:pt x="771122" y="0"/>
                    </a:lnTo>
                    <a:cubicBezTo>
                      <a:pt x="792412" y="0"/>
                      <a:pt x="812829" y="8457"/>
                      <a:pt x="827884" y="23511"/>
                    </a:cubicBezTo>
                    <a:cubicBezTo>
                      <a:pt x="842938" y="38565"/>
                      <a:pt x="851395" y="58983"/>
                      <a:pt x="851395" y="80273"/>
                    </a:cubicBezTo>
                    <a:lnTo>
                      <a:pt x="851395" y="80273"/>
                    </a:lnTo>
                    <a:cubicBezTo>
                      <a:pt x="851395" y="101563"/>
                      <a:pt x="842938" y="121980"/>
                      <a:pt x="827884" y="137034"/>
                    </a:cubicBezTo>
                    <a:cubicBezTo>
                      <a:pt x="812829" y="152089"/>
                      <a:pt x="792412" y="160546"/>
                      <a:pt x="771122" y="160546"/>
                    </a:cubicBezTo>
                    <a:lnTo>
                      <a:pt x="80273" y="160546"/>
                    </a:lnTo>
                    <a:cubicBezTo>
                      <a:pt x="58983" y="160546"/>
                      <a:pt x="38565" y="152089"/>
                      <a:pt x="23511" y="137034"/>
                    </a:cubicBezTo>
                    <a:cubicBezTo>
                      <a:pt x="8457" y="121980"/>
                      <a:pt x="0" y="101563"/>
                      <a:pt x="0" y="80273"/>
                    </a:cubicBezTo>
                    <a:lnTo>
                      <a:pt x="0" y="80273"/>
                    </a:lnTo>
                    <a:cubicBezTo>
                      <a:pt x="0" y="58983"/>
                      <a:pt x="8457" y="38565"/>
                      <a:pt x="23511" y="23511"/>
                    </a:cubicBezTo>
                    <a:cubicBezTo>
                      <a:pt x="38565" y="8457"/>
                      <a:pt x="58983" y="0"/>
                      <a:pt x="80273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/>
              <a:lstStyle/>
              <a:p>
                <a:pPr defTabSz="914445"/>
                <a:endParaRPr lang="tr-T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51395" cy="198646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45">
                  <a:lnSpc>
                    <a:spcPts val="26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572461" y="137886"/>
              <a:ext cx="3633302" cy="3292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3990"/>
                </a:lnSpc>
              </a:pPr>
              <a:r>
                <a:rPr lang="en-US" sz="4001" dirty="0">
                  <a:solidFill>
                    <a:srgbClr val="FFFFFF"/>
                  </a:solidFill>
                  <a:latin typeface="Calibri"/>
                  <a:ea typeface="League Spartan"/>
                  <a:cs typeface="League Spartan"/>
                  <a:sym typeface="League Spartan"/>
                </a:rPr>
                <a:t>Video </a:t>
              </a:r>
              <a:r>
                <a:rPr lang="en-US" sz="4001" dirty="0" err="1">
                  <a:solidFill>
                    <a:srgbClr val="FFFFFF"/>
                  </a:solidFill>
                  <a:latin typeface="Calibri"/>
                  <a:ea typeface="League Spartan"/>
                  <a:cs typeface="League Spartan"/>
                  <a:sym typeface="League Spartan"/>
                </a:rPr>
                <a:t>izliyoruz</a:t>
              </a:r>
              <a:endParaRPr lang="en-US" sz="4001" dirty="0">
                <a:solidFill>
                  <a:srgbClr val="FFFFFF"/>
                </a:solidFill>
                <a:latin typeface="Calibri"/>
                <a:ea typeface="League Spartan"/>
                <a:cs typeface="League Spartan"/>
                <a:sym typeface="League Spartan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4722222" y="8257781"/>
            <a:ext cx="8843556" cy="1164432"/>
          </a:xfrm>
          <a:custGeom>
            <a:avLst/>
            <a:gdLst/>
            <a:ahLst/>
            <a:cxnLst/>
            <a:rect l="l" t="t" r="r" b="b"/>
            <a:pathLst>
              <a:path w="9311321" h="1385059">
                <a:moveTo>
                  <a:pt x="0" y="0"/>
                </a:moveTo>
                <a:lnTo>
                  <a:pt x="9311321" y="0"/>
                </a:lnTo>
                <a:lnTo>
                  <a:pt x="9311321" y="1385059"/>
                </a:lnTo>
                <a:lnTo>
                  <a:pt x="0" y="13850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tr-T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AB401A44-2D81-0DA4-6E61-B144D3F43A62}"/>
              </a:ext>
            </a:extLst>
          </p:cNvPr>
          <p:cNvSpPr txBox="1"/>
          <p:nvPr/>
        </p:nvSpPr>
        <p:spPr>
          <a:xfrm>
            <a:off x="6118412" y="8483265"/>
            <a:ext cx="7282026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u="sng" spc="28" dirty="0">
                <a:solidFill>
                  <a:srgbClr val="0097A7"/>
                </a:solidFill>
                <a:ea typeface="TT Rounds Condensed"/>
                <a:cs typeface="TT Rounds Condensed"/>
                <a:sym typeface="TT Rounds Condensed"/>
                <a:hlinkClick r:id="rId11" tooltip="https://www.youtube.com/watch?v=KonQunY2Fo0"/>
              </a:rPr>
              <a:t>Kaynak: </a:t>
            </a:r>
            <a:r>
              <a:rPr lang="en-US" u="sng" spc="28" dirty="0">
                <a:solidFill>
                  <a:srgbClr val="0097A7"/>
                </a:solidFill>
                <a:ea typeface="TT Rounds Condensed"/>
                <a:cs typeface="TT Rounds Condensed"/>
                <a:sym typeface="TT Rounds Condensed"/>
                <a:hlinkClick r:id="rId12" tooltip="https://www.youtube.com/watch?v=wxOdzk39wmw&amp;t=6s"/>
              </a:rPr>
              <a:t>https://www.youtube.com/watch?v=wxOdzk39wmw&amp;t=6s</a:t>
            </a:r>
            <a:r>
              <a:rPr lang="en-US" spc="28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t="28" b="28"/>
          <a:stretch>
            <a:fillRect/>
          </a:stretch>
        </p:blipFill>
        <p:spPr>
          <a:xfrm>
            <a:off x="-10394" y="0"/>
            <a:ext cx="18298394" cy="10287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>
            <a:extLst>
              <a:ext uri="{FF2B5EF4-FFF2-40B4-BE49-F238E27FC236}">
                <a16:creationId xmlns:a16="http://schemas.microsoft.com/office/drawing/2014/main" id="{F5E25FFF-A30A-7BFB-1BCB-14A3D52CC0E6}"/>
              </a:ext>
            </a:extLst>
          </p:cNvPr>
          <p:cNvGrpSpPr/>
          <p:nvPr/>
        </p:nvGrpSpPr>
        <p:grpSpPr>
          <a:xfrm>
            <a:off x="3274487" y="2760958"/>
            <a:ext cx="5293251" cy="786062"/>
            <a:chOff x="946484" y="753981"/>
            <a:chExt cx="5293251" cy="786062"/>
          </a:xfrm>
        </p:grpSpPr>
        <p:sp>
          <p:nvSpPr>
            <p:cNvPr id="3" name="Serbest Form 12">
              <a:extLst>
                <a:ext uri="{FF2B5EF4-FFF2-40B4-BE49-F238E27FC236}">
                  <a16:creationId xmlns:a16="http://schemas.microsoft.com/office/drawing/2014/main" id="{422BF0DB-85CC-A242-BD55-ADECF067FD94}"/>
                </a:ext>
              </a:extLst>
            </p:cNvPr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99573AD8-D4C8-B9CA-AD04-CD4E28D70C43}"/>
                </a:ext>
              </a:extLst>
            </p:cNvPr>
            <p:cNvSpPr/>
            <p:nvPr/>
          </p:nvSpPr>
          <p:spPr>
            <a:xfrm>
              <a:off x="1828801" y="753981"/>
              <a:ext cx="4410934" cy="78606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Dili Arapçadır.</a:t>
              </a:r>
            </a:p>
          </p:txBody>
        </p:sp>
      </p:grpSp>
      <p:sp>
        <p:nvSpPr>
          <p:cNvPr id="5" name="Dikdörtgen 4">
            <a:extLst>
              <a:ext uri="{FF2B5EF4-FFF2-40B4-BE49-F238E27FC236}">
                <a16:creationId xmlns:a16="http://schemas.microsoft.com/office/drawing/2014/main" id="{220C559D-0F58-B54F-5040-2725D3124C31}"/>
              </a:ext>
            </a:extLst>
          </p:cNvPr>
          <p:cNvSpPr/>
          <p:nvPr/>
        </p:nvSpPr>
        <p:spPr>
          <a:xfrm>
            <a:off x="3078208" y="2667089"/>
            <a:ext cx="1304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6000" b="1" dirty="0">
                <a:solidFill>
                  <a:srgbClr val="00B050"/>
                </a:solidFill>
                <a:latin typeface="Rockwell Extra Bold" panose="02060903040505020403" pitchFamily="18" charset="0"/>
              </a:rPr>
              <a:t>✓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588A68AA-8DA6-F42A-59D1-49C78B4B4A5B}"/>
              </a:ext>
            </a:extLst>
          </p:cNvPr>
          <p:cNvGrpSpPr/>
          <p:nvPr/>
        </p:nvGrpSpPr>
        <p:grpSpPr>
          <a:xfrm>
            <a:off x="3274487" y="4116516"/>
            <a:ext cx="5293251" cy="786062"/>
            <a:chOff x="946484" y="753981"/>
            <a:chExt cx="5293251" cy="786062"/>
          </a:xfrm>
        </p:grpSpPr>
        <p:sp>
          <p:nvSpPr>
            <p:cNvPr id="7" name="Serbest Form 22">
              <a:extLst>
                <a:ext uri="{FF2B5EF4-FFF2-40B4-BE49-F238E27FC236}">
                  <a16:creationId xmlns:a16="http://schemas.microsoft.com/office/drawing/2014/main" id="{C0C1D8BD-F776-9E2B-F101-47FCF5D568E8}"/>
                </a:ext>
              </a:extLst>
            </p:cNvPr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8" name="Dikdörtgen 7">
              <a:extLst>
                <a:ext uri="{FF2B5EF4-FFF2-40B4-BE49-F238E27FC236}">
                  <a16:creationId xmlns:a16="http://schemas.microsoft.com/office/drawing/2014/main" id="{21935F12-AEDE-FE1B-6685-8CD9C886C8E1}"/>
                </a:ext>
              </a:extLst>
            </p:cNvPr>
            <p:cNvSpPr/>
            <p:nvPr/>
          </p:nvSpPr>
          <p:spPr>
            <a:xfrm>
              <a:off x="1828800" y="753981"/>
              <a:ext cx="4410935" cy="78606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İlk ilahi kitaptır.</a:t>
              </a:r>
            </a:p>
          </p:txBody>
        </p:sp>
      </p:grpSp>
      <p:sp>
        <p:nvSpPr>
          <p:cNvPr id="9" name="Dikdörtgen 8">
            <a:extLst>
              <a:ext uri="{FF2B5EF4-FFF2-40B4-BE49-F238E27FC236}">
                <a16:creationId xmlns:a16="http://schemas.microsoft.com/office/drawing/2014/main" id="{34E44358-B7CC-BCF8-1E6E-5DADF1C74CD8}"/>
              </a:ext>
            </a:extLst>
          </p:cNvPr>
          <p:cNvSpPr/>
          <p:nvPr/>
        </p:nvSpPr>
        <p:spPr>
          <a:xfrm>
            <a:off x="3366831" y="4029581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6000" b="1" dirty="0">
                <a:solidFill>
                  <a:srgbClr val="FF0000"/>
                </a:solidFill>
                <a:latin typeface="Open Sans" panose="020B0606030504020204" pitchFamily="34" charset="0"/>
              </a:rPr>
              <a:t>X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46028DC0-B548-6137-378E-D4A2D0D96747}"/>
              </a:ext>
            </a:extLst>
          </p:cNvPr>
          <p:cNvGrpSpPr/>
          <p:nvPr/>
        </p:nvGrpSpPr>
        <p:grpSpPr>
          <a:xfrm>
            <a:off x="3341183" y="5352762"/>
            <a:ext cx="5226555" cy="786062"/>
            <a:chOff x="946484" y="753981"/>
            <a:chExt cx="5226555" cy="786062"/>
          </a:xfrm>
        </p:grpSpPr>
        <p:sp>
          <p:nvSpPr>
            <p:cNvPr id="11" name="Serbest Form 27">
              <a:extLst>
                <a:ext uri="{FF2B5EF4-FFF2-40B4-BE49-F238E27FC236}">
                  <a16:creationId xmlns:a16="http://schemas.microsoft.com/office/drawing/2014/main" id="{C5F79B1F-8E9E-3DB5-4DC4-99DF8ECF96E3}"/>
                </a:ext>
              </a:extLst>
            </p:cNvPr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D24E6F86-1C84-8F54-FE94-0B0A6DFDB168}"/>
                </a:ext>
              </a:extLst>
            </p:cNvPr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Bozulmamıştır.</a:t>
              </a:r>
            </a:p>
          </p:txBody>
        </p:sp>
      </p:grpSp>
      <p:sp>
        <p:nvSpPr>
          <p:cNvPr id="13" name="Dikdörtgen 12">
            <a:extLst>
              <a:ext uri="{FF2B5EF4-FFF2-40B4-BE49-F238E27FC236}">
                <a16:creationId xmlns:a16="http://schemas.microsoft.com/office/drawing/2014/main" id="{27E521B9-1C6F-F7C9-E679-4F3D02CB200A}"/>
              </a:ext>
            </a:extLst>
          </p:cNvPr>
          <p:cNvSpPr/>
          <p:nvPr/>
        </p:nvSpPr>
        <p:spPr>
          <a:xfrm>
            <a:off x="3129914" y="5213922"/>
            <a:ext cx="1304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6000" b="1" dirty="0">
                <a:solidFill>
                  <a:srgbClr val="00B050"/>
                </a:solidFill>
                <a:latin typeface="Rockwell Extra Bold" panose="02060903040505020403" pitchFamily="18" charset="0"/>
              </a:rPr>
              <a:t>✓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2C8A0EB1-2D64-D031-6075-06057B3DC806}"/>
              </a:ext>
            </a:extLst>
          </p:cNvPr>
          <p:cNvGrpSpPr/>
          <p:nvPr/>
        </p:nvGrpSpPr>
        <p:grpSpPr>
          <a:xfrm>
            <a:off x="3341183" y="6708320"/>
            <a:ext cx="5226555" cy="786062"/>
            <a:chOff x="946484" y="753981"/>
            <a:chExt cx="5226555" cy="786062"/>
          </a:xfrm>
        </p:grpSpPr>
        <p:sp>
          <p:nvSpPr>
            <p:cNvPr id="15" name="Serbest Form 31">
              <a:extLst>
                <a:ext uri="{FF2B5EF4-FFF2-40B4-BE49-F238E27FC236}">
                  <a16:creationId xmlns:a16="http://schemas.microsoft.com/office/drawing/2014/main" id="{C7BD466D-E0E0-2A76-B637-703EE01B9880}"/>
                </a:ext>
              </a:extLst>
            </p:cNvPr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6" name="Dikdörtgen 15">
              <a:extLst>
                <a:ext uri="{FF2B5EF4-FFF2-40B4-BE49-F238E27FC236}">
                  <a16:creationId xmlns:a16="http://schemas.microsoft.com/office/drawing/2014/main" id="{A5854C02-7A3E-657F-E797-5637C783D7AD}"/>
                </a:ext>
              </a:extLst>
            </p:cNvPr>
            <p:cNvSpPr/>
            <p:nvPr/>
          </p:nvSpPr>
          <p:spPr>
            <a:xfrm>
              <a:off x="1828800" y="753981"/>
              <a:ext cx="4344239" cy="78606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Sadece Hz. Muhammed’in hayatını anlatıyor.</a:t>
              </a:r>
            </a:p>
          </p:txBody>
        </p:sp>
      </p:grpSp>
      <p:sp>
        <p:nvSpPr>
          <p:cNvPr id="17" name="Dikdörtgen 16">
            <a:extLst>
              <a:ext uri="{FF2B5EF4-FFF2-40B4-BE49-F238E27FC236}">
                <a16:creationId xmlns:a16="http://schemas.microsoft.com/office/drawing/2014/main" id="{7784C16F-A79C-E015-4B59-5EE4615E156F}"/>
              </a:ext>
            </a:extLst>
          </p:cNvPr>
          <p:cNvSpPr/>
          <p:nvPr/>
        </p:nvSpPr>
        <p:spPr>
          <a:xfrm>
            <a:off x="3433527" y="6621385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6000" b="1" dirty="0">
                <a:solidFill>
                  <a:srgbClr val="FF0000"/>
                </a:solidFill>
                <a:latin typeface="Open Sans" panose="020B0606030504020204" pitchFamily="34" charset="0"/>
              </a:rPr>
              <a:t>X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A85654C4-A091-DFE5-EEF7-694F5BC0C684}"/>
              </a:ext>
            </a:extLst>
          </p:cNvPr>
          <p:cNvGrpSpPr/>
          <p:nvPr/>
        </p:nvGrpSpPr>
        <p:grpSpPr>
          <a:xfrm>
            <a:off x="9311611" y="2760958"/>
            <a:ext cx="5226555" cy="786062"/>
            <a:chOff x="946484" y="753981"/>
            <a:chExt cx="5226555" cy="786062"/>
          </a:xfrm>
        </p:grpSpPr>
        <p:sp>
          <p:nvSpPr>
            <p:cNvPr id="19" name="Serbest Form 35">
              <a:extLst>
                <a:ext uri="{FF2B5EF4-FFF2-40B4-BE49-F238E27FC236}">
                  <a16:creationId xmlns:a16="http://schemas.microsoft.com/office/drawing/2014/main" id="{A9467AE5-1F3C-A0E9-ABB0-6F18CF9CA841}"/>
                </a:ext>
              </a:extLst>
            </p:cNvPr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6D4B0807-D618-E414-C14D-C0A736A4E0B3}"/>
                </a:ext>
              </a:extLst>
            </p:cNvPr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Müslümanların rehberidir. </a:t>
              </a:r>
              <a:endParaRPr kumimoji="0" lang="tr-TR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Dikdörtgen 20">
            <a:extLst>
              <a:ext uri="{FF2B5EF4-FFF2-40B4-BE49-F238E27FC236}">
                <a16:creationId xmlns:a16="http://schemas.microsoft.com/office/drawing/2014/main" id="{C9F0E9D6-A8D4-4217-53F7-95324085B9C4}"/>
              </a:ext>
            </a:extLst>
          </p:cNvPr>
          <p:cNvSpPr/>
          <p:nvPr/>
        </p:nvSpPr>
        <p:spPr>
          <a:xfrm>
            <a:off x="9114629" y="2638855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6600" b="1" dirty="0">
                <a:solidFill>
                  <a:srgbClr val="00B050"/>
                </a:solidFill>
                <a:latin typeface="Rockwell Extra Bold" panose="02060903040505020403" pitchFamily="18" charset="0"/>
              </a:rPr>
              <a:t>✓</a:t>
            </a:r>
          </a:p>
        </p:txBody>
      </p:sp>
      <p:grpSp>
        <p:nvGrpSpPr>
          <p:cNvPr id="22" name="Grup 21">
            <a:extLst>
              <a:ext uri="{FF2B5EF4-FFF2-40B4-BE49-F238E27FC236}">
                <a16:creationId xmlns:a16="http://schemas.microsoft.com/office/drawing/2014/main" id="{9F14AFFF-287E-94C1-AB76-CCFC43BCF88E}"/>
              </a:ext>
            </a:extLst>
          </p:cNvPr>
          <p:cNvGrpSpPr/>
          <p:nvPr/>
        </p:nvGrpSpPr>
        <p:grpSpPr>
          <a:xfrm>
            <a:off x="9348788" y="5393189"/>
            <a:ext cx="5189379" cy="908371"/>
            <a:chOff x="946484" y="753980"/>
            <a:chExt cx="5189379" cy="908371"/>
          </a:xfrm>
        </p:grpSpPr>
        <p:sp>
          <p:nvSpPr>
            <p:cNvPr id="23" name="Serbest Form 39">
              <a:extLst>
                <a:ext uri="{FF2B5EF4-FFF2-40B4-BE49-F238E27FC236}">
                  <a16:creationId xmlns:a16="http://schemas.microsoft.com/office/drawing/2014/main" id="{F5A29C73-81AA-CDB5-DBAD-1797E6926BB7}"/>
                </a:ext>
              </a:extLst>
            </p:cNvPr>
            <p:cNvSpPr/>
            <p:nvPr/>
          </p:nvSpPr>
          <p:spPr>
            <a:xfrm>
              <a:off x="946484" y="753980"/>
              <a:ext cx="882316" cy="908371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4" name="Dikdörtgen 23">
              <a:extLst>
                <a:ext uri="{FF2B5EF4-FFF2-40B4-BE49-F238E27FC236}">
                  <a16:creationId xmlns:a16="http://schemas.microsoft.com/office/drawing/2014/main" id="{B1D10074-3B7B-1CF1-D16D-2E19E5ABB58E}"/>
                </a:ext>
              </a:extLst>
            </p:cNvPr>
            <p:cNvSpPr/>
            <p:nvPr/>
          </p:nvSpPr>
          <p:spPr>
            <a:xfrm>
              <a:off x="1828801" y="753980"/>
              <a:ext cx="4307062" cy="893381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Dili İbranicedir.</a:t>
              </a:r>
            </a:p>
          </p:txBody>
        </p:sp>
      </p:grpSp>
      <p:sp>
        <p:nvSpPr>
          <p:cNvPr id="25" name="Dikdörtgen 24">
            <a:extLst>
              <a:ext uri="{FF2B5EF4-FFF2-40B4-BE49-F238E27FC236}">
                <a16:creationId xmlns:a16="http://schemas.microsoft.com/office/drawing/2014/main" id="{AB5E098D-143A-EBE4-153F-38CB0E2B409A}"/>
              </a:ext>
            </a:extLst>
          </p:cNvPr>
          <p:cNvSpPr/>
          <p:nvPr/>
        </p:nvSpPr>
        <p:spPr>
          <a:xfrm>
            <a:off x="9501092" y="5400049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6000" b="1" dirty="0">
                <a:solidFill>
                  <a:srgbClr val="FF0000"/>
                </a:solidFill>
                <a:latin typeface="Open Sans" panose="020B0606030504020204" pitchFamily="34" charset="0"/>
              </a:rPr>
              <a:t>X</a:t>
            </a:r>
          </a:p>
        </p:txBody>
      </p:sp>
      <p:grpSp>
        <p:nvGrpSpPr>
          <p:cNvPr id="26" name="Grup 25">
            <a:extLst>
              <a:ext uri="{FF2B5EF4-FFF2-40B4-BE49-F238E27FC236}">
                <a16:creationId xmlns:a16="http://schemas.microsoft.com/office/drawing/2014/main" id="{CD15D83F-8904-6BCF-9695-6616C21901D3}"/>
              </a:ext>
            </a:extLst>
          </p:cNvPr>
          <p:cNvGrpSpPr/>
          <p:nvPr/>
        </p:nvGrpSpPr>
        <p:grpSpPr>
          <a:xfrm>
            <a:off x="9311611" y="4040818"/>
            <a:ext cx="5226555" cy="786062"/>
            <a:chOff x="946484" y="753981"/>
            <a:chExt cx="5226555" cy="786062"/>
          </a:xfrm>
        </p:grpSpPr>
        <p:sp>
          <p:nvSpPr>
            <p:cNvPr id="27" name="Serbest Form 43">
              <a:extLst>
                <a:ext uri="{FF2B5EF4-FFF2-40B4-BE49-F238E27FC236}">
                  <a16:creationId xmlns:a16="http://schemas.microsoft.com/office/drawing/2014/main" id="{0FED704C-C6AF-607E-3F4A-C57646DB9252}"/>
                </a:ext>
              </a:extLst>
            </p:cNvPr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8" name="Dikdörtgen 27">
              <a:extLst>
                <a:ext uri="{FF2B5EF4-FFF2-40B4-BE49-F238E27FC236}">
                  <a16:creationId xmlns:a16="http://schemas.microsoft.com/office/drawing/2014/main" id="{7A67796B-2821-B11B-CDEA-910980C5FFBE}"/>
                </a:ext>
              </a:extLst>
            </p:cNvPr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 yılda indirilmiştir.</a:t>
              </a:r>
            </a:p>
          </p:txBody>
        </p:sp>
      </p:grpSp>
      <p:sp>
        <p:nvSpPr>
          <p:cNvPr id="29" name="Dikdörtgen 28">
            <a:extLst>
              <a:ext uri="{FF2B5EF4-FFF2-40B4-BE49-F238E27FC236}">
                <a16:creationId xmlns:a16="http://schemas.microsoft.com/office/drawing/2014/main" id="{84318962-68B6-3135-23FB-CA3FD4BC3B40}"/>
              </a:ext>
            </a:extLst>
          </p:cNvPr>
          <p:cNvSpPr/>
          <p:nvPr/>
        </p:nvSpPr>
        <p:spPr>
          <a:xfrm>
            <a:off x="9100342" y="3875852"/>
            <a:ext cx="1304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6000" b="1" dirty="0">
                <a:solidFill>
                  <a:srgbClr val="00B050"/>
                </a:solidFill>
                <a:latin typeface="Rockwell Extra Bold" panose="02060903040505020403" pitchFamily="18" charset="0"/>
              </a:rPr>
              <a:t>✓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C2C6B9AD-727C-9D44-C5AC-9BCF9C87B231}"/>
              </a:ext>
            </a:extLst>
          </p:cNvPr>
          <p:cNvGrpSpPr/>
          <p:nvPr/>
        </p:nvGrpSpPr>
        <p:grpSpPr>
          <a:xfrm>
            <a:off x="9348788" y="6757039"/>
            <a:ext cx="5226555" cy="786062"/>
            <a:chOff x="946484" y="753981"/>
            <a:chExt cx="5226555" cy="786062"/>
          </a:xfrm>
        </p:grpSpPr>
        <p:sp>
          <p:nvSpPr>
            <p:cNvPr id="31" name="Serbest Form 47">
              <a:extLst>
                <a:ext uri="{FF2B5EF4-FFF2-40B4-BE49-F238E27FC236}">
                  <a16:creationId xmlns:a16="http://schemas.microsoft.com/office/drawing/2014/main" id="{ACD5BB61-E86B-E8A2-D149-3F76066A5066}"/>
                </a:ext>
              </a:extLst>
            </p:cNvPr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2F528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2" name="Dikdörtgen 31">
              <a:extLst>
                <a:ext uri="{FF2B5EF4-FFF2-40B4-BE49-F238E27FC236}">
                  <a16:creationId xmlns:a16="http://schemas.microsoft.com/office/drawing/2014/main" id="{82682415-4B17-4129-A340-2F0341169B79}"/>
                </a:ext>
              </a:extLst>
            </p:cNvPr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Son İlahi kitaptır.</a:t>
              </a:r>
            </a:p>
          </p:txBody>
        </p:sp>
      </p:grpSp>
      <p:sp>
        <p:nvSpPr>
          <p:cNvPr id="33" name="Dikdörtgen 32">
            <a:extLst>
              <a:ext uri="{FF2B5EF4-FFF2-40B4-BE49-F238E27FC236}">
                <a16:creationId xmlns:a16="http://schemas.microsoft.com/office/drawing/2014/main" id="{130F5E2F-C0DE-28BC-B102-761785B9E367}"/>
              </a:ext>
            </a:extLst>
          </p:cNvPr>
          <p:cNvSpPr/>
          <p:nvPr/>
        </p:nvSpPr>
        <p:spPr>
          <a:xfrm>
            <a:off x="9137519" y="6592073"/>
            <a:ext cx="1304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6000" b="1" dirty="0">
                <a:solidFill>
                  <a:srgbClr val="00B050"/>
                </a:solidFill>
                <a:latin typeface="Rockwell Extra Bold" panose="02060903040505020403" pitchFamily="18" charset="0"/>
              </a:rPr>
              <a:t>✓</a:t>
            </a:r>
          </a:p>
        </p:txBody>
      </p:sp>
      <p:sp>
        <p:nvSpPr>
          <p:cNvPr id="34" name="Unvan 1">
            <a:extLst>
              <a:ext uri="{FF2B5EF4-FFF2-40B4-BE49-F238E27FC236}">
                <a16:creationId xmlns:a16="http://schemas.microsoft.com/office/drawing/2014/main" id="{8223BF77-E111-F99D-B8A5-B8E1964BB058}"/>
              </a:ext>
            </a:extLst>
          </p:cNvPr>
          <p:cNvSpPr txBox="1">
            <a:spLocks/>
          </p:cNvSpPr>
          <p:nvPr/>
        </p:nvSpPr>
        <p:spPr>
          <a:xfrm>
            <a:off x="3124200" y="1714500"/>
            <a:ext cx="11515725" cy="8092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>
                <a:solidFill>
                  <a:prstClr val="white"/>
                </a:solidFill>
                <a:latin typeface="Calibri Light" panose="020F0302020204030204"/>
              </a:rPr>
              <a:t>Aşağıdaki ifadelerde Kur’an’ın özelliklerini işaretleyelim.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2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21" grpId="0"/>
      <p:bldP spid="25" grpId="0"/>
      <p:bldP spid="29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63242" y="2612379"/>
            <a:ext cx="9761517" cy="4735314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45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18937" y="3509633"/>
            <a:ext cx="5650130" cy="84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-63" normalizeH="0" baseline="0" noProof="0" dirty="0">
                <a:ln>
                  <a:noFill/>
                </a:ln>
                <a:solidFill>
                  <a:srgbClr val="02051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Zamanı</a:t>
            </a:r>
            <a:endParaRPr kumimoji="0" lang="en-US" sz="6600" b="0" i="0" u="none" strike="noStrike" kern="1200" cap="none" spc="-63" normalizeH="0" baseline="0" noProof="0" dirty="0">
              <a:ln>
                <a:noFill/>
              </a:ln>
              <a:solidFill>
                <a:srgbClr val="02051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4905785" y="5465103"/>
            <a:ext cx="8476433" cy="1215816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48407" y="5173601"/>
            <a:ext cx="2344368" cy="58609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778" y="532685"/>
            <a:ext cx="1807146" cy="1750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74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601" y="2071099"/>
            <a:ext cx="9514416" cy="5099859"/>
            <a:chOff x="0" y="0"/>
            <a:chExt cx="12242889" cy="63828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2242889" cy="6382878"/>
            </a:xfrm>
            <a:custGeom>
              <a:avLst/>
              <a:gdLst/>
              <a:ahLst/>
              <a:cxnLst/>
              <a:rect l="l" t="t" r="r" b="b"/>
              <a:pathLst>
                <a:path w="12242889" h="7410925">
                  <a:moveTo>
                    <a:pt x="0" y="0"/>
                  </a:moveTo>
                  <a:lnTo>
                    <a:pt x="12112449" y="0"/>
                  </a:lnTo>
                  <a:lnTo>
                    <a:pt x="12242889" y="108841"/>
                  </a:lnTo>
                  <a:lnTo>
                    <a:pt x="12242889" y="7410925"/>
                  </a:lnTo>
                  <a:lnTo>
                    <a:pt x="130445" y="7410925"/>
                  </a:lnTo>
                  <a:lnTo>
                    <a:pt x="0" y="730219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69722" y="2492424"/>
            <a:ext cx="9166175" cy="4257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5400" b="1" spc="50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İlahi </a:t>
            </a:r>
            <a:r>
              <a:rPr lang="en-US" sz="5400" b="1" spc="50" dirty="0" err="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kitap</a:t>
            </a:r>
            <a:r>
              <a:rPr lang="en-US" sz="5400" b="1" spc="50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: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peygamberler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aracılığıyla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gönderilen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;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inanç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ibadet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ahlak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konularını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yer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aldığı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ve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vahiylerin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içinde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yer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aldığı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5400" spc="50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kitaplardır</a:t>
            </a:r>
            <a:r>
              <a:rPr lang="en-US" sz="5400" spc="50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0266219" y="1104900"/>
            <a:ext cx="7726181" cy="8815652"/>
          </a:xfrm>
          <a:custGeom>
            <a:avLst/>
            <a:gdLst/>
            <a:ahLst/>
            <a:cxnLst/>
            <a:rect l="l" t="t" r="r" b="b"/>
            <a:pathLst>
              <a:path w="7295609" h="9663796">
                <a:moveTo>
                  <a:pt x="0" y="0"/>
                </a:moveTo>
                <a:lnTo>
                  <a:pt x="7295609" y="0"/>
                </a:lnTo>
                <a:lnTo>
                  <a:pt x="7295609" y="9663797"/>
                </a:lnTo>
                <a:lnTo>
                  <a:pt x="0" y="9663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67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2402869" y="955565"/>
            <a:ext cx="4338262" cy="98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56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İlahi </a:t>
            </a:r>
            <a:r>
              <a:rPr lang="en-US" sz="6000" spc="56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Kitaplar</a:t>
            </a:r>
            <a:r>
              <a:rPr lang="en-US" sz="6000" spc="56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99000"/>
              </a:schemeClr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73985" y="5620644"/>
            <a:ext cx="873993" cy="809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5400" dirty="0">
                <a:solidFill>
                  <a:srgbClr val="00B050"/>
                </a:solidFill>
                <a:latin typeface="Calibri"/>
              </a:rPr>
              <a:t>✔</a:t>
            </a:r>
          </a:p>
        </p:txBody>
      </p:sp>
      <p:sp>
        <p:nvSpPr>
          <p:cNvPr id="132" name="Dikdörtgen 131"/>
          <p:cNvSpPr/>
          <p:nvPr/>
        </p:nvSpPr>
        <p:spPr>
          <a:xfrm>
            <a:off x="251945" y="7005867"/>
            <a:ext cx="757449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133" name="Dikdörtgen 132"/>
          <p:cNvSpPr/>
          <p:nvPr/>
        </p:nvSpPr>
        <p:spPr>
          <a:xfrm>
            <a:off x="190529" y="8352401"/>
            <a:ext cx="757449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127" name="Dikdörtgen 126"/>
          <p:cNvSpPr/>
          <p:nvPr/>
        </p:nvSpPr>
        <p:spPr>
          <a:xfrm>
            <a:off x="251945" y="4279731"/>
            <a:ext cx="573207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84244" y="36836"/>
            <a:ext cx="18028610" cy="4003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lnSpc>
                <a:spcPct val="100000"/>
              </a:lnSpc>
              <a:spcBef>
                <a:spcPts val="1500"/>
              </a:spcBef>
            </a:pPr>
            <a:r>
              <a:rPr lang="tr-TR" sz="6600" dirty="0">
                <a:solidFill>
                  <a:prstClr val="black"/>
                </a:solidFill>
                <a:latin typeface="Calibri"/>
              </a:rPr>
              <a:t>1. İlahi kitap ve peygamber eşleştirmesinde hangisi </a:t>
            </a:r>
            <a:r>
              <a:rPr lang="tr-TR" sz="6600" u="sng" dirty="0">
                <a:solidFill>
                  <a:prstClr val="black"/>
                </a:solidFill>
                <a:latin typeface="Calibri"/>
              </a:rPr>
              <a:t>yanlıştır? </a:t>
            </a:r>
          </a:p>
          <a:p>
            <a:pPr algn="l" defTabSz="1371600">
              <a:lnSpc>
                <a:spcPct val="100000"/>
              </a:lnSpc>
              <a:spcBef>
                <a:spcPts val="1500"/>
              </a:spcBef>
              <a:defRPr/>
            </a:pPr>
            <a:endParaRPr lang="tr-TR" sz="48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5" name="A"/>
          <p:cNvGrpSpPr/>
          <p:nvPr/>
        </p:nvGrpSpPr>
        <p:grpSpPr>
          <a:xfrm>
            <a:off x="810963" y="4259261"/>
            <a:ext cx="17291631" cy="815330"/>
            <a:chOff x="955343" y="3343700"/>
            <a:chExt cx="11527754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Hz. Musa (as) : Tevrat</a:t>
              </a:r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640905" y="4101404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A</a:t>
            </a:r>
          </a:p>
        </p:txBody>
      </p:sp>
      <p:grpSp>
        <p:nvGrpSpPr>
          <p:cNvPr id="118" name="B"/>
          <p:cNvGrpSpPr/>
          <p:nvPr/>
        </p:nvGrpSpPr>
        <p:grpSpPr>
          <a:xfrm>
            <a:off x="810963" y="5625895"/>
            <a:ext cx="17291631" cy="815330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 Hz. İsa: 10 Sahife</a:t>
              </a: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810963" y="6976486"/>
            <a:ext cx="17291631" cy="815330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DA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Hz. Davud (as): Zebur</a:t>
              </a:r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810963" y="8337871"/>
            <a:ext cx="17277444" cy="815330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Hz. Adem (as): 10 Sahife</a:t>
              </a:r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640907" y="5477320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B</a:t>
            </a:r>
          </a:p>
        </p:txBody>
      </p:sp>
      <p:sp>
        <p:nvSpPr>
          <p:cNvPr id="129" name="Dikdörtgen 128"/>
          <p:cNvSpPr/>
          <p:nvPr/>
        </p:nvSpPr>
        <p:spPr>
          <a:xfrm>
            <a:off x="538548" y="6853235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C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559019" y="8140979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D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9649325"/>
            <a:ext cx="18288000" cy="67805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5929812" y="9695208"/>
            <a:ext cx="655976" cy="591792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7615065" y="9712867"/>
            <a:ext cx="619178" cy="590465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6705777" y="9712867"/>
            <a:ext cx="789299" cy="590465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3731950" y="3316847"/>
            <a:ext cx="4502291" cy="7231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/>
              </a:rPr>
              <a:t>Doğru cevabı tıklayınız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9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27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99000"/>
              </a:schemeClr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73985" y="7307715"/>
            <a:ext cx="873993" cy="809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5400" dirty="0">
                <a:solidFill>
                  <a:srgbClr val="00B050"/>
                </a:solidFill>
                <a:latin typeface="Calibri"/>
              </a:rPr>
              <a:t>✔</a:t>
            </a:r>
          </a:p>
        </p:txBody>
      </p:sp>
      <p:sp>
        <p:nvSpPr>
          <p:cNvPr id="132" name="Dikdörtgen 131"/>
          <p:cNvSpPr/>
          <p:nvPr/>
        </p:nvSpPr>
        <p:spPr>
          <a:xfrm>
            <a:off x="262182" y="6270761"/>
            <a:ext cx="757449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133" name="Dikdörtgen 132"/>
          <p:cNvSpPr/>
          <p:nvPr/>
        </p:nvSpPr>
        <p:spPr>
          <a:xfrm>
            <a:off x="190529" y="8352401"/>
            <a:ext cx="757449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127" name="Dikdörtgen 126"/>
          <p:cNvSpPr/>
          <p:nvPr/>
        </p:nvSpPr>
        <p:spPr>
          <a:xfrm>
            <a:off x="309410" y="5179073"/>
            <a:ext cx="573207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84244" y="1"/>
            <a:ext cx="18028610" cy="5000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43050" lvl="1" indent="-857250" algn="l" defTabSz="1371600">
              <a:lnSpc>
                <a:spcPct val="100000"/>
              </a:lnSpc>
              <a:spcBef>
                <a:spcPts val="750"/>
              </a:spcBef>
              <a:buFont typeface="+mj-lt"/>
              <a:buAutoNum type="romanUcPeriod"/>
            </a:pPr>
            <a:r>
              <a:rPr lang="tr-TR" sz="4800" dirty="0">
                <a:solidFill>
                  <a:prstClr val="black"/>
                </a:solidFill>
                <a:latin typeface="Calibri"/>
              </a:rPr>
              <a:t>Tevrat Yahudilerin kutsal kitabıdır.</a:t>
            </a:r>
          </a:p>
          <a:p>
            <a:pPr marL="1543050" lvl="1" indent="-857250" algn="l" defTabSz="1371600">
              <a:lnSpc>
                <a:spcPct val="100000"/>
              </a:lnSpc>
              <a:spcBef>
                <a:spcPts val="750"/>
              </a:spcBef>
              <a:buFont typeface="+mj-lt"/>
              <a:buAutoNum type="romanUcPeriod"/>
            </a:pPr>
            <a:r>
              <a:rPr lang="tr-TR" sz="4800" dirty="0">
                <a:solidFill>
                  <a:prstClr val="black"/>
                </a:solidFill>
                <a:latin typeface="Calibri"/>
              </a:rPr>
              <a:t>İncil Hristiyanların kutsal kitabıdır.</a:t>
            </a:r>
          </a:p>
          <a:p>
            <a:pPr marL="1543050" lvl="1" indent="-857250" algn="l" defTabSz="1371600">
              <a:lnSpc>
                <a:spcPct val="100000"/>
              </a:lnSpc>
              <a:spcBef>
                <a:spcPts val="750"/>
              </a:spcBef>
              <a:buFont typeface="+mj-lt"/>
              <a:buAutoNum type="romanUcPeriod"/>
            </a:pPr>
            <a:r>
              <a:rPr lang="tr-TR" sz="4800" dirty="0">
                <a:solidFill>
                  <a:prstClr val="black"/>
                </a:solidFill>
                <a:latin typeface="Calibri"/>
              </a:rPr>
              <a:t>Zebur Hristiyanların kutsal kitabıdır.</a:t>
            </a:r>
          </a:p>
          <a:p>
            <a:pPr marL="1543050" lvl="1" indent="-857250" algn="l" defTabSz="1371600">
              <a:lnSpc>
                <a:spcPct val="100000"/>
              </a:lnSpc>
              <a:spcBef>
                <a:spcPts val="750"/>
              </a:spcBef>
              <a:buFont typeface="+mj-lt"/>
              <a:buAutoNum type="romanUcPeriod"/>
            </a:pPr>
            <a:r>
              <a:rPr lang="tr-TR" sz="4800" dirty="0">
                <a:solidFill>
                  <a:prstClr val="black"/>
                </a:solidFill>
                <a:latin typeface="Calibri"/>
              </a:rPr>
              <a:t>Kur’an-ı Kerim Müslümanların kutsal kitabıdır.</a:t>
            </a:r>
          </a:p>
          <a:p>
            <a:pPr algn="l" defTabSz="1371600">
              <a:lnSpc>
                <a:spcPct val="100000"/>
              </a:lnSpc>
              <a:spcBef>
                <a:spcPts val="1500"/>
              </a:spcBef>
            </a:pPr>
            <a:r>
              <a:rPr lang="tr-TR" sz="5400" b="1" dirty="0">
                <a:solidFill>
                  <a:prstClr val="black"/>
                </a:solidFill>
                <a:latin typeface="Calibri"/>
              </a:rPr>
              <a:t>2. Verilen ifadelerden hangisi </a:t>
            </a:r>
            <a:r>
              <a:rPr lang="tr-TR" sz="5400" b="1" u="sng" dirty="0">
                <a:solidFill>
                  <a:prstClr val="black"/>
                </a:solidFill>
                <a:latin typeface="Calibri"/>
              </a:rPr>
              <a:t>yanlıştır?</a:t>
            </a:r>
          </a:p>
        </p:txBody>
      </p:sp>
      <p:grpSp>
        <p:nvGrpSpPr>
          <p:cNvPr id="105" name="A"/>
          <p:cNvGrpSpPr/>
          <p:nvPr/>
        </p:nvGrpSpPr>
        <p:grpSpPr>
          <a:xfrm>
            <a:off x="868428" y="5158603"/>
            <a:ext cx="17291631" cy="815330"/>
            <a:chOff x="955343" y="3343700"/>
            <a:chExt cx="11527754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I</a:t>
              </a:r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698370" y="5000746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A</a:t>
            </a:r>
          </a:p>
        </p:txBody>
      </p:sp>
      <p:grpSp>
        <p:nvGrpSpPr>
          <p:cNvPr id="118" name="B"/>
          <p:cNvGrpSpPr/>
          <p:nvPr/>
        </p:nvGrpSpPr>
        <p:grpSpPr>
          <a:xfrm>
            <a:off x="810963" y="7312966"/>
            <a:ext cx="17291631" cy="815330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III</a:t>
              </a: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821201" y="6241379"/>
            <a:ext cx="17291631" cy="815330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C997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II</a:t>
              </a:r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810963" y="8337871"/>
            <a:ext cx="17277444" cy="815330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IV</a:t>
              </a:r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640907" y="7164391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C</a:t>
            </a:r>
          </a:p>
        </p:txBody>
      </p:sp>
      <p:sp>
        <p:nvSpPr>
          <p:cNvPr id="129" name="Dikdörtgen 128"/>
          <p:cNvSpPr/>
          <p:nvPr/>
        </p:nvSpPr>
        <p:spPr>
          <a:xfrm>
            <a:off x="548786" y="6118129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B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559019" y="8140979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D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9649325"/>
            <a:ext cx="18288000" cy="67805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5929812" y="9695208"/>
            <a:ext cx="655976" cy="591792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7615065" y="9712867"/>
            <a:ext cx="619178" cy="590465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6705777" y="9712867"/>
            <a:ext cx="789299" cy="590465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3657769" y="4212203"/>
            <a:ext cx="4502291" cy="7231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/>
              </a:rPr>
              <a:t>Doğru cevabı tıklayınız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8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27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99000"/>
              </a:schemeClr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52256" y="8277426"/>
            <a:ext cx="873993" cy="809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5400" dirty="0">
                <a:solidFill>
                  <a:srgbClr val="00B050"/>
                </a:solidFill>
                <a:latin typeface="Calibri"/>
              </a:rPr>
              <a:t>✔</a:t>
            </a:r>
          </a:p>
        </p:txBody>
      </p:sp>
      <p:sp>
        <p:nvSpPr>
          <p:cNvPr id="132" name="Dikdörtgen 131"/>
          <p:cNvSpPr/>
          <p:nvPr/>
        </p:nvSpPr>
        <p:spPr>
          <a:xfrm>
            <a:off x="240453" y="6307628"/>
            <a:ext cx="757449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133" name="Dikdörtgen 132"/>
          <p:cNvSpPr/>
          <p:nvPr/>
        </p:nvSpPr>
        <p:spPr>
          <a:xfrm>
            <a:off x="179037" y="7272330"/>
            <a:ext cx="757449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127" name="Dikdörtgen 126"/>
          <p:cNvSpPr/>
          <p:nvPr/>
        </p:nvSpPr>
        <p:spPr>
          <a:xfrm>
            <a:off x="226265" y="5311884"/>
            <a:ext cx="573207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68800" y="98249"/>
            <a:ext cx="18028610" cy="50809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 defTabSz="13716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tr-TR" sz="5400" dirty="0">
                <a:solidFill>
                  <a:prstClr val="black"/>
                </a:solidFill>
                <a:latin typeface="Calibri"/>
              </a:rPr>
              <a:t>“Bu Kur’an; kendisiyle uyarılsınlar, Allah’ın ancak tek ilah olduğunu bilsinler ve akıl sahipleri düşünüp öğüt alsınlar diye insanlara bir bildiridir.”</a:t>
            </a:r>
          </a:p>
          <a:p>
            <a:pPr algn="r" defTabSz="1371600">
              <a:spcBef>
                <a:spcPts val="1500"/>
              </a:spcBef>
            </a:pPr>
            <a:r>
              <a:rPr lang="tr-TR" sz="5400" dirty="0">
                <a:solidFill>
                  <a:prstClr val="black"/>
                </a:solidFill>
                <a:latin typeface="Calibri"/>
              </a:rPr>
              <a:t>(İbrahim suresi, 52. ayet.)</a:t>
            </a:r>
          </a:p>
          <a:p>
            <a:pPr algn="just" defTabSz="1371600">
              <a:spcBef>
                <a:spcPts val="1500"/>
              </a:spcBef>
            </a:pPr>
            <a:r>
              <a:rPr lang="tr-TR" sz="5400" b="1" dirty="0">
                <a:solidFill>
                  <a:prstClr val="black"/>
                </a:solidFill>
                <a:latin typeface="Calibri"/>
              </a:rPr>
              <a:t>3. Verilen ayete göre aşağıdakilerden hangisi </a:t>
            </a:r>
            <a:r>
              <a:rPr lang="tr-TR" sz="5400" b="1" u="sng" dirty="0">
                <a:solidFill>
                  <a:prstClr val="black"/>
                </a:solidFill>
                <a:latin typeface="Calibri"/>
              </a:rPr>
              <a:t>yanlıştır?</a:t>
            </a:r>
          </a:p>
        </p:txBody>
      </p:sp>
      <p:grpSp>
        <p:nvGrpSpPr>
          <p:cNvPr id="105" name="A"/>
          <p:cNvGrpSpPr/>
          <p:nvPr/>
        </p:nvGrpSpPr>
        <p:grpSpPr>
          <a:xfrm>
            <a:off x="785283" y="5291414"/>
            <a:ext cx="17291631" cy="815330"/>
            <a:chOff x="955343" y="3343700"/>
            <a:chExt cx="11527754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r>
                <a:rPr lang="tr-TR" sz="4800" dirty="0">
                  <a:solidFill>
                    <a:prstClr val="black"/>
                  </a:solidFill>
                  <a:latin typeface="Calibri"/>
                </a:rPr>
                <a:t>Kur’an insanların öğüt almaları için indirilmiştir. </a:t>
              </a:r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615225" y="5133557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A</a:t>
            </a:r>
          </a:p>
        </p:txBody>
      </p:sp>
      <p:grpSp>
        <p:nvGrpSpPr>
          <p:cNvPr id="118" name="B"/>
          <p:cNvGrpSpPr/>
          <p:nvPr/>
        </p:nvGrpSpPr>
        <p:grpSpPr>
          <a:xfrm>
            <a:off x="789234" y="8282677"/>
            <a:ext cx="17291631" cy="815330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r>
                <a:rPr lang="tr-TR" sz="4800" dirty="0">
                  <a:solidFill>
                    <a:prstClr val="black"/>
                  </a:solidFill>
                  <a:latin typeface="Calibri"/>
                </a:rPr>
                <a:t>Kur’an’ın tek bir gönderiliş amacı vardır.</a:t>
              </a: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799472" y="6278246"/>
            <a:ext cx="17291631" cy="815330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r>
                <a:rPr lang="tr-TR" sz="4800" dirty="0">
                  <a:solidFill>
                    <a:prstClr val="black"/>
                  </a:solidFill>
                  <a:latin typeface="Calibri"/>
                </a:rPr>
                <a:t>Vahyin bir amacı da insanları uyarmaktır.  </a:t>
              </a:r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799472" y="7257800"/>
            <a:ext cx="17277444" cy="815330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r>
                <a:rPr lang="tr-TR" sz="4800" dirty="0">
                  <a:solidFill>
                    <a:prstClr val="black"/>
                  </a:solidFill>
                  <a:latin typeface="Calibri"/>
                </a:rPr>
                <a:t>Kur’an’ın üzerine düşünmemiz gerekir.</a:t>
              </a:r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619178" y="8134102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D</a:t>
            </a:r>
          </a:p>
        </p:txBody>
      </p:sp>
      <p:sp>
        <p:nvSpPr>
          <p:cNvPr id="129" name="Dikdörtgen 128"/>
          <p:cNvSpPr/>
          <p:nvPr/>
        </p:nvSpPr>
        <p:spPr>
          <a:xfrm>
            <a:off x="527057" y="6154996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B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547527" y="7060909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C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9649325"/>
            <a:ext cx="18288000" cy="67805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5929812" y="9695208"/>
            <a:ext cx="655976" cy="591792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7615065" y="9712867"/>
            <a:ext cx="619178" cy="590465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6705777" y="9712867"/>
            <a:ext cx="789299" cy="590465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0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99000"/>
              </a:schemeClr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ikdörtgen 130"/>
          <p:cNvSpPr/>
          <p:nvPr/>
        </p:nvSpPr>
        <p:spPr>
          <a:xfrm>
            <a:off x="73985" y="7325523"/>
            <a:ext cx="873993" cy="809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5400" dirty="0">
                <a:solidFill>
                  <a:srgbClr val="00B050"/>
                </a:solidFill>
                <a:latin typeface="Calibri"/>
              </a:rPr>
              <a:t>✔</a:t>
            </a:r>
          </a:p>
        </p:txBody>
      </p:sp>
      <p:sp>
        <p:nvSpPr>
          <p:cNvPr id="132" name="Dikdörtgen 131"/>
          <p:cNvSpPr/>
          <p:nvPr/>
        </p:nvSpPr>
        <p:spPr>
          <a:xfrm>
            <a:off x="92220" y="6331791"/>
            <a:ext cx="757449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133" name="Dikdörtgen 132"/>
          <p:cNvSpPr/>
          <p:nvPr/>
        </p:nvSpPr>
        <p:spPr>
          <a:xfrm>
            <a:off x="190529" y="8352401"/>
            <a:ext cx="757449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127" name="Dikdörtgen 126"/>
          <p:cNvSpPr/>
          <p:nvPr/>
        </p:nvSpPr>
        <p:spPr>
          <a:xfrm>
            <a:off x="184244" y="5297330"/>
            <a:ext cx="573207" cy="7565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tr-TR" sz="6000" b="1" dirty="0">
                <a:solidFill>
                  <a:srgbClr val="FF0000"/>
                </a:solidFill>
                <a:latin typeface="Calibri"/>
              </a:rPr>
              <a:t>x</a:t>
            </a: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84244" y="240632"/>
            <a:ext cx="18028610" cy="4878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gradFill>
              <a:gsLst>
                <a:gs pos="0">
                  <a:schemeClr val="bg1">
                    <a:alpha val="99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algn="just" defTabSz="1371600">
              <a:spcBef>
                <a:spcPts val="1500"/>
              </a:spcBef>
            </a:pPr>
            <a:r>
              <a:rPr lang="tr-TR" sz="3600" b="1" dirty="0">
                <a:solidFill>
                  <a:prstClr val="black"/>
                </a:solidFill>
                <a:latin typeface="Calibri"/>
              </a:rPr>
              <a:t>I. </a:t>
            </a:r>
            <a:r>
              <a:rPr lang="tr-TR" sz="3600" dirty="0">
                <a:solidFill>
                  <a:prstClr val="black"/>
                </a:solidFill>
                <a:latin typeface="Calibri"/>
              </a:rPr>
              <a:t>İlahi kitaplara semavi ve kutsal kitaplar da denir.</a:t>
            </a:r>
          </a:p>
          <a:p>
            <a:pPr marL="685800" lvl="1" algn="just" defTabSz="1371600">
              <a:spcBef>
                <a:spcPts val="750"/>
              </a:spcBef>
            </a:pPr>
            <a:r>
              <a:rPr lang="tr-TR" sz="3600" b="1" dirty="0">
                <a:solidFill>
                  <a:prstClr val="black"/>
                </a:solidFill>
                <a:latin typeface="Calibri"/>
              </a:rPr>
              <a:t>II. </a:t>
            </a:r>
            <a:r>
              <a:rPr lang="tr-TR" sz="3600" dirty="0">
                <a:solidFill>
                  <a:prstClr val="black"/>
                </a:solidFill>
                <a:latin typeface="Calibri"/>
              </a:rPr>
              <a:t>Tevrat, Hz. Musa’ya (</a:t>
            </a:r>
            <a:r>
              <a:rPr lang="tr-TR" sz="3600" dirty="0" err="1">
                <a:solidFill>
                  <a:prstClr val="black"/>
                </a:solidFill>
                <a:latin typeface="Calibri"/>
              </a:rPr>
              <a:t>a.s</a:t>
            </a:r>
            <a:r>
              <a:rPr lang="tr-TR" sz="3600" dirty="0">
                <a:solidFill>
                  <a:prstClr val="black"/>
                </a:solidFill>
                <a:latin typeface="Calibri"/>
              </a:rPr>
              <a:t>.) gönderilen ilahi bir kitaptır. Yahudilerin kutsal kitabıdır.</a:t>
            </a:r>
          </a:p>
          <a:p>
            <a:pPr marL="685800" lvl="1" algn="just" defTabSz="1371600">
              <a:spcBef>
                <a:spcPts val="750"/>
              </a:spcBef>
            </a:pPr>
            <a:r>
              <a:rPr lang="tr-TR" sz="3600" b="1" dirty="0">
                <a:solidFill>
                  <a:prstClr val="black"/>
                </a:solidFill>
                <a:latin typeface="Calibri"/>
              </a:rPr>
              <a:t>III. </a:t>
            </a:r>
            <a:r>
              <a:rPr lang="tr-TR" sz="3600" dirty="0">
                <a:solidFill>
                  <a:prstClr val="black"/>
                </a:solidFill>
                <a:latin typeface="Calibri"/>
              </a:rPr>
              <a:t>Zebur, Hz. Davut’a (</a:t>
            </a:r>
            <a:r>
              <a:rPr lang="tr-TR" sz="3600" dirty="0" err="1">
                <a:solidFill>
                  <a:prstClr val="black"/>
                </a:solidFill>
                <a:latin typeface="Calibri"/>
              </a:rPr>
              <a:t>a.s</a:t>
            </a:r>
            <a:r>
              <a:rPr lang="tr-TR" sz="3600" dirty="0">
                <a:solidFill>
                  <a:prstClr val="black"/>
                </a:solidFill>
                <a:latin typeface="Calibri"/>
              </a:rPr>
              <a:t>.) </a:t>
            </a:r>
            <a:r>
              <a:rPr lang="tr-TR" sz="3600" dirty="0" err="1">
                <a:solidFill>
                  <a:prstClr val="black"/>
                </a:solidFill>
                <a:latin typeface="Calibri"/>
              </a:rPr>
              <a:t>vahyedilmiştir</a:t>
            </a:r>
            <a:r>
              <a:rPr lang="tr-TR" sz="3600" dirty="0">
                <a:solidFill>
                  <a:prstClr val="black"/>
                </a:solidFill>
                <a:latin typeface="Calibri"/>
              </a:rPr>
              <a:t>. Tevrat gibi Zebur da Yahudilerin kutsal kitabıdır.</a:t>
            </a:r>
          </a:p>
          <a:p>
            <a:pPr marL="685800" lvl="1" algn="just" defTabSz="1371600">
              <a:spcBef>
                <a:spcPts val="750"/>
              </a:spcBef>
            </a:pPr>
            <a:r>
              <a:rPr lang="tr-TR" sz="3600" b="1" dirty="0">
                <a:solidFill>
                  <a:prstClr val="black"/>
                </a:solidFill>
                <a:latin typeface="Calibri"/>
              </a:rPr>
              <a:t>IV. </a:t>
            </a:r>
            <a:r>
              <a:rPr lang="tr-TR" sz="3600" dirty="0">
                <a:solidFill>
                  <a:prstClr val="black"/>
                </a:solidFill>
                <a:latin typeface="Calibri"/>
              </a:rPr>
              <a:t>Kur’an-ı Kerim, Hz. Peygamber’e (</a:t>
            </a:r>
            <a:r>
              <a:rPr lang="tr-TR" sz="3600" dirty="0" err="1">
                <a:solidFill>
                  <a:prstClr val="black"/>
                </a:solidFill>
                <a:latin typeface="Calibri"/>
              </a:rPr>
              <a:t>s.a.v</a:t>
            </a:r>
            <a:r>
              <a:rPr lang="tr-TR" sz="3600" dirty="0">
                <a:solidFill>
                  <a:prstClr val="black"/>
                </a:solidFill>
                <a:latin typeface="Calibri"/>
              </a:rPr>
              <a:t>.) vahiy yoluyla gelen son ilahi kitaptır.</a:t>
            </a:r>
          </a:p>
          <a:p>
            <a:pPr algn="just" defTabSz="1371600">
              <a:spcBef>
                <a:spcPts val="1500"/>
              </a:spcBef>
            </a:pPr>
            <a:r>
              <a:rPr lang="tr-TR" sz="5400" b="1" dirty="0">
                <a:solidFill>
                  <a:prstClr val="black"/>
                </a:solidFill>
                <a:latin typeface="Calibri"/>
              </a:rPr>
              <a:t>4. Yukarıda verilen öncüllerden hangileri </a:t>
            </a:r>
            <a:r>
              <a:rPr lang="tr-TR" sz="5400" b="1" u="sng" dirty="0">
                <a:solidFill>
                  <a:prstClr val="black"/>
                </a:solidFill>
                <a:latin typeface="Calibri"/>
              </a:rPr>
              <a:t>doğrudur? </a:t>
            </a:r>
          </a:p>
        </p:txBody>
      </p:sp>
      <p:grpSp>
        <p:nvGrpSpPr>
          <p:cNvPr id="105" name="A"/>
          <p:cNvGrpSpPr/>
          <p:nvPr/>
        </p:nvGrpSpPr>
        <p:grpSpPr>
          <a:xfrm>
            <a:off x="743262" y="5276860"/>
            <a:ext cx="17291631" cy="815330"/>
            <a:chOff x="955343" y="3343700"/>
            <a:chExt cx="11527754" cy="682389"/>
          </a:xfrm>
          <a:effectLst/>
        </p:grpSpPr>
        <p:sp>
          <p:nvSpPr>
            <p:cNvPr id="97" name="Yuvarlatılmış Dikdörtgen 96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6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Serbest Form 95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II, III</a:t>
              </a:r>
            </a:p>
          </p:txBody>
        </p:sp>
      </p:grpSp>
      <p:sp>
        <p:nvSpPr>
          <p:cNvPr id="104" name="Dikdörtgen 103"/>
          <p:cNvSpPr/>
          <p:nvPr/>
        </p:nvSpPr>
        <p:spPr>
          <a:xfrm>
            <a:off x="573204" y="5119003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A</a:t>
            </a:r>
          </a:p>
        </p:txBody>
      </p:sp>
      <p:grpSp>
        <p:nvGrpSpPr>
          <p:cNvPr id="118" name="B"/>
          <p:cNvGrpSpPr/>
          <p:nvPr/>
        </p:nvGrpSpPr>
        <p:grpSpPr>
          <a:xfrm>
            <a:off x="810963" y="7330774"/>
            <a:ext cx="17291631" cy="815330"/>
            <a:chOff x="955343" y="3343700"/>
            <a:chExt cx="11527754" cy="682389"/>
          </a:xfrm>
        </p:grpSpPr>
        <p:sp>
          <p:nvSpPr>
            <p:cNvPr id="119" name="Yuvarlatılmış Dikdörtgen 118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5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Serbest Form 119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Hepsi</a:t>
              </a:r>
            </a:p>
          </p:txBody>
        </p:sp>
      </p:grpSp>
      <p:grpSp>
        <p:nvGrpSpPr>
          <p:cNvPr id="121" name="C"/>
          <p:cNvGrpSpPr/>
          <p:nvPr/>
        </p:nvGrpSpPr>
        <p:grpSpPr>
          <a:xfrm>
            <a:off x="651239" y="6302410"/>
            <a:ext cx="17291631" cy="815330"/>
            <a:chOff x="955343" y="3343700"/>
            <a:chExt cx="11527754" cy="682389"/>
          </a:xfrm>
        </p:grpSpPr>
        <p:sp>
          <p:nvSpPr>
            <p:cNvPr id="122" name="Yuvarlatılmış Dikdörtgen 121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C99700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6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Serbest Form 122"/>
            <p:cNvSpPr/>
            <p:nvPr/>
          </p:nvSpPr>
          <p:spPr>
            <a:xfrm>
              <a:off x="1237757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I, II, III</a:t>
              </a:r>
            </a:p>
          </p:txBody>
        </p:sp>
      </p:grpSp>
      <p:grpSp>
        <p:nvGrpSpPr>
          <p:cNvPr id="124" name="D"/>
          <p:cNvGrpSpPr/>
          <p:nvPr/>
        </p:nvGrpSpPr>
        <p:grpSpPr>
          <a:xfrm>
            <a:off x="810963" y="8337871"/>
            <a:ext cx="17277444" cy="815330"/>
            <a:chOff x="955343" y="3343700"/>
            <a:chExt cx="11518296" cy="682389"/>
          </a:xfrm>
        </p:grpSpPr>
        <p:sp>
          <p:nvSpPr>
            <p:cNvPr id="125" name="Yuvarlatılmış Dikdörtgen 124"/>
            <p:cNvSpPr/>
            <p:nvPr/>
          </p:nvSpPr>
          <p:spPr>
            <a:xfrm>
              <a:off x="955343" y="3343700"/>
              <a:ext cx="1201003" cy="682388"/>
            </a:xfrm>
            <a:prstGeom prst="roundRect">
              <a:avLst/>
            </a:prstGeom>
            <a:solidFill>
              <a:srgbClr val="0AB3C3"/>
            </a:solidFill>
            <a:ln>
              <a:noFill/>
            </a:ln>
            <a:effectLst>
              <a:outerShdw blurRad="228600" dist="190500" dir="8580000" sx="61000" sy="61000" algn="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tr-TR" sz="6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Serbest Form 125"/>
            <p:cNvSpPr/>
            <p:nvPr/>
          </p:nvSpPr>
          <p:spPr>
            <a:xfrm>
              <a:off x="1228299" y="3343700"/>
              <a:ext cx="11245340" cy="682389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tr-TR" sz="5400" dirty="0">
                  <a:solidFill>
                    <a:prstClr val="black"/>
                  </a:solidFill>
                  <a:latin typeface="Calibri"/>
                </a:rPr>
                <a:t>I, IV</a:t>
              </a:r>
            </a:p>
          </p:txBody>
        </p:sp>
      </p:grpSp>
      <p:sp>
        <p:nvSpPr>
          <p:cNvPr id="128" name="Dikdörtgen 127"/>
          <p:cNvSpPr/>
          <p:nvPr/>
        </p:nvSpPr>
        <p:spPr>
          <a:xfrm>
            <a:off x="640907" y="7182199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C</a:t>
            </a:r>
          </a:p>
        </p:txBody>
      </p:sp>
      <p:sp>
        <p:nvSpPr>
          <p:cNvPr id="129" name="Dikdörtgen 128"/>
          <p:cNvSpPr/>
          <p:nvPr/>
        </p:nvSpPr>
        <p:spPr>
          <a:xfrm>
            <a:off x="378824" y="6179159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B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559019" y="8140979"/>
            <a:ext cx="1084998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tr-TR" sz="6000" b="1" spc="75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D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9649325"/>
            <a:ext cx="18288000" cy="67805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5929812" y="9695208"/>
            <a:ext cx="655976" cy="591792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7615065" y="9712867"/>
            <a:ext cx="619178" cy="590465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6705777" y="9712867"/>
            <a:ext cx="789299" cy="590465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5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9588" y="3874169"/>
            <a:ext cx="13724085" cy="11668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Dinimize göre Tevrat, Zebur ve İncil’in Allah’tan (c.c.) indirildiği şekline </a:t>
            </a:r>
          </a:p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inanmak farzdır.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14352548" y="3868625"/>
            <a:ext cx="2547338" cy="1184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 dirty="0">
              <a:solidFill>
                <a:prstClr val="white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9" name="X 1"/>
          <p:cNvSpPr/>
          <p:nvPr/>
        </p:nvSpPr>
        <p:spPr>
          <a:xfrm>
            <a:off x="16670555" y="3855342"/>
            <a:ext cx="1305359" cy="11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6806363" y="3831292"/>
            <a:ext cx="1313196" cy="12120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11" name="D 1"/>
          <p:cNvSpPr/>
          <p:nvPr/>
        </p:nvSpPr>
        <p:spPr>
          <a:xfrm>
            <a:off x="14464753" y="3963158"/>
            <a:ext cx="1039679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81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5708425" y="3963158"/>
            <a:ext cx="1042200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99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652074" y="980663"/>
            <a:ext cx="13960617" cy="11329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Suhuf</a:t>
            </a: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(sayfalar) günümüze ulaşmıştır.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14388643" y="976538"/>
            <a:ext cx="2547338" cy="1184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 dirty="0">
              <a:solidFill>
                <a:prstClr val="white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29" name="X 4"/>
          <p:cNvSpPr/>
          <p:nvPr/>
        </p:nvSpPr>
        <p:spPr>
          <a:xfrm>
            <a:off x="16706650" y="982503"/>
            <a:ext cx="1305359" cy="11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6974804" y="876640"/>
            <a:ext cx="1313196" cy="12120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31" name="D 3"/>
          <p:cNvSpPr/>
          <p:nvPr/>
        </p:nvSpPr>
        <p:spPr>
          <a:xfrm>
            <a:off x="14500847" y="1042193"/>
            <a:ext cx="1039679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81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5744519" y="1042193"/>
            <a:ext cx="1042200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99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652073" y="2442410"/>
            <a:ext cx="13677537" cy="11668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İncil’e,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Ahd</a:t>
            </a: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-i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Cedid</a:t>
            </a: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(Yeni Sözleşme) de denilir. 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14328485" y="2436866"/>
            <a:ext cx="2547338" cy="1184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 dirty="0">
              <a:solidFill>
                <a:prstClr val="white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51" name="X 1"/>
          <p:cNvSpPr/>
          <p:nvPr/>
        </p:nvSpPr>
        <p:spPr>
          <a:xfrm>
            <a:off x="16646492" y="2423583"/>
            <a:ext cx="1305359" cy="11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6782300" y="2399533"/>
            <a:ext cx="1313196" cy="12120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53" name="D 1"/>
          <p:cNvSpPr/>
          <p:nvPr/>
        </p:nvSpPr>
        <p:spPr>
          <a:xfrm>
            <a:off x="14440690" y="2531399"/>
            <a:ext cx="1039679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81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5684362" y="2531399"/>
            <a:ext cx="1042200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99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539648" y="5257800"/>
            <a:ext cx="13801995" cy="11668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Zebur da Tevrat gibi tahrif edilmiş ve Allah’tan (c.c.) indiği şekliyle </a:t>
            </a:r>
          </a:p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korunamamıştır.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14340517" y="5252257"/>
            <a:ext cx="2547338" cy="1184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 dirty="0">
              <a:solidFill>
                <a:prstClr val="white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72" name="X 1"/>
          <p:cNvSpPr/>
          <p:nvPr/>
        </p:nvSpPr>
        <p:spPr>
          <a:xfrm>
            <a:off x="16658524" y="5238974"/>
            <a:ext cx="1305359" cy="11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6794332" y="5214923"/>
            <a:ext cx="1313196" cy="12120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74" name="D 1"/>
          <p:cNvSpPr/>
          <p:nvPr/>
        </p:nvSpPr>
        <p:spPr>
          <a:xfrm>
            <a:off x="14452721" y="5346789"/>
            <a:ext cx="1039679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81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5696393" y="5346789"/>
            <a:ext cx="1042200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99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539646" y="6690548"/>
            <a:ext cx="14024916" cy="11668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Kur’an-ı Kerim, toplam 30 yılda indirilmiştir.</a:t>
            </a:r>
          </a:p>
        </p:txBody>
      </p:sp>
      <p:sp>
        <p:nvSpPr>
          <p:cNvPr id="78" name="Dikdörtgen 77"/>
          <p:cNvSpPr/>
          <p:nvPr/>
        </p:nvSpPr>
        <p:spPr>
          <a:xfrm>
            <a:off x="14340517" y="6686423"/>
            <a:ext cx="2547338" cy="1184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 dirty="0">
              <a:solidFill>
                <a:prstClr val="white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79" name="X 4"/>
          <p:cNvSpPr/>
          <p:nvPr/>
        </p:nvSpPr>
        <p:spPr>
          <a:xfrm>
            <a:off x="16658524" y="6692388"/>
            <a:ext cx="1305359" cy="11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6806362" y="6562460"/>
            <a:ext cx="1313196" cy="12120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81" name="D 3"/>
          <p:cNvSpPr/>
          <p:nvPr/>
        </p:nvSpPr>
        <p:spPr>
          <a:xfrm>
            <a:off x="14452721" y="6752078"/>
            <a:ext cx="1039679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81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5696393" y="6752078"/>
            <a:ext cx="1042200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99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494677" y="8109283"/>
            <a:ext cx="13798838" cy="11771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Hz. Âdem’e (a.s.) 10 sayfa, Hz. </a:t>
            </a:r>
            <a:r>
              <a:rPr lang="tr-TR" sz="3600" dirty="0" err="1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Şit’e</a:t>
            </a: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(a.s.) 50 sayfa, Hz. İdris’e (a.s.) 30 </a:t>
            </a:r>
          </a:p>
          <a:p>
            <a:pPr defTabSz="1371600">
              <a:defRPr/>
            </a:pPr>
            <a:r>
              <a:rPr lang="tr-TR" sz="3600" dirty="0">
                <a:solidFill>
                  <a:prstClr val="black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 sayfa, Hz. İbrahim’e (a.s.) 10 sayfa gönderilmiştir.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189943" y="978305"/>
            <a:ext cx="465878" cy="1157793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r>
              <a:rPr lang="tr-TR" sz="5400" dirty="0">
                <a:solidFill>
                  <a:prstClr val="white"/>
                </a:solidFill>
                <a:latin typeface="Arial"/>
                <a:ea typeface="맑은 고딕"/>
              </a:rPr>
              <a:t>1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14292389" y="8103740"/>
            <a:ext cx="2547338" cy="1184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2700" dirty="0">
              <a:solidFill>
                <a:prstClr val="white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86" name="X 1"/>
          <p:cNvSpPr/>
          <p:nvPr/>
        </p:nvSpPr>
        <p:spPr>
          <a:xfrm>
            <a:off x="16610396" y="8090457"/>
            <a:ext cx="1305359" cy="11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6746204" y="8066407"/>
            <a:ext cx="1313196" cy="12120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r-TR" sz="14400" b="1" dirty="0">
              <a:solidFill>
                <a:srgbClr val="FF0000"/>
              </a:solidFill>
              <a:latin typeface="Calibri" panose="020F0502020204030204"/>
              <a:ea typeface="맑은 고딕"/>
            </a:endParaRPr>
          </a:p>
        </p:txBody>
      </p:sp>
      <p:sp>
        <p:nvSpPr>
          <p:cNvPr id="88" name="D 1"/>
          <p:cNvSpPr/>
          <p:nvPr/>
        </p:nvSpPr>
        <p:spPr>
          <a:xfrm>
            <a:off x="14404594" y="8198273"/>
            <a:ext cx="1039679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81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5648266" y="8198273"/>
            <a:ext cx="1042200" cy="1042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tr-TR" sz="9900" dirty="0">
                <a:solidFill>
                  <a:srgbClr val="ED7D31"/>
                </a:solidFill>
                <a:latin typeface="Calibri" panose="020F0502020204030204"/>
                <a:ea typeface="맑은 고딕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6408064" y="9577137"/>
            <a:ext cx="938463" cy="709863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endParaRPr lang="tr-TR" sz="2700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7445790" y="9577137"/>
            <a:ext cx="818147" cy="709863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endParaRPr lang="tr-TR" sz="2700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13090358" y="0"/>
            <a:ext cx="5197643" cy="818148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r>
              <a:rPr lang="tr-TR" sz="3600" dirty="0">
                <a:solidFill>
                  <a:prstClr val="white"/>
                </a:solidFill>
                <a:latin typeface="Arial"/>
                <a:ea typeface="맑은 고딕"/>
              </a:rPr>
              <a:t>Doğru Yanlış Soruları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212428" y="2456802"/>
            <a:ext cx="462131" cy="1140837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r>
              <a:rPr lang="tr-TR" sz="5400" dirty="0">
                <a:solidFill>
                  <a:prstClr val="white"/>
                </a:solidFill>
                <a:latin typeface="Arial"/>
                <a:ea typeface="맑은 고딕"/>
              </a:rPr>
              <a:t>2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189943" y="3860543"/>
            <a:ext cx="462131" cy="113118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r>
              <a:rPr lang="tr-TR" sz="5400" dirty="0">
                <a:solidFill>
                  <a:prstClr val="white"/>
                </a:solidFill>
                <a:latin typeface="Arial"/>
                <a:ea typeface="맑은 고딕"/>
              </a:rPr>
              <a:t>3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189943" y="5271584"/>
            <a:ext cx="465878" cy="1157793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r>
              <a:rPr lang="tr-TR" sz="5400" dirty="0">
                <a:solidFill>
                  <a:prstClr val="white"/>
                </a:solidFill>
                <a:latin typeface="Arial"/>
                <a:ea typeface="맑은 고딕"/>
              </a:rPr>
              <a:t>4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189943" y="6705110"/>
            <a:ext cx="439646" cy="1136331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r>
              <a:rPr lang="tr-TR" sz="5400" dirty="0">
                <a:solidFill>
                  <a:prstClr val="white"/>
                </a:solidFill>
                <a:latin typeface="Arial"/>
                <a:ea typeface="맑은 고딕"/>
              </a:rPr>
              <a:t>5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189942" y="8072204"/>
            <a:ext cx="417159" cy="121420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371600">
              <a:defRPr/>
            </a:pPr>
            <a:r>
              <a:rPr lang="tr-TR" sz="5400" dirty="0">
                <a:solidFill>
                  <a:prstClr val="white"/>
                </a:solidFill>
                <a:latin typeface="Arial"/>
                <a:ea typeface="맑은 고딕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16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-32367"/>
            <a:ext cx="18279026" cy="290364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914490"/>
              <a:endParaRPr lang="tr-T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623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13938" y="10088967"/>
            <a:ext cx="14665089" cy="223947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914490"/>
              <a:endParaRPr lang="tr-T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623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813313" y="1132368"/>
            <a:ext cx="7465715" cy="84189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90"/>
            <a:endParaRPr lang="tr-T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321536" y="780152"/>
            <a:ext cx="6717026" cy="1004057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t">
            <a:spAutoFit/>
          </a:bodyPr>
          <a:lstStyle/>
          <a:p>
            <a:pPr defTabSz="914490">
              <a:lnSpc>
                <a:spcPts val="8769"/>
              </a:lnSpc>
            </a:pPr>
            <a:r>
              <a:rPr lang="en-US" sz="5400" spc="125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6515" y="1846663"/>
            <a:ext cx="10827068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90">
              <a:lnSpc>
                <a:spcPts val="5130"/>
              </a:lnSpc>
            </a:pPr>
            <a:r>
              <a:rPr lang="en-US" sz="3600" dirty="0">
                <a:solidFill>
                  <a:srgbClr val="34AD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72952" y="3586054"/>
            <a:ext cx="6374532" cy="67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572348" y="4848658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572348" y="6377441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773406" y="6591835"/>
            <a:ext cx="927471" cy="900806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748976" y="5025286"/>
            <a:ext cx="976337" cy="976337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1972953" y="5143016"/>
            <a:ext cx="421519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mustafa_yildirim129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2016680" y="6699979"/>
            <a:ext cx="6374532" cy="67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3600" spc="47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3600" spc="47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9450518"/>
            <a:ext cx="3832977" cy="862397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tr-T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572348" y="3319874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669945" y="3435199"/>
            <a:ext cx="1134393" cy="1098944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69"/>
            <a:endParaRPr lang="tr-TR" sz="27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77883" y="964688"/>
            <a:ext cx="12534900" cy="6121765"/>
            <a:chOff x="0" y="0"/>
            <a:chExt cx="16713200" cy="7035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13200" cy="7035800"/>
            </a:xfrm>
            <a:custGeom>
              <a:avLst/>
              <a:gdLst/>
              <a:ahLst/>
              <a:cxnLst/>
              <a:rect l="l" t="t" r="r" b="b"/>
              <a:pathLst>
                <a:path w="16713200" h="7035800">
                  <a:moveTo>
                    <a:pt x="0" y="95377"/>
                  </a:moveTo>
                  <a:cubicBezTo>
                    <a:pt x="0" y="42672"/>
                    <a:pt x="42672" y="0"/>
                    <a:pt x="95377" y="0"/>
                  </a:cubicBezTo>
                  <a:lnTo>
                    <a:pt x="16617823" y="0"/>
                  </a:lnTo>
                  <a:cubicBezTo>
                    <a:pt x="16670528" y="0"/>
                    <a:pt x="16713200" y="42672"/>
                    <a:pt x="16713200" y="95377"/>
                  </a:cubicBezTo>
                  <a:lnTo>
                    <a:pt x="16713200" y="6940423"/>
                  </a:lnTo>
                  <a:cubicBezTo>
                    <a:pt x="16713200" y="6993128"/>
                    <a:pt x="16670528" y="7035800"/>
                    <a:pt x="16617823" y="7035800"/>
                  </a:cubicBezTo>
                  <a:lnTo>
                    <a:pt x="95377" y="7035800"/>
                  </a:lnTo>
                  <a:cubicBezTo>
                    <a:pt x="42672" y="7035800"/>
                    <a:pt x="0" y="6993128"/>
                    <a:pt x="0" y="6940423"/>
                  </a:cubicBezTo>
                  <a:close/>
                </a:path>
              </a:pathLst>
            </a:custGeom>
            <a:solidFill>
              <a:srgbClr val="F4B183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283019" y="5620910"/>
            <a:ext cx="6729764" cy="1017759"/>
            <a:chOff x="0" y="0"/>
            <a:chExt cx="8973018" cy="13570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73058" cy="1357122"/>
            </a:xfrm>
            <a:custGeom>
              <a:avLst/>
              <a:gdLst/>
              <a:ahLst/>
              <a:cxnLst/>
              <a:rect l="l" t="t" r="r" b="b"/>
              <a:pathLst>
                <a:path w="8973058" h="1357122">
                  <a:moveTo>
                    <a:pt x="0" y="678561"/>
                  </a:moveTo>
                  <a:cubicBezTo>
                    <a:pt x="0" y="303784"/>
                    <a:pt x="303784" y="0"/>
                    <a:pt x="678561" y="0"/>
                  </a:cubicBezTo>
                  <a:lnTo>
                    <a:pt x="8294497" y="0"/>
                  </a:lnTo>
                  <a:cubicBezTo>
                    <a:pt x="8669274" y="0"/>
                    <a:pt x="8973058" y="303784"/>
                    <a:pt x="8973058" y="678561"/>
                  </a:cubicBezTo>
                  <a:cubicBezTo>
                    <a:pt x="8973058" y="1053338"/>
                    <a:pt x="8669274" y="1357122"/>
                    <a:pt x="8294497" y="1357122"/>
                  </a:cubicBezTo>
                  <a:lnTo>
                    <a:pt x="678561" y="1357122"/>
                  </a:lnTo>
                  <a:cubicBezTo>
                    <a:pt x="303784" y="1356995"/>
                    <a:pt x="0" y="1053211"/>
                    <a:pt x="0" y="678561"/>
                  </a:cubicBezTo>
                  <a:close/>
                </a:path>
              </a:pathLst>
            </a:custGeom>
            <a:gradFill rotWithShape="1">
              <a:gsLst>
                <a:gs pos="0">
                  <a:srgbClr val="D5378B">
                    <a:alpha val="100000"/>
                  </a:srgbClr>
                </a:gs>
                <a:gs pos="100000">
                  <a:srgbClr val="D5378B">
                    <a:alpha val="100000"/>
                  </a:srgbClr>
                </a:gs>
              </a:gsLst>
              <a:lin ang="15009282"/>
            </a:gra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8973018" cy="1357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59"/>
                </a:lnSpc>
              </a:pPr>
              <a:r>
                <a:rPr lang="en-US" sz="4800" spc="44" dirty="0">
                  <a:solidFill>
                    <a:srgbClr val="FFFFFF"/>
                  </a:solidFill>
                  <a:ea typeface="TT Rounds Condensed"/>
                  <a:cs typeface="TT Rounds Condensed"/>
                  <a:sym typeface="TT Rounds Condensed"/>
                </a:rPr>
                <a:t>Bakara </a:t>
              </a:r>
              <a:r>
                <a:rPr lang="en-US" sz="4800" spc="44" dirty="0" err="1">
                  <a:solidFill>
                    <a:srgbClr val="FFFFFF"/>
                  </a:solidFill>
                  <a:ea typeface="TT Rounds Condensed"/>
                  <a:cs typeface="TT Rounds Condensed"/>
                  <a:sym typeface="TT Rounds Condensed"/>
                </a:rPr>
                <a:t>suresi</a:t>
              </a:r>
              <a:r>
                <a:rPr lang="en-US" sz="4800" spc="44" dirty="0">
                  <a:solidFill>
                    <a:srgbClr val="FFFFFF"/>
                  </a:solidFill>
                  <a:ea typeface="TT Rounds Condensed"/>
                  <a:cs typeface="TT Rounds Condensed"/>
                  <a:sym typeface="TT Rounds Condensed"/>
                </a:rPr>
                <a:t>, 4. </a:t>
              </a:r>
              <a:r>
                <a:rPr lang="en-US" sz="4800" spc="44" dirty="0" err="1">
                  <a:solidFill>
                    <a:srgbClr val="FFFFFF"/>
                  </a:solidFill>
                  <a:ea typeface="TT Rounds Condensed"/>
                  <a:cs typeface="TT Rounds Condensed"/>
                  <a:sym typeface="TT Rounds Condensed"/>
                </a:rPr>
                <a:t>ayeti</a:t>
              </a:r>
              <a:endParaRPr lang="en-US" sz="4800" spc="44" dirty="0">
                <a:solidFill>
                  <a:srgbClr val="FFFFFF"/>
                </a:solidFill>
                <a:ea typeface="TT Rounds Condensed"/>
                <a:cs typeface="TT Rounds Condensed"/>
                <a:sym typeface="TT Rounds Condense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25533" y="1209390"/>
            <a:ext cx="12039600" cy="3148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640"/>
              </a:lnSpc>
            </a:pP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«[Ey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Peygamber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!]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Onlar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sana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indirilen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Kur'an'a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inandıkları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gibi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senden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önceki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peygamberlere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indirilen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kitaplara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/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vahiylere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de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inanırlar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Yine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onlar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ahirete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de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kesin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olarak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4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inanırlar</a:t>
            </a:r>
            <a:r>
              <a:rPr lang="en-US" sz="3600" spc="4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.»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94811" y="7277100"/>
            <a:ext cx="12534900" cy="1800510"/>
            <a:chOff x="0" y="0"/>
            <a:chExt cx="16713200" cy="24006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713200" cy="2400681"/>
            </a:xfrm>
            <a:custGeom>
              <a:avLst/>
              <a:gdLst/>
              <a:ahLst/>
              <a:cxnLst/>
              <a:rect l="l" t="t" r="r" b="b"/>
              <a:pathLst>
                <a:path w="16713200" h="2400681">
                  <a:moveTo>
                    <a:pt x="0" y="0"/>
                  </a:moveTo>
                  <a:lnTo>
                    <a:pt x="16713200" y="0"/>
                  </a:lnTo>
                  <a:lnTo>
                    <a:pt x="16713200" y="2400681"/>
                  </a:lnTo>
                  <a:lnTo>
                    <a:pt x="0" y="2400681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7629" y="0"/>
              <a:ext cx="16052800" cy="2400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6480"/>
                </a:lnSpc>
              </a:pPr>
              <a:r>
                <a:rPr lang="en-US" sz="4000" spc="50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Ayete</a:t>
              </a:r>
              <a:r>
                <a:rPr lang="en-US" sz="4000" spc="50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4000" spc="50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göre</a:t>
              </a:r>
              <a:r>
                <a:rPr lang="en-US" sz="4000" spc="50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4000" spc="50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bir</a:t>
              </a:r>
              <a:r>
                <a:rPr lang="en-US" sz="4000" spc="50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4000" spc="50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Müslüman</a:t>
              </a:r>
              <a:r>
                <a:rPr lang="en-US" sz="4000" spc="50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İlahi </a:t>
              </a:r>
              <a:r>
                <a:rPr lang="en-US" sz="4000" spc="50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kitaplara</a:t>
              </a:r>
              <a:r>
                <a:rPr lang="en-US" sz="4000" spc="50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4000" spc="50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nasıl</a:t>
              </a:r>
              <a:r>
                <a:rPr lang="en-US" sz="4000" spc="50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4000" spc="50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iman</a:t>
              </a:r>
              <a:r>
                <a:rPr lang="en-US" sz="4000" spc="50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4000" spc="50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etmelidir</a:t>
              </a:r>
              <a:r>
                <a:rPr lang="en-US" sz="4000" spc="50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?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26894" y="964688"/>
            <a:ext cx="5257800" cy="6128487"/>
          </a:xfrm>
          <a:custGeom>
            <a:avLst/>
            <a:gdLst/>
            <a:ahLst/>
            <a:cxnLst/>
            <a:rect l="l" t="t" r="r" b="b"/>
            <a:pathLst>
              <a:path w="5396610" h="6890486">
                <a:moveTo>
                  <a:pt x="0" y="0"/>
                </a:moveTo>
                <a:lnTo>
                  <a:pt x="5396610" y="0"/>
                </a:lnTo>
                <a:lnTo>
                  <a:pt x="5396610" y="6890486"/>
                </a:lnTo>
                <a:lnTo>
                  <a:pt x="0" y="6890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840" r="-13840"/>
            </a:stretch>
          </a:blipFill>
        </p:spPr>
        <p:txBody>
          <a:bodyPr/>
          <a:lstStyle/>
          <a:p>
            <a:endParaRPr lang="tr-TR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00" y="800100"/>
            <a:ext cx="16066376" cy="4591053"/>
            <a:chOff x="0" y="0"/>
            <a:chExt cx="21421835" cy="6121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21852" cy="6121400"/>
            </a:xfrm>
            <a:custGeom>
              <a:avLst/>
              <a:gdLst/>
              <a:ahLst/>
              <a:cxnLst/>
              <a:rect l="l" t="t" r="r" b="b"/>
              <a:pathLst>
                <a:path w="21421852" h="6121400">
                  <a:moveTo>
                    <a:pt x="21421852" y="0"/>
                  </a:moveTo>
                  <a:lnTo>
                    <a:pt x="0" y="0"/>
                  </a:lnTo>
                  <a:lnTo>
                    <a:pt x="0" y="6121400"/>
                  </a:lnTo>
                  <a:lnTo>
                    <a:pt x="21421852" y="612140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29292" y="767129"/>
            <a:ext cx="15548957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just">
              <a:lnSpc>
                <a:spcPts val="8064"/>
              </a:lnSpc>
              <a:buFont typeface="Arial"/>
              <a:buChar char="•"/>
            </a:pP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“…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Davud’a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da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Zebur’u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verdik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.” 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Nisâ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Suresi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, 163.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ayet</a:t>
            </a:r>
            <a:endParaRPr lang="en-US" sz="4200" spc="39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  <a:p>
            <a:pPr marL="760095" lvl="1" indent="-380048" algn="just">
              <a:lnSpc>
                <a:spcPts val="8064"/>
              </a:lnSpc>
            </a:pPr>
            <a:endParaRPr lang="en-US" sz="4200" spc="39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  <a:p>
            <a:pPr marL="760095" lvl="1" indent="-380048" algn="just">
              <a:lnSpc>
                <a:spcPts val="5040"/>
              </a:lnSpc>
              <a:buFont typeface="Arial"/>
              <a:buChar char="•"/>
            </a:pP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“...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Onların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arkasından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da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Meryem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oğlu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İsa'yı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gönderdik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ona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İncil’i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verdik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ve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kendisine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uyanların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kalplerine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şefkat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ve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merhamet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duygusu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koyduk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...”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Hadîd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Suresi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, 27. </a:t>
            </a:r>
            <a:r>
              <a:rPr lang="en-US" sz="4200" spc="3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ayet</a:t>
            </a:r>
            <a:r>
              <a:rPr lang="en-US" sz="4200" spc="3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718121" y="5114597"/>
            <a:ext cx="3602123" cy="778518"/>
            <a:chOff x="0" y="0"/>
            <a:chExt cx="4802830" cy="1038024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4785741" cy="1006094"/>
            </a:xfrm>
            <a:custGeom>
              <a:avLst/>
              <a:gdLst/>
              <a:ahLst/>
              <a:cxnLst/>
              <a:rect l="l" t="t" r="r" b="b"/>
              <a:pathLst>
                <a:path w="4785741" h="1006094">
                  <a:moveTo>
                    <a:pt x="0" y="482854"/>
                  </a:moveTo>
                  <a:cubicBezTo>
                    <a:pt x="0" y="216154"/>
                    <a:pt x="222250" y="0"/>
                    <a:pt x="496443" y="0"/>
                  </a:cubicBezTo>
                  <a:lnTo>
                    <a:pt x="4289298" y="0"/>
                  </a:lnTo>
                  <a:cubicBezTo>
                    <a:pt x="4563491" y="0"/>
                    <a:pt x="4785741" y="216154"/>
                    <a:pt x="4785741" y="482854"/>
                  </a:cubicBezTo>
                  <a:lnTo>
                    <a:pt x="4785741" y="523240"/>
                  </a:lnTo>
                  <a:cubicBezTo>
                    <a:pt x="4785741" y="789940"/>
                    <a:pt x="4563491" y="1006094"/>
                    <a:pt x="4289298" y="1006094"/>
                  </a:cubicBezTo>
                  <a:lnTo>
                    <a:pt x="496443" y="1006094"/>
                  </a:lnTo>
                  <a:cubicBezTo>
                    <a:pt x="222250" y="1005967"/>
                    <a:pt x="0" y="789813"/>
                    <a:pt x="0" y="523113"/>
                  </a:cubicBezTo>
                  <a:close/>
                </a:path>
              </a:pathLst>
            </a:custGeom>
            <a:solidFill>
              <a:srgbClr val="FFF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811141" cy="1031494"/>
            </a:xfrm>
            <a:custGeom>
              <a:avLst/>
              <a:gdLst/>
              <a:ahLst/>
              <a:cxnLst/>
              <a:rect l="l" t="t" r="r" b="b"/>
              <a:pathLst>
                <a:path w="4811141" h="1031494">
                  <a:moveTo>
                    <a:pt x="0" y="495554"/>
                  </a:moveTo>
                  <a:cubicBezTo>
                    <a:pt x="0" y="221488"/>
                    <a:pt x="228219" y="0"/>
                    <a:pt x="509143" y="0"/>
                  </a:cubicBezTo>
                  <a:lnTo>
                    <a:pt x="4301998" y="0"/>
                  </a:lnTo>
                  <a:lnTo>
                    <a:pt x="4301998" y="12700"/>
                  </a:lnTo>
                  <a:lnTo>
                    <a:pt x="4301998" y="0"/>
                  </a:lnTo>
                  <a:cubicBezTo>
                    <a:pt x="4582795" y="0"/>
                    <a:pt x="4811141" y="221488"/>
                    <a:pt x="4811141" y="495554"/>
                  </a:cubicBezTo>
                  <a:lnTo>
                    <a:pt x="4798441" y="495554"/>
                  </a:lnTo>
                  <a:lnTo>
                    <a:pt x="4811141" y="495554"/>
                  </a:lnTo>
                  <a:lnTo>
                    <a:pt x="4811141" y="535940"/>
                  </a:lnTo>
                  <a:lnTo>
                    <a:pt x="4798441" y="535940"/>
                  </a:lnTo>
                  <a:lnTo>
                    <a:pt x="4811141" y="535940"/>
                  </a:lnTo>
                  <a:cubicBezTo>
                    <a:pt x="4811141" y="810006"/>
                    <a:pt x="4582922" y="1031494"/>
                    <a:pt x="4301998" y="1031494"/>
                  </a:cubicBezTo>
                  <a:lnTo>
                    <a:pt x="4301998" y="1018794"/>
                  </a:lnTo>
                  <a:lnTo>
                    <a:pt x="4301998" y="1031494"/>
                  </a:lnTo>
                  <a:lnTo>
                    <a:pt x="509143" y="1031494"/>
                  </a:lnTo>
                  <a:lnTo>
                    <a:pt x="509143" y="1018794"/>
                  </a:lnTo>
                  <a:lnTo>
                    <a:pt x="509143" y="1031494"/>
                  </a:lnTo>
                  <a:cubicBezTo>
                    <a:pt x="228219" y="1031367"/>
                    <a:pt x="0" y="809879"/>
                    <a:pt x="0" y="535813"/>
                  </a:cubicBezTo>
                  <a:lnTo>
                    <a:pt x="0" y="495554"/>
                  </a:lnTo>
                  <a:lnTo>
                    <a:pt x="12700" y="495554"/>
                  </a:lnTo>
                  <a:lnTo>
                    <a:pt x="0" y="495554"/>
                  </a:lnTo>
                  <a:moveTo>
                    <a:pt x="25400" y="495554"/>
                  </a:moveTo>
                  <a:lnTo>
                    <a:pt x="25400" y="535940"/>
                  </a:lnTo>
                  <a:lnTo>
                    <a:pt x="12700" y="535940"/>
                  </a:lnTo>
                  <a:lnTo>
                    <a:pt x="25400" y="535940"/>
                  </a:lnTo>
                  <a:cubicBezTo>
                    <a:pt x="25400" y="795147"/>
                    <a:pt x="241681" y="1005967"/>
                    <a:pt x="509143" y="1005967"/>
                  </a:cubicBezTo>
                  <a:lnTo>
                    <a:pt x="4301998" y="1005967"/>
                  </a:lnTo>
                  <a:cubicBezTo>
                    <a:pt x="4569460" y="1005967"/>
                    <a:pt x="4785741" y="795147"/>
                    <a:pt x="4785741" y="535813"/>
                  </a:cubicBezTo>
                  <a:lnTo>
                    <a:pt x="4785741" y="495554"/>
                  </a:lnTo>
                  <a:cubicBezTo>
                    <a:pt x="4785741" y="236220"/>
                    <a:pt x="4569460" y="25400"/>
                    <a:pt x="4301998" y="25400"/>
                  </a:cubicBezTo>
                  <a:lnTo>
                    <a:pt x="509143" y="25400"/>
                  </a:lnTo>
                  <a:lnTo>
                    <a:pt x="509143" y="12700"/>
                  </a:lnTo>
                  <a:lnTo>
                    <a:pt x="509143" y="25400"/>
                  </a:lnTo>
                  <a:cubicBezTo>
                    <a:pt x="241681" y="25400"/>
                    <a:pt x="25400" y="236220"/>
                    <a:pt x="25400" y="495554"/>
                  </a:cubicBezTo>
                  <a:close/>
                </a:path>
              </a:pathLst>
            </a:custGeom>
            <a:solidFill>
              <a:srgbClr val="41719C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802830" cy="1047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4200" spc="39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Kur’an-ı Kerim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2404767" y="6252852"/>
            <a:ext cx="13178018" cy="3790593"/>
            <a:chOff x="0" y="0"/>
            <a:chExt cx="17570690" cy="50541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70704" cy="5054092"/>
            </a:xfrm>
            <a:custGeom>
              <a:avLst/>
              <a:gdLst/>
              <a:ahLst/>
              <a:cxnLst/>
              <a:rect l="l" t="t" r="r" b="b"/>
              <a:pathLst>
                <a:path w="17570704" h="5054092">
                  <a:moveTo>
                    <a:pt x="0" y="0"/>
                  </a:moveTo>
                  <a:lnTo>
                    <a:pt x="17570704" y="0"/>
                  </a:lnTo>
                  <a:lnTo>
                    <a:pt x="17570704" y="3390900"/>
                  </a:lnTo>
                  <a:lnTo>
                    <a:pt x="10241153" y="3390900"/>
                  </a:lnTo>
                  <a:lnTo>
                    <a:pt x="8785352" y="5054092"/>
                  </a:lnTo>
                  <a:lnTo>
                    <a:pt x="7329424" y="3390900"/>
                  </a:lnTo>
                  <a:lnTo>
                    <a:pt x="0" y="339090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82350" y="7810102"/>
            <a:ext cx="12577663" cy="1912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00"/>
              </a:lnSpc>
            </a:pPr>
            <a:r>
              <a:rPr lang="en-US" sz="6000" spc="56">
                <a:solidFill>
                  <a:srgbClr val="FFFFFF"/>
                </a:solidFill>
                <a:ea typeface="TT Rounds Condensed"/>
                <a:cs typeface="TT Rounds Condensed"/>
                <a:sym typeface="TT Rounds Condensed"/>
              </a:rPr>
              <a:t>Ayetlere göre hangi ilahi kitaplara hangi peygamberlere verilmiştir? 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681" y="1257300"/>
            <a:ext cx="6985777" cy="6992870"/>
          </a:xfrm>
          <a:custGeom>
            <a:avLst/>
            <a:gdLst/>
            <a:ahLst/>
            <a:cxnLst/>
            <a:rect l="l" t="t" r="r" b="b"/>
            <a:pathLst>
              <a:path w="8393480" h="7983470">
                <a:moveTo>
                  <a:pt x="0" y="0"/>
                </a:moveTo>
                <a:lnTo>
                  <a:pt x="8393480" y="0"/>
                </a:lnTo>
                <a:lnTo>
                  <a:pt x="8393480" y="7983470"/>
                </a:lnTo>
                <a:lnTo>
                  <a:pt x="0" y="798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528" t="-19668" b="-1895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8B81ABD3-B6A9-BEDD-AEB4-8D76B7010953}"/>
              </a:ext>
            </a:extLst>
          </p:cNvPr>
          <p:cNvGrpSpPr/>
          <p:nvPr/>
        </p:nvGrpSpPr>
        <p:grpSpPr>
          <a:xfrm>
            <a:off x="7620001" y="1943100"/>
            <a:ext cx="10439400" cy="5609483"/>
            <a:chOff x="0" y="0"/>
            <a:chExt cx="4676556" cy="3316884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254CCE0A-0B04-40DC-0061-65C0375DBD89}"/>
                </a:ext>
              </a:extLst>
            </p:cNvPr>
            <p:cNvSpPr/>
            <p:nvPr/>
          </p:nvSpPr>
          <p:spPr>
            <a:xfrm>
              <a:off x="92710" y="106680"/>
              <a:ext cx="4572417" cy="3197504"/>
            </a:xfrm>
            <a:custGeom>
              <a:avLst/>
              <a:gdLst/>
              <a:ahLst/>
              <a:cxnLst/>
              <a:rect l="l" t="t" r="r" b="b"/>
              <a:pathLst>
                <a:path w="4572417" h="3197504">
                  <a:moveTo>
                    <a:pt x="4545746" y="3008274"/>
                  </a:moveTo>
                  <a:cubicBezTo>
                    <a:pt x="4545746" y="3095904"/>
                    <a:pt x="4469546" y="3167024"/>
                    <a:pt x="4388266" y="3167024"/>
                  </a:cubicBezTo>
                  <a:lnTo>
                    <a:pt x="66040" y="3167024"/>
                  </a:lnTo>
                  <a:cubicBezTo>
                    <a:pt x="43180" y="3167024"/>
                    <a:pt x="20320" y="3161944"/>
                    <a:pt x="0" y="3153054"/>
                  </a:cubicBezTo>
                  <a:cubicBezTo>
                    <a:pt x="26670" y="3180994"/>
                    <a:pt x="63500" y="3197504"/>
                    <a:pt x="123270" y="3197504"/>
                  </a:cubicBezTo>
                  <a:lnTo>
                    <a:pt x="4426366" y="3197504"/>
                  </a:lnTo>
                  <a:cubicBezTo>
                    <a:pt x="4506376" y="3197504"/>
                    <a:pt x="4572416" y="3131464"/>
                    <a:pt x="4572416" y="3051454"/>
                  </a:cubicBezTo>
                  <a:lnTo>
                    <a:pt x="4572416" y="95250"/>
                  </a:lnTo>
                  <a:cubicBezTo>
                    <a:pt x="4572416" y="58420"/>
                    <a:pt x="4558446" y="25400"/>
                    <a:pt x="4536856" y="0"/>
                  </a:cubicBezTo>
                  <a:cubicBezTo>
                    <a:pt x="4543206" y="16510"/>
                    <a:pt x="4545746" y="34290"/>
                    <a:pt x="4545746" y="52070"/>
                  </a:cubicBezTo>
                  <a:lnTo>
                    <a:pt x="4545746" y="30082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D8AE8923-F281-D3C3-A4E0-57545D273C2B}"/>
                </a:ext>
              </a:extLst>
            </p:cNvPr>
            <p:cNvSpPr/>
            <p:nvPr/>
          </p:nvSpPr>
          <p:spPr>
            <a:xfrm>
              <a:off x="12700" y="12700"/>
              <a:ext cx="4611786" cy="3248304"/>
            </a:xfrm>
            <a:custGeom>
              <a:avLst/>
              <a:gdLst/>
              <a:ahLst/>
              <a:cxnLst/>
              <a:rect l="l" t="t" r="r" b="b"/>
              <a:pathLst>
                <a:path w="4611786" h="3248304">
                  <a:moveTo>
                    <a:pt x="146050" y="3248304"/>
                  </a:moveTo>
                  <a:lnTo>
                    <a:pt x="4465736" y="3248304"/>
                  </a:lnTo>
                  <a:cubicBezTo>
                    <a:pt x="4545747" y="3248304"/>
                    <a:pt x="4611786" y="3182264"/>
                    <a:pt x="4611786" y="3102254"/>
                  </a:cubicBezTo>
                  <a:lnTo>
                    <a:pt x="4611786" y="146050"/>
                  </a:lnTo>
                  <a:cubicBezTo>
                    <a:pt x="4611786" y="66040"/>
                    <a:pt x="4545747" y="0"/>
                    <a:pt x="446573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102254"/>
                  </a:lnTo>
                  <a:cubicBezTo>
                    <a:pt x="0" y="3183534"/>
                    <a:pt x="66040" y="3248304"/>
                    <a:pt x="146050" y="324830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107A13D2-4265-B29C-F944-329F1906E979}"/>
                </a:ext>
              </a:extLst>
            </p:cNvPr>
            <p:cNvSpPr/>
            <p:nvPr/>
          </p:nvSpPr>
          <p:spPr>
            <a:xfrm>
              <a:off x="0" y="0"/>
              <a:ext cx="4676556" cy="3316884"/>
            </a:xfrm>
            <a:custGeom>
              <a:avLst/>
              <a:gdLst/>
              <a:ahLst/>
              <a:cxnLst/>
              <a:rect l="l" t="t" r="r" b="b"/>
              <a:pathLst>
                <a:path w="4676556" h="3316884">
                  <a:moveTo>
                    <a:pt x="4613056" y="74930"/>
                  </a:moveTo>
                  <a:cubicBezTo>
                    <a:pt x="4585117" y="30480"/>
                    <a:pt x="4535586" y="0"/>
                    <a:pt x="447843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114954"/>
                  </a:lnTo>
                  <a:cubicBezTo>
                    <a:pt x="0" y="3167024"/>
                    <a:pt x="25400" y="3212744"/>
                    <a:pt x="63500" y="3241954"/>
                  </a:cubicBezTo>
                  <a:cubicBezTo>
                    <a:pt x="91440" y="3286404"/>
                    <a:pt x="140970" y="3316884"/>
                    <a:pt x="220235" y="3316884"/>
                  </a:cubicBezTo>
                  <a:lnTo>
                    <a:pt x="4517806" y="3316884"/>
                  </a:lnTo>
                  <a:cubicBezTo>
                    <a:pt x="4605436" y="3316884"/>
                    <a:pt x="4676556" y="3245764"/>
                    <a:pt x="4676556" y="3158134"/>
                  </a:cubicBezTo>
                  <a:lnTo>
                    <a:pt x="4676556" y="201930"/>
                  </a:lnTo>
                  <a:cubicBezTo>
                    <a:pt x="4676556" y="149860"/>
                    <a:pt x="4651156" y="104140"/>
                    <a:pt x="4613056" y="74930"/>
                  </a:cubicBezTo>
                  <a:close/>
                  <a:moveTo>
                    <a:pt x="12700" y="311495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478436" y="12700"/>
                  </a:lnTo>
                  <a:cubicBezTo>
                    <a:pt x="4558447" y="12700"/>
                    <a:pt x="4624486" y="78740"/>
                    <a:pt x="4624486" y="158750"/>
                  </a:cubicBezTo>
                  <a:lnTo>
                    <a:pt x="4624486" y="3114954"/>
                  </a:lnTo>
                  <a:cubicBezTo>
                    <a:pt x="4624486" y="3194964"/>
                    <a:pt x="4558447" y="3261004"/>
                    <a:pt x="4478436" y="3261004"/>
                  </a:cubicBezTo>
                  <a:lnTo>
                    <a:pt x="158750" y="3261004"/>
                  </a:lnTo>
                  <a:cubicBezTo>
                    <a:pt x="78740" y="3261004"/>
                    <a:pt x="12700" y="3196234"/>
                    <a:pt x="12700" y="3114954"/>
                  </a:cubicBezTo>
                  <a:close/>
                  <a:moveTo>
                    <a:pt x="4665126" y="3158134"/>
                  </a:moveTo>
                  <a:cubicBezTo>
                    <a:pt x="4665126" y="3238144"/>
                    <a:pt x="4597816" y="3304184"/>
                    <a:pt x="4517806" y="3304184"/>
                  </a:cubicBezTo>
                  <a:lnTo>
                    <a:pt x="220235" y="3304184"/>
                  </a:lnTo>
                  <a:cubicBezTo>
                    <a:pt x="157480" y="3304184"/>
                    <a:pt x="120650" y="3287674"/>
                    <a:pt x="93980" y="3259734"/>
                  </a:cubicBezTo>
                  <a:cubicBezTo>
                    <a:pt x="114300" y="3268624"/>
                    <a:pt x="135890" y="3273704"/>
                    <a:pt x="160020" y="3273704"/>
                  </a:cubicBezTo>
                  <a:lnTo>
                    <a:pt x="4479706" y="3273704"/>
                  </a:lnTo>
                  <a:cubicBezTo>
                    <a:pt x="4567336" y="3273704"/>
                    <a:pt x="4638456" y="3202584"/>
                    <a:pt x="4638456" y="3114954"/>
                  </a:cubicBezTo>
                  <a:lnTo>
                    <a:pt x="4638456" y="158750"/>
                  </a:lnTo>
                  <a:cubicBezTo>
                    <a:pt x="4638456" y="140970"/>
                    <a:pt x="4634647" y="123190"/>
                    <a:pt x="4629566" y="106680"/>
                  </a:cubicBezTo>
                  <a:cubicBezTo>
                    <a:pt x="4651156" y="132080"/>
                    <a:pt x="4665126" y="165100"/>
                    <a:pt x="4665126" y="201930"/>
                  </a:cubicBezTo>
                  <a:lnTo>
                    <a:pt x="4665126" y="31581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35" name="Freeform 6">
            <a:extLst>
              <a:ext uri="{FF2B5EF4-FFF2-40B4-BE49-F238E27FC236}">
                <a16:creationId xmlns:a16="http://schemas.microsoft.com/office/drawing/2014/main" id="{FD82C9C9-DCE1-B7FA-9A54-72B8755B6CE3}"/>
              </a:ext>
            </a:extLst>
          </p:cNvPr>
          <p:cNvSpPr/>
          <p:nvPr/>
        </p:nvSpPr>
        <p:spPr>
          <a:xfrm>
            <a:off x="7826956" y="3060903"/>
            <a:ext cx="877123" cy="605822"/>
          </a:xfrm>
          <a:custGeom>
            <a:avLst/>
            <a:gdLst/>
            <a:ahLst/>
            <a:cxnLst/>
            <a:rect l="l" t="t" r="r" b="b"/>
            <a:pathLst>
              <a:path w="1235116" h="1068375">
                <a:moveTo>
                  <a:pt x="0" y="0"/>
                </a:moveTo>
                <a:lnTo>
                  <a:pt x="1235116" y="0"/>
                </a:lnTo>
                <a:lnTo>
                  <a:pt x="1235116" y="1068375"/>
                </a:lnTo>
                <a:lnTo>
                  <a:pt x="0" y="1068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8E880106-DEAC-BB28-117F-F877D24F5290}"/>
              </a:ext>
            </a:extLst>
          </p:cNvPr>
          <p:cNvSpPr txBox="1"/>
          <p:nvPr/>
        </p:nvSpPr>
        <p:spPr>
          <a:xfrm>
            <a:off x="8922761" y="2227856"/>
            <a:ext cx="9404630" cy="589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tr-TR" sz="3600" b="1" dirty="0">
                <a:solidFill>
                  <a:srgbClr val="000000"/>
                </a:solidFill>
                <a:latin typeface="Aptos" panose="02110004020202020204"/>
              </a:rPr>
              <a:t>İlahi Kitaplarla İlgili önemli bilgiler </a:t>
            </a:r>
            <a:endParaRPr lang="en-US" sz="3600" b="1" dirty="0">
              <a:solidFill>
                <a:srgbClr val="000000"/>
              </a:solidFill>
              <a:latin typeface="Aptos" panose="02110004020202020204"/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40BEA2DB-311E-EEB9-9467-39B486098FE2}"/>
              </a:ext>
            </a:extLst>
          </p:cNvPr>
          <p:cNvSpPr txBox="1"/>
          <p:nvPr/>
        </p:nvSpPr>
        <p:spPr>
          <a:xfrm>
            <a:off x="8709786" y="3060903"/>
            <a:ext cx="8016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prstClr val="black"/>
                </a:solidFill>
                <a:latin typeface="Aptos" panose="02110004020202020204"/>
              </a:rPr>
              <a:t>İlahi kitaplar Allah’ın vahiylerin içerir.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544E315F-C570-0D73-5B0D-979A0131B62D}"/>
              </a:ext>
            </a:extLst>
          </p:cNvPr>
          <p:cNvSpPr txBox="1"/>
          <p:nvPr/>
        </p:nvSpPr>
        <p:spPr>
          <a:xfrm>
            <a:off x="8709786" y="4137863"/>
            <a:ext cx="9121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prstClr val="black"/>
                </a:solidFill>
                <a:latin typeface="Aptos" panose="02110004020202020204"/>
              </a:rPr>
              <a:t>İlahi kitaplara </a:t>
            </a:r>
            <a:r>
              <a:rPr lang="tr-TR" sz="2800" dirty="0">
                <a:solidFill>
                  <a:srgbClr val="C00000"/>
                </a:solidFill>
                <a:latin typeface="Aptos" panose="02110004020202020204"/>
              </a:rPr>
              <a:t>semavi</a:t>
            </a:r>
            <a:r>
              <a:rPr lang="tr-TR" sz="2800" dirty="0">
                <a:solidFill>
                  <a:prstClr val="black"/>
                </a:solidFill>
                <a:latin typeface="Aptos" panose="02110004020202020204"/>
              </a:rPr>
              <a:t> ve </a:t>
            </a:r>
            <a:r>
              <a:rPr lang="tr-TR" sz="2800" dirty="0">
                <a:solidFill>
                  <a:srgbClr val="C00000"/>
                </a:solidFill>
                <a:latin typeface="Aptos" panose="02110004020202020204"/>
              </a:rPr>
              <a:t>kutsal kitap </a:t>
            </a:r>
            <a:r>
              <a:rPr lang="tr-TR" sz="2800" dirty="0">
                <a:solidFill>
                  <a:prstClr val="black"/>
                </a:solidFill>
                <a:latin typeface="Aptos" panose="02110004020202020204"/>
              </a:rPr>
              <a:t>da denilmektedir.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5BA79A91-C042-A1F2-60DC-D9D8AE7FE5B2}"/>
              </a:ext>
            </a:extLst>
          </p:cNvPr>
          <p:cNvSpPr txBox="1"/>
          <p:nvPr/>
        </p:nvSpPr>
        <p:spPr>
          <a:xfrm>
            <a:off x="8709786" y="5214823"/>
            <a:ext cx="6900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prstClr val="black"/>
                </a:solidFill>
                <a:latin typeface="Aptos" panose="02110004020202020204"/>
              </a:rPr>
              <a:t>İlahi kitap Allah tarafından gönderilir.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6F549195-3F6E-610A-5F5F-AB855369009D}"/>
              </a:ext>
            </a:extLst>
          </p:cNvPr>
          <p:cNvSpPr txBox="1"/>
          <p:nvPr/>
        </p:nvSpPr>
        <p:spPr>
          <a:xfrm>
            <a:off x="8709786" y="6291783"/>
            <a:ext cx="8016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prstClr val="black"/>
                </a:solidFill>
                <a:latin typeface="Aptos" panose="02110004020202020204"/>
              </a:rPr>
              <a:t>İlahi kitaplar peygamberlere gönderilir.</a:t>
            </a:r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841D823B-61C6-E3CD-34BB-388486D7DA27}"/>
              </a:ext>
            </a:extLst>
          </p:cNvPr>
          <p:cNvSpPr/>
          <p:nvPr/>
        </p:nvSpPr>
        <p:spPr>
          <a:xfrm>
            <a:off x="7826956" y="4085302"/>
            <a:ext cx="877123" cy="605822"/>
          </a:xfrm>
          <a:custGeom>
            <a:avLst/>
            <a:gdLst/>
            <a:ahLst/>
            <a:cxnLst/>
            <a:rect l="l" t="t" r="r" b="b"/>
            <a:pathLst>
              <a:path w="1235116" h="1068375">
                <a:moveTo>
                  <a:pt x="0" y="0"/>
                </a:moveTo>
                <a:lnTo>
                  <a:pt x="1235116" y="0"/>
                </a:lnTo>
                <a:lnTo>
                  <a:pt x="1235116" y="1068375"/>
                </a:lnTo>
                <a:lnTo>
                  <a:pt x="0" y="1068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E048DEF7-8D3A-06AA-E1DF-CDA53ACFE852}"/>
              </a:ext>
            </a:extLst>
          </p:cNvPr>
          <p:cNvSpPr/>
          <p:nvPr/>
        </p:nvSpPr>
        <p:spPr>
          <a:xfrm>
            <a:off x="7826956" y="6134100"/>
            <a:ext cx="877123" cy="605822"/>
          </a:xfrm>
          <a:custGeom>
            <a:avLst/>
            <a:gdLst/>
            <a:ahLst/>
            <a:cxnLst/>
            <a:rect l="l" t="t" r="r" b="b"/>
            <a:pathLst>
              <a:path w="1235116" h="1068375">
                <a:moveTo>
                  <a:pt x="0" y="0"/>
                </a:moveTo>
                <a:lnTo>
                  <a:pt x="1235116" y="0"/>
                </a:lnTo>
                <a:lnTo>
                  <a:pt x="1235116" y="1068375"/>
                </a:lnTo>
                <a:lnTo>
                  <a:pt x="0" y="1068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8E75B887-823A-D315-A79A-9AA62B089F61}"/>
              </a:ext>
            </a:extLst>
          </p:cNvPr>
          <p:cNvSpPr/>
          <p:nvPr/>
        </p:nvSpPr>
        <p:spPr>
          <a:xfrm>
            <a:off x="7826956" y="5109701"/>
            <a:ext cx="877123" cy="605822"/>
          </a:xfrm>
          <a:custGeom>
            <a:avLst/>
            <a:gdLst/>
            <a:ahLst/>
            <a:cxnLst/>
            <a:rect l="l" t="t" r="r" b="b"/>
            <a:pathLst>
              <a:path w="1235116" h="1068375">
                <a:moveTo>
                  <a:pt x="0" y="0"/>
                </a:moveTo>
                <a:lnTo>
                  <a:pt x="1235116" y="0"/>
                </a:lnTo>
                <a:lnTo>
                  <a:pt x="1235116" y="1068375"/>
                </a:lnTo>
                <a:lnTo>
                  <a:pt x="0" y="1068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>
              <a:solidFill>
                <a:prstClr val="black"/>
              </a:solidFill>
              <a:latin typeface="Aptos" panose="021100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6" grpId="1"/>
      <p:bldP spid="37" grpId="0"/>
      <p:bldP spid="38" grpId="0"/>
      <p:bldP spid="39" grpId="0"/>
      <p:bldP spid="40" grpId="0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up 107">
            <a:extLst>
              <a:ext uri="{FF2B5EF4-FFF2-40B4-BE49-F238E27FC236}">
                <a16:creationId xmlns:a16="http://schemas.microsoft.com/office/drawing/2014/main" id="{B654BE8D-17D5-FDE1-1C2C-2AAB797EF459}"/>
              </a:ext>
            </a:extLst>
          </p:cNvPr>
          <p:cNvGrpSpPr/>
          <p:nvPr/>
        </p:nvGrpSpPr>
        <p:grpSpPr>
          <a:xfrm>
            <a:off x="8810248" y="1714500"/>
            <a:ext cx="1008000" cy="1008000"/>
            <a:chOff x="8796495" y="1070928"/>
            <a:chExt cx="1008000" cy="1008000"/>
          </a:xfrm>
        </p:grpSpPr>
        <p:sp>
          <p:nvSpPr>
            <p:cNvPr id="50" name="Freeform 50"/>
            <p:cNvSpPr/>
            <p:nvPr/>
          </p:nvSpPr>
          <p:spPr>
            <a:xfrm>
              <a:off x="8796495" y="1070928"/>
              <a:ext cx="1008000" cy="1008000"/>
            </a:xfrm>
            <a:custGeom>
              <a:avLst/>
              <a:gdLst/>
              <a:ahLst/>
              <a:cxnLst/>
              <a:rect l="l" t="t" r="r" b="b"/>
              <a:pathLst>
                <a:path w="858789" h="858789">
                  <a:moveTo>
                    <a:pt x="0" y="0"/>
                  </a:moveTo>
                  <a:lnTo>
                    <a:pt x="858789" y="0"/>
                  </a:lnTo>
                  <a:lnTo>
                    <a:pt x="858789" y="858789"/>
                  </a:lnTo>
                  <a:lnTo>
                    <a:pt x="0" y="858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9081356" y="1267152"/>
              <a:ext cx="43827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ea typeface="Bobby Jones Soft"/>
                  <a:cs typeface="Bobby Jones Soft"/>
                  <a:sym typeface="Bobby Jones Soft"/>
                </a:rPr>
                <a:t>1</a:t>
              </a:r>
            </a:p>
          </p:txBody>
        </p:sp>
      </p:grpSp>
      <p:grpSp>
        <p:nvGrpSpPr>
          <p:cNvPr id="123" name="Grup 122">
            <a:extLst>
              <a:ext uri="{FF2B5EF4-FFF2-40B4-BE49-F238E27FC236}">
                <a16:creationId xmlns:a16="http://schemas.microsoft.com/office/drawing/2014/main" id="{129163D8-5ADA-3EE0-501A-1522885118D7}"/>
              </a:ext>
            </a:extLst>
          </p:cNvPr>
          <p:cNvGrpSpPr/>
          <p:nvPr/>
        </p:nvGrpSpPr>
        <p:grpSpPr>
          <a:xfrm>
            <a:off x="-1219199" y="3304465"/>
            <a:ext cx="8713588" cy="3696295"/>
            <a:chOff x="-1278754" y="2836314"/>
            <a:chExt cx="8713588" cy="3696295"/>
          </a:xfrm>
        </p:grpSpPr>
        <p:sp>
          <p:nvSpPr>
            <p:cNvPr id="5" name="Freeform 5"/>
            <p:cNvSpPr/>
            <p:nvPr/>
          </p:nvSpPr>
          <p:spPr>
            <a:xfrm>
              <a:off x="-1278754" y="2836314"/>
              <a:ext cx="8713588" cy="3696295"/>
            </a:xfrm>
            <a:custGeom>
              <a:avLst/>
              <a:gdLst/>
              <a:ahLst/>
              <a:cxnLst/>
              <a:rect l="l" t="t" r="r" b="b"/>
              <a:pathLst>
                <a:path w="2589298" h="2589298">
                  <a:moveTo>
                    <a:pt x="0" y="0"/>
                  </a:moveTo>
                  <a:lnTo>
                    <a:pt x="2589297" y="0"/>
                  </a:lnTo>
                  <a:lnTo>
                    <a:pt x="2589297" y="2589298"/>
                  </a:lnTo>
                  <a:lnTo>
                    <a:pt x="0" y="2589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 dirty="0"/>
            </a:p>
          </p:txBody>
        </p:sp>
        <p:grpSp>
          <p:nvGrpSpPr>
            <p:cNvPr id="82" name="Grup 81">
              <a:extLst>
                <a:ext uri="{FF2B5EF4-FFF2-40B4-BE49-F238E27FC236}">
                  <a16:creationId xmlns:a16="http://schemas.microsoft.com/office/drawing/2014/main" id="{4B202F9B-61F5-BFBD-98E2-C536C1C398C5}"/>
                </a:ext>
              </a:extLst>
            </p:cNvPr>
            <p:cNvGrpSpPr/>
            <p:nvPr/>
          </p:nvGrpSpPr>
          <p:grpSpPr>
            <a:xfrm>
              <a:off x="325701" y="3675361"/>
              <a:ext cx="5472170" cy="1833421"/>
              <a:chOff x="1400905" y="3778278"/>
              <a:chExt cx="5472170" cy="1833421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1426690" y="3778278"/>
                <a:ext cx="5446385" cy="1833421"/>
                <a:chOff x="0" y="0"/>
                <a:chExt cx="1369927" cy="1566965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1369927" cy="156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927" h="1566965">
                      <a:moveTo>
                        <a:pt x="246331" y="0"/>
                      </a:moveTo>
                      <a:lnTo>
                        <a:pt x="1123596" y="0"/>
                      </a:lnTo>
                      <a:cubicBezTo>
                        <a:pt x="1188927" y="0"/>
                        <a:pt x="1251582" y="25953"/>
                        <a:pt x="1297778" y="72149"/>
                      </a:cubicBezTo>
                      <a:cubicBezTo>
                        <a:pt x="1343974" y="118345"/>
                        <a:pt x="1369927" y="181000"/>
                        <a:pt x="1369927" y="246331"/>
                      </a:cubicBezTo>
                      <a:lnTo>
                        <a:pt x="1369927" y="1320634"/>
                      </a:lnTo>
                      <a:cubicBezTo>
                        <a:pt x="1369927" y="1456679"/>
                        <a:pt x="1259641" y="1566965"/>
                        <a:pt x="1123596" y="1566965"/>
                      </a:cubicBezTo>
                      <a:lnTo>
                        <a:pt x="246331" y="1566965"/>
                      </a:lnTo>
                      <a:cubicBezTo>
                        <a:pt x="110286" y="1566965"/>
                        <a:pt x="0" y="1456679"/>
                        <a:pt x="0" y="1320634"/>
                      </a:cubicBezTo>
                      <a:lnTo>
                        <a:pt x="0" y="246331"/>
                      </a:lnTo>
                      <a:cubicBezTo>
                        <a:pt x="0" y="110286"/>
                        <a:pt x="110286" y="0"/>
                        <a:pt x="246331" y="0"/>
                      </a:cubicBezTo>
                      <a:close/>
                    </a:path>
                  </a:pathLst>
                </a:custGeom>
                <a:solidFill>
                  <a:srgbClr val="FAF3EA"/>
                </a:solidFill>
                <a:ln w="952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19050"/>
                  <a:ext cx="1369927" cy="1586015"/>
                </a:xfrm>
                <a:prstGeom prst="rect">
                  <a:avLst/>
                </a:prstGeom>
              </p:spPr>
              <p:txBody>
                <a:bodyPr lIns="20311" tIns="20311" rIns="20311" bIns="20311" rtlCol="0" anchor="ctr"/>
                <a:lstStyle/>
                <a:p>
                  <a:pPr marL="0" lvl="0" indent="0" algn="ctr">
                    <a:lnSpc>
                      <a:spcPts val="1783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7" name="TextBox 67"/>
              <p:cNvSpPr txBox="1"/>
              <p:nvPr/>
            </p:nvSpPr>
            <p:spPr>
              <a:xfrm>
                <a:off x="1400905" y="4065897"/>
                <a:ext cx="5345991" cy="11079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tr-TR" sz="3600" spc="62" dirty="0">
                    <a:solidFill>
                      <a:srgbClr val="000000"/>
                    </a:solidFill>
                    <a:ea typeface="Bobby Jones Soft"/>
                    <a:cs typeface="Bobby Jones Soft"/>
                    <a:sym typeface="Bobby Jones Soft"/>
                  </a:rPr>
                  <a:t>İlahi Kitaplar ve gönderildiği peygamberler</a:t>
                </a:r>
                <a:endParaRPr lang="en-US" sz="3600" spc="62" dirty="0">
                  <a:solidFill>
                    <a:srgbClr val="000000"/>
                  </a:solidFill>
                  <a:ea typeface="Bobby Jones Soft"/>
                  <a:cs typeface="Bobby Jones Soft"/>
                  <a:sym typeface="Bobby Jones Soft"/>
                </a:endParaRPr>
              </a:p>
            </p:txBody>
          </p:sp>
        </p:grpSp>
      </p:grpSp>
      <p:sp>
        <p:nvSpPr>
          <p:cNvPr id="70" name="AutoShape 70"/>
          <p:cNvSpPr/>
          <p:nvPr/>
        </p:nvSpPr>
        <p:spPr>
          <a:xfrm flipV="1">
            <a:off x="13128174" y="2129472"/>
            <a:ext cx="9825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sp>
        <p:nvSpPr>
          <p:cNvPr id="79" name="AutoShape 79"/>
          <p:cNvSpPr/>
          <p:nvPr/>
        </p:nvSpPr>
        <p:spPr>
          <a:xfrm>
            <a:off x="7466023" y="2224501"/>
            <a:ext cx="133985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124" name="Grup 123">
            <a:extLst>
              <a:ext uri="{FF2B5EF4-FFF2-40B4-BE49-F238E27FC236}">
                <a16:creationId xmlns:a16="http://schemas.microsoft.com/office/drawing/2014/main" id="{77E8D541-9CE7-554D-EAE6-B90D3A1BE635}"/>
              </a:ext>
            </a:extLst>
          </p:cNvPr>
          <p:cNvGrpSpPr/>
          <p:nvPr/>
        </p:nvGrpSpPr>
        <p:grpSpPr>
          <a:xfrm>
            <a:off x="5811624" y="2224501"/>
            <a:ext cx="1645892" cy="6122264"/>
            <a:chOff x="5797871" y="1580929"/>
            <a:chExt cx="1645892" cy="6122264"/>
          </a:xfrm>
        </p:grpSpPr>
        <p:cxnSp>
          <p:nvCxnSpPr>
            <p:cNvPr id="84" name="Düz Bağlayıcı 83">
              <a:extLst>
                <a:ext uri="{FF2B5EF4-FFF2-40B4-BE49-F238E27FC236}">
                  <a16:creationId xmlns:a16="http://schemas.microsoft.com/office/drawing/2014/main" id="{B57B1365-139C-C622-96B1-EE1ADB29B639}"/>
                </a:ext>
              </a:extLst>
            </p:cNvPr>
            <p:cNvCxnSpPr>
              <a:cxnSpLocks/>
            </p:cNvCxnSpPr>
            <p:nvPr/>
          </p:nvCxnSpPr>
          <p:spPr>
            <a:xfrm>
              <a:off x="5797871" y="4509041"/>
              <a:ext cx="164589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Düz Bağlayıcı 87">
              <a:extLst>
                <a:ext uri="{FF2B5EF4-FFF2-40B4-BE49-F238E27FC236}">
                  <a16:creationId xmlns:a16="http://schemas.microsoft.com/office/drawing/2014/main" id="{E824A5FF-3280-03DA-EB91-7A175CDB9B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14746" y="1580929"/>
              <a:ext cx="29017" cy="612226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9" name="Grup 108">
            <a:extLst>
              <a:ext uri="{FF2B5EF4-FFF2-40B4-BE49-F238E27FC236}">
                <a16:creationId xmlns:a16="http://schemas.microsoft.com/office/drawing/2014/main" id="{94FBB8B8-D9F0-D654-096D-A78570B30375}"/>
              </a:ext>
            </a:extLst>
          </p:cNvPr>
          <p:cNvGrpSpPr/>
          <p:nvPr/>
        </p:nvGrpSpPr>
        <p:grpSpPr>
          <a:xfrm>
            <a:off x="8797366" y="3785014"/>
            <a:ext cx="1008000" cy="1008000"/>
            <a:chOff x="8783613" y="3141442"/>
            <a:chExt cx="1008000" cy="1008000"/>
          </a:xfrm>
        </p:grpSpPr>
        <p:sp>
          <p:nvSpPr>
            <p:cNvPr id="26" name="Freeform 26"/>
            <p:cNvSpPr/>
            <p:nvPr/>
          </p:nvSpPr>
          <p:spPr>
            <a:xfrm>
              <a:off x="8783613" y="3141442"/>
              <a:ext cx="1008000" cy="1008000"/>
            </a:xfrm>
            <a:custGeom>
              <a:avLst/>
              <a:gdLst/>
              <a:ahLst/>
              <a:cxnLst/>
              <a:rect l="l" t="t" r="r" b="b"/>
              <a:pathLst>
                <a:path w="1145052" h="1145052">
                  <a:moveTo>
                    <a:pt x="0" y="0"/>
                  </a:moveTo>
                  <a:lnTo>
                    <a:pt x="1145052" y="0"/>
                  </a:lnTo>
                  <a:lnTo>
                    <a:pt x="1145052" y="1145052"/>
                  </a:lnTo>
                  <a:lnTo>
                    <a:pt x="0" y="1145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98" name="TextBox 62">
              <a:extLst>
                <a:ext uri="{FF2B5EF4-FFF2-40B4-BE49-F238E27FC236}">
                  <a16:creationId xmlns:a16="http://schemas.microsoft.com/office/drawing/2014/main" id="{301586DB-CE09-3F1A-7DC3-A51B19A42F66}"/>
                </a:ext>
              </a:extLst>
            </p:cNvPr>
            <p:cNvSpPr txBox="1"/>
            <p:nvPr/>
          </p:nvSpPr>
          <p:spPr>
            <a:xfrm>
              <a:off x="9068474" y="3337666"/>
              <a:ext cx="43827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r-TR" sz="4000" dirty="0">
                  <a:solidFill>
                    <a:srgbClr val="000000"/>
                  </a:solidFill>
                  <a:ea typeface="Bobby Jones Soft"/>
                  <a:cs typeface="Bobby Jones Soft"/>
                  <a:sym typeface="Bobby Jones Soft"/>
                </a:rPr>
                <a:t>2</a:t>
              </a:r>
              <a:endParaRPr lang="en-US" sz="4000" dirty="0">
                <a:solidFill>
                  <a:srgbClr val="000000"/>
                </a:solidFill>
                <a:ea typeface="Bobby Jones Soft"/>
                <a:cs typeface="Bobby Jones Soft"/>
                <a:sym typeface="Bobby Jones Soft"/>
              </a:endParaRPr>
            </a:p>
          </p:txBody>
        </p:sp>
      </p:grpSp>
      <p:grpSp>
        <p:nvGrpSpPr>
          <p:cNvPr id="110" name="Grup 109">
            <a:extLst>
              <a:ext uri="{FF2B5EF4-FFF2-40B4-BE49-F238E27FC236}">
                <a16:creationId xmlns:a16="http://schemas.microsoft.com/office/drawing/2014/main" id="{80BAD698-3646-6559-4956-796E914C8E8A}"/>
              </a:ext>
            </a:extLst>
          </p:cNvPr>
          <p:cNvGrpSpPr/>
          <p:nvPr/>
        </p:nvGrpSpPr>
        <p:grpSpPr>
          <a:xfrm>
            <a:off x="8834238" y="5782196"/>
            <a:ext cx="1008000" cy="1008000"/>
            <a:chOff x="8796495" y="5138624"/>
            <a:chExt cx="1008000" cy="1008000"/>
          </a:xfrm>
        </p:grpSpPr>
        <p:sp>
          <p:nvSpPr>
            <p:cNvPr id="7" name="Freeform 7"/>
            <p:cNvSpPr/>
            <p:nvPr/>
          </p:nvSpPr>
          <p:spPr>
            <a:xfrm>
              <a:off x="8796495" y="5138624"/>
              <a:ext cx="1008000" cy="1008000"/>
            </a:xfrm>
            <a:custGeom>
              <a:avLst/>
              <a:gdLst/>
              <a:ahLst/>
              <a:cxnLst/>
              <a:rect l="l" t="t" r="r" b="b"/>
              <a:pathLst>
                <a:path w="1145052" h="1145052">
                  <a:moveTo>
                    <a:pt x="0" y="0"/>
                  </a:moveTo>
                  <a:lnTo>
                    <a:pt x="1145052" y="0"/>
                  </a:lnTo>
                  <a:lnTo>
                    <a:pt x="1145052" y="1145052"/>
                  </a:lnTo>
                  <a:lnTo>
                    <a:pt x="0" y="1145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99" name="TextBox 62">
              <a:extLst>
                <a:ext uri="{FF2B5EF4-FFF2-40B4-BE49-F238E27FC236}">
                  <a16:creationId xmlns:a16="http://schemas.microsoft.com/office/drawing/2014/main" id="{6189A09C-126F-31CF-77A9-BBCA1D7C4C9C}"/>
                </a:ext>
              </a:extLst>
            </p:cNvPr>
            <p:cNvSpPr txBox="1"/>
            <p:nvPr/>
          </p:nvSpPr>
          <p:spPr>
            <a:xfrm>
              <a:off x="9081356" y="5334848"/>
              <a:ext cx="43827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r-TR" sz="4000" dirty="0">
                  <a:solidFill>
                    <a:srgbClr val="000000"/>
                  </a:solidFill>
                  <a:ea typeface="Bobby Jones Soft"/>
                  <a:cs typeface="Bobby Jones Soft"/>
                  <a:sym typeface="Bobby Jones Soft"/>
                </a:rPr>
                <a:t>3</a:t>
              </a:r>
              <a:endParaRPr lang="en-US" sz="4000" dirty="0">
                <a:solidFill>
                  <a:srgbClr val="000000"/>
                </a:solidFill>
                <a:ea typeface="Bobby Jones Soft"/>
                <a:cs typeface="Bobby Jones Soft"/>
                <a:sym typeface="Bobby Jones Soft"/>
              </a:endParaRPr>
            </a:p>
          </p:txBody>
        </p:sp>
      </p:grpSp>
      <p:grpSp>
        <p:nvGrpSpPr>
          <p:cNvPr id="111" name="Grup 110">
            <a:extLst>
              <a:ext uri="{FF2B5EF4-FFF2-40B4-BE49-F238E27FC236}">
                <a16:creationId xmlns:a16="http://schemas.microsoft.com/office/drawing/2014/main" id="{7E29AC92-1192-AE22-6E42-356A73BD3F2B}"/>
              </a:ext>
            </a:extLst>
          </p:cNvPr>
          <p:cNvGrpSpPr/>
          <p:nvPr/>
        </p:nvGrpSpPr>
        <p:grpSpPr>
          <a:xfrm>
            <a:off x="8834238" y="7779289"/>
            <a:ext cx="1008000" cy="1008000"/>
            <a:chOff x="8820485" y="7135717"/>
            <a:chExt cx="1008000" cy="1008000"/>
          </a:xfrm>
        </p:grpSpPr>
        <p:sp>
          <p:nvSpPr>
            <p:cNvPr id="15" name="Freeform 15"/>
            <p:cNvSpPr/>
            <p:nvPr/>
          </p:nvSpPr>
          <p:spPr>
            <a:xfrm>
              <a:off x="8820485" y="7135717"/>
              <a:ext cx="1008000" cy="1008000"/>
            </a:xfrm>
            <a:custGeom>
              <a:avLst/>
              <a:gdLst/>
              <a:ahLst/>
              <a:cxnLst/>
              <a:rect l="l" t="t" r="r" b="b"/>
              <a:pathLst>
                <a:path w="858789" h="858789">
                  <a:moveTo>
                    <a:pt x="0" y="0"/>
                  </a:moveTo>
                  <a:lnTo>
                    <a:pt x="858789" y="0"/>
                  </a:lnTo>
                  <a:lnTo>
                    <a:pt x="858789" y="858789"/>
                  </a:lnTo>
                  <a:lnTo>
                    <a:pt x="0" y="858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00" name="TextBox 62">
              <a:extLst>
                <a:ext uri="{FF2B5EF4-FFF2-40B4-BE49-F238E27FC236}">
                  <a16:creationId xmlns:a16="http://schemas.microsoft.com/office/drawing/2014/main" id="{9025B643-17B4-B9B5-B346-3AD2E10F5F72}"/>
                </a:ext>
              </a:extLst>
            </p:cNvPr>
            <p:cNvSpPr txBox="1"/>
            <p:nvPr/>
          </p:nvSpPr>
          <p:spPr>
            <a:xfrm>
              <a:off x="9105346" y="7331941"/>
              <a:ext cx="43827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r-TR" sz="4000" dirty="0">
                  <a:solidFill>
                    <a:srgbClr val="000000"/>
                  </a:solidFill>
                  <a:ea typeface="Bobby Jones Soft"/>
                  <a:cs typeface="Bobby Jones Soft"/>
                  <a:sym typeface="Bobby Jones Soft"/>
                </a:rPr>
                <a:t>4</a:t>
              </a:r>
              <a:endParaRPr lang="en-US" sz="4000" dirty="0">
                <a:solidFill>
                  <a:srgbClr val="000000"/>
                </a:solidFill>
                <a:ea typeface="Bobby Jones Soft"/>
                <a:cs typeface="Bobby Jones Soft"/>
                <a:sym typeface="Bobby Jones Soft"/>
              </a:endParaRPr>
            </a:p>
          </p:txBody>
        </p:sp>
      </p:grpSp>
      <p:sp>
        <p:nvSpPr>
          <p:cNvPr id="101" name="Dikdörtgen: Köşeleri Yuvarlatılmış 100">
            <a:extLst>
              <a:ext uri="{FF2B5EF4-FFF2-40B4-BE49-F238E27FC236}">
                <a16:creationId xmlns:a16="http://schemas.microsoft.com/office/drawing/2014/main" id="{23131BCB-5118-CFCA-BEEB-55F20C6BE73C}"/>
              </a:ext>
            </a:extLst>
          </p:cNvPr>
          <p:cNvSpPr/>
          <p:nvPr/>
        </p:nvSpPr>
        <p:spPr>
          <a:xfrm>
            <a:off x="9935971" y="1838912"/>
            <a:ext cx="3104227" cy="645243"/>
          </a:xfrm>
          <a:prstGeom prst="roundRect">
            <a:avLst>
              <a:gd name="adj" fmla="val 34071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Tevrat</a:t>
            </a:r>
          </a:p>
        </p:txBody>
      </p:sp>
      <p:sp>
        <p:nvSpPr>
          <p:cNvPr id="102" name="AutoShape 79">
            <a:extLst>
              <a:ext uri="{FF2B5EF4-FFF2-40B4-BE49-F238E27FC236}">
                <a16:creationId xmlns:a16="http://schemas.microsoft.com/office/drawing/2014/main" id="{97DF3F50-84FA-5ABC-30F4-FF3CDAE82B43}"/>
              </a:ext>
            </a:extLst>
          </p:cNvPr>
          <p:cNvSpPr/>
          <p:nvPr/>
        </p:nvSpPr>
        <p:spPr>
          <a:xfrm>
            <a:off x="7428499" y="4264391"/>
            <a:ext cx="133985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sp>
        <p:nvSpPr>
          <p:cNvPr id="103" name="AutoShape 79">
            <a:extLst>
              <a:ext uri="{FF2B5EF4-FFF2-40B4-BE49-F238E27FC236}">
                <a16:creationId xmlns:a16="http://schemas.microsoft.com/office/drawing/2014/main" id="{F9ECF306-10F3-C1C4-23B3-DD73626ABCB1}"/>
              </a:ext>
            </a:extLst>
          </p:cNvPr>
          <p:cNvSpPr/>
          <p:nvPr/>
        </p:nvSpPr>
        <p:spPr>
          <a:xfrm>
            <a:off x="7457516" y="6304281"/>
            <a:ext cx="133985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sp>
        <p:nvSpPr>
          <p:cNvPr id="104" name="AutoShape 79">
            <a:extLst>
              <a:ext uri="{FF2B5EF4-FFF2-40B4-BE49-F238E27FC236}">
                <a16:creationId xmlns:a16="http://schemas.microsoft.com/office/drawing/2014/main" id="{1A8C9936-DA59-D645-9745-8C1FE2E2C603}"/>
              </a:ext>
            </a:extLst>
          </p:cNvPr>
          <p:cNvSpPr/>
          <p:nvPr/>
        </p:nvSpPr>
        <p:spPr>
          <a:xfrm>
            <a:off x="7428499" y="8344171"/>
            <a:ext cx="133985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sp>
        <p:nvSpPr>
          <p:cNvPr id="105" name="Dikdörtgen: Köşeleri Yuvarlatılmış 104">
            <a:extLst>
              <a:ext uri="{FF2B5EF4-FFF2-40B4-BE49-F238E27FC236}">
                <a16:creationId xmlns:a16="http://schemas.microsoft.com/office/drawing/2014/main" id="{7CE4EF0B-3DC3-4B28-491E-CF58BFAAE120}"/>
              </a:ext>
            </a:extLst>
          </p:cNvPr>
          <p:cNvSpPr/>
          <p:nvPr/>
        </p:nvSpPr>
        <p:spPr>
          <a:xfrm>
            <a:off x="9935971" y="7960667"/>
            <a:ext cx="3104227" cy="645243"/>
          </a:xfrm>
          <a:prstGeom prst="roundRect">
            <a:avLst>
              <a:gd name="adj" fmla="val 34071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Kur’an- Kerim</a:t>
            </a:r>
          </a:p>
        </p:txBody>
      </p:sp>
      <p:sp>
        <p:nvSpPr>
          <p:cNvPr id="106" name="Dikdörtgen: Köşeleri Yuvarlatılmış 105">
            <a:extLst>
              <a:ext uri="{FF2B5EF4-FFF2-40B4-BE49-F238E27FC236}">
                <a16:creationId xmlns:a16="http://schemas.microsoft.com/office/drawing/2014/main" id="{05D5E18C-30A7-E579-AA75-D6159D0EF0DC}"/>
              </a:ext>
            </a:extLst>
          </p:cNvPr>
          <p:cNvSpPr/>
          <p:nvPr/>
        </p:nvSpPr>
        <p:spPr>
          <a:xfrm>
            <a:off x="9935971" y="5920082"/>
            <a:ext cx="3104227" cy="645243"/>
          </a:xfrm>
          <a:prstGeom prst="roundRect">
            <a:avLst>
              <a:gd name="adj" fmla="val 34071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İncil</a:t>
            </a:r>
          </a:p>
        </p:txBody>
      </p:sp>
      <p:sp>
        <p:nvSpPr>
          <p:cNvPr id="107" name="Dikdörtgen: Köşeleri Yuvarlatılmış 106">
            <a:extLst>
              <a:ext uri="{FF2B5EF4-FFF2-40B4-BE49-F238E27FC236}">
                <a16:creationId xmlns:a16="http://schemas.microsoft.com/office/drawing/2014/main" id="{01C990AA-D59C-6B88-A90D-8779115B843F}"/>
              </a:ext>
            </a:extLst>
          </p:cNvPr>
          <p:cNvSpPr/>
          <p:nvPr/>
        </p:nvSpPr>
        <p:spPr>
          <a:xfrm>
            <a:off x="9935971" y="3879497"/>
            <a:ext cx="3104227" cy="645243"/>
          </a:xfrm>
          <a:prstGeom prst="roundRect">
            <a:avLst>
              <a:gd name="adj" fmla="val 34071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Zebur</a:t>
            </a:r>
          </a:p>
        </p:txBody>
      </p:sp>
      <p:grpSp>
        <p:nvGrpSpPr>
          <p:cNvPr id="119" name="Grup 118">
            <a:extLst>
              <a:ext uri="{FF2B5EF4-FFF2-40B4-BE49-F238E27FC236}">
                <a16:creationId xmlns:a16="http://schemas.microsoft.com/office/drawing/2014/main" id="{740849A6-B647-02FE-B26E-68FF8D45C175}"/>
              </a:ext>
            </a:extLst>
          </p:cNvPr>
          <p:cNvGrpSpPr/>
          <p:nvPr/>
        </p:nvGrpSpPr>
        <p:grpSpPr>
          <a:xfrm>
            <a:off x="13740220" y="1284419"/>
            <a:ext cx="4320000" cy="1620000"/>
            <a:chOff x="13726467" y="640847"/>
            <a:chExt cx="4320000" cy="1620000"/>
          </a:xfrm>
        </p:grpSpPr>
        <p:sp>
          <p:nvSpPr>
            <p:cNvPr id="42" name="Freeform 42"/>
            <p:cNvSpPr/>
            <p:nvPr/>
          </p:nvSpPr>
          <p:spPr>
            <a:xfrm rot="-10800000">
              <a:off x="13726467" y="640847"/>
              <a:ext cx="4320000" cy="1620000"/>
            </a:xfrm>
            <a:custGeom>
              <a:avLst/>
              <a:gdLst/>
              <a:ahLst/>
              <a:cxnLst/>
              <a:rect l="l" t="t" r="r" b="b"/>
              <a:pathLst>
                <a:path w="3072873" h="1455773">
                  <a:moveTo>
                    <a:pt x="0" y="0"/>
                  </a:moveTo>
                  <a:lnTo>
                    <a:pt x="3072873" y="0"/>
                  </a:lnTo>
                  <a:lnTo>
                    <a:pt x="3072873" y="1455774"/>
                  </a:lnTo>
                  <a:lnTo>
                    <a:pt x="0" y="1455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2" name="Dikdörtgen: Köşeleri Yuvarlatılmış 111">
              <a:extLst>
                <a:ext uri="{FF2B5EF4-FFF2-40B4-BE49-F238E27FC236}">
                  <a16:creationId xmlns:a16="http://schemas.microsoft.com/office/drawing/2014/main" id="{8C6D14F9-FDAF-A3D4-9185-37B52C73D87F}"/>
                </a:ext>
              </a:extLst>
            </p:cNvPr>
            <p:cNvSpPr/>
            <p:nvPr/>
          </p:nvSpPr>
          <p:spPr>
            <a:xfrm>
              <a:off x="14310434" y="1005297"/>
              <a:ext cx="3152066" cy="864378"/>
            </a:xfrm>
            <a:prstGeom prst="roundRect">
              <a:avLst/>
            </a:prstGeom>
            <a:solidFill>
              <a:srgbClr val="FBF3E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600" dirty="0">
                  <a:solidFill>
                    <a:schemeClr val="tx1"/>
                  </a:solidFill>
                </a:rPr>
                <a:t>Hz. Musa (a.s.) </a:t>
              </a:r>
            </a:p>
          </p:txBody>
        </p:sp>
      </p:grpSp>
      <p:sp>
        <p:nvSpPr>
          <p:cNvPr id="113" name="AutoShape 70">
            <a:extLst>
              <a:ext uri="{FF2B5EF4-FFF2-40B4-BE49-F238E27FC236}">
                <a16:creationId xmlns:a16="http://schemas.microsoft.com/office/drawing/2014/main" id="{8EE918C9-6679-4487-6FC1-98458F50252B}"/>
              </a:ext>
            </a:extLst>
          </p:cNvPr>
          <p:cNvSpPr/>
          <p:nvPr/>
        </p:nvSpPr>
        <p:spPr>
          <a:xfrm flipV="1">
            <a:off x="13128174" y="4213016"/>
            <a:ext cx="9825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120" name="Grup 119">
            <a:extLst>
              <a:ext uri="{FF2B5EF4-FFF2-40B4-BE49-F238E27FC236}">
                <a16:creationId xmlns:a16="http://schemas.microsoft.com/office/drawing/2014/main" id="{04D31380-63EC-BD3B-4E72-12C61246238D}"/>
              </a:ext>
            </a:extLst>
          </p:cNvPr>
          <p:cNvGrpSpPr/>
          <p:nvPr/>
        </p:nvGrpSpPr>
        <p:grpSpPr>
          <a:xfrm>
            <a:off x="13712146" y="3403016"/>
            <a:ext cx="4320000" cy="1620000"/>
            <a:chOff x="13698393" y="2759444"/>
            <a:chExt cx="4320000" cy="1620000"/>
          </a:xfrm>
        </p:grpSpPr>
        <p:sp>
          <p:nvSpPr>
            <p:cNvPr id="9" name="Freeform 9"/>
            <p:cNvSpPr/>
            <p:nvPr/>
          </p:nvSpPr>
          <p:spPr>
            <a:xfrm rot="-10800000">
              <a:off x="13698393" y="2759444"/>
              <a:ext cx="4320000" cy="1620000"/>
            </a:xfrm>
            <a:custGeom>
              <a:avLst/>
              <a:gdLst/>
              <a:ahLst/>
              <a:cxnLst/>
              <a:rect l="l" t="t" r="r" b="b"/>
              <a:pathLst>
                <a:path w="3072873" h="1455773">
                  <a:moveTo>
                    <a:pt x="0" y="0"/>
                  </a:moveTo>
                  <a:lnTo>
                    <a:pt x="3072872" y="0"/>
                  </a:lnTo>
                  <a:lnTo>
                    <a:pt x="3072872" y="1455773"/>
                  </a:lnTo>
                  <a:lnTo>
                    <a:pt x="0" y="1455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4" name="Dikdörtgen: Köşeleri Yuvarlatılmış 113">
              <a:extLst>
                <a:ext uri="{FF2B5EF4-FFF2-40B4-BE49-F238E27FC236}">
                  <a16:creationId xmlns:a16="http://schemas.microsoft.com/office/drawing/2014/main" id="{D965BDE7-D51D-9436-F15F-E92266BE8E8C}"/>
                </a:ext>
              </a:extLst>
            </p:cNvPr>
            <p:cNvSpPr/>
            <p:nvPr/>
          </p:nvSpPr>
          <p:spPr>
            <a:xfrm>
              <a:off x="14310434" y="3088841"/>
              <a:ext cx="3152066" cy="864378"/>
            </a:xfrm>
            <a:prstGeom prst="roundRect">
              <a:avLst/>
            </a:prstGeom>
            <a:solidFill>
              <a:srgbClr val="FBF3E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600" dirty="0">
                  <a:solidFill>
                    <a:schemeClr val="tx1"/>
                  </a:solidFill>
                </a:rPr>
                <a:t>Hz. Davud (a.s.) </a:t>
              </a:r>
            </a:p>
          </p:txBody>
        </p:sp>
      </p:grpSp>
      <p:sp>
        <p:nvSpPr>
          <p:cNvPr id="115" name="AutoShape 70">
            <a:extLst>
              <a:ext uri="{FF2B5EF4-FFF2-40B4-BE49-F238E27FC236}">
                <a16:creationId xmlns:a16="http://schemas.microsoft.com/office/drawing/2014/main" id="{CD695805-949E-4D89-A23D-20955AF2472A}"/>
              </a:ext>
            </a:extLst>
          </p:cNvPr>
          <p:cNvSpPr/>
          <p:nvPr/>
        </p:nvSpPr>
        <p:spPr>
          <a:xfrm flipV="1">
            <a:off x="13117979" y="6210198"/>
            <a:ext cx="9825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125" name="Grup 124">
            <a:extLst>
              <a:ext uri="{FF2B5EF4-FFF2-40B4-BE49-F238E27FC236}">
                <a16:creationId xmlns:a16="http://schemas.microsoft.com/office/drawing/2014/main" id="{96F4F8B9-180C-6BD2-4E70-19018D5E603F}"/>
              </a:ext>
            </a:extLst>
          </p:cNvPr>
          <p:cNvGrpSpPr/>
          <p:nvPr/>
        </p:nvGrpSpPr>
        <p:grpSpPr>
          <a:xfrm>
            <a:off x="13728188" y="5363946"/>
            <a:ext cx="4320000" cy="1620000"/>
            <a:chOff x="13728188" y="5363946"/>
            <a:chExt cx="4320000" cy="1620000"/>
          </a:xfrm>
        </p:grpSpPr>
        <p:sp>
          <p:nvSpPr>
            <p:cNvPr id="10" name="Freeform 10"/>
            <p:cNvSpPr/>
            <p:nvPr/>
          </p:nvSpPr>
          <p:spPr>
            <a:xfrm rot="10800000">
              <a:off x="13728188" y="5363946"/>
              <a:ext cx="4320000" cy="1620000"/>
            </a:xfrm>
            <a:custGeom>
              <a:avLst/>
              <a:gdLst/>
              <a:ahLst/>
              <a:cxnLst/>
              <a:rect l="l" t="t" r="r" b="b"/>
              <a:pathLst>
                <a:path w="3072873" h="1455773">
                  <a:moveTo>
                    <a:pt x="0" y="0"/>
                  </a:moveTo>
                  <a:lnTo>
                    <a:pt x="3072873" y="0"/>
                  </a:lnTo>
                  <a:lnTo>
                    <a:pt x="3072873" y="1455773"/>
                  </a:lnTo>
                  <a:lnTo>
                    <a:pt x="0" y="1455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6" name="Dikdörtgen: Köşeleri Yuvarlatılmış 115">
              <a:extLst>
                <a:ext uri="{FF2B5EF4-FFF2-40B4-BE49-F238E27FC236}">
                  <a16:creationId xmlns:a16="http://schemas.microsoft.com/office/drawing/2014/main" id="{B6869E90-D2CE-7AC1-B4E9-16323E90AF3D}"/>
                </a:ext>
              </a:extLst>
            </p:cNvPr>
            <p:cNvSpPr/>
            <p:nvPr/>
          </p:nvSpPr>
          <p:spPr>
            <a:xfrm>
              <a:off x="14313992" y="5729595"/>
              <a:ext cx="3152066" cy="864378"/>
            </a:xfrm>
            <a:prstGeom prst="roundRect">
              <a:avLst/>
            </a:prstGeom>
            <a:solidFill>
              <a:srgbClr val="FBF3E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600" dirty="0">
                  <a:solidFill>
                    <a:schemeClr val="tx1"/>
                  </a:solidFill>
                </a:rPr>
                <a:t>Hz. İsa (a.s.) </a:t>
              </a:r>
            </a:p>
          </p:txBody>
        </p:sp>
      </p:grpSp>
      <p:sp>
        <p:nvSpPr>
          <p:cNvPr id="117" name="AutoShape 70">
            <a:extLst>
              <a:ext uri="{FF2B5EF4-FFF2-40B4-BE49-F238E27FC236}">
                <a16:creationId xmlns:a16="http://schemas.microsoft.com/office/drawing/2014/main" id="{045ADFA9-F0E3-9954-0806-182C6CF5A1C5}"/>
              </a:ext>
            </a:extLst>
          </p:cNvPr>
          <p:cNvSpPr/>
          <p:nvPr/>
        </p:nvSpPr>
        <p:spPr>
          <a:xfrm flipV="1">
            <a:off x="13117979" y="8278432"/>
            <a:ext cx="982579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122" name="Grup 121">
            <a:extLst>
              <a:ext uri="{FF2B5EF4-FFF2-40B4-BE49-F238E27FC236}">
                <a16:creationId xmlns:a16="http://schemas.microsoft.com/office/drawing/2014/main" id="{71520439-C6E5-7241-4455-75FED5B18916}"/>
              </a:ext>
            </a:extLst>
          </p:cNvPr>
          <p:cNvGrpSpPr/>
          <p:nvPr/>
        </p:nvGrpSpPr>
        <p:grpSpPr>
          <a:xfrm>
            <a:off x="13636615" y="7442096"/>
            <a:ext cx="4320000" cy="1620000"/>
            <a:chOff x="13622862" y="6798524"/>
            <a:chExt cx="4320000" cy="1620000"/>
          </a:xfrm>
        </p:grpSpPr>
        <p:sp>
          <p:nvSpPr>
            <p:cNvPr id="11" name="Freeform 11"/>
            <p:cNvSpPr/>
            <p:nvPr/>
          </p:nvSpPr>
          <p:spPr>
            <a:xfrm rot="-10800000">
              <a:off x="13622862" y="6798524"/>
              <a:ext cx="4320000" cy="1620000"/>
            </a:xfrm>
            <a:custGeom>
              <a:avLst/>
              <a:gdLst/>
              <a:ahLst/>
              <a:cxnLst/>
              <a:rect l="l" t="t" r="r" b="b"/>
              <a:pathLst>
                <a:path w="3072873" h="1455773">
                  <a:moveTo>
                    <a:pt x="0" y="0"/>
                  </a:moveTo>
                  <a:lnTo>
                    <a:pt x="3072872" y="0"/>
                  </a:lnTo>
                  <a:lnTo>
                    <a:pt x="3072872" y="1455774"/>
                  </a:lnTo>
                  <a:lnTo>
                    <a:pt x="0" y="1455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8" name="Dikdörtgen: Köşeleri Yuvarlatılmış 117">
              <a:extLst>
                <a:ext uri="{FF2B5EF4-FFF2-40B4-BE49-F238E27FC236}">
                  <a16:creationId xmlns:a16="http://schemas.microsoft.com/office/drawing/2014/main" id="{1EF51E56-BC57-9305-7C07-F8098BF346D9}"/>
                </a:ext>
              </a:extLst>
            </p:cNvPr>
            <p:cNvSpPr/>
            <p:nvPr/>
          </p:nvSpPr>
          <p:spPr>
            <a:xfrm>
              <a:off x="14300239" y="7154257"/>
              <a:ext cx="3152066" cy="864378"/>
            </a:xfrm>
            <a:prstGeom prst="roundRect">
              <a:avLst/>
            </a:prstGeom>
            <a:solidFill>
              <a:srgbClr val="FBF3E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dirty="0">
                  <a:solidFill>
                    <a:schemeClr val="tx1"/>
                  </a:solidFill>
                </a:rPr>
                <a:t>Hz. Muhammed (s.a.v.)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9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13" grpId="0" animBg="1"/>
      <p:bldP spid="115" grpId="0" animBg="1"/>
      <p:bldP spid="1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63242" y="2612379"/>
            <a:ext cx="9761517" cy="4735314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1371600"/>
              <a:endParaRPr lang="tr-TR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18937" y="3509633"/>
            <a:ext cx="5650130" cy="84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6272"/>
              </a:lnSpc>
            </a:pPr>
            <a:r>
              <a:rPr lang="tr-TR" sz="6600" spc="-63" dirty="0">
                <a:solidFill>
                  <a:srgbClr val="020519"/>
                </a:solidFill>
                <a:latin typeface="Aptos" panose="02110004020202020204"/>
              </a:rPr>
              <a:t>Etkinlik Zamanı</a:t>
            </a:r>
            <a:endParaRPr lang="en-US" sz="6600" spc="-63" dirty="0">
              <a:solidFill>
                <a:srgbClr val="020519"/>
              </a:solidFill>
              <a:latin typeface="Aptos" panose="02110004020202020204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4905785" y="5465103"/>
            <a:ext cx="8476433" cy="1215816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tr-TR" sz="4800" dirty="0">
                <a:solidFill>
                  <a:prstClr val="black"/>
                </a:solidFill>
                <a:latin typeface="Aptos" panose="02110004020202020204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48407" y="5173601"/>
            <a:ext cx="2344368" cy="58609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778" y="532685"/>
            <a:ext cx="1807146" cy="17501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Düz Bağlayıcı 81">
            <a:extLst>
              <a:ext uri="{FF2B5EF4-FFF2-40B4-BE49-F238E27FC236}">
                <a16:creationId xmlns:a16="http://schemas.microsoft.com/office/drawing/2014/main" id="{0FAAEB43-8243-357A-90EA-D324D34D2CD7}"/>
              </a:ext>
            </a:extLst>
          </p:cNvPr>
          <p:cNvCxnSpPr>
            <a:cxnSpLocks/>
          </p:cNvCxnSpPr>
          <p:nvPr/>
        </p:nvCxnSpPr>
        <p:spPr>
          <a:xfrm>
            <a:off x="304800" y="5967976"/>
            <a:ext cx="17983200" cy="393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utoShape 2"/>
          <p:cNvSpPr/>
          <p:nvPr/>
        </p:nvSpPr>
        <p:spPr>
          <a:xfrm rot="28824">
            <a:off x="9248285" y="5983454"/>
            <a:ext cx="340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AutoShape 3"/>
          <p:cNvSpPr/>
          <p:nvPr/>
        </p:nvSpPr>
        <p:spPr>
          <a:xfrm rot="28824">
            <a:off x="12605175" y="5983454"/>
            <a:ext cx="340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" name="AutoShape 4"/>
          <p:cNvSpPr/>
          <p:nvPr/>
        </p:nvSpPr>
        <p:spPr>
          <a:xfrm rot="42043">
            <a:off x="15984453" y="5983454"/>
            <a:ext cx="233652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" name="AutoShape 5"/>
          <p:cNvSpPr/>
          <p:nvPr/>
        </p:nvSpPr>
        <p:spPr>
          <a:xfrm rot="28824">
            <a:off x="5852661" y="5983454"/>
            <a:ext cx="340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6" name="AutoShape 6"/>
          <p:cNvSpPr/>
          <p:nvPr/>
        </p:nvSpPr>
        <p:spPr>
          <a:xfrm rot="28824">
            <a:off x="2472512" y="5983454"/>
            <a:ext cx="34080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1711608" y="5289320"/>
            <a:ext cx="1407318" cy="1407318"/>
            <a:chOff x="0" y="0"/>
            <a:chExt cx="1876424" cy="1876424"/>
          </a:xfrm>
        </p:grpSpPr>
        <p:sp>
          <p:nvSpPr>
            <p:cNvPr id="8" name="Freeform 8"/>
            <p:cNvSpPr/>
            <p:nvPr/>
          </p:nvSpPr>
          <p:spPr>
            <a:xfrm>
              <a:off x="-3810" y="904875"/>
              <a:ext cx="961136" cy="971677"/>
            </a:xfrm>
            <a:custGeom>
              <a:avLst/>
              <a:gdLst/>
              <a:ahLst/>
              <a:cxnLst/>
              <a:rect l="l" t="t" r="r" b="b"/>
              <a:pathLst>
                <a:path w="961136" h="971677">
                  <a:moveTo>
                    <a:pt x="936498" y="971550"/>
                  </a:moveTo>
                  <a:cubicBezTo>
                    <a:pt x="686054" y="970026"/>
                    <a:pt x="446659" y="868553"/>
                    <a:pt x="271526" y="689610"/>
                  </a:cubicBezTo>
                  <a:cubicBezTo>
                    <a:pt x="96393" y="510667"/>
                    <a:pt x="0" y="269113"/>
                    <a:pt x="3937" y="18796"/>
                  </a:cubicBezTo>
                  <a:cubicBezTo>
                    <a:pt x="4064" y="13716"/>
                    <a:pt x="6096" y="8890"/>
                    <a:pt x="9779" y="5461"/>
                  </a:cubicBezTo>
                  <a:cubicBezTo>
                    <a:pt x="13462" y="2032"/>
                    <a:pt x="18288" y="0"/>
                    <a:pt x="23368" y="127"/>
                  </a:cubicBezTo>
                  <a:lnTo>
                    <a:pt x="942340" y="14351"/>
                  </a:lnTo>
                  <a:cubicBezTo>
                    <a:pt x="952754" y="14478"/>
                    <a:pt x="961136" y="23114"/>
                    <a:pt x="961136" y="33528"/>
                  </a:cubicBezTo>
                  <a:lnTo>
                    <a:pt x="955675" y="952627"/>
                  </a:lnTo>
                  <a:cubicBezTo>
                    <a:pt x="955675" y="963168"/>
                    <a:pt x="947039" y="971677"/>
                    <a:pt x="936498" y="971550"/>
                  </a:cubicBezTo>
                  <a:moveTo>
                    <a:pt x="936752" y="933450"/>
                  </a:moveTo>
                  <a:lnTo>
                    <a:pt x="936625" y="952500"/>
                  </a:lnTo>
                  <a:lnTo>
                    <a:pt x="917575" y="952373"/>
                  </a:lnTo>
                  <a:lnTo>
                    <a:pt x="923036" y="33274"/>
                  </a:lnTo>
                  <a:lnTo>
                    <a:pt x="942086" y="33401"/>
                  </a:lnTo>
                  <a:lnTo>
                    <a:pt x="941832" y="52451"/>
                  </a:lnTo>
                  <a:lnTo>
                    <a:pt x="22733" y="38100"/>
                  </a:lnTo>
                  <a:lnTo>
                    <a:pt x="22987" y="19050"/>
                  </a:lnTo>
                  <a:lnTo>
                    <a:pt x="42037" y="19304"/>
                  </a:lnTo>
                  <a:cubicBezTo>
                    <a:pt x="38354" y="259461"/>
                    <a:pt x="130810" y="491236"/>
                    <a:pt x="298831" y="662940"/>
                  </a:cubicBezTo>
                  <a:lnTo>
                    <a:pt x="285242" y="676275"/>
                  </a:lnTo>
                  <a:lnTo>
                    <a:pt x="298831" y="662940"/>
                  </a:lnTo>
                  <a:cubicBezTo>
                    <a:pt x="466852" y="834644"/>
                    <a:pt x="696595" y="932053"/>
                    <a:pt x="936752" y="93345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Freeform 9"/>
            <p:cNvSpPr/>
            <p:nvPr/>
          </p:nvSpPr>
          <p:spPr>
            <a:xfrm>
              <a:off x="-3810" y="923671"/>
              <a:ext cx="936752" cy="952754"/>
            </a:xfrm>
            <a:custGeom>
              <a:avLst/>
              <a:gdLst/>
              <a:ahLst/>
              <a:cxnLst/>
              <a:rect l="l" t="t" r="r" b="b"/>
              <a:pathLst>
                <a:path w="936752" h="952754">
                  <a:moveTo>
                    <a:pt x="936498" y="952754"/>
                  </a:moveTo>
                  <a:cubicBezTo>
                    <a:pt x="686054" y="951230"/>
                    <a:pt x="446659" y="849757"/>
                    <a:pt x="271526" y="670814"/>
                  </a:cubicBezTo>
                  <a:cubicBezTo>
                    <a:pt x="96393" y="491871"/>
                    <a:pt x="0" y="250317"/>
                    <a:pt x="3937" y="0"/>
                  </a:cubicBezTo>
                  <a:lnTo>
                    <a:pt x="42037" y="635"/>
                  </a:lnTo>
                  <a:cubicBezTo>
                    <a:pt x="38354" y="240792"/>
                    <a:pt x="130810" y="472567"/>
                    <a:pt x="298831" y="644271"/>
                  </a:cubicBezTo>
                  <a:lnTo>
                    <a:pt x="285242" y="657606"/>
                  </a:lnTo>
                  <a:lnTo>
                    <a:pt x="298831" y="644271"/>
                  </a:lnTo>
                  <a:cubicBezTo>
                    <a:pt x="466852" y="815975"/>
                    <a:pt x="696595" y="913384"/>
                    <a:pt x="936752" y="914781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" name="AutoShape 10"/>
          <p:cNvSpPr/>
          <p:nvPr/>
        </p:nvSpPr>
        <p:spPr>
          <a:xfrm rot="42043">
            <a:off x="-14375" y="5983454"/>
            <a:ext cx="233652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11" name="Group 11"/>
          <p:cNvGrpSpPr/>
          <p:nvPr/>
        </p:nvGrpSpPr>
        <p:grpSpPr>
          <a:xfrm>
            <a:off x="2272392" y="5850104"/>
            <a:ext cx="285750" cy="285750"/>
            <a:chOff x="0" y="0"/>
            <a:chExt cx="381000" cy="381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190500"/>
                  </a:moveTo>
                  <a:cubicBezTo>
                    <a:pt x="0" y="85344"/>
                    <a:pt x="85344" y="0"/>
                    <a:pt x="190500" y="0"/>
                  </a:cubicBezTo>
                  <a:cubicBezTo>
                    <a:pt x="295656" y="0"/>
                    <a:pt x="381000" y="85344"/>
                    <a:pt x="381000" y="190500"/>
                  </a:cubicBezTo>
                  <a:cubicBezTo>
                    <a:pt x="381000" y="295656"/>
                    <a:pt x="295656" y="381000"/>
                    <a:pt x="190500" y="381000"/>
                  </a:cubicBezTo>
                  <a:cubicBezTo>
                    <a:pt x="85344" y="381000"/>
                    <a:pt x="0" y="295656"/>
                    <a:pt x="0" y="190500"/>
                  </a:cubicBezTo>
                  <a:close/>
                </a:path>
              </a:pathLst>
            </a:custGeom>
            <a:solidFill>
              <a:srgbClr val="03A1A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093798" y="5671509"/>
            <a:ext cx="642939" cy="642939"/>
            <a:chOff x="0" y="0"/>
            <a:chExt cx="857252" cy="8572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cubicBezTo>
                    <a:pt x="665353" y="0"/>
                    <a:pt x="857250" y="191897"/>
                    <a:pt x="857250" y="428625"/>
                  </a:cubicBezTo>
                  <a:cubicBezTo>
                    <a:pt x="857250" y="665353"/>
                    <a:pt x="665353" y="857250"/>
                    <a:pt x="428625" y="857250"/>
                  </a:cubicBezTo>
                  <a:cubicBezTo>
                    <a:pt x="191897" y="857250"/>
                    <a:pt x="0" y="665353"/>
                    <a:pt x="0" y="428625"/>
                  </a:cubicBezTo>
                  <a:close/>
                  <a:moveTo>
                    <a:pt x="45212" y="428625"/>
                  </a:moveTo>
                  <a:cubicBezTo>
                    <a:pt x="45212" y="640334"/>
                    <a:pt x="216789" y="812038"/>
                    <a:pt x="428625" y="812038"/>
                  </a:cubicBezTo>
                  <a:cubicBezTo>
                    <a:pt x="640461" y="812038"/>
                    <a:pt x="812038" y="640334"/>
                    <a:pt x="812038" y="428625"/>
                  </a:cubicBezTo>
                  <a:cubicBezTo>
                    <a:pt x="812038" y="216916"/>
                    <a:pt x="640334" y="45212"/>
                    <a:pt x="428625" y="45212"/>
                  </a:cubicBezTo>
                  <a:cubicBezTo>
                    <a:pt x="216916" y="45212"/>
                    <a:pt x="45212" y="216916"/>
                    <a:pt x="45212" y="428625"/>
                  </a:cubicBezTo>
                  <a:close/>
                </a:path>
              </a:pathLst>
            </a:custGeom>
            <a:solidFill>
              <a:srgbClr val="03A1A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94489" y="5472201"/>
            <a:ext cx="1041555" cy="1041555"/>
            <a:chOff x="0" y="0"/>
            <a:chExt cx="1388740" cy="13887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88618" cy="1388618"/>
            </a:xfrm>
            <a:custGeom>
              <a:avLst/>
              <a:gdLst/>
              <a:ahLst/>
              <a:cxnLst/>
              <a:rect l="l" t="t" r="r" b="b"/>
              <a:pathLst>
                <a:path w="1388618" h="1388618">
                  <a:moveTo>
                    <a:pt x="0" y="694309"/>
                  </a:moveTo>
                  <a:cubicBezTo>
                    <a:pt x="0" y="310896"/>
                    <a:pt x="310896" y="0"/>
                    <a:pt x="694309" y="0"/>
                  </a:cubicBezTo>
                  <a:cubicBezTo>
                    <a:pt x="1077722" y="0"/>
                    <a:pt x="1388618" y="310896"/>
                    <a:pt x="1388618" y="694309"/>
                  </a:cubicBezTo>
                  <a:cubicBezTo>
                    <a:pt x="1388618" y="1077722"/>
                    <a:pt x="1077722" y="1388618"/>
                    <a:pt x="694309" y="1388618"/>
                  </a:cubicBezTo>
                  <a:cubicBezTo>
                    <a:pt x="310896" y="1388618"/>
                    <a:pt x="0" y="1077849"/>
                    <a:pt x="0" y="694309"/>
                  </a:cubicBezTo>
                  <a:close/>
                  <a:moveTo>
                    <a:pt x="40005" y="694309"/>
                  </a:moveTo>
                  <a:cubicBezTo>
                    <a:pt x="40005" y="1055751"/>
                    <a:pt x="332994" y="1348740"/>
                    <a:pt x="694436" y="1348740"/>
                  </a:cubicBezTo>
                  <a:cubicBezTo>
                    <a:pt x="1055878" y="1348740"/>
                    <a:pt x="1348740" y="1055751"/>
                    <a:pt x="1348740" y="694309"/>
                  </a:cubicBezTo>
                  <a:cubicBezTo>
                    <a:pt x="1348740" y="332867"/>
                    <a:pt x="1055751" y="40005"/>
                    <a:pt x="694309" y="40005"/>
                  </a:cubicBezTo>
                  <a:cubicBezTo>
                    <a:pt x="332867" y="40005"/>
                    <a:pt x="40005" y="332994"/>
                    <a:pt x="40005" y="694309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7" name="AutoShape 17"/>
          <p:cNvSpPr/>
          <p:nvPr/>
        </p:nvSpPr>
        <p:spPr>
          <a:xfrm rot="-5337780">
            <a:off x="1625811" y="7279273"/>
            <a:ext cx="1578914" cy="0"/>
          </a:xfrm>
          <a:prstGeom prst="line">
            <a:avLst/>
          </a:prstGeom>
          <a:ln w="19050" cap="rnd">
            <a:solidFill>
              <a:srgbClr val="03A1A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18" name="Group 18"/>
          <p:cNvGrpSpPr/>
          <p:nvPr/>
        </p:nvGrpSpPr>
        <p:grpSpPr>
          <a:xfrm>
            <a:off x="2322087" y="8026138"/>
            <a:ext cx="186360" cy="186360"/>
            <a:chOff x="0" y="0"/>
            <a:chExt cx="248480" cy="2484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8412" cy="248412"/>
            </a:xfrm>
            <a:custGeom>
              <a:avLst/>
              <a:gdLst/>
              <a:ahLst/>
              <a:cxnLst/>
              <a:rect l="l" t="t" r="r" b="b"/>
              <a:pathLst>
                <a:path w="248412" h="248412">
                  <a:moveTo>
                    <a:pt x="0" y="124206"/>
                  </a:moveTo>
                  <a:cubicBezTo>
                    <a:pt x="0" y="55626"/>
                    <a:pt x="55626" y="0"/>
                    <a:pt x="124206" y="0"/>
                  </a:cubicBezTo>
                  <a:cubicBezTo>
                    <a:pt x="192786" y="0"/>
                    <a:pt x="248412" y="55626"/>
                    <a:pt x="248412" y="124206"/>
                  </a:cubicBezTo>
                  <a:cubicBezTo>
                    <a:pt x="248412" y="192786"/>
                    <a:pt x="192786" y="248412"/>
                    <a:pt x="124206" y="248412"/>
                  </a:cubicBezTo>
                  <a:cubicBezTo>
                    <a:pt x="55626" y="248412"/>
                    <a:pt x="0" y="192913"/>
                    <a:pt x="0" y="124206"/>
                  </a:cubicBezTo>
                  <a:close/>
                </a:path>
              </a:pathLst>
            </a:custGeom>
            <a:solidFill>
              <a:srgbClr val="03A1A4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70167" y="4488465"/>
            <a:ext cx="2090199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50">
                <a:solidFill>
                  <a:srgbClr val="03A1A4"/>
                </a:solidFill>
                <a:ea typeface="TT Rounds Condensed"/>
                <a:cs typeface="TT Rounds Condensed"/>
                <a:sym typeface="TT Rounds Condensed"/>
              </a:rPr>
              <a:t>1200</a:t>
            </a:r>
          </a:p>
        </p:txBody>
      </p:sp>
      <p:grpSp>
        <p:nvGrpSpPr>
          <p:cNvPr id="22" name="Group 22"/>
          <p:cNvGrpSpPr/>
          <p:nvPr/>
        </p:nvGrpSpPr>
        <p:grpSpPr>
          <a:xfrm rot="5400000">
            <a:off x="5069325" y="5289320"/>
            <a:ext cx="1407318" cy="1407318"/>
            <a:chOff x="0" y="0"/>
            <a:chExt cx="1876424" cy="1876424"/>
          </a:xfrm>
        </p:grpSpPr>
        <p:sp>
          <p:nvSpPr>
            <p:cNvPr id="23" name="Freeform 23"/>
            <p:cNvSpPr/>
            <p:nvPr/>
          </p:nvSpPr>
          <p:spPr>
            <a:xfrm>
              <a:off x="-3810" y="904875"/>
              <a:ext cx="961136" cy="971677"/>
            </a:xfrm>
            <a:custGeom>
              <a:avLst/>
              <a:gdLst/>
              <a:ahLst/>
              <a:cxnLst/>
              <a:rect l="l" t="t" r="r" b="b"/>
              <a:pathLst>
                <a:path w="961136" h="971677">
                  <a:moveTo>
                    <a:pt x="936498" y="971550"/>
                  </a:moveTo>
                  <a:cubicBezTo>
                    <a:pt x="686054" y="970026"/>
                    <a:pt x="446659" y="868553"/>
                    <a:pt x="271526" y="689610"/>
                  </a:cubicBezTo>
                  <a:cubicBezTo>
                    <a:pt x="96393" y="510667"/>
                    <a:pt x="0" y="269113"/>
                    <a:pt x="3937" y="18796"/>
                  </a:cubicBezTo>
                  <a:cubicBezTo>
                    <a:pt x="4064" y="13716"/>
                    <a:pt x="6096" y="8890"/>
                    <a:pt x="9779" y="5461"/>
                  </a:cubicBezTo>
                  <a:cubicBezTo>
                    <a:pt x="13462" y="2032"/>
                    <a:pt x="18288" y="0"/>
                    <a:pt x="23368" y="127"/>
                  </a:cubicBezTo>
                  <a:lnTo>
                    <a:pt x="942340" y="14351"/>
                  </a:lnTo>
                  <a:cubicBezTo>
                    <a:pt x="952754" y="14478"/>
                    <a:pt x="961136" y="23114"/>
                    <a:pt x="961136" y="33528"/>
                  </a:cubicBezTo>
                  <a:lnTo>
                    <a:pt x="955675" y="952627"/>
                  </a:lnTo>
                  <a:cubicBezTo>
                    <a:pt x="955675" y="963168"/>
                    <a:pt x="947039" y="971677"/>
                    <a:pt x="936498" y="971550"/>
                  </a:cubicBezTo>
                  <a:moveTo>
                    <a:pt x="936752" y="933450"/>
                  </a:moveTo>
                  <a:lnTo>
                    <a:pt x="936625" y="952500"/>
                  </a:lnTo>
                  <a:lnTo>
                    <a:pt x="917575" y="952373"/>
                  </a:lnTo>
                  <a:lnTo>
                    <a:pt x="923036" y="33274"/>
                  </a:lnTo>
                  <a:lnTo>
                    <a:pt x="942086" y="33401"/>
                  </a:lnTo>
                  <a:lnTo>
                    <a:pt x="941832" y="52451"/>
                  </a:lnTo>
                  <a:lnTo>
                    <a:pt x="22733" y="38100"/>
                  </a:lnTo>
                  <a:lnTo>
                    <a:pt x="22987" y="19050"/>
                  </a:lnTo>
                  <a:lnTo>
                    <a:pt x="42037" y="19304"/>
                  </a:lnTo>
                  <a:cubicBezTo>
                    <a:pt x="38354" y="259461"/>
                    <a:pt x="130810" y="491236"/>
                    <a:pt x="298831" y="662940"/>
                  </a:cubicBezTo>
                  <a:lnTo>
                    <a:pt x="285242" y="676275"/>
                  </a:lnTo>
                  <a:lnTo>
                    <a:pt x="298831" y="662940"/>
                  </a:lnTo>
                  <a:cubicBezTo>
                    <a:pt x="466852" y="834644"/>
                    <a:pt x="696595" y="932053"/>
                    <a:pt x="936752" y="93345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-3810" y="923671"/>
              <a:ext cx="936752" cy="952754"/>
            </a:xfrm>
            <a:custGeom>
              <a:avLst/>
              <a:gdLst/>
              <a:ahLst/>
              <a:cxnLst/>
              <a:rect l="l" t="t" r="r" b="b"/>
              <a:pathLst>
                <a:path w="936752" h="952754">
                  <a:moveTo>
                    <a:pt x="936498" y="952754"/>
                  </a:moveTo>
                  <a:cubicBezTo>
                    <a:pt x="686054" y="951230"/>
                    <a:pt x="446659" y="849757"/>
                    <a:pt x="271526" y="670814"/>
                  </a:cubicBezTo>
                  <a:cubicBezTo>
                    <a:pt x="96393" y="491871"/>
                    <a:pt x="0" y="250317"/>
                    <a:pt x="3937" y="0"/>
                  </a:cubicBezTo>
                  <a:lnTo>
                    <a:pt x="42037" y="635"/>
                  </a:lnTo>
                  <a:cubicBezTo>
                    <a:pt x="38354" y="240792"/>
                    <a:pt x="130810" y="472567"/>
                    <a:pt x="298831" y="644271"/>
                  </a:cubicBezTo>
                  <a:lnTo>
                    <a:pt x="285242" y="657606"/>
                  </a:lnTo>
                  <a:lnTo>
                    <a:pt x="298831" y="644271"/>
                  </a:lnTo>
                  <a:cubicBezTo>
                    <a:pt x="466852" y="815975"/>
                    <a:pt x="696595" y="913384"/>
                    <a:pt x="936752" y="914781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630109" y="5850104"/>
            <a:ext cx="285750" cy="285750"/>
            <a:chOff x="0" y="0"/>
            <a:chExt cx="381000" cy="381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190500"/>
                  </a:moveTo>
                  <a:cubicBezTo>
                    <a:pt x="0" y="85344"/>
                    <a:pt x="85344" y="0"/>
                    <a:pt x="190500" y="0"/>
                  </a:cubicBezTo>
                  <a:cubicBezTo>
                    <a:pt x="295656" y="0"/>
                    <a:pt x="381000" y="85344"/>
                    <a:pt x="381000" y="190500"/>
                  </a:cubicBezTo>
                  <a:cubicBezTo>
                    <a:pt x="381000" y="295656"/>
                    <a:pt x="295656" y="381000"/>
                    <a:pt x="190500" y="381000"/>
                  </a:cubicBezTo>
                  <a:cubicBezTo>
                    <a:pt x="85344" y="381000"/>
                    <a:pt x="0" y="295656"/>
                    <a:pt x="0" y="190500"/>
                  </a:cubicBezTo>
                  <a:close/>
                </a:path>
              </a:pathLst>
            </a:custGeom>
            <a:solidFill>
              <a:srgbClr val="EE952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451514" y="5671509"/>
            <a:ext cx="642939" cy="642939"/>
            <a:chOff x="0" y="0"/>
            <a:chExt cx="857252" cy="8572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cubicBezTo>
                    <a:pt x="665353" y="0"/>
                    <a:pt x="857250" y="191897"/>
                    <a:pt x="857250" y="428625"/>
                  </a:cubicBezTo>
                  <a:cubicBezTo>
                    <a:pt x="857250" y="665353"/>
                    <a:pt x="665353" y="857250"/>
                    <a:pt x="428625" y="857250"/>
                  </a:cubicBezTo>
                  <a:cubicBezTo>
                    <a:pt x="191897" y="857250"/>
                    <a:pt x="0" y="665353"/>
                    <a:pt x="0" y="428625"/>
                  </a:cubicBezTo>
                  <a:close/>
                  <a:moveTo>
                    <a:pt x="45212" y="428625"/>
                  </a:moveTo>
                  <a:cubicBezTo>
                    <a:pt x="45212" y="640334"/>
                    <a:pt x="216789" y="812038"/>
                    <a:pt x="428625" y="812038"/>
                  </a:cubicBezTo>
                  <a:cubicBezTo>
                    <a:pt x="640461" y="812038"/>
                    <a:pt x="812038" y="640334"/>
                    <a:pt x="812038" y="428625"/>
                  </a:cubicBezTo>
                  <a:cubicBezTo>
                    <a:pt x="812038" y="216916"/>
                    <a:pt x="640334" y="45212"/>
                    <a:pt x="428625" y="45212"/>
                  </a:cubicBezTo>
                  <a:cubicBezTo>
                    <a:pt x="216916" y="45212"/>
                    <a:pt x="45212" y="216916"/>
                    <a:pt x="45212" y="428625"/>
                  </a:cubicBezTo>
                  <a:close/>
                </a:path>
              </a:pathLst>
            </a:custGeom>
            <a:solidFill>
              <a:srgbClr val="EE952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252206" y="5472201"/>
            <a:ext cx="1041555" cy="1041555"/>
            <a:chOff x="0" y="0"/>
            <a:chExt cx="1388740" cy="138874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88618" cy="1388618"/>
            </a:xfrm>
            <a:custGeom>
              <a:avLst/>
              <a:gdLst/>
              <a:ahLst/>
              <a:cxnLst/>
              <a:rect l="l" t="t" r="r" b="b"/>
              <a:pathLst>
                <a:path w="1388618" h="1388618">
                  <a:moveTo>
                    <a:pt x="0" y="694309"/>
                  </a:moveTo>
                  <a:cubicBezTo>
                    <a:pt x="0" y="310896"/>
                    <a:pt x="310896" y="0"/>
                    <a:pt x="694309" y="0"/>
                  </a:cubicBezTo>
                  <a:cubicBezTo>
                    <a:pt x="1077722" y="0"/>
                    <a:pt x="1388618" y="310896"/>
                    <a:pt x="1388618" y="694309"/>
                  </a:cubicBezTo>
                  <a:cubicBezTo>
                    <a:pt x="1388618" y="1077722"/>
                    <a:pt x="1077722" y="1388618"/>
                    <a:pt x="694309" y="1388618"/>
                  </a:cubicBezTo>
                  <a:cubicBezTo>
                    <a:pt x="310896" y="1388618"/>
                    <a:pt x="0" y="1077849"/>
                    <a:pt x="0" y="694309"/>
                  </a:cubicBezTo>
                  <a:close/>
                  <a:moveTo>
                    <a:pt x="40005" y="694309"/>
                  </a:moveTo>
                  <a:cubicBezTo>
                    <a:pt x="40005" y="1055751"/>
                    <a:pt x="332994" y="1348740"/>
                    <a:pt x="694436" y="1348740"/>
                  </a:cubicBezTo>
                  <a:cubicBezTo>
                    <a:pt x="1055878" y="1348740"/>
                    <a:pt x="1348740" y="1055751"/>
                    <a:pt x="1348740" y="694309"/>
                  </a:cubicBezTo>
                  <a:cubicBezTo>
                    <a:pt x="1348740" y="332867"/>
                    <a:pt x="1055751" y="40005"/>
                    <a:pt x="694309" y="40005"/>
                  </a:cubicBezTo>
                  <a:cubicBezTo>
                    <a:pt x="332867" y="40005"/>
                    <a:pt x="40005" y="332994"/>
                    <a:pt x="40005" y="694309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1" name="AutoShape 31"/>
          <p:cNvSpPr/>
          <p:nvPr/>
        </p:nvSpPr>
        <p:spPr>
          <a:xfrm rot="-5337780">
            <a:off x="4983528" y="4687636"/>
            <a:ext cx="1578914" cy="0"/>
          </a:xfrm>
          <a:prstGeom prst="line">
            <a:avLst/>
          </a:prstGeom>
          <a:ln w="19050" cap="rnd">
            <a:solidFill>
              <a:srgbClr val="EE95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32" name="Group 32"/>
          <p:cNvGrpSpPr/>
          <p:nvPr/>
        </p:nvGrpSpPr>
        <p:grpSpPr>
          <a:xfrm>
            <a:off x="5679804" y="3852587"/>
            <a:ext cx="186360" cy="186360"/>
            <a:chOff x="0" y="0"/>
            <a:chExt cx="248480" cy="24848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48412" cy="248412"/>
            </a:xfrm>
            <a:custGeom>
              <a:avLst/>
              <a:gdLst/>
              <a:ahLst/>
              <a:cxnLst/>
              <a:rect l="l" t="t" r="r" b="b"/>
              <a:pathLst>
                <a:path w="248412" h="248412">
                  <a:moveTo>
                    <a:pt x="0" y="124206"/>
                  </a:moveTo>
                  <a:cubicBezTo>
                    <a:pt x="0" y="55626"/>
                    <a:pt x="55626" y="0"/>
                    <a:pt x="124206" y="0"/>
                  </a:cubicBezTo>
                  <a:cubicBezTo>
                    <a:pt x="192786" y="0"/>
                    <a:pt x="248412" y="55626"/>
                    <a:pt x="248412" y="124206"/>
                  </a:cubicBezTo>
                  <a:cubicBezTo>
                    <a:pt x="248412" y="192786"/>
                    <a:pt x="192786" y="248412"/>
                    <a:pt x="124206" y="248412"/>
                  </a:cubicBezTo>
                  <a:cubicBezTo>
                    <a:pt x="55626" y="248412"/>
                    <a:pt x="0" y="192913"/>
                    <a:pt x="0" y="124206"/>
                  </a:cubicBezTo>
                  <a:close/>
                </a:path>
              </a:pathLst>
            </a:custGeom>
            <a:solidFill>
              <a:srgbClr val="EE9524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186998" y="6586574"/>
            <a:ext cx="3101226" cy="72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44">
                <a:solidFill>
                  <a:srgbClr val="EE9524"/>
                </a:solidFill>
                <a:ea typeface="TT Rounds Condensed"/>
                <a:cs typeface="TT Rounds Condensed"/>
                <a:sym typeface="TT Rounds Condensed"/>
              </a:rPr>
              <a:t>MÖ. 900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8449475" y="5289320"/>
            <a:ext cx="1407318" cy="1407318"/>
            <a:chOff x="0" y="0"/>
            <a:chExt cx="1876424" cy="1876424"/>
          </a:xfrm>
        </p:grpSpPr>
        <p:sp>
          <p:nvSpPr>
            <p:cNvPr id="37" name="Freeform 37"/>
            <p:cNvSpPr/>
            <p:nvPr/>
          </p:nvSpPr>
          <p:spPr>
            <a:xfrm>
              <a:off x="-3810" y="904875"/>
              <a:ext cx="961136" cy="971677"/>
            </a:xfrm>
            <a:custGeom>
              <a:avLst/>
              <a:gdLst/>
              <a:ahLst/>
              <a:cxnLst/>
              <a:rect l="l" t="t" r="r" b="b"/>
              <a:pathLst>
                <a:path w="961136" h="971677">
                  <a:moveTo>
                    <a:pt x="936498" y="971550"/>
                  </a:moveTo>
                  <a:cubicBezTo>
                    <a:pt x="686054" y="970026"/>
                    <a:pt x="446659" y="868553"/>
                    <a:pt x="271526" y="689610"/>
                  </a:cubicBezTo>
                  <a:cubicBezTo>
                    <a:pt x="96393" y="510667"/>
                    <a:pt x="0" y="269113"/>
                    <a:pt x="3937" y="18796"/>
                  </a:cubicBezTo>
                  <a:cubicBezTo>
                    <a:pt x="4064" y="13716"/>
                    <a:pt x="6096" y="8890"/>
                    <a:pt x="9779" y="5461"/>
                  </a:cubicBezTo>
                  <a:cubicBezTo>
                    <a:pt x="13462" y="2032"/>
                    <a:pt x="18288" y="0"/>
                    <a:pt x="23368" y="127"/>
                  </a:cubicBezTo>
                  <a:lnTo>
                    <a:pt x="942340" y="14351"/>
                  </a:lnTo>
                  <a:cubicBezTo>
                    <a:pt x="952754" y="14478"/>
                    <a:pt x="961136" y="23114"/>
                    <a:pt x="961136" y="33528"/>
                  </a:cubicBezTo>
                  <a:lnTo>
                    <a:pt x="955675" y="952627"/>
                  </a:lnTo>
                  <a:cubicBezTo>
                    <a:pt x="955675" y="963168"/>
                    <a:pt x="947039" y="971677"/>
                    <a:pt x="936498" y="971550"/>
                  </a:cubicBezTo>
                  <a:moveTo>
                    <a:pt x="936752" y="933450"/>
                  </a:moveTo>
                  <a:lnTo>
                    <a:pt x="936625" y="952500"/>
                  </a:lnTo>
                  <a:lnTo>
                    <a:pt x="917575" y="952373"/>
                  </a:lnTo>
                  <a:lnTo>
                    <a:pt x="923036" y="33274"/>
                  </a:lnTo>
                  <a:lnTo>
                    <a:pt x="942086" y="33401"/>
                  </a:lnTo>
                  <a:lnTo>
                    <a:pt x="941832" y="52451"/>
                  </a:lnTo>
                  <a:lnTo>
                    <a:pt x="22733" y="38100"/>
                  </a:lnTo>
                  <a:lnTo>
                    <a:pt x="22987" y="19050"/>
                  </a:lnTo>
                  <a:lnTo>
                    <a:pt x="42037" y="19304"/>
                  </a:lnTo>
                  <a:cubicBezTo>
                    <a:pt x="38354" y="259461"/>
                    <a:pt x="130810" y="491236"/>
                    <a:pt x="298831" y="662940"/>
                  </a:cubicBezTo>
                  <a:lnTo>
                    <a:pt x="285242" y="676275"/>
                  </a:lnTo>
                  <a:lnTo>
                    <a:pt x="298831" y="662940"/>
                  </a:lnTo>
                  <a:cubicBezTo>
                    <a:pt x="466852" y="834644"/>
                    <a:pt x="696595" y="932053"/>
                    <a:pt x="936752" y="93345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-3810" y="923671"/>
              <a:ext cx="936752" cy="952754"/>
            </a:xfrm>
            <a:custGeom>
              <a:avLst/>
              <a:gdLst/>
              <a:ahLst/>
              <a:cxnLst/>
              <a:rect l="l" t="t" r="r" b="b"/>
              <a:pathLst>
                <a:path w="936752" h="952754">
                  <a:moveTo>
                    <a:pt x="936498" y="952754"/>
                  </a:moveTo>
                  <a:cubicBezTo>
                    <a:pt x="686054" y="951230"/>
                    <a:pt x="446659" y="849757"/>
                    <a:pt x="271526" y="670814"/>
                  </a:cubicBezTo>
                  <a:cubicBezTo>
                    <a:pt x="96393" y="491871"/>
                    <a:pt x="0" y="250317"/>
                    <a:pt x="3937" y="0"/>
                  </a:cubicBezTo>
                  <a:lnTo>
                    <a:pt x="42037" y="635"/>
                  </a:lnTo>
                  <a:cubicBezTo>
                    <a:pt x="38354" y="240792"/>
                    <a:pt x="130810" y="472567"/>
                    <a:pt x="298831" y="644271"/>
                  </a:cubicBezTo>
                  <a:lnTo>
                    <a:pt x="285242" y="657606"/>
                  </a:lnTo>
                  <a:lnTo>
                    <a:pt x="298831" y="644271"/>
                  </a:lnTo>
                  <a:cubicBezTo>
                    <a:pt x="466852" y="815975"/>
                    <a:pt x="696595" y="913384"/>
                    <a:pt x="936752" y="914781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010258" y="5850104"/>
            <a:ext cx="285750" cy="285750"/>
            <a:chOff x="0" y="0"/>
            <a:chExt cx="381000" cy="381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190500"/>
                  </a:moveTo>
                  <a:cubicBezTo>
                    <a:pt x="0" y="85344"/>
                    <a:pt x="85344" y="0"/>
                    <a:pt x="190500" y="0"/>
                  </a:cubicBezTo>
                  <a:cubicBezTo>
                    <a:pt x="295656" y="0"/>
                    <a:pt x="381000" y="85344"/>
                    <a:pt x="381000" y="190500"/>
                  </a:cubicBezTo>
                  <a:cubicBezTo>
                    <a:pt x="381000" y="295656"/>
                    <a:pt x="295656" y="381000"/>
                    <a:pt x="190500" y="381000"/>
                  </a:cubicBezTo>
                  <a:cubicBezTo>
                    <a:pt x="85344" y="381000"/>
                    <a:pt x="0" y="295656"/>
                    <a:pt x="0" y="190500"/>
                  </a:cubicBezTo>
                  <a:close/>
                </a:path>
              </a:pathLst>
            </a:custGeom>
            <a:solidFill>
              <a:srgbClr val="EF3078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831664" y="5671509"/>
            <a:ext cx="642939" cy="642939"/>
            <a:chOff x="0" y="0"/>
            <a:chExt cx="857252" cy="85725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cubicBezTo>
                    <a:pt x="665353" y="0"/>
                    <a:pt x="857250" y="191897"/>
                    <a:pt x="857250" y="428625"/>
                  </a:cubicBezTo>
                  <a:cubicBezTo>
                    <a:pt x="857250" y="665353"/>
                    <a:pt x="665353" y="857250"/>
                    <a:pt x="428625" y="857250"/>
                  </a:cubicBezTo>
                  <a:cubicBezTo>
                    <a:pt x="191897" y="857250"/>
                    <a:pt x="0" y="665353"/>
                    <a:pt x="0" y="428625"/>
                  </a:cubicBezTo>
                  <a:close/>
                  <a:moveTo>
                    <a:pt x="45212" y="428625"/>
                  </a:moveTo>
                  <a:cubicBezTo>
                    <a:pt x="45212" y="640334"/>
                    <a:pt x="216789" y="812038"/>
                    <a:pt x="428625" y="812038"/>
                  </a:cubicBezTo>
                  <a:cubicBezTo>
                    <a:pt x="640461" y="812038"/>
                    <a:pt x="812038" y="640334"/>
                    <a:pt x="812038" y="428625"/>
                  </a:cubicBezTo>
                  <a:cubicBezTo>
                    <a:pt x="812038" y="216916"/>
                    <a:pt x="640334" y="45212"/>
                    <a:pt x="428625" y="45212"/>
                  </a:cubicBezTo>
                  <a:cubicBezTo>
                    <a:pt x="216916" y="45212"/>
                    <a:pt x="45212" y="216916"/>
                    <a:pt x="45212" y="428625"/>
                  </a:cubicBezTo>
                  <a:close/>
                </a:path>
              </a:pathLst>
            </a:custGeom>
            <a:solidFill>
              <a:srgbClr val="EF3078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632356" y="5472201"/>
            <a:ext cx="1041555" cy="1041555"/>
            <a:chOff x="0" y="0"/>
            <a:chExt cx="1388740" cy="138874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388618" cy="1388618"/>
            </a:xfrm>
            <a:custGeom>
              <a:avLst/>
              <a:gdLst/>
              <a:ahLst/>
              <a:cxnLst/>
              <a:rect l="l" t="t" r="r" b="b"/>
              <a:pathLst>
                <a:path w="1388618" h="1388618">
                  <a:moveTo>
                    <a:pt x="0" y="694309"/>
                  </a:moveTo>
                  <a:cubicBezTo>
                    <a:pt x="0" y="310896"/>
                    <a:pt x="310896" y="0"/>
                    <a:pt x="694309" y="0"/>
                  </a:cubicBezTo>
                  <a:cubicBezTo>
                    <a:pt x="1077722" y="0"/>
                    <a:pt x="1388618" y="310896"/>
                    <a:pt x="1388618" y="694309"/>
                  </a:cubicBezTo>
                  <a:cubicBezTo>
                    <a:pt x="1388618" y="1077722"/>
                    <a:pt x="1077722" y="1388618"/>
                    <a:pt x="694309" y="1388618"/>
                  </a:cubicBezTo>
                  <a:cubicBezTo>
                    <a:pt x="310896" y="1388618"/>
                    <a:pt x="0" y="1077849"/>
                    <a:pt x="0" y="694309"/>
                  </a:cubicBezTo>
                  <a:close/>
                  <a:moveTo>
                    <a:pt x="40005" y="694309"/>
                  </a:moveTo>
                  <a:cubicBezTo>
                    <a:pt x="40005" y="1055751"/>
                    <a:pt x="332994" y="1348740"/>
                    <a:pt x="694436" y="1348740"/>
                  </a:cubicBezTo>
                  <a:cubicBezTo>
                    <a:pt x="1055878" y="1348740"/>
                    <a:pt x="1348740" y="1055751"/>
                    <a:pt x="1348740" y="694309"/>
                  </a:cubicBezTo>
                  <a:cubicBezTo>
                    <a:pt x="1348740" y="332867"/>
                    <a:pt x="1055751" y="40005"/>
                    <a:pt x="694309" y="40005"/>
                  </a:cubicBezTo>
                  <a:cubicBezTo>
                    <a:pt x="332867" y="40005"/>
                    <a:pt x="40005" y="332994"/>
                    <a:pt x="40005" y="694309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5" name="AutoShape 45"/>
          <p:cNvSpPr/>
          <p:nvPr/>
        </p:nvSpPr>
        <p:spPr>
          <a:xfrm rot="-5337780">
            <a:off x="8363678" y="7279273"/>
            <a:ext cx="1578914" cy="0"/>
          </a:xfrm>
          <a:prstGeom prst="line">
            <a:avLst/>
          </a:prstGeom>
          <a:ln w="19050" cap="rnd">
            <a:solidFill>
              <a:srgbClr val="EF307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46" name="Group 46"/>
          <p:cNvGrpSpPr/>
          <p:nvPr/>
        </p:nvGrpSpPr>
        <p:grpSpPr>
          <a:xfrm>
            <a:off x="9059954" y="8026138"/>
            <a:ext cx="186360" cy="186360"/>
            <a:chOff x="0" y="0"/>
            <a:chExt cx="248480" cy="24848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48412" cy="248412"/>
            </a:xfrm>
            <a:custGeom>
              <a:avLst/>
              <a:gdLst/>
              <a:ahLst/>
              <a:cxnLst/>
              <a:rect l="l" t="t" r="r" b="b"/>
              <a:pathLst>
                <a:path w="248412" h="248412">
                  <a:moveTo>
                    <a:pt x="0" y="124206"/>
                  </a:moveTo>
                  <a:cubicBezTo>
                    <a:pt x="0" y="55626"/>
                    <a:pt x="55626" y="0"/>
                    <a:pt x="124206" y="0"/>
                  </a:cubicBezTo>
                  <a:cubicBezTo>
                    <a:pt x="192786" y="0"/>
                    <a:pt x="248412" y="55626"/>
                    <a:pt x="248412" y="124206"/>
                  </a:cubicBezTo>
                  <a:cubicBezTo>
                    <a:pt x="248412" y="192786"/>
                    <a:pt x="192786" y="248412"/>
                    <a:pt x="124206" y="248412"/>
                  </a:cubicBezTo>
                  <a:cubicBezTo>
                    <a:pt x="55626" y="248412"/>
                    <a:pt x="0" y="192913"/>
                    <a:pt x="0" y="124206"/>
                  </a:cubicBezTo>
                  <a:close/>
                </a:path>
              </a:pathLst>
            </a:custGeom>
            <a:solidFill>
              <a:srgbClr val="EF3078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8098814" y="4437042"/>
            <a:ext cx="209019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56">
                <a:solidFill>
                  <a:srgbClr val="EF3078"/>
                </a:solidFill>
                <a:ea typeface="TT Rounds Condensed Bold"/>
                <a:cs typeface="TT Rounds Condensed Bold"/>
                <a:sym typeface="TT Rounds Condensed Bold"/>
              </a:rPr>
              <a:t>0</a:t>
            </a:r>
          </a:p>
        </p:txBody>
      </p:sp>
      <p:grpSp>
        <p:nvGrpSpPr>
          <p:cNvPr id="50" name="Group 50"/>
          <p:cNvGrpSpPr/>
          <p:nvPr/>
        </p:nvGrpSpPr>
        <p:grpSpPr>
          <a:xfrm rot="5400000">
            <a:off x="11845098" y="5289319"/>
            <a:ext cx="1407318" cy="1407318"/>
            <a:chOff x="0" y="0"/>
            <a:chExt cx="1876424" cy="1876424"/>
          </a:xfrm>
        </p:grpSpPr>
        <p:sp>
          <p:nvSpPr>
            <p:cNvPr id="51" name="Freeform 51"/>
            <p:cNvSpPr/>
            <p:nvPr/>
          </p:nvSpPr>
          <p:spPr>
            <a:xfrm>
              <a:off x="-3810" y="904875"/>
              <a:ext cx="961136" cy="971677"/>
            </a:xfrm>
            <a:custGeom>
              <a:avLst/>
              <a:gdLst/>
              <a:ahLst/>
              <a:cxnLst/>
              <a:rect l="l" t="t" r="r" b="b"/>
              <a:pathLst>
                <a:path w="961136" h="971677">
                  <a:moveTo>
                    <a:pt x="936498" y="971550"/>
                  </a:moveTo>
                  <a:cubicBezTo>
                    <a:pt x="686054" y="970026"/>
                    <a:pt x="446659" y="868553"/>
                    <a:pt x="271526" y="689610"/>
                  </a:cubicBezTo>
                  <a:cubicBezTo>
                    <a:pt x="96393" y="510667"/>
                    <a:pt x="0" y="269113"/>
                    <a:pt x="3937" y="18796"/>
                  </a:cubicBezTo>
                  <a:cubicBezTo>
                    <a:pt x="4064" y="13716"/>
                    <a:pt x="6096" y="8890"/>
                    <a:pt x="9779" y="5461"/>
                  </a:cubicBezTo>
                  <a:cubicBezTo>
                    <a:pt x="13462" y="2032"/>
                    <a:pt x="18288" y="0"/>
                    <a:pt x="23368" y="127"/>
                  </a:cubicBezTo>
                  <a:lnTo>
                    <a:pt x="942340" y="14351"/>
                  </a:lnTo>
                  <a:cubicBezTo>
                    <a:pt x="952754" y="14478"/>
                    <a:pt x="961136" y="23114"/>
                    <a:pt x="961136" y="33528"/>
                  </a:cubicBezTo>
                  <a:lnTo>
                    <a:pt x="955675" y="952627"/>
                  </a:lnTo>
                  <a:cubicBezTo>
                    <a:pt x="955675" y="963168"/>
                    <a:pt x="947039" y="971677"/>
                    <a:pt x="936498" y="971550"/>
                  </a:cubicBezTo>
                  <a:moveTo>
                    <a:pt x="936752" y="933450"/>
                  </a:moveTo>
                  <a:lnTo>
                    <a:pt x="936625" y="952500"/>
                  </a:lnTo>
                  <a:lnTo>
                    <a:pt x="917575" y="952373"/>
                  </a:lnTo>
                  <a:lnTo>
                    <a:pt x="923036" y="33274"/>
                  </a:lnTo>
                  <a:lnTo>
                    <a:pt x="942086" y="33401"/>
                  </a:lnTo>
                  <a:lnTo>
                    <a:pt x="941832" y="52451"/>
                  </a:lnTo>
                  <a:lnTo>
                    <a:pt x="22733" y="38100"/>
                  </a:lnTo>
                  <a:lnTo>
                    <a:pt x="22987" y="19050"/>
                  </a:lnTo>
                  <a:lnTo>
                    <a:pt x="42037" y="19304"/>
                  </a:lnTo>
                  <a:cubicBezTo>
                    <a:pt x="38354" y="259461"/>
                    <a:pt x="130810" y="491236"/>
                    <a:pt x="298831" y="662940"/>
                  </a:cubicBezTo>
                  <a:lnTo>
                    <a:pt x="285242" y="676275"/>
                  </a:lnTo>
                  <a:lnTo>
                    <a:pt x="298831" y="662940"/>
                  </a:lnTo>
                  <a:cubicBezTo>
                    <a:pt x="466852" y="834644"/>
                    <a:pt x="696595" y="932053"/>
                    <a:pt x="936752" y="93345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-3810" y="923671"/>
              <a:ext cx="936752" cy="952754"/>
            </a:xfrm>
            <a:custGeom>
              <a:avLst/>
              <a:gdLst/>
              <a:ahLst/>
              <a:cxnLst/>
              <a:rect l="l" t="t" r="r" b="b"/>
              <a:pathLst>
                <a:path w="936752" h="952754">
                  <a:moveTo>
                    <a:pt x="936498" y="952754"/>
                  </a:moveTo>
                  <a:cubicBezTo>
                    <a:pt x="686054" y="951230"/>
                    <a:pt x="446659" y="849757"/>
                    <a:pt x="271526" y="670814"/>
                  </a:cubicBezTo>
                  <a:cubicBezTo>
                    <a:pt x="96393" y="491871"/>
                    <a:pt x="0" y="250317"/>
                    <a:pt x="3937" y="0"/>
                  </a:cubicBezTo>
                  <a:lnTo>
                    <a:pt x="42037" y="635"/>
                  </a:lnTo>
                  <a:cubicBezTo>
                    <a:pt x="38354" y="240792"/>
                    <a:pt x="130810" y="472567"/>
                    <a:pt x="298831" y="644271"/>
                  </a:cubicBezTo>
                  <a:lnTo>
                    <a:pt x="285242" y="657606"/>
                  </a:lnTo>
                  <a:lnTo>
                    <a:pt x="298831" y="644271"/>
                  </a:lnTo>
                  <a:cubicBezTo>
                    <a:pt x="466852" y="815975"/>
                    <a:pt x="696595" y="913384"/>
                    <a:pt x="936752" y="914781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2405882" y="5850104"/>
            <a:ext cx="285750" cy="285750"/>
            <a:chOff x="0" y="0"/>
            <a:chExt cx="381000" cy="3810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190500"/>
                  </a:moveTo>
                  <a:cubicBezTo>
                    <a:pt x="0" y="85344"/>
                    <a:pt x="85344" y="0"/>
                    <a:pt x="190500" y="0"/>
                  </a:cubicBezTo>
                  <a:cubicBezTo>
                    <a:pt x="295656" y="0"/>
                    <a:pt x="381000" y="85344"/>
                    <a:pt x="381000" y="190500"/>
                  </a:cubicBezTo>
                  <a:cubicBezTo>
                    <a:pt x="381000" y="295656"/>
                    <a:pt x="295656" y="381000"/>
                    <a:pt x="190500" y="381000"/>
                  </a:cubicBezTo>
                  <a:cubicBezTo>
                    <a:pt x="85344" y="381000"/>
                    <a:pt x="0" y="295656"/>
                    <a:pt x="0" y="190500"/>
                  </a:cubicBezTo>
                  <a:close/>
                </a:path>
              </a:pathLst>
            </a:custGeom>
            <a:solidFill>
              <a:srgbClr val="1C7CBB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2227288" y="5671509"/>
            <a:ext cx="642939" cy="642939"/>
            <a:chOff x="0" y="0"/>
            <a:chExt cx="857252" cy="85725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cubicBezTo>
                    <a:pt x="665353" y="0"/>
                    <a:pt x="857250" y="191897"/>
                    <a:pt x="857250" y="428625"/>
                  </a:cubicBezTo>
                  <a:cubicBezTo>
                    <a:pt x="857250" y="665353"/>
                    <a:pt x="665353" y="857250"/>
                    <a:pt x="428625" y="857250"/>
                  </a:cubicBezTo>
                  <a:cubicBezTo>
                    <a:pt x="191897" y="857250"/>
                    <a:pt x="0" y="665353"/>
                    <a:pt x="0" y="428625"/>
                  </a:cubicBezTo>
                  <a:close/>
                  <a:moveTo>
                    <a:pt x="45212" y="428625"/>
                  </a:moveTo>
                  <a:cubicBezTo>
                    <a:pt x="45212" y="640334"/>
                    <a:pt x="216789" y="812038"/>
                    <a:pt x="428625" y="812038"/>
                  </a:cubicBezTo>
                  <a:cubicBezTo>
                    <a:pt x="640461" y="812038"/>
                    <a:pt x="812038" y="640334"/>
                    <a:pt x="812038" y="428625"/>
                  </a:cubicBezTo>
                  <a:cubicBezTo>
                    <a:pt x="812038" y="216916"/>
                    <a:pt x="640334" y="45212"/>
                    <a:pt x="428625" y="45212"/>
                  </a:cubicBezTo>
                  <a:cubicBezTo>
                    <a:pt x="216916" y="45212"/>
                    <a:pt x="45212" y="216916"/>
                    <a:pt x="45212" y="428625"/>
                  </a:cubicBezTo>
                  <a:close/>
                </a:path>
              </a:pathLst>
            </a:custGeom>
            <a:solidFill>
              <a:srgbClr val="1C7CBB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2027980" y="5472201"/>
            <a:ext cx="1041555" cy="1041555"/>
            <a:chOff x="0" y="0"/>
            <a:chExt cx="1388740" cy="138874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388618" cy="1388618"/>
            </a:xfrm>
            <a:custGeom>
              <a:avLst/>
              <a:gdLst/>
              <a:ahLst/>
              <a:cxnLst/>
              <a:rect l="l" t="t" r="r" b="b"/>
              <a:pathLst>
                <a:path w="1388618" h="1388618">
                  <a:moveTo>
                    <a:pt x="0" y="694309"/>
                  </a:moveTo>
                  <a:cubicBezTo>
                    <a:pt x="0" y="310896"/>
                    <a:pt x="310896" y="0"/>
                    <a:pt x="694309" y="0"/>
                  </a:cubicBezTo>
                  <a:cubicBezTo>
                    <a:pt x="1077722" y="0"/>
                    <a:pt x="1388618" y="310896"/>
                    <a:pt x="1388618" y="694309"/>
                  </a:cubicBezTo>
                  <a:cubicBezTo>
                    <a:pt x="1388618" y="1077722"/>
                    <a:pt x="1077722" y="1388618"/>
                    <a:pt x="694309" y="1388618"/>
                  </a:cubicBezTo>
                  <a:cubicBezTo>
                    <a:pt x="310896" y="1388618"/>
                    <a:pt x="0" y="1077849"/>
                    <a:pt x="0" y="694309"/>
                  </a:cubicBezTo>
                  <a:close/>
                  <a:moveTo>
                    <a:pt x="40005" y="694309"/>
                  </a:moveTo>
                  <a:cubicBezTo>
                    <a:pt x="40005" y="1055751"/>
                    <a:pt x="332994" y="1348740"/>
                    <a:pt x="694436" y="1348740"/>
                  </a:cubicBezTo>
                  <a:cubicBezTo>
                    <a:pt x="1055878" y="1348740"/>
                    <a:pt x="1348740" y="1055751"/>
                    <a:pt x="1348740" y="694309"/>
                  </a:cubicBezTo>
                  <a:cubicBezTo>
                    <a:pt x="1348740" y="332867"/>
                    <a:pt x="1055751" y="40005"/>
                    <a:pt x="694309" y="40005"/>
                  </a:cubicBezTo>
                  <a:cubicBezTo>
                    <a:pt x="332867" y="40005"/>
                    <a:pt x="40005" y="332994"/>
                    <a:pt x="40005" y="694309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59" name="AutoShape 59"/>
          <p:cNvSpPr/>
          <p:nvPr/>
        </p:nvSpPr>
        <p:spPr>
          <a:xfrm rot="-5337780">
            <a:off x="11759301" y="4687636"/>
            <a:ext cx="1578914" cy="0"/>
          </a:xfrm>
          <a:prstGeom prst="line">
            <a:avLst/>
          </a:prstGeom>
          <a:ln w="19050" cap="rnd">
            <a:solidFill>
              <a:srgbClr val="1C7CB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60" name="Group 60"/>
          <p:cNvGrpSpPr/>
          <p:nvPr/>
        </p:nvGrpSpPr>
        <p:grpSpPr>
          <a:xfrm>
            <a:off x="12455577" y="3852587"/>
            <a:ext cx="186360" cy="186360"/>
            <a:chOff x="0" y="0"/>
            <a:chExt cx="248480" cy="24848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48412" cy="248412"/>
            </a:xfrm>
            <a:custGeom>
              <a:avLst/>
              <a:gdLst/>
              <a:ahLst/>
              <a:cxnLst/>
              <a:rect l="l" t="t" r="r" b="b"/>
              <a:pathLst>
                <a:path w="248412" h="248412">
                  <a:moveTo>
                    <a:pt x="0" y="124206"/>
                  </a:moveTo>
                  <a:cubicBezTo>
                    <a:pt x="0" y="55626"/>
                    <a:pt x="55626" y="0"/>
                    <a:pt x="124206" y="0"/>
                  </a:cubicBezTo>
                  <a:cubicBezTo>
                    <a:pt x="192786" y="0"/>
                    <a:pt x="248412" y="55626"/>
                    <a:pt x="248412" y="124206"/>
                  </a:cubicBezTo>
                  <a:cubicBezTo>
                    <a:pt x="248412" y="192786"/>
                    <a:pt x="192786" y="248412"/>
                    <a:pt x="124206" y="248412"/>
                  </a:cubicBezTo>
                  <a:cubicBezTo>
                    <a:pt x="55626" y="248412"/>
                    <a:pt x="0" y="192913"/>
                    <a:pt x="0" y="124206"/>
                  </a:cubicBezTo>
                  <a:close/>
                </a:path>
              </a:pathLst>
            </a:custGeom>
            <a:solidFill>
              <a:srgbClr val="1C7CBB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11503657" y="6619637"/>
            <a:ext cx="2090199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50">
                <a:solidFill>
                  <a:srgbClr val="1C7CBB"/>
                </a:solidFill>
                <a:ea typeface="TT Rounds Condensed"/>
                <a:cs typeface="TT Rounds Condensed"/>
                <a:sym typeface="TT Rounds Condensed"/>
              </a:rPr>
              <a:t>610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16470293" y="5333656"/>
            <a:ext cx="1407318" cy="1407318"/>
            <a:chOff x="0" y="0"/>
            <a:chExt cx="1876424" cy="1876424"/>
          </a:xfrm>
        </p:grpSpPr>
        <p:sp>
          <p:nvSpPr>
            <p:cNvPr id="64" name="Freeform 64"/>
            <p:cNvSpPr/>
            <p:nvPr/>
          </p:nvSpPr>
          <p:spPr>
            <a:xfrm>
              <a:off x="-3810" y="904875"/>
              <a:ext cx="961136" cy="971677"/>
            </a:xfrm>
            <a:custGeom>
              <a:avLst/>
              <a:gdLst/>
              <a:ahLst/>
              <a:cxnLst/>
              <a:rect l="l" t="t" r="r" b="b"/>
              <a:pathLst>
                <a:path w="961136" h="971677">
                  <a:moveTo>
                    <a:pt x="936498" y="971550"/>
                  </a:moveTo>
                  <a:cubicBezTo>
                    <a:pt x="686054" y="970026"/>
                    <a:pt x="446659" y="868553"/>
                    <a:pt x="271526" y="689610"/>
                  </a:cubicBezTo>
                  <a:cubicBezTo>
                    <a:pt x="96393" y="510667"/>
                    <a:pt x="0" y="269113"/>
                    <a:pt x="3937" y="18796"/>
                  </a:cubicBezTo>
                  <a:cubicBezTo>
                    <a:pt x="4064" y="13716"/>
                    <a:pt x="6096" y="8890"/>
                    <a:pt x="9779" y="5461"/>
                  </a:cubicBezTo>
                  <a:cubicBezTo>
                    <a:pt x="13462" y="2032"/>
                    <a:pt x="18288" y="0"/>
                    <a:pt x="23368" y="127"/>
                  </a:cubicBezTo>
                  <a:lnTo>
                    <a:pt x="942340" y="14351"/>
                  </a:lnTo>
                  <a:cubicBezTo>
                    <a:pt x="952754" y="14478"/>
                    <a:pt x="961136" y="23114"/>
                    <a:pt x="961136" y="33528"/>
                  </a:cubicBezTo>
                  <a:lnTo>
                    <a:pt x="955675" y="952627"/>
                  </a:lnTo>
                  <a:cubicBezTo>
                    <a:pt x="955675" y="963168"/>
                    <a:pt x="947039" y="971677"/>
                    <a:pt x="936498" y="971550"/>
                  </a:cubicBezTo>
                  <a:moveTo>
                    <a:pt x="936752" y="933450"/>
                  </a:moveTo>
                  <a:lnTo>
                    <a:pt x="936625" y="952500"/>
                  </a:lnTo>
                  <a:lnTo>
                    <a:pt x="917575" y="952373"/>
                  </a:lnTo>
                  <a:lnTo>
                    <a:pt x="923036" y="33274"/>
                  </a:lnTo>
                  <a:lnTo>
                    <a:pt x="942086" y="33401"/>
                  </a:lnTo>
                  <a:lnTo>
                    <a:pt x="941832" y="52451"/>
                  </a:lnTo>
                  <a:lnTo>
                    <a:pt x="22733" y="38100"/>
                  </a:lnTo>
                  <a:lnTo>
                    <a:pt x="22987" y="19050"/>
                  </a:lnTo>
                  <a:lnTo>
                    <a:pt x="42037" y="19304"/>
                  </a:lnTo>
                  <a:cubicBezTo>
                    <a:pt x="38354" y="259461"/>
                    <a:pt x="130810" y="491236"/>
                    <a:pt x="298831" y="662940"/>
                  </a:cubicBezTo>
                  <a:lnTo>
                    <a:pt x="285242" y="676275"/>
                  </a:lnTo>
                  <a:lnTo>
                    <a:pt x="298831" y="662940"/>
                  </a:lnTo>
                  <a:cubicBezTo>
                    <a:pt x="466852" y="834644"/>
                    <a:pt x="696595" y="932053"/>
                    <a:pt x="936752" y="93345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-3810" y="923671"/>
              <a:ext cx="936752" cy="952754"/>
            </a:xfrm>
            <a:custGeom>
              <a:avLst/>
              <a:gdLst/>
              <a:ahLst/>
              <a:cxnLst/>
              <a:rect l="l" t="t" r="r" b="b"/>
              <a:pathLst>
                <a:path w="936752" h="952754">
                  <a:moveTo>
                    <a:pt x="936498" y="952754"/>
                  </a:moveTo>
                  <a:cubicBezTo>
                    <a:pt x="686054" y="951230"/>
                    <a:pt x="446659" y="849757"/>
                    <a:pt x="271526" y="670814"/>
                  </a:cubicBezTo>
                  <a:cubicBezTo>
                    <a:pt x="96393" y="491871"/>
                    <a:pt x="0" y="250317"/>
                    <a:pt x="3937" y="0"/>
                  </a:cubicBezTo>
                  <a:lnTo>
                    <a:pt x="42037" y="635"/>
                  </a:lnTo>
                  <a:cubicBezTo>
                    <a:pt x="38354" y="240792"/>
                    <a:pt x="130810" y="472567"/>
                    <a:pt x="298831" y="644271"/>
                  </a:cubicBezTo>
                  <a:lnTo>
                    <a:pt x="285242" y="657606"/>
                  </a:lnTo>
                  <a:lnTo>
                    <a:pt x="298831" y="644271"/>
                  </a:lnTo>
                  <a:cubicBezTo>
                    <a:pt x="466852" y="815975"/>
                    <a:pt x="696595" y="913384"/>
                    <a:pt x="936752" y="914781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7031077" y="5894440"/>
            <a:ext cx="285750" cy="285750"/>
            <a:chOff x="0" y="0"/>
            <a:chExt cx="381000" cy="3810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0" y="190500"/>
                  </a:moveTo>
                  <a:cubicBezTo>
                    <a:pt x="0" y="85344"/>
                    <a:pt x="85344" y="0"/>
                    <a:pt x="190500" y="0"/>
                  </a:cubicBezTo>
                  <a:cubicBezTo>
                    <a:pt x="295656" y="0"/>
                    <a:pt x="381000" y="85344"/>
                    <a:pt x="381000" y="190500"/>
                  </a:cubicBezTo>
                  <a:cubicBezTo>
                    <a:pt x="381000" y="295656"/>
                    <a:pt x="295656" y="381000"/>
                    <a:pt x="190500" y="381000"/>
                  </a:cubicBezTo>
                  <a:cubicBezTo>
                    <a:pt x="85344" y="381000"/>
                    <a:pt x="0" y="295656"/>
                    <a:pt x="0" y="190500"/>
                  </a:cubicBezTo>
                  <a:close/>
                </a:path>
              </a:pathLst>
            </a:custGeom>
            <a:solidFill>
              <a:srgbClr val="38572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6852483" y="5715845"/>
            <a:ext cx="642939" cy="642939"/>
            <a:chOff x="0" y="0"/>
            <a:chExt cx="857252" cy="857252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57250" cy="857250"/>
            </a:xfrm>
            <a:custGeom>
              <a:avLst/>
              <a:gdLst/>
              <a:ahLst/>
              <a:cxnLst/>
              <a:rect l="l" t="t" r="r" b="b"/>
              <a:pathLst>
                <a:path w="857250" h="857250">
                  <a:moveTo>
                    <a:pt x="0" y="428625"/>
                  </a:moveTo>
                  <a:cubicBezTo>
                    <a:pt x="0" y="191897"/>
                    <a:pt x="191897" y="0"/>
                    <a:pt x="428625" y="0"/>
                  </a:cubicBezTo>
                  <a:cubicBezTo>
                    <a:pt x="665353" y="0"/>
                    <a:pt x="857250" y="191897"/>
                    <a:pt x="857250" y="428625"/>
                  </a:cubicBezTo>
                  <a:cubicBezTo>
                    <a:pt x="857250" y="665353"/>
                    <a:pt x="665353" y="857250"/>
                    <a:pt x="428625" y="857250"/>
                  </a:cubicBezTo>
                  <a:cubicBezTo>
                    <a:pt x="191897" y="857250"/>
                    <a:pt x="0" y="665353"/>
                    <a:pt x="0" y="428625"/>
                  </a:cubicBezTo>
                  <a:close/>
                  <a:moveTo>
                    <a:pt x="45212" y="428625"/>
                  </a:moveTo>
                  <a:cubicBezTo>
                    <a:pt x="45212" y="640334"/>
                    <a:pt x="216789" y="812038"/>
                    <a:pt x="428625" y="812038"/>
                  </a:cubicBezTo>
                  <a:cubicBezTo>
                    <a:pt x="640461" y="812038"/>
                    <a:pt x="812038" y="640334"/>
                    <a:pt x="812038" y="428625"/>
                  </a:cubicBezTo>
                  <a:cubicBezTo>
                    <a:pt x="812038" y="216916"/>
                    <a:pt x="640334" y="45212"/>
                    <a:pt x="428625" y="45212"/>
                  </a:cubicBezTo>
                  <a:cubicBezTo>
                    <a:pt x="216916" y="45212"/>
                    <a:pt x="45212" y="216916"/>
                    <a:pt x="45212" y="428625"/>
                  </a:cubicBezTo>
                  <a:close/>
                </a:path>
              </a:pathLst>
            </a:custGeom>
            <a:solidFill>
              <a:srgbClr val="38572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6653175" y="5516537"/>
            <a:ext cx="1041555" cy="1041555"/>
            <a:chOff x="0" y="0"/>
            <a:chExt cx="1388740" cy="138874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388618" cy="1388618"/>
            </a:xfrm>
            <a:custGeom>
              <a:avLst/>
              <a:gdLst/>
              <a:ahLst/>
              <a:cxnLst/>
              <a:rect l="l" t="t" r="r" b="b"/>
              <a:pathLst>
                <a:path w="1388618" h="1388618">
                  <a:moveTo>
                    <a:pt x="0" y="694309"/>
                  </a:moveTo>
                  <a:cubicBezTo>
                    <a:pt x="0" y="310896"/>
                    <a:pt x="310896" y="0"/>
                    <a:pt x="694309" y="0"/>
                  </a:cubicBezTo>
                  <a:cubicBezTo>
                    <a:pt x="1077722" y="0"/>
                    <a:pt x="1388618" y="310896"/>
                    <a:pt x="1388618" y="694309"/>
                  </a:cubicBezTo>
                  <a:cubicBezTo>
                    <a:pt x="1388618" y="1077722"/>
                    <a:pt x="1077722" y="1388618"/>
                    <a:pt x="694309" y="1388618"/>
                  </a:cubicBezTo>
                  <a:cubicBezTo>
                    <a:pt x="310896" y="1388618"/>
                    <a:pt x="0" y="1077849"/>
                    <a:pt x="0" y="694309"/>
                  </a:cubicBezTo>
                  <a:close/>
                  <a:moveTo>
                    <a:pt x="40005" y="694309"/>
                  </a:moveTo>
                  <a:cubicBezTo>
                    <a:pt x="40005" y="1055751"/>
                    <a:pt x="332994" y="1348740"/>
                    <a:pt x="694436" y="1348740"/>
                  </a:cubicBezTo>
                  <a:cubicBezTo>
                    <a:pt x="1055878" y="1348740"/>
                    <a:pt x="1348740" y="1055751"/>
                    <a:pt x="1348740" y="694309"/>
                  </a:cubicBezTo>
                  <a:cubicBezTo>
                    <a:pt x="1348740" y="332867"/>
                    <a:pt x="1055751" y="40005"/>
                    <a:pt x="694309" y="40005"/>
                  </a:cubicBezTo>
                  <a:cubicBezTo>
                    <a:pt x="332867" y="40005"/>
                    <a:pt x="40005" y="332994"/>
                    <a:pt x="40005" y="694309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2" name="AutoShape 72"/>
          <p:cNvSpPr/>
          <p:nvPr/>
        </p:nvSpPr>
        <p:spPr>
          <a:xfrm rot="-4835671">
            <a:off x="17071992" y="6632860"/>
            <a:ext cx="199841" cy="0"/>
          </a:xfrm>
          <a:prstGeom prst="line">
            <a:avLst/>
          </a:prstGeom>
          <a:ln w="19050" cap="rnd">
            <a:solidFill>
              <a:srgbClr val="70AD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73" name="TextBox 73"/>
          <p:cNvSpPr txBox="1"/>
          <p:nvPr/>
        </p:nvSpPr>
        <p:spPr>
          <a:xfrm>
            <a:off x="16128853" y="4532801"/>
            <a:ext cx="2090199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50" dirty="0">
                <a:solidFill>
                  <a:srgbClr val="385724"/>
                </a:solidFill>
                <a:ea typeface="TT Rounds Condensed"/>
                <a:cs typeface="TT Rounds Condensed"/>
                <a:sym typeface="TT Rounds Condensed"/>
              </a:rPr>
              <a:t>202</a:t>
            </a:r>
            <a:r>
              <a:rPr lang="tr-TR" sz="5400" spc="50" dirty="0">
                <a:solidFill>
                  <a:srgbClr val="385724"/>
                </a:solidFill>
                <a:ea typeface="TT Rounds Condensed"/>
                <a:cs typeface="TT Rounds Condensed"/>
                <a:sym typeface="TT Rounds Condensed"/>
              </a:rPr>
              <a:t>4</a:t>
            </a:r>
            <a:endParaRPr lang="en-US" sz="5400" spc="50" dirty="0">
              <a:solidFill>
                <a:srgbClr val="385724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grpSp>
        <p:nvGrpSpPr>
          <p:cNvPr id="84" name="Grup 83">
            <a:extLst>
              <a:ext uri="{FF2B5EF4-FFF2-40B4-BE49-F238E27FC236}">
                <a16:creationId xmlns:a16="http://schemas.microsoft.com/office/drawing/2014/main" id="{E1C894DC-A996-DA9C-C648-3559A617FD7F}"/>
              </a:ext>
            </a:extLst>
          </p:cNvPr>
          <p:cNvGrpSpPr/>
          <p:nvPr/>
        </p:nvGrpSpPr>
        <p:grpSpPr>
          <a:xfrm>
            <a:off x="831726" y="8147045"/>
            <a:ext cx="3134542" cy="1413820"/>
            <a:chOff x="831726" y="8147045"/>
            <a:chExt cx="3134542" cy="1413820"/>
          </a:xfrm>
        </p:grpSpPr>
        <p:sp>
          <p:nvSpPr>
            <p:cNvPr id="21" name="TextBox 21"/>
            <p:cNvSpPr txBox="1"/>
            <p:nvPr/>
          </p:nvSpPr>
          <p:spPr>
            <a:xfrm>
              <a:off x="831726" y="8147045"/>
              <a:ext cx="2980722" cy="128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TEVRAT</a:t>
              </a:r>
            </a:p>
            <a:p>
              <a:pPr algn="ctr">
                <a:lnSpc>
                  <a:spcPts val="5040"/>
                </a:lnSpc>
              </a:pP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HZ. MUSA</a:t>
              </a:r>
            </a:p>
          </p:txBody>
        </p:sp>
        <p:sp>
          <p:nvSpPr>
            <p:cNvPr id="74" name="AutoShape 74"/>
            <p:cNvSpPr/>
            <p:nvPr/>
          </p:nvSpPr>
          <p:spPr>
            <a:xfrm rot="31668">
              <a:off x="864264" y="9560865"/>
              <a:ext cx="3102004" cy="0"/>
            </a:xfrm>
            <a:prstGeom prst="line">
              <a:avLst/>
            </a:prstGeom>
            <a:ln w="19050" cap="rnd">
              <a:solidFill>
                <a:srgbClr val="03A1A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7" name="Grup 86">
            <a:extLst>
              <a:ext uri="{FF2B5EF4-FFF2-40B4-BE49-F238E27FC236}">
                <a16:creationId xmlns:a16="http://schemas.microsoft.com/office/drawing/2014/main" id="{D221C445-0736-A348-4E62-0A0DD2D82050}"/>
              </a:ext>
            </a:extLst>
          </p:cNvPr>
          <p:cNvGrpSpPr/>
          <p:nvPr/>
        </p:nvGrpSpPr>
        <p:grpSpPr>
          <a:xfrm>
            <a:off x="6775168" y="8147046"/>
            <a:ext cx="4618684" cy="1322160"/>
            <a:chOff x="6775168" y="8147046"/>
            <a:chExt cx="4618684" cy="1322160"/>
          </a:xfrm>
        </p:grpSpPr>
        <p:sp>
          <p:nvSpPr>
            <p:cNvPr id="49" name="TextBox 49"/>
            <p:cNvSpPr txBox="1"/>
            <p:nvPr/>
          </p:nvSpPr>
          <p:spPr>
            <a:xfrm>
              <a:off x="6775168" y="8147046"/>
              <a:ext cx="4618684" cy="128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İNCİL</a:t>
              </a:r>
            </a:p>
            <a:p>
              <a:pPr algn="ctr">
                <a:lnSpc>
                  <a:spcPts val="5040"/>
                </a:lnSpc>
              </a:pPr>
              <a:r>
                <a:rPr lang="en-US" sz="4200" spc="3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HZ. İSA </a:t>
              </a:r>
            </a:p>
          </p:txBody>
        </p:sp>
        <p:sp>
          <p:nvSpPr>
            <p:cNvPr id="75" name="AutoShape 75"/>
            <p:cNvSpPr/>
            <p:nvPr/>
          </p:nvSpPr>
          <p:spPr>
            <a:xfrm rot="31668">
              <a:off x="7695311" y="9469206"/>
              <a:ext cx="3102004" cy="0"/>
            </a:xfrm>
            <a:prstGeom prst="line">
              <a:avLst/>
            </a:prstGeom>
            <a:ln w="19050" cap="rnd">
              <a:solidFill>
                <a:srgbClr val="EF307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5" name="Grup 84">
            <a:extLst>
              <a:ext uri="{FF2B5EF4-FFF2-40B4-BE49-F238E27FC236}">
                <a16:creationId xmlns:a16="http://schemas.microsoft.com/office/drawing/2014/main" id="{D55A4900-9C35-7F58-B9F0-05A9D1D93A28}"/>
              </a:ext>
            </a:extLst>
          </p:cNvPr>
          <p:cNvGrpSpPr/>
          <p:nvPr/>
        </p:nvGrpSpPr>
        <p:grpSpPr>
          <a:xfrm>
            <a:off x="3556821" y="2318414"/>
            <a:ext cx="4618684" cy="1168358"/>
            <a:chOff x="3556821" y="2318414"/>
            <a:chExt cx="4618684" cy="1168358"/>
          </a:xfrm>
        </p:grpSpPr>
        <p:sp>
          <p:nvSpPr>
            <p:cNvPr id="35" name="TextBox 35"/>
            <p:cNvSpPr txBox="1"/>
            <p:nvPr/>
          </p:nvSpPr>
          <p:spPr>
            <a:xfrm>
              <a:off x="3556821" y="2318414"/>
              <a:ext cx="4618684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ZEBUR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spc="33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HZ. DAVUD</a:t>
              </a:r>
            </a:p>
          </p:txBody>
        </p:sp>
        <p:sp>
          <p:nvSpPr>
            <p:cNvPr id="76" name="AutoShape 76"/>
            <p:cNvSpPr/>
            <p:nvPr/>
          </p:nvSpPr>
          <p:spPr>
            <a:xfrm rot="31668">
              <a:off x="4186607" y="3486772"/>
              <a:ext cx="3102004" cy="0"/>
            </a:xfrm>
            <a:prstGeom prst="line">
              <a:avLst/>
            </a:prstGeom>
            <a:ln w="19050" cap="rnd">
              <a:solidFill>
                <a:srgbClr val="EE952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8" name="TextBox 78"/>
          <p:cNvSpPr txBox="1"/>
          <p:nvPr/>
        </p:nvSpPr>
        <p:spPr>
          <a:xfrm>
            <a:off x="3812448" y="429940"/>
            <a:ext cx="1073549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56" dirty="0">
                <a:solidFill>
                  <a:srgbClr val="000000"/>
                </a:solidFill>
                <a:ea typeface="TT Rounds Condensed"/>
                <a:cs typeface="Times New Roman" panose="02020603050405020304" pitchFamily="18" charset="0"/>
                <a:sym typeface="TT Rounds Condensed"/>
              </a:rPr>
              <a:t>İlahi </a:t>
            </a:r>
            <a:r>
              <a:rPr lang="en-US" sz="6000" spc="56" dirty="0" err="1">
                <a:solidFill>
                  <a:srgbClr val="000000"/>
                </a:solidFill>
                <a:ea typeface="TT Rounds Condensed"/>
                <a:cs typeface="Times New Roman" panose="02020603050405020304" pitchFamily="18" charset="0"/>
                <a:sym typeface="TT Rounds Condensed"/>
              </a:rPr>
              <a:t>Kitaplar</a:t>
            </a:r>
            <a:endParaRPr lang="en-US" sz="6000" spc="56" dirty="0">
              <a:solidFill>
                <a:srgbClr val="000000"/>
              </a:solidFill>
              <a:ea typeface="TT Rounds Condensed"/>
              <a:cs typeface="Times New Roman" panose="02020603050405020304" pitchFamily="18" charset="0"/>
              <a:sym typeface="TT Rounds Condensed"/>
            </a:endParaRPr>
          </a:p>
        </p:txBody>
      </p:sp>
      <p:sp>
        <p:nvSpPr>
          <p:cNvPr id="79" name="Freeform 79"/>
          <p:cNvSpPr/>
          <p:nvPr/>
        </p:nvSpPr>
        <p:spPr>
          <a:xfrm>
            <a:off x="7934391" y="1606912"/>
            <a:ext cx="2151734" cy="285750"/>
          </a:xfrm>
          <a:custGeom>
            <a:avLst/>
            <a:gdLst/>
            <a:ahLst/>
            <a:cxnLst/>
            <a:rect l="l" t="t" r="r" b="b"/>
            <a:pathLst>
              <a:path w="2151734" h="285750">
                <a:moveTo>
                  <a:pt x="0" y="0"/>
                </a:moveTo>
                <a:lnTo>
                  <a:pt x="2151734" y="0"/>
                </a:lnTo>
                <a:lnTo>
                  <a:pt x="2151734" y="285751"/>
                </a:lnTo>
                <a:lnTo>
                  <a:pt x="0" y="285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86" name="Grup 85">
            <a:extLst>
              <a:ext uri="{FF2B5EF4-FFF2-40B4-BE49-F238E27FC236}">
                <a16:creationId xmlns:a16="http://schemas.microsoft.com/office/drawing/2014/main" id="{07193765-E290-63FE-B662-7D3B82073545}"/>
              </a:ext>
            </a:extLst>
          </p:cNvPr>
          <p:cNvGrpSpPr/>
          <p:nvPr/>
        </p:nvGrpSpPr>
        <p:grpSpPr>
          <a:xfrm>
            <a:off x="10446266" y="1971805"/>
            <a:ext cx="4490732" cy="1514967"/>
            <a:chOff x="10446266" y="1971805"/>
            <a:chExt cx="4490732" cy="1514967"/>
          </a:xfrm>
        </p:grpSpPr>
        <p:sp>
          <p:nvSpPr>
            <p:cNvPr id="77" name="AutoShape 77"/>
            <p:cNvSpPr/>
            <p:nvPr/>
          </p:nvSpPr>
          <p:spPr>
            <a:xfrm rot="31668">
              <a:off x="10937931" y="3486772"/>
              <a:ext cx="3102004" cy="0"/>
            </a:xfrm>
            <a:prstGeom prst="line">
              <a:avLst/>
            </a:prstGeom>
            <a:ln w="19050" cap="rnd">
              <a:solidFill>
                <a:srgbClr val="1C7CB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10446266" y="1971805"/>
              <a:ext cx="4490732" cy="1401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spc="25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KUR’AN-I KERİM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spc="25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HZ. MUHAMMED (SAV</a:t>
              </a:r>
              <a:r>
                <a:rPr lang="en-US" sz="2700" spc="25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)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F818FE8-2EF1-B594-2706-9235CF31853D}"/>
              </a:ext>
            </a:extLst>
          </p:cNvPr>
          <p:cNvSpPr/>
          <p:nvPr/>
        </p:nvSpPr>
        <p:spPr>
          <a:xfrm>
            <a:off x="4724400" y="952500"/>
            <a:ext cx="13411200" cy="9036424"/>
          </a:xfrm>
          <a:prstGeom prst="roundRect">
            <a:avLst>
              <a:gd name="adj" fmla="val 139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</a:rPr>
              <a:t>Hz. Musa’ya gönderilen ilahi kitaptır. </a:t>
            </a:r>
          </a:p>
          <a:p>
            <a:pPr marL="57150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</a:rPr>
              <a:t>Dört büyük kitaptan ilkidir.</a:t>
            </a:r>
          </a:p>
          <a:p>
            <a:pPr marL="57150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</a:rPr>
              <a:t>Yahudilerin kutsal kitabıdır. </a:t>
            </a:r>
          </a:p>
          <a:p>
            <a:pPr marL="57150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</a:rPr>
              <a:t>Dili İbranicedir. </a:t>
            </a:r>
          </a:p>
          <a:p>
            <a:pPr marL="57150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</a:rPr>
              <a:t>Günümüzde Eski Ahit ismiyle de bilinmektedir.</a:t>
            </a:r>
          </a:p>
          <a:p>
            <a:pPr marL="57150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</a:rPr>
              <a:t>Tevrat’ta dinî emir ve yasakların yanı sıra İsrailoğulları ile ilgili tarihî bilgiler de önemli yer tutar. </a:t>
            </a:r>
          </a:p>
          <a:p>
            <a:pPr marL="571500" indent="-5715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3600" dirty="0">
                <a:solidFill>
                  <a:schemeClr val="tx1"/>
                </a:solidFill>
              </a:rPr>
              <a:t>Tevrat, ekleme ve çıkarmalar yapılarak tahrif edilmiştir. Bu tür müdahaleler sonucunda değiştirildiği için günümüzde Hz. Musa’ya indirildiği şekli ile mevcut değildir.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D479497-D110-F050-8555-B6B3AE77C6AC}"/>
              </a:ext>
            </a:extLst>
          </p:cNvPr>
          <p:cNvSpPr/>
          <p:nvPr/>
        </p:nvSpPr>
        <p:spPr>
          <a:xfrm>
            <a:off x="-304800" y="952500"/>
            <a:ext cx="7048500" cy="762000"/>
          </a:xfrm>
          <a:prstGeom prst="roundRect">
            <a:avLst>
              <a:gd name="adj" fmla="val 2509"/>
            </a:avLst>
          </a:prstGeom>
          <a:solidFill>
            <a:srgbClr val="DDE0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solidFill>
                  <a:schemeClr val="tx1"/>
                </a:solidFill>
              </a:rPr>
              <a:t>Tevrat’ın Özellikleri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B4F11EC-5FFA-0F95-1CA1-4B8CA4DC5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29" y="2317376"/>
            <a:ext cx="4415649" cy="6750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0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2CA2B2D-6A83-48B2-9627-6DF7CA7C7330}"/>
  <p:tag name="ISPRING_RESOURCE_FOLDER" val="C:\Users\Monster\Desktop\YENİ SUNULAR\6.SINIF\1.ÜNİTE\6.1.5._ilahi_kitaplar.pptx\"/>
  <p:tag name="ISPRING_PRESENTATION_PATH" val="C:\Users\Monster\Desktop\YENİ SUNULAR\6.SINIF\1.ÜNİTE\6.1.5._ilahi_kitaplar.pptx.pptx"/>
  <p:tag name="ISPRING_PROJECT_VERSION" val="9.3"/>
  <p:tag name="ISPRING_PROJECT_FOLDER_UPDATED" val="1"/>
  <p:tag name="ISPRING_SCREEN_RECS_UPDATED" val="C:\Users\Monster\Desktop\YENİ SUNULAR\6.SINIF\1.ÜNİTE\6.1.5._ilahi_kitaplar.pptx\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true,&quot;showPlaybackRateButton&quot;:false,&quot;showPrevButton&quot;:true,&quot;showRewind&quot;:true,&quot;showSlideNumbers&quot;:true,&quot;showSlideOnlyButton&quot;:true,&quot;showTimer&quot;:fals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true,&quot;showLogo&quot;:true,&quot;visible&quot;:true},&quot;version&quot;:&quot;1.1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QUESTION_NUMBER% of %TOTAL_QUESTION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eri&quot;,&quot;PB_CC_MENU_OFF&quot;:&quot;Off&quot;,&quot;PB_CC_MENU_ON&quot;:&quot;On&quot;,&quot;PB_CC_MENU_TITLE&quot;:&quot;Notes&quot;,&quot;PB_CONTROL_PANEL_CLOSED_CAPTIONS&quot;:&quot;PB_CONTROL_PANEL_CLOSED_CAPTIONS&quot;,&quot;PB_CONTROL_PANEL_EXIT_FULL_SCREEN&quot;:&quot;Exit full screen&quot;,&quot;PB_CONTROL_PANEL_FULL_SCREEN&quot;:&quot;Full screen&quot;,&quot;PB_CONTROL_PANEL_NEXT&quot;:&quot;SONRAKİ&quot;,&quot;PB_CONTROL_PANEL_OUTLINE&quot;:&quot;OUTLINE&quot;,&quot;PB_CONTROL_PANEL_PREV&quot;:&quot;ÖNCEKİ&quot;,&quot;PB_CONTROL_PANEL_REPLAY&quot;:&quot;Replay&quot;,&quot;PB_CONTROL_PANEL_SLIDE_COUNTER&quot;:&quot;%SLIDE_NUMBER% of %TOTAL_SLIDES%&quot;,&quot;PB_CONTROL_PANEL_VOLUME_CONTROL&quot;:&quot;Volume&quot;,&quot;PB_CURRENT_SLIDE_IS_NOT_COMPLETED&quot;:&quot;Devam etmek için slaydın tamamını görüntülemeniz gerekiyor&quot;,&quot;PB_DOMAIN_RESTRICTION&quot;:&quot;Üzgünüz, yazar bu alandaki sunumun görüntülenmesini devre dışı bırakt&quot;,&quot;PB_DRAWING_TOOLS_END_DRAWING&quot;:&quot;Çizimi sonlandır&quot;,&quot;PB_DRAWING_TOOLS_ERASER&quot;:&quot;Silgi&quot;,&quot;PB_DRAWING_TOOLS_ERASE_ALL&quot;:&quot;Tümünü Sil&quot;,&quot;PB_DRAWING_TOOLS_HIGHLIGHTER&quot;:&quot;İşaretleyici&quot;,&quot;PB_DRAWING_TOOLS_PEN&quot;:&quot;Kalem&quot;,&quot;PB_ENTER_PASSWORD&quot;:&quot;Sunuyu görüntülemek için şifre girin&quot;,&quot;PB_INCORRECT_PASSWORD&quot;:&quot;Şire yanlış&quot;,&quot;PB_INTERACTION_SLIDE_WINDOW_TEXT&quot;:&quot;Bu slayttan ayrılmadan önce etkileşimi tamamlamanız gerekmektedir.&quot;,&quot;PB_MESSAGE_BOX_NO&quot;:&quot;HAYIR&quot;,&quot;PB_MESSAGE_BOX_OK&quot;:&quot;Tamam&quot;,&quot;PB_MESSAGE_BOX_YES&quot;:&quot;EVET&quot;,&quot;PB_NAVIGATION_IS_RESTRICTED&quot;:&quot;Yalnızca daha önce görüntülenen slaytlara erişebilirsiniz.&quot;,&quot;PB_NAVIGATION_IS_SEQUENTIAL&quot;:&quot;Slaytları verilen sırayla görüntülemeniz gerekir.&quot;,&quot;PB_PLAYBACK_RATE_MENU_CAPTION&quot;:&quot;Speed&quot;,&quot;PB_PRECEDING_QUIZ_FAILED_WINDOW_TEXT&quot;:&quot;%SLIDE_INDEX% slaytındaki sınavı geçemediğiniz için ilerleyemezsiniz.&quot;,&quot;PB_PRECEDING_QUIZ_NOT_COMPLETED_WINDOW_TEXT&quot;:&quot;İlerlemek için %SLIDE_INDEX% slaytındaki testi denemelisiniz.&quot;,&quot;PB_PRECEDING_QUIZ_NOT_PASSED_WINDOW_TEXT&quot;:&quot;İlerlemek için %SLIDE_INDEX% slaytındaki testi geçmelisiniz.&quot;,&quot;PB_PRECEDING_SCENARIO_FAILED_WINDOW_TEXT&quot;:&quot;%SLIDEINDEX% slaytındaki simülasyonu geçemediğiniz için ilerleyemezsiniz.&quot;,&quot;PB_PRECEDING_SCENARIO_NOT_COMPLETED_WINDOW_TEXT&quot;:&quot;İlerlemek için %SLIDE_INDEX% slaytındaki simülasyonu denemelisiniz.&quot;,&quot;PB_PRECEDING_SCENARIO_NOT_PASSED_WINDOW_TEXT&quot;:&quot;İlerlemek için %SLIDE_INDEX% slaytındaki simülasyonu geçmelisiniz.&quot;,&quot;PB_PRESENTER_COLLAPSE_BIO&quot;:&quot;Show less&quot;,&quot;PB_PRESENTER_EMAIL&quot;:&quot;Email&quot;,&quot;PB_PRESENTER_EXPAND_BIO&quot;:&quot;Show more&quot;,&quot;PB_PRESENTER_NO_INFO&quot;:&quot;Sunucu Bilgisi Yok&quot;,&quot;PB_PRESENTER_WEBSITE&quot;:&quot;Website&quot;,&quot;PB_QUIZ_SLIDE_WINDOW_TEXT&quot;:&quot;Bu slayttan ayrılmadan önce testi tamamlamanız gerekmektedir.&quot;,&quot;PB_RATE_MENU_CAPTION&quot;:&quot;Speed&quot;,&quot;PB_RATE_MENU_DEFAULT_RATE&quot;:&quot;Normal&quot;,&quot;PB_RESUME_PRESENTATION_WINDOW_TEXT&quot;:&quot;Sunuyu son görüntülenen slayttan devam ettirmek ister misiniz?&quot;,&quot;PB_SCENARIO_SLIDE_WINDOW_TEXT&quot;:&quot;Bu slayttan ayrılmadan önce simülasyonu tamamlamanız gerekmektedir.&quot;,&quot;PB_SEARCH_CANCEL&quot;:&quot;İptal&quot;,&quot;PB_SEARCH_NO_RESULTS_LABEL&quot;:&quot;Hiçbir sonuç bulunamadı&quot;,&quot;PB_SEARCH_PANEL_DEFAULT_TEXT&quot;:&quot;Ara&quot;,&quot;PB_SEARCH_RESULTS_LABEL&quot;:&quot;ARARMA SONUÇLARI&quot;,&quot;PB_SEARCH_RESULT_IN_NOTES&quot;:&quot;in notes&quot;,&quot;PB_SEARCH_RESULT_IN_TEXT_LABEL&quot;:&quot;[slayt metni&quot;,&quot;PB_SUBTITLES_MENU_CAPTION&quot;:&quot;Subtitles&quot;,&quot;PB_SUBTITLES_OFF&quot;:&quot;Off&quot;,&quot;PB_TAB_NOTES_LABEL&quot;:&quot;Notlar&quot;,&quot;PB_TAB_OUTLINE_LABEL&quot;:&quot;İÇİNDEKİLER&quot;,&quot;PB_TIME_RESTRICTION&quot;:&quot;Üzgünüz, yazar şu anda sunumu görüntülemeyi devre dışı bıraktı.&quot;,&quot;PB_TITLE_PANEL_ATTACHMENTS&quot;:&quot;www.dindersimateryal.com&quot;,&quot;PB_TITLE_PANEL_MARKER_TOOLS&quot;:&quot;Kalem\/İşaretleyici&quot;,&quot;PB_TITLE_PANEL_NOTES&quot;:&quot;Notlar&quot;,&quot;PB_TITLE_PANEL_OUTLINE&quot;:&quot;İçindekiler&quot;,&quot;PB_TITLE_PANEL_PRESENTER_INFO&quot;:&quot;Sunucu Bilgisi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COMPANY_WEBSITE&quot;,&quot;DT_COURSE_TITLE&quot;,&quot;DT_SLIDE_TITLE&quot;,&quot;DT_SLIDE_NOTES_TEXT&quot;,&quot;DT_SLIDE_TEXT&quot;,&quot;DT_HYPERLINK_TOOLTIP&quot;]},&quot;resources&quot;:{&quot;attachments&quot;:false,&quot;companyLogos&quot;:{&quot;enlargeToFit&quot;:false,&quot;height&quot;:156,&quot;jpegQuality&quot;:100,&quot;keepAspectRatio&quot;:true,&quot;width&quot;:266},&quot;fonts&quot;:[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playAndPause,replay,fullscreen,volumeControl,slideNumber,goToPrev,goToNext&quot;,&quot;playerLayoutHeader&quot;:&quot;markerTools,outline,title,logo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6.1.5._ilahi_kitaplar.pptx"/>
  <p:tag name="ISPRING_LMS_API_VERSION" val="SCORM 2004 (4th edition)"/>
  <p:tag name="ISPRING_ULTRA_SCORM_COURSE_ID" val="F71167B3-598B-4B03-A421-925B3C75AC0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İSPRİNGCLOUDFOLDERID" val="1"/>
  <p:tag name="İSPRİNGONLİNEFOLDERID" val="1"/>
  <p:tag name="ISPRING_OUTPUT_FOLDER" val="[[&quot;W\uFFFD\uFFFD{B183E348-C202-44F7-B565-2C1AFCBC22E2}&quot;,&quot;C:\\Users\\Monster\\Desktop\\YENİ SUNULAR\\6.SINIF\\1.ÜNİT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6.1.5._ilahi_kitaplar.pptx"/>
  <p:tag name="ISPRING_FIRST_PUBLISH" val="1"/>
  <p:tag name="ARTICULATE_SLIDE_COUNT" val="2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4F9E8D-494D-42C2-B3F6-AEB5C77FB523}:256"/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2B0FB5-F749-4F97-86D1-7D4A39C31F9E}:2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7EA4C9-BA57-4AA3-B0B0-C448825F17D7}:2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933071-151D-46A3-B751-30B48BF4BC1F}: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9C31A3-FB7B-4633-930A-A60BB3392A54}:26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D64C62-8460-43FC-AB37-5BA4A977EED8}:26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001B1B-A8AE-429D-9F3B-D28E4BA610F3}:266"/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AFE128-9E31-47D8-83F8-BA33AD62339A}:283"/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0661B0-81F0-4930-9046-B8F03D21C1DC}:284"/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907494-E4C2-4B82-93A6-0C452575397A}:267"/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C50183-7FEB-4981-86C9-EF360CF6C70E}:285"/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9DD742-E5E7-4DF3-990F-2A2C986875DC}:286"/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130987-434E-4929-AA0D-26F0098489A9}: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4214AB-8166-47AF-AD62-BEBB85B4F0A2}:287"/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F51292-7783-400D-8679-DB122D1C25AA}:2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4BDB20-7402-472D-A0E5-48CCF86205BF}:2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49CB5D-ED54-4590-BC4D-84A03FC199BD}:28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43EE13-0F21-4C65-A58D-B51690EB6E6C}:274"/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7D286-1EDC-4E29-8374-ADC22DA3EB1E}:27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A54719-46AB-41DC-80B4-44AFA8845841}:2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26F8AA-37E5-4F04-84D6-FCBF5744DE47}:27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3C75BC-2AD1-4756-A7E4-4CCE89D99545}:291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1159</Words>
  <Application>Microsoft Office PowerPoint</Application>
  <PresentationFormat>Özel</PresentationFormat>
  <Paragraphs>262</Paragraphs>
  <Slides>25</Slides>
  <Notes>25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25</vt:i4>
      </vt:variant>
    </vt:vector>
  </HeadingPairs>
  <TitlesOfParts>
    <vt:vector size="45" baseType="lpstr">
      <vt:lpstr>Bobby Jones Soft</vt:lpstr>
      <vt:lpstr>Helvetica</vt:lpstr>
      <vt:lpstr>맑은 고딕</vt:lpstr>
      <vt:lpstr>Calibri</vt:lpstr>
      <vt:lpstr>Arial</vt:lpstr>
      <vt:lpstr>Bahnschrift SemiCondensed</vt:lpstr>
      <vt:lpstr>Rockwell Extra Bold</vt:lpstr>
      <vt:lpstr>TT Rounds Condensed</vt:lpstr>
      <vt:lpstr>TT Rounds Condensed Bold</vt:lpstr>
      <vt:lpstr>Wingdings</vt:lpstr>
      <vt:lpstr>Calibri Light</vt:lpstr>
      <vt:lpstr>Open Sans</vt:lpstr>
      <vt:lpstr>Times New Roman</vt:lpstr>
      <vt:lpstr>Aptos Display</vt:lpstr>
      <vt:lpstr>Aptos</vt:lpstr>
      <vt:lpstr>Office Theme</vt:lpstr>
      <vt:lpstr>1_Office Theme</vt:lpstr>
      <vt:lpstr>Ofis Teması</vt:lpstr>
      <vt:lpstr>JAY DESIGN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6.1.5._ilahi_kitaplar.pptx</dc:title>
  <cp:lastModifiedBy>Mustafa YILDIRIM</cp:lastModifiedBy>
  <cp:revision>19</cp:revision>
  <dcterms:created xsi:type="dcterms:W3CDTF">2006-08-16T00:00:00Z</dcterms:created>
  <dcterms:modified xsi:type="dcterms:W3CDTF">2024-09-27T12:24:14Z</dcterms:modified>
  <dc:identifier>DAGPu1AaLSE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83613B40-4DA4-41FC-89C4-BE97D5478478</vt:lpwstr>
  </property>
  <property fmtid="{D5CDD505-2E9C-101B-9397-08002B2CF9AE}" pid="3" name="ArticulatePath">
    <vt:lpwstr>6.1.5._ilahi_kitaplar.pptx</vt:lpwstr>
  </property>
</Properties>
</file>