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tags/tag17.xml" ContentType="application/vnd.openxmlformats-officedocument.presentationml.tags+xml"/>
  <Override PartName="/ppt/theme/theme18.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1" r:id="rId7"/>
    <p:sldMasterId id="2147483734" r:id="rId8"/>
    <p:sldMasterId id="2147483747" r:id="rId9"/>
    <p:sldMasterId id="2147483760" r:id="rId10"/>
    <p:sldMasterId id="2147483772" r:id="rId11"/>
    <p:sldMasterId id="2147483785" r:id="rId12"/>
    <p:sldMasterId id="2147483813" r:id="rId13"/>
    <p:sldMasterId id="2147483825" r:id="rId14"/>
    <p:sldMasterId id="2147483845" r:id="rId15"/>
    <p:sldMasterId id="2147483858" r:id="rId16"/>
    <p:sldMasterId id="2147483871" r:id="rId17"/>
  </p:sldMasterIdLst>
  <p:notesMasterIdLst>
    <p:notesMasterId r:id="rId96"/>
  </p:notesMasterIdLst>
  <p:sldIdLst>
    <p:sldId id="256" r:id="rId18"/>
    <p:sldId id="261" r:id="rId19"/>
    <p:sldId id="262" r:id="rId20"/>
    <p:sldId id="263" r:id="rId21"/>
    <p:sldId id="257" r:id="rId22"/>
    <p:sldId id="264" r:id="rId23"/>
    <p:sldId id="258" r:id="rId24"/>
    <p:sldId id="283" r:id="rId25"/>
    <p:sldId id="356" r:id="rId26"/>
    <p:sldId id="285" r:id="rId27"/>
    <p:sldId id="358" r:id="rId28"/>
    <p:sldId id="268" r:id="rId29"/>
    <p:sldId id="269" r:id="rId30"/>
    <p:sldId id="270" r:id="rId31"/>
    <p:sldId id="286" r:id="rId32"/>
    <p:sldId id="287" r:id="rId33"/>
    <p:sldId id="288" r:id="rId34"/>
    <p:sldId id="357" r:id="rId35"/>
    <p:sldId id="271" r:id="rId36"/>
    <p:sldId id="259" r:id="rId37"/>
    <p:sldId id="272" r:id="rId38"/>
    <p:sldId id="273" r:id="rId39"/>
    <p:sldId id="274" r:id="rId40"/>
    <p:sldId id="275" r:id="rId41"/>
    <p:sldId id="276" r:id="rId42"/>
    <p:sldId id="291" r:id="rId43"/>
    <p:sldId id="351" r:id="rId44"/>
    <p:sldId id="277" r:id="rId45"/>
    <p:sldId id="279" r:id="rId46"/>
    <p:sldId id="280" r:id="rId47"/>
    <p:sldId id="278" r:id="rId48"/>
    <p:sldId id="359" r:id="rId49"/>
    <p:sldId id="352" r:id="rId50"/>
    <p:sldId id="350" r:id="rId51"/>
    <p:sldId id="292" r:id="rId52"/>
    <p:sldId id="293" r:id="rId53"/>
    <p:sldId id="281" r:id="rId54"/>
    <p:sldId id="298" r:id="rId55"/>
    <p:sldId id="299" r:id="rId56"/>
    <p:sldId id="360" r:id="rId57"/>
    <p:sldId id="301" r:id="rId58"/>
    <p:sldId id="304" r:id="rId59"/>
    <p:sldId id="307" r:id="rId60"/>
    <p:sldId id="305" r:id="rId61"/>
    <p:sldId id="303" r:id="rId62"/>
    <p:sldId id="353"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54" r:id="rId76"/>
    <p:sldId id="267" r:id="rId77"/>
    <p:sldId id="361" r:id="rId78"/>
    <p:sldId id="325" r:id="rId79"/>
    <p:sldId id="320" r:id="rId80"/>
    <p:sldId id="362" r:id="rId81"/>
    <p:sldId id="282" r:id="rId82"/>
    <p:sldId id="328" r:id="rId83"/>
    <p:sldId id="330" r:id="rId84"/>
    <p:sldId id="335" r:id="rId85"/>
    <p:sldId id="331" r:id="rId86"/>
    <p:sldId id="332" r:id="rId87"/>
    <p:sldId id="333" r:id="rId88"/>
    <p:sldId id="334" r:id="rId89"/>
    <p:sldId id="355" r:id="rId90"/>
    <p:sldId id="364" r:id="rId91"/>
    <p:sldId id="338" r:id="rId92"/>
    <p:sldId id="337" r:id="rId93"/>
    <p:sldId id="363" r:id="rId94"/>
    <p:sldId id="391" r:id="rId95"/>
  </p:sldIdLst>
  <p:sldSz cx="12192000" cy="6858000"/>
  <p:notesSz cx="6858000" cy="9144000"/>
  <p:custDataLst>
    <p:tags r:id="rId97"/>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73C"/>
    <a:srgbClr val="06A199"/>
    <a:srgbClr val="66BDB7"/>
    <a:srgbClr val="FFE699"/>
    <a:srgbClr val="FFEE5A"/>
    <a:srgbClr val="FBC891"/>
    <a:srgbClr val="77C2E9"/>
    <a:srgbClr val="E86392"/>
    <a:srgbClr val="F3A5BF"/>
    <a:srgbClr val="E257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B7970-7886-4A04-AE5C-7659656AB948}" type="datetimeFigureOut">
              <a:rPr lang="tr-TR" smtClean="0"/>
              <a:t>7.10.2024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447EC-85FA-45E9-A54E-07A99ECB8B78}" type="slidenum">
              <a:rPr lang="tr-TR" smtClean="0"/>
              <a:t>‹#›</a:t>
            </a:fld>
            <a:endParaRPr lang="tr-TR"/>
          </a:p>
        </p:txBody>
      </p:sp>
    </p:spTree>
    <p:extLst>
      <p:ext uri="{BB962C8B-B14F-4D97-AF65-F5344CB8AC3E}">
        <p14:creationId xmlns:p14="http://schemas.microsoft.com/office/powerpoint/2010/main" val="256915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623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69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042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90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1.xml"/><Relationship Id="rId5" Type="http://schemas.openxmlformats.org/officeDocument/2006/relationships/tags" Target="../tags/tag11.xml"/><Relationship Id="rId4" Type="http://schemas.openxmlformats.org/officeDocument/2006/relationships/tags" Target="../tags/tag10.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1.xml"/><Relationship Id="rId5" Type="http://schemas.openxmlformats.org/officeDocument/2006/relationships/tags" Target="../tags/tag16.xml"/><Relationship Id="rId4" Type="http://schemas.openxmlformats.org/officeDocument/2006/relationships/tags" Target="../tags/tag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4.xml"/><Relationship Id="rId4" Type="http://schemas.openxmlformats.org/officeDocument/2006/relationships/hyperlink" Target="http://bit.ly/2TtBDfr" TargetMode="Externa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D559B2AD-4A17-49FF-952C-5708EB0F23ED}" type="datetimeFigureOut">
              <a:rPr lang="tr-TR" smtClean="0"/>
              <a:t>7.10.2024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2212907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559B2AD-4A17-49FF-952C-5708EB0F23ED}" type="datetimeFigureOut">
              <a:rPr lang="tr-TR" smtClean="0"/>
              <a:t>7.10.2024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31656055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75F768-2E9A-4A98-ABCF-F797DF280E5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3211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21CA3C-8886-4152-BC03-3DB86A80EAC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3225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2EC1E6-50B0-43DB-9FF4-C63643D9212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3468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07372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D656-2F39-44F1-8568-A68F5B8757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4E0629-07BA-4B84-B6D5-3614971D3C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4C150-750E-44F7-AF70-69949FFDD1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4F11C9-571A-4FF3-B7CC-F3FF0AE7C5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A84577-9082-4309-85D7-F9FD2B298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5374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3A68-1279-4E0F-B013-204244344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AFFAF-6131-4F36-BF41-9CCC7E0252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C0CDB-5191-4097-8F49-37CF15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D9E141C-E5A4-4E7B-A3FE-5087ADFD8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E78620C-8319-4D9D-B006-E048D44454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1503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E6FB-1A21-4ED5-8C1A-B37BAE08BB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B76EE0-C799-462E-9F6C-BB1C7BE713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9B99ED-8456-49BA-ADCA-E08C753403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ABCE59-8BBE-4526-8094-B3A5337989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CE60CC4-0447-4681-ADCE-D91C527E6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618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5B40-699C-420F-B8C2-A746D7D9D0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A6559-48D5-4540-8BA4-3BE3E6CE10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668B89-DEE1-4BA5-AE38-4829B15241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5F1008-F6C6-460F-84A8-5A52FAA28E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4974C5-4170-428E-8A0D-F4EA8EE966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E228452-5BA2-4C1F-AE4E-602E9A2DBD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4563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1F03-08F9-4354-8A7C-692EBB0E86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04A7B-DDC6-4D4D-B1DD-47C0DD4E8C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40B1AF-21D0-4F08-AB25-F4389E8325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64D6A-78EE-4B1B-AEC0-E1AB81FD21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EEF063-F582-4D9B-9B31-46A4247991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2DB2C9-9905-4E1B-A084-56E2D18A56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1FAA8B8-B74B-4AE4-8B3B-66D0691502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0272A91-8978-4245-A6B8-0C4FF899C7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9396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E0D9-8629-4BB7-87AE-5661456777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23B6BD-0BBE-483F-A678-3E14CD39B7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EF34841-AFA2-48D3-BF74-DE4E39A47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1C1EAD7-FB7C-4432-962B-80EC9970E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753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559B2AD-4A17-49FF-952C-5708EB0F23ED}" type="datetimeFigureOut">
              <a:rPr lang="tr-TR" smtClean="0"/>
              <a:t>7.10.2024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30139080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160552-49AD-4A1A-B9D1-4A68ECCDA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D990CC6-79D8-4CB1-86EC-EC88FA6CA7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467387-AE5A-4CA0-ACE3-BC0111A3A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8727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418C7-9F6A-4E4B-81EE-208F35E26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2AFEC-31BC-4A04-B6A3-0FB14DF06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E8C853-82B9-4E5E-A43A-3E44E3D75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938FE6-5A57-4436-BF65-1D398D0A64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667D913-A2D4-4A09-8D93-AECC5BD4EE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3FCCF27-50B7-4FA6-A000-8754A995F3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841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55C3-04A0-4D6E-97EB-D4DB689B6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E5E78F-F437-410B-A745-82BC16C3F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766178-2A40-495D-AC47-255DC3185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B3E104-5449-4B87-AF6A-769736618D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E1A15A4-47B1-43A9-AA61-B245C15A0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44377BD-65EC-4A91-8E3E-85D0BE67AD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385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BB51-58EE-46AB-A14B-57D9CFF9C8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C205D5-F40D-4A7D-9571-66BADAC6D8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6574B-1A25-4A0A-A23C-2A3B55CEA1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1D934AC-4942-4767-8398-E19E5D9A29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C614E8-103F-4E92-BCA8-EC06E27AD5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156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BC4C7-D06C-4300-B2D3-128188F2A7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636722-BA24-4159-93BA-F90EFA958E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B11C1-52B1-441B-9498-85B2C66D29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DA96824-C379-472D-8AF7-10251CE764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067B16-D121-4E7B-8986-CDCA3B96A9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109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020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3593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937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9925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90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9B3F-4AAC-4617-BDAE-005A0A15F8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5485AB-4803-490C-B477-565DEF4EDE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6378B2-188B-41B1-B8E8-AEF128AE22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8367F18-6F23-4997-98D6-A1732CDDB5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A58066-DE9F-48D9-99FC-5E17DB8695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626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5716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7739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9188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396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3624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0983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5428882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9305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1941695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475556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587-F54D-4066-B529-C9E3DCA88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19FFC-85C7-4620-91DF-845FED6316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A1923-603B-4B8F-8125-7E0DD52B2D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232957-169D-4389-84E5-AD37DF7C48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677475-D682-4602-9228-0B2C219EAB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4113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884062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4224192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21165680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543139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003434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0542965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010729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867311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584928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823042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06CF-060F-4DA7-A987-13EFF3F146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98B11-9409-4521-9318-C2688DD06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CD7C35-3401-497E-B191-05D42C4D03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76E004-B50C-46EE-8728-962908EC0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08B17A3-2918-4CA3-87B9-EF97C6AFA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3161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170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480837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14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815815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549056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394108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470281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618285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417879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807231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90729-2569-4540-9610-60930CF72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7CF346-54C6-41DA-B53F-1CAA3F40DA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06358D-6FBB-4FFE-AB9D-04DA39B866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0137FB-D8F7-4CD5-A358-3FFB45A1C0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99DF96C-5021-4412-B514-60A5A65BC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CBC6B83-5BAD-44AA-B98E-E7459CAC10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1695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8916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763165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4505671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8279722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8258494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11199309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840920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7294725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2681928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391580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B6B3-2799-46A5-A827-F8901B9818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FE2BD-A60C-4F64-92DD-284331ED7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291A38-270F-4A1D-9E67-1D133DF913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A6F707-7D0B-4DE0-9710-59B29CB1DD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51D46E-C509-4AD0-9D2A-D17B9B9F1B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5FD826-C7E5-4EE9-BB10-5BFAE4D24B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0E92FC9-BEB8-4A0C-822C-15BA642FCF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092849-8D74-47E9-BB11-E7B7FDAB5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327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273083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0703786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7664130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0767698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8102821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7645728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2488376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915205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31015842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4250814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33C6-67EB-4E9B-A8BA-0CDCD403A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9A6D66-6316-4E92-B831-D7C2B3B4D8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8613DB0-1268-4D16-9AE5-F28E56D5E9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BDA0D1-B6C3-43E5-AA43-672A4756D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6446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7C1435-38DE-4ACA-82C8-825D8F6DC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5389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9FCFDD-1F85-45DF-92CA-46248156ADE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2618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8EBA3B-F145-4833-9F8B-900C8FE821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676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9A2F4-8E66-476D-B207-AC8607D6A99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7312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45121-8B16-46FB-AB78-D40F83CBF96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3559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D21E65-20EB-464C-BDF4-42C25BFB73D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2463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314799-51F7-4FEF-8064-AD701F101A2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7333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C3103A-B8C2-45DF-9C3F-278F5EA5636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8718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75F768-2E9A-4A98-ABCF-F797DF280E5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3473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21CA3C-8886-4152-BC03-3DB86A80EAC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635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C8F1F-AC63-4156-9955-F188B34B8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B298C0-24B5-4A55-81F0-46968FB207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93762F-724B-486C-A64A-A13E99CAEA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5972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2EC1E6-50B0-43DB-9FF4-C63643D9212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4949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826584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5292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9935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0352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3660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0012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20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0916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094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5F7E-F585-4062-A1C7-02BF6CD8A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F5B2FC-7DDF-43D7-A05B-7965CCDADA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9BA2B-3B9A-46BC-BCE1-E27857DEF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6C89B5-9BA8-422D-9034-3D8F45E12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A2B6B01-9946-4C20-BF47-A1894C9095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5FAC2C-E365-40DA-BDD2-55C92730E9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6044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4609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3855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9797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5657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68122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53215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17442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94622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30856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03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559B2AD-4A17-49FF-952C-5708EB0F23ED}" type="datetimeFigureOut">
              <a:rPr lang="tr-TR" smtClean="0"/>
              <a:t>7.10.2024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1624062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9289-7D65-4472-90C9-63C271614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E54EA0-8EDC-485D-A39F-F40855D51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9EBBA5-E212-4653-8361-7E4FDD72A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B63FA6-3092-4B8D-9864-E5FDFCB25F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C95D444-6432-40CF-A3FC-BFCD54E6EC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CA1884F-DDA6-48C6-A979-933C622100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3520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35495794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0424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5332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3174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6828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59D4-3634-4636-AA4E-CAAFA7574D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AE73E-0586-4B5E-8EFD-2CF1ABAD90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29CC5-C734-448D-8A80-705F29AD6F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9EE2916-20DE-47FF-ACF7-3E27DAE2DD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C9679DF-A562-48F8-ADD2-60F411119D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291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29601-D2FE-479F-B0FE-754F16FDFD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26441D-EF8C-4D24-B232-AED8B51162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D424D-5BF2-45E9-A4A8-127C87C48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1F8C08-3B92-4DE2-9F11-46F2729DBD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679CD6-CBAE-4B1A-A838-A98D151AD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090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710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812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335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237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484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867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34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D559B2AD-4A17-49FF-952C-5708EB0F23ED}" type="datetimeFigureOut">
              <a:rPr lang="tr-TR" smtClean="0"/>
              <a:t>7.10.2024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636481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843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254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500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36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620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55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303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76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802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53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D559B2AD-4A17-49FF-952C-5708EB0F23ED}" type="datetimeFigureOut">
              <a:rPr lang="tr-TR" smtClean="0"/>
              <a:t>7.10.2024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38406716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111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396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659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804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62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21528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75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49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062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82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559B2AD-4A17-49FF-952C-5708EB0F23ED}" type="datetimeFigureOut">
              <a:rPr lang="tr-TR" smtClean="0"/>
              <a:t>7.10.2024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410867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400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92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46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848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4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827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217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0916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023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15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D559B2AD-4A17-49FF-952C-5708EB0F23ED}" type="datetimeFigureOut">
              <a:rPr lang="tr-TR" smtClean="0"/>
              <a:t>7.10.2024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2785215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57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213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766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0407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1794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0527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6429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975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904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87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559B2AD-4A17-49FF-952C-5708EB0F23ED}" type="datetimeFigureOut">
              <a:rPr lang="tr-TR" smtClean="0"/>
              <a:t>7.10.2024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41151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290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131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0094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62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087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4325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864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5471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0937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8518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D559B2AD-4A17-49FF-952C-5708EB0F23ED}" type="datetimeFigureOut">
              <a:rPr lang="tr-TR" smtClean="0"/>
              <a:t>7.10.2024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1913308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41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0553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3095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918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9858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5442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761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77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3868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44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D559B2AD-4A17-49FF-952C-5708EB0F23ED}" type="datetimeFigureOut">
              <a:rPr lang="tr-TR" smtClean="0"/>
              <a:t>7.10.2024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626DB5D-CBE0-436D-AE52-DF0B85EE782D}" type="slidenum">
              <a:rPr lang="tr-TR" smtClean="0"/>
              <a:t>‹#›</a:t>
            </a:fld>
            <a:endParaRPr lang="tr-TR"/>
          </a:p>
        </p:txBody>
      </p:sp>
    </p:spTree>
    <p:extLst>
      <p:ext uri="{BB962C8B-B14F-4D97-AF65-F5344CB8AC3E}">
        <p14:creationId xmlns:p14="http://schemas.microsoft.com/office/powerpoint/2010/main" val="31416943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3680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14501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7C1435-38DE-4ACA-82C8-825D8F6DC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3786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9FCFDD-1F85-45DF-92CA-46248156ADE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3443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8EBA3B-F145-4833-9F8B-900C8FE821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1066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9A2F4-8E66-476D-B207-AC8607D6A99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6165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45121-8B16-46FB-AB78-D40F83CBF96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7190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D21E65-20EB-464C-BDF4-42C25BFB73D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8607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314799-51F7-4FEF-8064-AD701F101A2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2124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C3103A-B8C2-45DF-9C3F-278F5EA5636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24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18" Type="http://schemas.openxmlformats.org/officeDocument/2006/relationships/tags" Target="../tags/tag6.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tags" Target="../tags/tag5.xml"/><Relationship Id="rId2" Type="http://schemas.openxmlformats.org/officeDocument/2006/relationships/slideLayout" Target="../slideLayouts/slideLayout116.xml"/><Relationship Id="rId16" Type="http://schemas.openxmlformats.org/officeDocument/2006/relationships/tags" Target="../tags/tag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ags" Target="../tags/tag3.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ags" Target="../tags/tag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theme" Target="../theme/theme14.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5.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6.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7.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9B2AD-4A17-49FF-952C-5708EB0F23ED}" type="datetimeFigureOut">
              <a:rPr lang="tr-TR" smtClean="0"/>
              <a:t>7.10.2024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6DB5D-CBE0-436D-AE52-DF0B85EE782D}" type="slidenum">
              <a:rPr lang="tr-TR" smtClean="0"/>
              <a:t>‹#›</a:t>
            </a:fld>
            <a:endParaRPr lang="tr-TR"/>
          </a:p>
        </p:txBody>
      </p:sp>
    </p:spTree>
    <p:extLst>
      <p:ext uri="{BB962C8B-B14F-4D97-AF65-F5344CB8AC3E}">
        <p14:creationId xmlns:p14="http://schemas.microsoft.com/office/powerpoint/2010/main" val="80135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4D0D5-1337-426F-97A5-991BB5DB2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FD4CF5-3C48-4E2A-B5EC-F07966031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5406B-802C-4409-A64F-FF6B6D185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AFBE0C-58F2-475E-80D8-CCB955C9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F585D7A-1E53-4A96-A9ED-70586354B7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84080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29216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70472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65277835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11131110"/>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88DE07-31AC-44D6-8E31-0C13EF9AA65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71144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27692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9957817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6BFF91-5104-4CFC-AD6D-D636CDEE7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BA46DD-7069-4F81-A636-4213070ADA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EA045-E029-40F5-BA98-7B0A53178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998622-884B-449A-B754-D2036402F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650306-7038-44E9-BAB5-FCF3BED062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429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4578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2437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C56E57-EA98-4D51-B0B0-B9EF730FD35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4B10BE-ECB4-4233-A998-DF64EDB010E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5662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8242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11533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14500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88DE07-31AC-44D6-8E31-0C13EF9AA65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Hazırlayan Mustafa YILDIRIM</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73047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wordwall.net/play/24379/385/520" TargetMode="External"/><Relationship Id="rId2" Type="http://schemas.openxmlformats.org/officeDocument/2006/relationships/image" Target="../media/image17.png"/><Relationship Id="rId1" Type="http://schemas.openxmlformats.org/officeDocument/2006/relationships/slideLayout" Target="../slideLayouts/slideLayout168.xml"/><Relationship Id="rId4" Type="http://schemas.openxmlformats.org/officeDocument/2006/relationships/hyperlink" Target="http://www.dindersimateryal.com/" TargetMode="Externa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4.xml"/><Relationship Id="rId1" Type="http://schemas.openxmlformats.org/officeDocument/2006/relationships/tags" Target="../tags/tag25.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4.xml"/><Relationship Id="rId1" Type="http://schemas.openxmlformats.org/officeDocument/2006/relationships/tags" Target="../tags/tag26.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4.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4.xml"/><Relationship Id="rId1" Type="http://schemas.openxmlformats.org/officeDocument/2006/relationships/tags" Target="../tags/tag2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4.xml"/><Relationship Id="rId1" Type="http://schemas.openxmlformats.org/officeDocument/2006/relationships/tags" Target="../tags/tag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68.xml"/><Relationship Id="rId1" Type="http://schemas.openxmlformats.org/officeDocument/2006/relationships/tags" Target="../tags/tag30.xml"/><Relationship Id="rId5" Type="http://schemas.openxmlformats.org/officeDocument/2006/relationships/hyperlink" Target="http://www.dindersimateryal.com/" TargetMode="External"/><Relationship Id="rId4" Type="http://schemas.openxmlformats.org/officeDocument/2006/relationships/hyperlink" Target="https://wordwall.net/play/5364/309/419" TargetMode="Externa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4.xml"/><Relationship Id="rId1" Type="http://schemas.openxmlformats.org/officeDocument/2006/relationships/tags" Target="../tags/tag3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tags" Target="../tags/tag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62.xml"/><Relationship Id="rId1" Type="http://schemas.openxmlformats.org/officeDocument/2006/relationships/tags" Target="../tags/tag35.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7.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wordwall.net/play/5364/678/615" TargetMode="External"/><Relationship Id="rId2" Type="http://schemas.openxmlformats.org/officeDocument/2006/relationships/image" Target="../media/image17.png"/><Relationship Id="rId1" Type="http://schemas.openxmlformats.org/officeDocument/2006/relationships/slideLayout" Target="../slideLayouts/slideLayout16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5.xml"/><Relationship Id="rId1" Type="http://schemas.openxmlformats.org/officeDocument/2006/relationships/tags" Target="../tags/tag3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5.xml"/><Relationship Id="rId1" Type="http://schemas.openxmlformats.org/officeDocument/2006/relationships/tags" Target="../tags/tag38.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81.xml"/><Relationship Id="rId1" Type="http://schemas.openxmlformats.org/officeDocument/2006/relationships/tags" Target="../tags/tag39.xml"/></Relationships>
</file>

<file path=ppt/slides/_rels/slide33.xml.rels><?xml version="1.0" encoding="UTF-8" standalone="yes"?>
<Relationships xmlns="http://schemas.openxmlformats.org/package/2006/relationships"><Relationship Id="rId3" Type="http://schemas.openxmlformats.org/officeDocument/2006/relationships/hyperlink" Target="https://wordwall.net/play/676/249/6523" TargetMode="External"/><Relationship Id="rId2" Type="http://schemas.openxmlformats.org/officeDocument/2006/relationships/image" Target="../media/image17.png"/><Relationship Id="rId1" Type="http://schemas.openxmlformats.org/officeDocument/2006/relationships/slideLayout" Target="../slideLayouts/slideLayout168.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7.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7.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5.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KonQunY2Fo0" TargetMode="External"/><Relationship Id="rId2" Type="http://schemas.openxmlformats.org/officeDocument/2006/relationships/notesSlide" Target="../notesSlides/notesSlide3.xml"/><Relationship Id="rId1" Type="http://schemas.openxmlformats.org/officeDocument/2006/relationships/slideLayout" Target="../slideLayouts/slideLayout168.xml"/><Relationship Id="rId4" Type="http://schemas.openxmlformats.org/officeDocument/2006/relationships/hyperlink" Target="http://youtube.com/watch?v=fCYYApHPOxM" TargetMode="External"/></Relationships>
</file>

<file path=ppt/slides/_rels/slide41.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3.xml"/><Relationship Id="rId5" Type="http://schemas.openxmlformats.org/officeDocument/2006/relationships/image" Target="../media/image45.png"/><Relationship Id="rId4"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6.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86.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ordwall.net/play/24381/597/770" TargetMode="External"/><Relationship Id="rId2" Type="http://schemas.openxmlformats.org/officeDocument/2006/relationships/image" Target="../media/image17.png"/><Relationship Id="rId1" Type="http://schemas.openxmlformats.org/officeDocument/2006/relationships/slideLayout" Target="../slideLayouts/slideLayout168.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8.png"/></Relationships>
</file>

<file path=ppt/slides/_rels/slide5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2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hyperlink" Target="https://wordwall.net/play/684/467/4555" TargetMode="External"/><Relationship Id="rId2" Type="http://schemas.openxmlformats.org/officeDocument/2006/relationships/image" Target="../media/image17.png"/><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Y5PH0v9PRg4" TargetMode="External"/><Relationship Id="rId2" Type="http://schemas.openxmlformats.org/officeDocument/2006/relationships/image" Target="../media/image17.png"/><Relationship Id="rId1" Type="http://schemas.openxmlformats.org/officeDocument/2006/relationships/slideLayout" Target="../slideLayouts/slideLayout168.xml"/><Relationship Id="rId4" Type="http://schemas.openxmlformats.org/officeDocument/2006/relationships/hyperlink" Target="http://www.dindersimateryal.com/" TargetMode="Externa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6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2.xml"/><Relationship Id="rId5" Type="http://schemas.openxmlformats.org/officeDocument/2006/relationships/image" Target="../media/image33.png"/><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ordwall.net/play/5394/397/355" TargetMode="External"/><Relationship Id="rId2" Type="http://schemas.openxmlformats.org/officeDocument/2006/relationships/image" Target="../media/image17.png"/><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2.wav"/></Relationships>
</file>

<file path=ppt/slides/_rels/slide7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image" Target="../media/image33.png"/><Relationship Id="rId4" Type="http://schemas.openxmlformats.org/officeDocument/2006/relationships/image" Target="../media/image32.png"/></Relationships>
</file>

<file path=ppt/slides/_rels/slide7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04.xml"/><Relationship Id="rId5" Type="http://schemas.openxmlformats.org/officeDocument/2006/relationships/image" Target="../media/image33.png"/><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68.xml"/><Relationship Id="rId1" Type="http://schemas.openxmlformats.org/officeDocument/2006/relationships/tags" Target="../tags/tag50.xml"/><Relationship Id="rId4" Type="http://schemas.openxmlformats.org/officeDocument/2006/relationships/hyperlink" Target="https://wordwall.net/play/5395/349/338"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6.svg"/><Relationship Id="rId3" Type="http://schemas.openxmlformats.org/officeDocument/2006/relationships/notesSlide" Target="../notesSlides/notesSlide5.xml"/><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slideLayout" Target="../slideLayouts/slideLayout200.xml"/><Relationship Id="rId1" Type="http://schemas.openxmlformats.org/officeDocument/2006/relationships/tags" Target="../tags/tag51.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__.yildirim/" TargetMode="External"/><Relationship Id="rId10" Type="http://schemas.openxmlformats.org/officeDocument/2006/relationships/image" Target="../media/image74.svg"/><Relationship Id="rId4" Type="http://schemas.openxmlformats.org/officeDocument/2006/relationships/image" Target="../media/image70.png"/><Relationship Id="rId9" Type="http://schemas.openxmlformats.org/officeDocument/2006/relationships/image" Target="../media/image7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KonQunY2Fo0" TargetMode="External"/><Relationship Id="rId2" Type="http://schemas.openxmlformats.org/officeDocument/2006/relationships/notesSlide" Target="../notesSlides/notesSlide1.xml"/><Relationship Id="rId1" Type="http://schemas.openxmlformats.org/officeDocument/2006/relationships/slideLayout" Target="../slideLayouts/slideLayout168.xml"/><Relationship Id="rId4" Type="http://schemas.openxmlformats.org/officeDocument/2006/relationships/hyperlink" Target="https://www.youtube.com/watch?v=0hSEc-2kLl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4">
            <a:extLst>
              <a:ext uri="{FF2B5EF4-FFF2-40B4-BE49-F238E27FC236}">
                <a16:creationId xmlns:a16="http://schemas.microsoft.com/office/drawing/2014/main" id="{4AD262A8-51A0-4006-8424-97221484FF44}"/>
              </a:ext>
            </a:extLst>
          </p:cNvPr>
          <p:cNvSpPr/>
          <p:nvPr/>
        </p:nvSpPr>
        <p:spPr>
          <a:xfrm>
            <a:off x="6155187" y="224474"/>
            <a:ext cx="4059208" cy="1121482"/>
          </a:xfrm>
          <a:prstGeom prst="roundRect">
            <a:avLst>
              <a:gd name="adj" fmla="val 50000"/>
            </a:avLst>
          </a:prstGeom>
          <a:noFill/>
          <a:ln w="25400">
            <a:gradFill flip="none" rotWithShape="1">
              <a:gsLst>
                <a:gs pos="0">
                  <a:srgbClr val="33CCFF"/>
                </a:gs>
                <a:gs pos="100000">
                  <a:srgbClr val="009999"/>
                </a:gs>
              </a:gsLst>
              <a:lin ang="27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 name="Group 76">
            <a:extLst>
              <a:ext uri="{FF2B5EF4-FFF2-40B4-BE49-F238E27FC236}">
                <a16:creationId xmlns:a16="http://schemas.microsoft.com/office/drawing/2014/main" id="{FD53F54E-3556-49B5-8E6F-2BE08745258C}"/>
              </a:ext>
            </a:extLst>
          </p:cNvPr>
          <p:cNvGrpSpPr/>
          <p:nvPr/>
        </p:nvGrpSpPr>
        <p:grpSpPr>
          <a:xfrm>
            <a:off x="6441147" y="342947"/>
            <a:ext cx="5598284" cy="931213"/>
            <a:chOff x="5955030" y="3604119"/>
            <a:chExt cx="5598284" cy="1159662"/>
          </a:xfrm>
        </p:grpSpPr>
        <p:sp>
          <p:nvSpPr>
            <p:cNvPr id="6" name="Rectangle: Rounded Corners 35">
              <a:extLst>
                <a:ext uri="{FF2B5EF4-FFF2-40B4-BE49-F238E27FC236}">
                  <a16:creationId xmlns:a16="http://schemas.microsoft.com/office/drawing/2014/main" id="{0196C905-F5BC-4328-B418-CD6BE640969F}"/>
                </a:ext>
              </a:extLst>
            </p:cNvPr>
            <p:cNvSpPr/>
            <p:nvPr/>
          </p:nvSpPr>
          <p:spPr>
            <a:xfrm>
              <a:off x="6701033" y="3604119"/>
              <a:ext cx="4286426" cy="1159662"/>
            </a:xfrm>
            <a:prstGeom prst="roundRect">
              <a:avLst>
                <a:gd name="adj" fmla="val 50000"/>
              </a:avLst>
            </a:prstGeom>
            <a:pattFill prst="dkUpDiag">
              <a:fgClr>
                <a:schemeClr val="bg1">
                  <a:lumMod val="95000"/>
                </a:schemeClr>
              </a:fgClr>
              <a:bgClr>
                <a:schemeClr val="bg1">
                  <a:lumMod val="85000"/>
                </a:schemeClr>
              </a:bgClr>
            </a:pattFill>
            <a:ln>
              <a:noFill/>
            </a:ln>
            <a:effectLst>
              <a:innerShdw blurRad="101600">
                <a:prstClr val="black">
                  <a:alpha val="6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Circle: Hollow 36">
              <a:extLst>
                <a:ext uri="{FF2B5EF4-FFF2-40B4-BE49-F238E27FC236}">
                  <a16:creationId xmlns:a16="http://schemas.microsoft.com/office/drawing/2014/main" id="{058E3897-399D-4589-8770-5B070371D688}"/>
                </a:ext>
              </a:extLst>
            </p:cNvPr>
            <p:cNvSpPr/>
            <p:nvPr/>
          </p:nvSpPr>
          <p:spPr>
            <a:xfrm>
              <a:off x="5955030" y="3690671"/>
              <a:ext cx="986558" cy="986559"/>
            </a:xfrm>
            <a:prstGeom prst="donut">
              <a:avLst>
                <a:gd name="adj" fmla="val 7576"/>
              </a:avLst>
            </a:prstGeom>
            <a:gradFill flip="none" rotWithShape="1">
              <a:gsLst>
                <a:gs pos="0">
                  <a:srgbClr val="009999"/>
                </a:gs>
                <a:gs pos="100000">
                  <a:srgbClr val="33CCFF"/>
                </a:gs>
              </a:gsLst>
              <a:lin ang="13500000" scaled="1"/>
              <a:tileRect/>
            </a:gradFill>
            <a:ln>
              <a:noFill/>
            </a:ln>
            <a:effectLst>
              <a:outerShdw blurRad="203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 name="Rectangle: Rounded Corners 37">
              <a:extLst>
                <a:ext uri="{FF2B5EF4-FFF2-40B4-BE49-F238E27FC236}">
                  <a16:creationId xmlns:a16="http://schemas.microsoft.com/office/drawing/2014/main" id="{18130E65-1D05-49D2-A6BA-B604FEC9F776}"/>
                </a:ext>
              </a:extLst>
            </p:cNvPr>
            <p:cNvSpPr/>
            <p:nvPr/>
          </p:nvSpPr>
          <p:spPr>
            <a:xfrm>
              <a:off x="6449368" y="3758709"/>
              <a:ext cx="5102888" cy="850482"/>
            </a:xfrm>
            <a:prstGeom prst="roundRect">
              <a:avLst>
                <a:gd name="adj" fmla="val 50000"/>
              </a:avLst>
            </a:prstGeom>
            <a:gradFill>
              <a:gsLst>
                <a:gs pos="24000">
                  <a:srgbClr val="33CCFF"/>
                </a:gs>
                <a:gs pos="100000">
                  <a:srgbClr val="009999"/>
                </a:gs>
              </a:gsLst>
              <a:lin ang="2700000" scaled="1"/>
            </a:gradFill>
            <a:ln>
              <a:noFill/>
            </a:ln>
            <a:effectLst>
              <a:outerShdw blurRad="292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Oval 8">
              <a:extLst>
                <a:ext uri="{FF2B5EF4-FFF2-40B4-BE49-F238E27FC236}">
                  <a16:creationId xmlns:a16="http://schemas.microsoft.com/office/drawing/2014/main" id="{54BF84B8-27E2-4B15-BB3F-962302B44285}"/>
                </a:ext>
              </a:extLst>
            </p:cNvPr>
            <p:cNvSpPr/>
            <p:nvPr/>
          </p:nvSpPr>
          <p:spPr>
            <a:xfrm>
              <a:off x="6126185" y="3860767"/>
              <a:ext cx="646366" cy="646366"/>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B9C7875E-AF88-4727-B62B-9F0303CED338}"/>
                </a:ext>
              </a:extLst>
            </p:cNvPr>
            <p:cNvSpPr/>
            <p:nvPr/>
          </p:nvSpPr>
          <p:spPr>
            <a:xfrm>
              <a:off x="10702833" y="3758709"/>
              <a:ext cx="850481" cy="850482"/>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40">
              <a:extLst>
                <a:ext uri="{FF2B5EF4-FFF2-40B4-BE49-F238E27FC236}">
                  <a16:creationId xmlns:a16="http://schemas.microsoft.com/office/drawing/2014/main" id="{FBCBA81F-B38D-4A6B-92D6-A30ED63D8E62}"/>
                </a:ext>
              </a:extLst>
            </p:cNvPr>
            <p:cNvSpPr txBox="1"/>
            <p:nvPr/>
          </p:nvSpPr>
          <p:spPr>
            <a:xfrm>
              <a:off x="10755072" y="3779767"/>
              <a:ext cx="746003" cy="881548"/>
            </a:xfrm>
            <a:prstGeom prst="rect">
              <a:avLst/>
            </a:prstGeom>
            <a:noFill/>
          </p:spPr>
          <p:txBody>
            <a:bodyPr wrap="square" rtlCol="0">
              <a:spAutoFit/>
            </a:bodyPr>
            <a:lstStyle/>
            <a:p>
              <a:pPr algn="ctr"/>
              <a:r>
                <a:rPr lang="tr-TR" sz="4000" dirty="0">
                  <a:gradFill>
                    <a:gsLst>
                      <a:gs pos="0">
                        <a:srgbClr val="33CCFF"/>
                      </a:gs>
                      <a:gs pos="100000">
                        <a:srgbClr val="009999"/>
                      </a:gs>
                    </a:gsLst>
                    <a:lin ang="13500000" scaled="1"/>
                  </a:gradFill>
                  <a:latin typeface="Open Sans" panose="020B0606030504020204" pitchFamily="34" charset="0"/>
                  <a:ea typeface="Open Sans" panose="020B0606030504020204" pitchFamily="34" charset="0"/>
                  <a:cs typeface="Open Sans" panose="020B0606030504020204" pitchFamily="34" charset="0"/>
                </a:rPr>
                <a:t>3</a:t>
              </a:r>
              <a:endParaRPr lang="en-IN" sz="2800" dirty="0">
                <a:gradFill>
                  <a:gsLst>
                    <a:gs pos="0">
                      <a:srgbClr val="33CCFF"/>
                    </a:gs>
                    <a:gs pos="100000">
                      <a:srgbClr val="009999"/>
                    </a:gs>
                  </a:gsLst>
                  <a:lin ang="13500000" scaled="1"/>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41" descr="Monitor">
              <a:extLst>
                <a:ext uri="{FF2B5EF4-FFF2-40B4-BE49-F238E27FC236}">
                  <a16:creationId xmlns:a16="http://schemas.microsoft.com/office/drawing/2014/main" id="{3CD050EF-FB83-4A09-8904-D5F852216C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5263" y="4013854"/>
              <a:ext cx="340193" cy="340193"/>
            </a:xfrm>
            <a:prstGeom prst="rect">
              <a:avLst/>
            </a:prstGeom>
          </p:spPr>
        </p:pic>
        <p:sp>
          <p:nvSpPr>
            <p:cNvPr id="13" name="TextBox 42">
              <a:extLst>
                <a:ext uri="{FF2B5EF4-FFF2-40B4-BE49-F238E27FC236}">
                  <a16:creationId xmlns:a16="http://schemas.microsoft.com/office/drawing/2014/main" id="{918FEEA3-AE2B-44B8-ACE9-C8DBD66D0140}"/>
                </a:ext>
              </a:extLst>
            </p:cNvPr>
            <p:cNvSpPr txBox="1"/>
            <p:nvPr/>
          </p:nvSpPr>
          <p:spPr>
            <a:xfrm>
              <a:off x="6946656" y="3743176"/>
              <a:ext cx="3586274" cy="881548"/>
            </a:xfrm>
            <a:prstGeom prst="rect">
              <a:avLst/>
            </a:prstGeom>
            <a:noFill/>
          </p:spPr>
          <p:txBody>
            <a:bodyPr wrap="square" rtlCol="0">
              <a:spAutoFit/>
            </a:bodyPr>
            <a:lstStyle/>
            <a:p>
              <a:r>
                <a:rPr lang="tr-TR" sz="4000" dirty="0"/>
                <a:t>Namazın Kılınışı</a:t>
              </a:r>
              <a:endParaRPr lang="tr-TR" sz="3600" dirty="0"/>
            </a:p>
          </p:txBody>
        </p:sp>
      </p:grpSp>
      <p:sp>
        <p:nvSpPr>
          <p:cNvPr id="14" name="İçerik Yer Tutucusu 2"/>
          <p:cNvSpPr txBox="1">
            <a:spLocks/>
          </p:cNvSpPr>
          <p:nvPr/>
        </p:nvSpPr>
        <p:spPr>
          <a:xfrm>
            <a:off x="7130348" y="3256682"/>
            <a:ext cx="4885619" cy="1698592"/>
          </a:xfrm>
          <a:prstGeom prst="rect">
            <a:avLst/>
          </a:prstGeom>
          <a:solidFill>
            <a:schemeClr val="accent4">
              <a:lumMod val="60000"/>
              <a:lumOff val="40000"/>
            </a:schemeClr>
          </a:solidFill>
          <a:ln w="38100">
            <a:solidFill>
              <a:srgbClr val="FFE00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tr-TR" sz="4400" dirty="0"/>
              <a:t>Namaza başlamadan önce neler yapılır?</a:t>
            </a:r>
          </a:p>
        </p:txBody>
      </p:sp>
      <p:pic>
        <p:nvPicPr>
          <p:cNvPr id="15" name="Resim 14"/>
          <p:cNvPicPr>
            <a:picLocks noChangeAspect="1"/>
          </p:cNvPicPr>
          <p:nvPr/>
        </p:nvPicPr>
        <p:blipFill>
          <a:blip r:embed="rId5"/>
          <a:stretch>
            <a:fillRect/>
          </a:stretch>
        </p:blipFill>
        <p:spPr>
          <a:xfrm>
            <a:off x="57975" y="1482543"/>
            <a:ext cx="6877510" cy="5246870"/>
          </a:xfrm>
          <a:prstGeom prst="rect">
            <a:avLst/>
          </a:prstGeom>
        </p:spPr>
      </p:pic>
    </p:spTree>
    <p:custDataLst>
      <p:tags r:id="rId1"/>
    </p:custDataLst>
    <p:extLst>
      <p:ext uri="{BB962C8B-B14F-4D97-AF65-F5344CB8AC3E}">
        <p14:creationId xmlns:p14="http://schemas.microsoft.com/office/powerpoint/2010/main" val="28465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3" name="12dir namazın farzı (çocuklar için namaz ilahis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9923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
        <p:nvSpPr>
          <p:cNvPr id="23" name="Dikdörtgen 22"/>
          <p:cNvSpPr/>
          <p:nvPr/>
        </p:nvSpPr>
        <p:spPr>
          <a:xfrm>
            <a:off x="2350731" y="6084516"/>
            <a:ext cx="30573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hlinkClick r:id="rId4"/>
              </a:rPr>
              <a:t>www.dindersimateryal.com</a:t>
            </a:r>
            <a:r>
              <a:rPr kumimoji="0" lang="tr-TR" sz="18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1108408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27062" y="4101976"/>
            <a:ext cx="2488367" cy="1034321"/>
          </a:xfrm>
          <a:prstGeom prst="rect">
            <a:avLst/>
          </a:prstGeom>
          <a:solidFill>
            <a:schemeClr val="accent5">
              <a:lumMod val="40000"/>
              <a:lumOff val="60000"/>
            </a:schemeClr>
          </a:solidFill>
          <a:ln>
            <a:solidFill>
              <a:schemeClr val="accent4">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Necasetten Taharet </a:t>
            </a:r>
          </a:p>
        </p:txBody>
      </p:sp>
      <p:sp>
        <p:nvSpPr>
          <p:cNvPr id="5" name="Dikdörtgen 4"/>
          <p:cNvSpPr/>
          <p:nvPr/>
        </p:nvSpPr>
        <p:spPr>
          <a:xfrm>
            <a:off x="112072" y="2504592"/>
            <a:ext cx="2488367" cy="1274125"/>
          </a:xfrm>
          <a:prstGeom prst="rect">
            <a:avLst/>
          </a:prstGeom>
          <a:solidFill>
            <a:schemeClr val="accent5">
              <a:lumMod val="40000"/>
              <a:lumOff val="60000"/>
            </a:schemeClr>
          </a:soli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İstikbâl-i Kıble </a:t>
            </a:r>
          </a:p>
        </p:txBody>
      </p:sp>
      <p:sp>
        <p:nvSpPr>
          <p:cNvPr id="6" name="Dikdörtgen 5"/>
          <p:cNvSpPr/>
          <p:nvPr/>
        </p:nvSpPr>
        <p:spPr>
          <a:xfrm>
            <a:off x="127061" y="1024450"/>
            <a:ext cx="2488368" cy="1274125"/>
          </a:xfrm>
          <a:prstGeom prst="rect">
            <a:avLst/>
          </a:prstGeom>
          <a:solidFill>
            <a:schemeClr val="accent5">
              <a:lumMod val="40000"/>
              <a:lumOff val="60000"/>
            </a:schemeClr>
          </a:solidFill>
          <a:ln>
            <a:solidFill>
              <a:schemeClr val="accent4">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Hadesten Taharet</a:t>
            </a:r>
          </a:p>
        </p:txBody>
      </p:sp>
      <p:sp>
        <p:nvSpPr>
          <p:cNvPr id="7" name="Dikdörtgen 6"/>
          <p:cNvSpPr/>
          <p:nvPr/>
        </p:nvSpPr>
        <p:spPr>
          <a:xfrm>
            <a:off x="3149600" y="1514604"/>
            <a:ext cx="8674790" cy="9899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 kılmadan önce abdest almak</a:t>
            </a:r>
          </a:p>
        </p:txBody>
      </p:sp>
      <p:sp>
        <p:nvSpPr>
          <p:cNvPr id="8" name="Dikdörtgen 7"/>
          <p:cNvSpPr/>
          <p:nvPr/>
        </p:nvSpPr>
        <p:spPr>
          <a:xfrm>
            <a:off x="127063" y="5355772"/>
            <a:ext cx="2473375" cy="1260668"/>
          </a:xfrm>
          <a:prstGeom prst="rect">
            <a:avLst/>
          </a:prstGeom>
          <a:solidFill>
            <a:schemeClr val="accent5">
              <a:lumMod val="40000"/>
              <a:lumOff val="60000"/>
            </a:schemeClr>
          </a:solidFill>
          <a:ln>
            <a:solidFill>
              <a:schemeClr val="accent4">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err="1">
                <a:ln>
                  <a:noFill/>
                </a:ln>
                <a:solidFill>
                  <a:prstClr val="black"/>
                </a:solidFill>
                <a:effectLst/>
                <a:uLnTx/>
                <a:uFillTx/>
                <a:latin typeface="Calibri" panose="020F0502020204030204"/>
                <a:ea typeface="+mn-ea"/>
                <a:cs typeface="+mn-cs"/>
              </a:rPr>
              <a:t>Setr</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-i Avret</a:t>
            </a:r>
          </a:p>
        </p:txBody>
      </p:sp>
      <p:sp>
        <p:nvSpPr>
          <p:cNvPr id="9" name="Dikdörtgen 8"/>
          <p:cNvSpPr/>
          <p:nvPr/>
        </p:nvSpPr>
        <p:spPr>
          <a:xfrm>
            <a:off x="3166494" y="5714774"/>
            <a:ext cx="8309548" cy="98331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Kabe’ye yönelmek</a:t>
            </a:r>
          </a:p>
        </p:txBody>
      </p:sp>
      <p:sp>
        <p:nvSpPr>
          <p:cNvPr id="10" name="Dikdörtgen 9"/>
          <p:cNvSpPr/>
          <p:nvPr/>
        </p:nvSpPr>
        <p:spPr>
          <a:xfrm>
            <a:off x="3166494" y="2880702"/>
            <a:ext cx="8309547" cy="11193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 kılınacak yerin ve                                  elbisenin temiz olması</a:t>
            </a:r>
          </a:p>
        </p:txBody>
      </p:sp>
      <p:sp>
        <p:nvSpPr>
          <p:cNvPr id="11" name="Dikdörtgen 10"/>
          <p:cNvSpPr/>
          <p:nvPr/>
        </p:nvSpPr>
        <p:spPr>
          <a:xfrm>
            <a:off x="3166495" y="4217180"/>
            <a:ext cx="8309546" cy="12786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Erkeklerin göbekten diz kapağının altına kadar, kadınların  ise yüzleri, elleri ve ayakları dışında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bütün bedenlerini örtmeleri</a:t>
            </a:r>
          </a:p>
        </p:txBody>
      </p:sp>
      <p:sp>
        <p:nvSpPr>
          <p:cNvPr id="16" name="Dikdörtgen 15"/>
          <p:cNvSpPr/>
          <p:nvPr/>
        </p:nvSpPr>
        <p:spPr>
          <a:xfrm>
            <a:off x="9927771" y="5712634"/>
            <a:ext cx="1957649" cy="985452"/>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İstikbâl-i </a:t>
            </a: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Kıble </a:t>
            </a:r>
          </a:p>
        </p:txBody>
      </p:sp>
      <p:sp>
        <p:nvSpPr>
          <p:cNvPr id="17" name="Dikdörtgen 16"/>
          <p:cNvSpPr/>
          <p:nvPr/>
        </p:nvSpPr>
        <p:spPr>
          <a:xfrm>
            <a:off x="9553730" y="1495775"/>
            <a:ext cx="2303973" cy="1008817"/>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Hadesten Taharet</a:t>
            </a:r>
          </a:p>
        </p:txBody>
      </p:sp>
      <p:sp>
        <p:nvSpPr>
          <p:cNvPr id="18" name="Dikdörtgen 17"/>
          <p:cNvSpPr/>
          <p:nvPr/>
        </p:nvSpPr>
        <p:spPr>
          <a:xfrm>
            <a:off x="9553729" y="2880701"/>
            <a:ext cx="2303973" cy="1119344"/>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Necasetten</a:t>
            </a:r>
          </a:p>
          <a:p>
            <a:pPr marL="0" marR="0" lvl="0" indent="0"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Taharet</a:t>
            </a:r>
          </a:p>
        </p:txBody>
      </p:sp>
      <p:sp>
        <p:nvSpPr>
          <p:cNvPr id="19" name="Dikdörtgen 18"/>
          <p:cNvSpPr/>
          <p:nvPr/>
        </p:nvSpPr>
        <p:spPr>
          <a:xfrm>
            <a:off x="10113952" y="4217180"/>
            <a:ext cx="1785264" cy="1278670"/>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Setr</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 Avret</a:t>
            </a:r>
          </a:p>
        </p:txBody>
      </p:sp>
      <p:cxnSp>
        <p:nvCxnSpPr>
          <p:cNvPr id="14" name="Düz Bağlayıcı 13"/>
          <p:cNvCxnSpPr/>
          <p:nvPr/>
        </p:nvCxnSpPr>
        <p:spPr>
          <a:xfrm>
            <a:off x="3016730" y="-112295"/>
            <a:ext cx="1" cy="6970295"/>
          </a:xfrm>
          <a:prstGeom prst="line">
            <a:avLst/>
          </a:prstGeom>
          <a:ln w="76200">
            <a:solidFill>
              <a:schemeClr val="accent6">
                <a:lumMod val="60000"/>
                <a:lumOff val="40000"/>
              </a:schemeClr>
            </a:solidFill>
          </a:ln>
        </p:spPr>
        <p:style>
          <a:lnRef idx="3">
            <a:schemeClr val="accent6"/>
          </a:lnRef>
          <a:fillRef idx="0">
            <a:schemeClr val="accent6"/>
          </a:fillRef>
          <a:effectRef idx="2">
            <a:schemeClr val="accent6"/>
          </a:effectRef>
          <a:fontRef idx="minor">
            <a:schemeClr val="tx1"/>
          </a:fontRef>
        </p:style>
      </p:cxnSp>
      <p:sp>
        <p:nvSpPr>
          <p:cNvPr id="12" name="Dikdörtgen 11"/>
          <p:cNvSpPr/>
          <p:nvPr/>
        </p:nvSpPr>
        <p:spPr>
          <a:xfrm>
            <a:off x="3433022" y="529204"/>
            <a:ext cx="5283275" cy="656220"/>
          </a:xfrm>
          <a:prstGeom prst="rect">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Eşleştirme yapalım</a:t>
            </a:r>
          </a:p>
        </p:txBody>
      </p:sp>
    </p:spTree>
    <p:custDataLst>
      <p:tags r:id="rId1"/>
    </p:custDataLst>
    <p:extLst>
      <p:ext uri="{BB962C8B-B14F-4D97-AF65-F5344CB8AC3E}">
        <p14:creationId xmlns:p14="http://schemas.microsoft.com/office/powerpoint/2010/main" val="218208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5"/>
                  </p:tgtEl>
                </p:cond>
              </p:nextCondLst>
            </p:seq>
          </p:childTnLst>
        </p:cTn>
      </p:par>
    </p:tnLst>
    <p:bldLst>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33861" y="176807"/>
            <a:ext cx="4991404" cy="575261"/>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tr-TR" dirty="0"/>
              <a:t>Boşlukları dolduralım</a:t>
            </a:r>
          </a:p>
        </p:txBody>
      </p:sp>
      <p:sp>
        <p:nvSpPr>
          <p:cNvPr id="3" name="İçerik Yer Tutucusu 2"/>
          <p:cNvSpPr>
            <a:spLocks noGrp="1"/>
          </p:cNvSpPr>
          <p:nvPr>
            <p:ph idx="1"/>
          </p:nvPr>
        </p:nvSpPr>
        <p:spPr>
          <a:xfrm>
            <a:off x="101600" y="894170"/>
            <a:ext cx="9202057" cy="5963830"/>
          </a:xfrm>
          <a:noFill/>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50000"/>
              </a:lnSpc>
              <a:buNone/>
            </a:pPr>
            <a:r>
              <a:rPr lang="tr-TR" dirty="0"/>
              <a:t>Namaza hazırlanırken ilk olarak ____________ almak gerekir.  Daha sonra eğer elbisemiz temiz değilse temiz elbise giymek ve namaz kılacağımız yerin de temiz olması gerekir. Buna _______________________denir. Erkeklerin göbekten diz kapağının altına kadar, kadınların ise yüzleri, elleri ve ayakları dışında bütün bedenlerini örtmeleri farzdır. Bu farza da ___________ denir.  Namazın bir diğer farz ise Kabe’nin bulunduğu yöne yani kıbleye yönelmektir. Bu farza da _________________denir.</a:t>
            </a:r>
          </a:p>
        </p:txBody>
      </p:sp>
      <p:sp>
        <p:nvSpPr>
          <p:cNvPr id="9" name="Dikdörtgen 8"/>
          <p:cNvSpPr/>
          <p:nvPr/>
        </p:nvSpPr>
        <p:spPr>
          <a:xfrm>
            <a:off x="9489962" y="3899587"/>
            <a:ext cx="2488367" cy="1034321"/>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Necasetten taharet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Dikdörtgen 9"/>
          <p:cNvSpPr/>
          <p:nvPr/>
        </p:nvSpPr>
        <p:spPr>
          <a:xfrm>
            <a:off x="9489962" y="2119086"/>
            <a:ext cx="2488367" cy="13435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İstikbal-ı Kıble </a:t>
            </a:r>
          </a:p>
        </p:txBody>
      </p:sp>
      <p:sp>
        <p:nvSpPr>
          <p:cNvPr id="11" name="Dikdörtgen 10"/>
          <p:cNvSpPr/>
          <p:nvPr/>
        </p:nvSpPr>
        <p:spPr>
          <a:xfrm>
            <a:off x="9489962" y="894170"/>
            <a:ext cx="2488367" cy="103432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abdest</a:t>
            </a:r>
          </a:p>
        </p:txBody>
      </p:sp>
      <p:sp>
        <p:nvSpPr>
          <p:cNvPr id="12" name="Dikdörtgen 11"/>
          <p:cNvSpPr/>
          <p:nvPr/>
        </p:nvSpPr>
        <p:spPr>
          <a:xfrm>
            <a:off x="9489962" y="5318324"/>
            <a:ext cx="2488367" cy="10343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Setr</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 avret</a:t>
            </a:r>
          </a:p>
        </p:txBody>
      </p:sp>
      <p:sp>
        <p:nvSpPr>
          <p:cNvPr id="13" name="Dikdörtgen 12"/>
          <p:cNvSpPr/>
          <p:nvPr/>
        </p:nvSpPr>
        <p:spPr>
          <a:xfrm>
            <a:off x="5163163" y="807196"/>
            <a:ext cx="1838436" cy="57435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abdest</a:t>
            </a:r>
          </a:p>
        </p:txBody>
      </p:sp>
      <p:sp>
        <p:nvSpPr>
          <p:cNvPr id="14" name="Dikdörtgen 13"/>
          <p:cNvSpPr/>
          <p:nvPr/>
        </p:nvSpPr>
        <p:spPr>
          <a:xfrm>
            <a:off x="188684" y="6058428"/>
            <a:ext cx="2817555" cy="50135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İstikbal-ı kıble </a:t>
            </a:r>
          </a:p>
        </p:txBody>
      </p:sp>
      <p:sp>
        <p:nvSpPr>
          <p:cNvPr id="15" name="Dikdörtgen 14"/>
          <p:cNvSpPr/>
          <p:nvPr/>
        </p:nvSpPr>
        <p:spPr>
          <a:xfrm>
            <a:off x="306243" y="2820367"/>
            <a:ext cx="3742306" cy="51716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Necasetten taharet </a:t>
            </a:r>
          </a:p>
        </p:txBody>
      </p:sp>
      <p:sp>
        <p:nvSpPr>
          <p:cNvPr id="16" name="Dikdörtgen 15"/>
          <p:cNvSpPr/>
          <p:nvPr/>
        </p:nvSpPr>
        <p:spPr>
          <a:xfrm>
            <a:off x="116366" y="4756556"/>
            <a:ext cx="2061030" cy="50716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Setr</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 avret </a:t>
            </a:r>
          </a:p>
        </p:txBody>
      </p:sp>
    </p:spTree>
    <p:custDataLst>
      <p:tags r:id="rId1"/>
    </p:custDataLst>
    <p:extLst>
      <p:ext uri="{BB962C8B-B14F-4D97-AF65-F5344CB8AC3E}">
        <p14:creationId xmlns:p14="http://schemas.microsoft.com/office/powerpoint/2010/main" val="231167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5465" y="142112"/>
            <a:ext cx="11894934" cy="686563"/>
          </a:xfr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sz="4000" dirty="0">
                <a:solidFill>
                  <a:schemeClr val="tx1"/>
                </a:solidFill>
              </a:rPr>
              <a:t>Verilen durumlarda namazın hangi şartlar vardır? </a:t>
            </a:r>
            <a:r>
              <a:rPr lang="tr-TR" dirty="0">
                <a:solidFill>
                  <a:schemeClr val="tx1"/>
                </a:solidFill>
              </a:rPr>
              <a:t>Bulalım.</a:t>
            </a:r>
          </a:p>
        </p:txBody>
      </p:sp>
      <p:sp>
        <p:nvSpPr>
          <p:cNvPr id="3" name="İçerik Yer Tutucusu 2"/>
          <p:cNvSpPr>
            <a:spLocks noGrp="1"/>
          </p:cNvSpPr>
          <p:nvPr>
            <p:ph idx="1"/>
          </p:nvPr>
        </p:nvSpPr>
        <p:spPr>
          <a:xfrm>
            <a:off x="195465" y="928688"/>
            <a:ext cx="5711848" cy="2221932"/>
          </a:xfr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a:noAutofit/>
          </a:bodyPr>
          <a:lstStyle/>
          <a:p>
            <a:pPr marL="0" indent="0" algn="just">
              <a:buNone/>
            </a:pPr>
            <a:r>
              <a:rPr lang="tr-TR" sz="2600" dirty="0"/>
              <a:t>Misafirlik için Mehmet Bey’in evine giden Ali Bey, namaz kılmadan önce Mehmet Bey’e; </a:t>
            </a:r>
            <a:r>
              <a:rPr lang="tr-TR" sz="2600" i="1" dirty="0"/>
              <a:t>«Kıble hangi yöndedir?» </a:t>
            </a:r>
            <a:r>
              <a:rPr lang="tr-TR" sz="2600" dirty="0"/>
              <a:t>diye sorması namazın hangi şartına girer?</a:t>
            </a:r>
          </a:p>
        </p:txBody>
      </p:sp>
      <p:sp>
        <p:nvSpPr>
          <p:cNvPr id="5" name="Dikdörtgen 4"/>
          <p:cNvSpPr/>
          <p:nvPr/>
        </p:nvSpPr>
        <p:spPr>
          <a:xfrm>
            <a:off x="195465" y="3407473"/>
            <a:ext cx="2622683" cy="870022"/>
          </a:xfrm>
          <a:prstGeom prst="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İstikbal-ı Kıble</a:t>
            </a:r>
          </a:p>
        </p:txBody>
      </p:sp>
      <p:sp>
        <p:nvSpPr>
          <p:cNvPr id="6" name="Dikdörtgen 5"/>
          <p:cNvSpPr/>
          <p:nvPr/>
        </p:nvSpPr>
        <p:spPr>
          <a:xfrm>
            <a:off x="195465" y="4534349"/>
            <a:ext cx="2620811" cy="759862"/>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rPr>
              <a:t>Vakit</a:t>
            </a:r>
          </a:p>
        </p:txBody>
      </p:sp>
      <p:sp>
        <p:nvSpPr>
          <p:cNvPr id="8" name="Dikdörtgen 7"/>
          <p:cNvSpPr/>
          <p:nvPr/>
        </p:nvSpPr>
        <p:spPr>
          <a:xfrm>
            <a:off x="195465" y="5551065"/>
            <a:ext cx="2620811" cy="735435"/>
          </a:xfrm>
          <a:prstGeom prst="rect">
            <a:avLst/>
          </a:prstGeom>
          <a:solidFill>
            <a:schemeClr val="accent2">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rPr>
              <a:t>Niyet</a:t>
            </a:r>
          </a:p>
        </p:txBody>
      </p:sp>
      <p:sp>
        <p:nvSpPr>
          <p:cNvPr id="9" name="Dikdörtgen 8"/>
          <p:cNvSpPr/>
          <p:nvPr/>
        </p:nvSpPr>
        <p:spPr>
          <a:xfrm>
            <a:off x="2857508" y="3331596"/>
            <a:ext cx="794479" cy="87002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1" name="Dikdörtgen 10"/>
          <p:cNvSpPr/>
          <p:nvPr/>
        </p:nvSpPr>
        <p:spPr>
          <a:xfrm>
            <a:off x="2732545" y="4534349"/>
            <a:ext cx="955152" cy="75986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2" name="Dikdörtgen 11"/>
          <p:cNvSpPr/>
          <p:nvPr/>
        </p:nvSpPr>
        <p:spPr>
          <a:xfrm>
            <a:off x="2580425" y="5437546"/>
            <a:ext cx="1071562" cy="96247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3" name="İçerik Yer Tutucusu 2"/>
          <p:cNvSpPr txBox="1">
            <a:spLocks/>
          </p:cNvSpPr>
          <p:nvPr/>
        </p:nvSpPr>
        <p:spPr>
          <a:xfrm>
            <a:off x="6270170" y="928688"/>
            <a:ext cx="5820229" cy="2221931"/>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tr-TR" sz="3400" b="0" i="0" u="none" strike="noStrike" kern="1200" cap="none" spc="0" normalizeH="0" baseline="0" noProof="0" dirty="0">
                <a:ln>
                  <a:noFill/>
                </a:ln>
                <a:solidFill>
                  <a:prstClr val="black"/>
                </a:solidFill>
                <a:effectLst/>
                <a:uLnTx/>
                <a:uFillTx/>
                <a:latin typeface="Calibri" panose="020F0502020204030204"/>
                <a:ea typeface="+mn-ea"/>
                <a:cs typeface="+mn-cs"/>
              </a:rPr>
              <a:t>Namaz kılmak için niyet eden Ömer Furkan giydiği elbisenin diz kapağının altına kadar uzun olmadığını fark ediyor.  Furkan’ın namaza başlamadan hemen önce daha uzun bir pantolon giymesi namazın hangi şartına girer</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Dikdörtgen 13"/>
          <p:cNvSpPr/>
          <p:nvPr/>
        </p:nvSpPr>
        <p:spPr>
          <a:xfrm>
            <a:off x="6270170" y="3255721"/>
            <a:ext cx="4060549" cy="801930"/>
          </a:xfrm>
          <a:prstGeom prst="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Hadesten</a:t>
            </a:r>
            <a:r>
              <a:rPr kumimoji="0" lang="tr-TR"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Taharet</a:t>
            </a:r>
          </a:p>
        </p:txBody>
      </p:sp>
      <p:sp>
        <p:nvSpPr>
          <p:cNvPr id="15" name="Dikdörtgen 14"/>
          <p:cNvSpPr/>
          <p:nvPr/>
        </p:nvSpPr>
        <p:spPr>
          <a:xfrm>
            <a:off x="6257721" y="4277495"/>
            <a:ext cx="4060548" cy="864965"/>
          </a:xfrm>
          <a:prstGeom prst="rect">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Necasetten</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Taharet</a:t>
            </a:r>
          </a:p>
        </p:txBody>
      </p:sp>
      <p:sp>
        <p:nvSpPr>
          <p:cNvPr id="16" name="Dikdörtgen 15"/>
          <p:cNvSpPr/>
          <p:nvPr/>
        </p:nvSpPr>
        <p:spPr>
          <a:xfrm>
            <a:off x="6257721" y="5341244"/>
            <a:ext cx="4044310" cy="735435"/>
          </a:xfrm>
          <a:prstGeom prst="rect">
            <a:avLst/>
          </a:prstGeom>
          <a:solidFill>
            <a:schemeClr val="accent2">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err="1">
                <a:ln>
                  <a:noFill/>
                </a:ln>
                <a:solidFill>
                  <a:prstClr val="black"/>
                </a:solidFill>
                <a:effectLst/>
                <a:uLnTx/>
                <a:uFillTx/>
                <a:latin typeface="Calibri" panose="020F0502020204030204"/>
                <a:ea typeface="+mn-ea"/>
                <a:cs typeface="+mn-cs"/>
              </a:rPr>
              <a:t>Setr</a:t>
            </a:r>
            <a:r>
              <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rPr>
              <a:t>-i avret</a:t>
            </a:r>
          </a:p>
        </p:txBody>
      </p:sp>
      <p:sp>
        <p:nvSpPr>
          <p:cNvPr id="17" name="Dikdörtgen 16"/>
          <p:cNvSpPr/>
          <p:nvPr/>
        </p:nvSpPr>
        <p:spPr>
          <a:xfrm>
            <a:off x="10302031" y="5207110"/>
            <a:ext cx="794479" cy="96247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0205808" y="3135266"/>
            <a:ext cx="810716" cy="102177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9" name="Dikdörtgen 18"/>
          <p:cNvSpPr/>
          <p:nvPr/>
        </p:nvSpPr>
        <p:spPr>
          <a:xfrm>
            <a:off x="10205808" y="4256435"/>
            <a:ext cx="812589" cy="8649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20"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Komut Düğmesi: Geri veya Önceki 20">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Komut Düğmesi: İleri veya Sonraki 21">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Giriş 22">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108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animEffect transition="in" filter="fade">
                                      <p:cBhvr>
                                        <p:cTn id="17" dur="1000"/>
                                        <p:tgtEl>
                                          <p:spTgt spid="13">
                                            <p:bg/>
                                          </p:spTgt>
                                        </p:tgtEl>
                                      </p:cBhvr>
                                    </p:animEffect>
                                    <p:anim calcmode="lin" valueType="num">
                                      <p:cBhvr>
                                        <p:cTn id="18" dur="1000" fill="hold"/>
                                        <p:tgtEl>
                                          <p:spTgt spid="13">
                                            <p:bg/>
                                          </p:spTgt>
                                        </p:tgtEl>
                                        <p:attrNameLst>
                                          <p:attrName>ppt_x</p:attrName>
                                        </p:attrNameLst>
                                      </p:cBhvr>
                                      <p:tavLst>
                                        <p:tav tm="0">
                                          <p:val>
                                            <p:strVal val="#ppt_x"/>
                                          </p:val>
                                        </p:tav>
                                        <p:tav tm="100000">
                                          <p:val>
                                            <p:strVal val="#ppt_x"/>
                                          </p:val>
                                        </p:tav>
                                      </p:tavLst>
                                    </p:anim>
                                    <p:anim calcmode="lin" valueType="num">
                                      <p:cBhvr>
                                        <p:cTn id="19" dur="1000" fill="hold"/>
                                        <p:tgtEl>
                                          <p:spTgt spid="13">
                                            <p:bg/>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1000"/>
                                        <p:tgtEl>
                                          <p:spTgt spid="13">
                                            <p:txEl>
                                              <p:pRg st="0" end="0"/>
                                            </p:txEl>
                                          </p:spTgt>
                                        </p:tgtEl>
                                      </p:cBhvr>
                                    </p:animEffect>
                                    <p:anim calcmode="lin" valueType="num">
                                      <p:cBhvr>
                                        <p:cTn id="2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subTnLst>
                                    <p:audio>
                                      <p:cMediaNode>
                                        <p:cTn display="0" masterRel="sameClick">
                                          <p:stCondLst>
                                            <p:cond evt="begin" delay="0">
                                              <p:tn val="58"/>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16"/>
                  </p:tgtEl>
                </p:cond>
              </p:nextCondLst>
            </p:seq>
          </p:childTnLst>
        </p:cTn>
      </p:par>
    </p:tnLst>
    <p:bldLst>
      <p:bldP spid="3" grpId="0" uiExpand="1" build="p" animBg="1"/>
      <p:bldP spid="9" grpId="0"/>
      <p:bldP spid="11" grpId="0"/>
      <p:bldP spid="12" grpId="0"/>
      <p:bldP spid="13" grpId="0" uiExpand="1" build="p" animBg="1"/>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5545" y="413056"/>
            <a:ext cx="6599743" cy="1217402"/>
          </a:xfrm>
          <a:solidFill>
            <a:srgbClr val="77C2E9"/>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dirty="0"/>
              <a:t>Resimdeki NAMAZIN KILINIŞ ŞARTINI  işaretleyelim</a:t>
            </a:r>
          </a:p>
        </p:txBody>
      </p:sp>
      <p:sp>
        <p:nvSpPr>
          <p:cNvPr id="14" name="Dikdörtgen 13"/>
          <p:cNvSpPr/>
          <p:nvPr/>
        </p:nvSpPr>
        <p:spPr>
          <a:xfrm>
            <a:off x="7187595" y="2675337"/>
            <a:ext cx="3339601" cy="870022"/>
          </a:xfrm>
          <a:prstGeom prst="rect">
            <a:avLst/>
          </a:prstGeom>
          <a:solidFill>
            <a:srgbClr val="77C2E9"/>
          </a:solidFill>
          <a:ln>
            <a:solidFill>
              <a:schemeClr val="bg1">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r>
              <a:rPr lang="tr-TR" sz="4000" dirty="0" err="1"/>
              <a:t>Setr</a:t>
            </a:r>
            <a:r>
              <a:rPr lang="tr-TR" sz="4000" dirty="0"/>
              <a:t>-i avret</a:t>
            </a:r>
          </a:p>
        </p:txBody>
      </p:sp>
      <p:sp>
        <p:nvSpPr>
          <p:cNvPr id="15" name="Dikdörtgen 14"/>
          <p:cNvSpPr/>
          <p:nvPr/>
        </p:nvSpPr>
        <p:spPr>
          <a:xfrm>
            <a:off x="7188786" y="5107247"/>
            <a:ext cx="3338639" cy="759862"/>
          </a:xfrm>
          <a:prstGeom prst="rect">
            <a:avLst/>
          </a:prstGeom>
          <a:ln>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tr-TR" sz="4000" dirty="0"/>
              <a:t>Kaide-i Ahire </a:t>
            </a:r>
          </a:p>
        </p:txBody>
      </p:sp>
      <p:sp>
        <p:nvSpPr>
          <p:cNvPr id="16" name="Dikdörtgen 15"/>
          <p:cNvSpPr/>
          <p:nvPr/>
        </p:nvSpPr>
        <p:spPr>
          <a:xfrm>
            <a:off x="7188786" y="3868492"/>
            <a:ext cx="3338640" cy="962472"/>
          </a:xfrm>
          <a:prstGeom prst="rect">
            <a:avLst/>
          </a:prstGeom>
          <a:solidFill>
            <a:srgbClr val="FBC891"/>
          </a:solidFill>
          <a:ln>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lang="tr-TR" sz="3200" dirty="0" err="1"/>
              <a:t>İftitah</a:t>
            </a:r>
            <a:r>
              <a:rPr lang="tr-TR" sz="3200" dirty="0"/>
              <a:t> Tekbiri</a:t>
            </a:r>
            <a:endParaRPr lang="tr-TR" sz="6000" dirty="0"/>
          </a:p>
        </p:txBody>
      </p:sp>
      <p:sp>
        <p:nvSpPr>
          <p:cNvPr id="17" name="Dikdörtgen 16"/>
          <p:cNvSpPr/>
          <p:nvPr/>
        </p:nvSpPr>
        <p:spPr>
          <a:xfrm>
            <a:off x="10527425" y="3868491"/>
            <a:ext cx="794479" cy="96247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7200" dirty="0">
                <a:solidFill>
                  <a:srgbClr val="00B050"/>
                </a:solidFill>
              </a:rPr>
              <a:t>✔</a:t>
            </a:r>
          </a:p>
        </p:txBody>
      </p:sp>
      <p:sp>
        <p:nvSpPr>
          <p:cNvPr id="18" name="Dikdörtgen 17"/>
          <p:cNvSpPr/>
          <p:nvPr/>
        </p:nvSpPr>
        <p:spPr>
          <a:xfrm>
            <a:off x="10509316" y="2675336"/>
            <a:ext cx="812588" cy="87002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8000" b="1" dirty="0">
                <a:solidFill>
                  <a:srgbClr val="FF0000"/>
                </a:solidFill>
              </a:rPr>
              <a:t>X</a:t>
            </a:r>
          </a:p>
        </p:txBody>
      </p:sp>
      <p:sp>
        <p:nvSpPr>
          <p:cNvPr id="19" name="Dikdörtgen 18"/>
          <p:cNvSpPr/>
          <p:nvPr/>
        </p:nvSpPr>
        <p:spPr>
          <a:xfrm>
            <a:off x="10511187" y="5107246"/>
            <a:ext cx="812588" cy="75986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8000" b="1" dirty="0">
                <a:solidFill>
                  <a:srgbClr val="FF0000"/>
                </a:solidFill>
              </a:rPr>
              <a:t>X</a:t>
            </a:r>
          </a:p>
        </p:txBody>
      </p:sp>
      <p:grpSp>
        <p:nvGrpSpPr>
          <p:cNvPr id="3" name="Grup 2"/>
          <p:cNvGrpSpPr/>
          <p:nvPr/>
        </p:nvGrpSpPr>
        <p:grpSpPr>
          <a:xfrm>
            <a:off x="159993" y="1808941"/>
            <a:ext cx="6286082" cy="4881365"/>
            <a:chOff x="159993" y="1808941"/>
            <a:chExt cx="6286082" cy="4881365"/>
          </a:xfrm>
        </p:grpSpPr>
        <p:pic>
          <p:nvPicPr>
            <p:cNvPr id="10" name="Resim 9"/>
            <p:cNvPicPr>
              <a:picLocks noChangeAspect="1"/>
            </p:cNvPicPr>
            <p:nvPr/>
          </p:nvPicPr>
          <p:blipFill>
            <a:blip r:embed="rId5"/>
            <a:stretch>
              <a:fillRect/>
            </a:stretch>
          </p:blipFill>
          <p:spPr>
            <a:xfrm>
              <a:off x="159993" y="1823690"/>
              <a:ext cx="3207321" cy="4866616"/>
            </a:xfrm>
            <a:prstGeom prst="rect">
              <a:avLst/>
            </a:prstGeom>
          </p:spPr>
        </p:pic>
        <p:pic>
          <p:nvPicPr>
            <p:cNvPr id="11" name="Resim 10"/>
            <p:cNvPicPr>
              <a:picLocks noChangeAspect="1"/>
            </p:cNvPicPr>
            <p:nvPr/>
          </p:nvPicPr>
          <p:blipFill>
            <a:blip r:embed="rId6"/>
            <a:stretch>
              <a:fillRect/>
            </a:stretch>
          </p:blipFill>
          <p:spPr>
            <a:xfrm>
              <a:off x="3448529" y="1808941"/>
              <a:ext cx="2997546" cy="4872780"/>
            </a:xfrm>
            <a:prstGeom prst="rect">
              <a:avLst/>
            </a:prstGeom>
          </p:spPr>
        </p:pic>
      </p:grpSp>
      <p:sp>
        <p:nvSpPr>
          <p:cNvPr id="12" name="Oval 11"/>
          <p:cNvSpPr/>
          <p:nvPr/>
        </p:nvSpPr>
        <p:spPr>
          <a:xfrm>
            <a:off x="11203858" y="147484"/>
            <a:ext cx="988142" cy="922536"/>
          </a:xfrm>
          <a:prstGeom prst="ellipse">
            <a:avLst/>
          </a:prstGeom>
          <a:solidFill>
            <a:srgbClr val="66B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a:solidFill>
                  <a:schemeClr val="bg1"/>
                </a:solidFill>
              </a:rPr>
              <a:t>1</a:t>
            </a:r>
          </a:p>
        </p:txBody>
      </p:sp>
    </p:spTree>
    <p:custDataLst>
      <p:tags r:id="rId1"/>
    </p:custDataLst>
    <p:extLst>
      <p:ext uri="{BB962C8B-B14F-4D97-AF65-F5344CB8AC3E}">
        <p14:creationId xmlns:p14="http://schemas.microsoft.com/office/powerpoint/2010/main" val="1778339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3030" y="236076"/>
            <a:ext cx="6868860" cy="1217402"/>
          </a:xfrm>
          <a:solidFill>
            <a:srgbClr val="77C2E9"/>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dirty="0"/>
              <a:t>Resimdeki NAMAZIN KILINIŞ ŞARTINI  işaretleyelim.</a:t>
            </a:r>
          </a:p>
        </p:txBody>
      </p:sp>
      <p:sp>
        <p:nvSpPr>
          <p:cNvPr id="14" name="Dikdörtgen 13"/>
          <p:cNvSpPr/>
          <p:nvPr/>
        </p:nvSpPr>
        <p:spPr>
          <a:xfrm>
            <a:off x="7837715" y="3582165"/>
            <a:ext cx="3338640" cy="870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4000" dirty="0" err="1"/>
              <a:t>Setr</a:t>
            </a:r>
            <a:r>
              <a:rPr lang="tr-TR" sz="4000" dirty="0"/>
              <a:t>-i avret</a:t>
            </a:r>
          </a:p>
        </p:txBody>
      </p:sp>
      <p:sp>
        <p:nvSpPr>
          <p:cNvPr id="15" name="Dikdörtgen 14"/>
          <p:cNvSpPr/>
          <p:nvPr/>
        </p:nvSpPr>
        <p:spPr>
          <a:xfrm>
            <a:off x="7837715" y="4709041"/>
            <a:ext cx="3338639" cy="759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4000" dirty="0"/>
              <a:t>Kaide-i Ahire </a:t>
            </a:r>
          </a:p>
        </p:txBody>
      </p:sp>
      <p:sp>
        <p:nvSpPr>
          <p:cNvPr id="16" name="Dikdörtgen 15"/>
          <p:cNvSpPr/>
          <p:nvPr/>
        </p:nvSpPr>
        <p:spPr>
          <a:xfrm>
            <a:off x="7837715" y="2230432"/>
            <a:ext cx="3338640" cy="9624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6000" dirty="0"/>
              <a:t>Secde</a:t>
            </a:r>
            <a:endParaRPr lang="tr-TR" sz="11500" dirty="0"/>
          </a:p>
        </p:txBody>
      </p:sp>
      <p:sp>
        <p:nvSpPr>
          <p:cNvPr id="17" name="Dikdörtgen 16"/>
          <p:cNvSpPr/>
          <p:nvPr/>
        </p:nvSpPr>
        <p:spPr>
          <a:xfrm>
            <a:off x="11176354" y="2230431"/>
            <a:ext cx="794479" cy="96247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4800" b="1" dirty="0">
                <a:solidFill>
                  <a:srgbClr val="00B050"/>
                </a:solidFill>
              </a:rPr>
              <a:t>✔</a:t>
            </a:r>
          </a:p>
        </p:txBody>
      </p:sp>
      <p:sp>
        <p:nvSpPr>
          <p:cNvPr id="18" name="Dikdörtgen 17"/>
          <p:cNvSpPr/>
          <p:nvPr/>
        </p:nvSpPr>
        <p:spPr>
          <a:xfrm>
            <a:off x="11160116" y="3582164"/>
            <a:ext cx="812588" cy="87002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5400" b="1" dirty="0">
                <a:solidFill>
                  <a:srgbClr val="FF0000"/>
                </a:solidFill>
              </a:rPr>
              <a:t>X</a:t>
            </a:r>
          </a:p>
        </p:txBody>
      </p:sp>
      <p:sp>
        <p:nvSpPr>
          <p:cNvPr id="19" name="Dikdörtgen 18"/>
          <p:cNvSpPr/>
          <p:nvPr/>
        </p:nvSpPr>
        <p:spPr>
          <a:xfrm>
            <a:off x="11160116" y="4709040"/>
            <a:ext cx="812588" cy="759863"/>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r>
              <a:rPr lang="tr-TR" sz="5400" b="1" dirty="0">
                <a:solidFill>
                  <a:srgbClr val="FF0000"/>
                </a:solidFill>
              </a:rPr>
              <a:t>X</a:t>
            </a:r>
          </a:p>
        </p:txBody>
      </p:sp>
      <p:sp>
        <p:nvSpPr>
          <p:cNvPr id="3" name="Oval 2"/>
          <p:cNvSpPr/>
          <p:nvPr/>
        </p:nvSpPr>
        <p:spPr>
          <a:xfrm>
            <a:off x="11307097" y="0"/>
            <a:ext cx="884903" cy="1017537"/>
          </a:xfrm>
          <a:prstGeom prst="ellipse">
            <a:avLst/>
          </a:prstGeom>
          <a:solidFill>
            <a:srgbClr val="66B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a:solidFill>
                  <a:schemeClr val="bg1"/>
                </a:solidFill>
              </a:rPr>
              <a:t>2</a:t>
            </a:r>
          </a:p>
        </p:txBody>
      </p:sp>
      <p:grpSp>
        <p:nvGrpSpPr>
          <p:cNvPr id="4" name="Grup 3"/>
          <p:cNvGrpSpPr/>
          <p:nvPr/>
        </p:nvGrpSpPr>
        <p:grpSpPr>
          <a:xfrm>
            <a:off x="299573" y="1598644"/>
            <a:ext cx="6872820" cy="4845547"/>
            <a:chOff x="299573" y="1598644"/>
            <a:chExt cx="6872820" cy="4845547"/>
          </a:xfrm>
        </p:grpSpPr>
        <p:pic>
          <p:nvPicPr>
            <p:cNvPr id="12" name="Resim 11"/>
            <p:cNvPicPr>
              <a:picLocks noChangeAspect="1"/>
            </p:cNvPicPr>
            <p:nvPr/>
          </p:nvPicPr>
          <p:blipFill>
            <a:blip r:embed="rId4"/>
            <a:stretch>
              <a:fillRect/>
            </a:stretch>
          </p:blipFill>
          <p:spPr>
            <a:xfrm>
              <a:off x="299573" y="1598644"/>
              <a:ext cx="3533550" cy="4801302"/>
            </a:xfrm>
            <a:prstGeom prst="rect">
              <a:avLst/>
            </a:prstGeom>
          </p:spPr>
        </p:pic>
        <p:pic>
          <p:nvPicPr>
            <p:cNvPr id="13" name="Resim 12"/>
            <p:cNvPicPr>
              <a:picLocks noChangeAspect="1"/>
            </p:cNvPicPr>
            <p:nvPr/>
          </p:nvPicPr>
          <p:blipFill>
            <a:blip r:embed="rId5"/>
            <a:stretch>
              <a:fillRect/>
            </a:stretch>
          </p:blipFill>
          <p:spPr>
            <a:xfrm>
              <a:off x="4160116" y="1642889"/>
              <a:ext cx="3012277" cy="4801302"/>
            </a:xfrm>
            <a:prstGeom prst="rect">
              <a:avLst/>
            </a:prstGeom>
          </p:spPr>
        </p:pic>
      </p:grpSp>
    </p:spTree>
    <p:extLst>
      <p:ext uri="{BB962C8B-B14F-4D97-AF65-F5344CB8AC3E}">
        <p14:creationId xmlns:p14="http://schemas.microsoft.com/office/powerpoint/2010/main" val="3605752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Yanlış Cevap.wav"/>
                                        </p:tgtEl>
                                      </p:cMediaNode>
                                    </p:audio>
                                  </p:sub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subTnLst>
                                    <p:audio>
                                      <p:cMediaNode>
                                        <p:cTn display="0" masterRel="sameClick">
                                          <p:stCondLst>
                                            <p:cond evt="begin" delay="0">
                                              <p:tn val="11"/>
                                            </p:cond>
                                          </p:stCondLst>
                                          <p:endCondLst>
                                            <p:cond evt="onStopAudio" delay="0">
                                              <p:tgtEl>
                                                <p:sldTgt/>
                                              </p:tgtEl>
                                            </p:cond>
                                          </p:endCondLst>
                                        </p:cTn>
                                        <p:tgtEl>
                                          <p:sndTgt r:embed="rId2" name="Yanlış Cevap.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3029" y="236076"/>
            <a:ext cx="6866057" cy="1217402"/>
          </a:xfrm>
          <a:solidFill>
            <a:srgbClr val="77C2E9"/>
          </a:solidFill>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tr-TR" dirty="0"/>
              <a:t>Resimdeki NAMAZIN KILINIŞ ŞARTINI  işaretleyelim.</a:t>
            </a:r>
          </a:p>
        </p:txBody>
      </p:sp>
      <p:sp>
        <p:nvSpPr>
          <p:cNvPr id="14" name="Dikdörtgen 13"/>
          <p:cNvSpPr/>
          <p:nvPr/>
        </p:nvSpPr>
        <p:spPr>
          <a:xfrm>
            <a:off x="7837715" y="3582165"/>
            <a:ext cx="3322401" cy="870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tr-TR" sz="4000" dirty="0"/>
              <a:t>Kıyam</a:t>
            </a:r>
          </a:p>
        </p:txBody>
      </p:sp>
      <p:sp>
        <p:nvSpPr>
          <p:cNvPr id="15" name="Dikdörtgen 14"/>
          <p:cNvSpPr/>
          <p:nvPr/>
        </p:nvSpPr>
        <p:spPr>
          <a:xfrm>
            <a:off x="7835843" y="2254689"/>
            <a:ext cx="3338640" cy="759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tr-TR" sz="4000" dirty="0"/>
              <a:t>Kıraat</a:t>
            </a:r>
          </a:p>
        </p:txBody>
      </p:sp>
      <p:sp>
        <p:nvSpPr>
          <p:cNvPr id="16" name="Dikdörtgen 15"/>
          <p:cNvSpPr/>
          <p:nvPr/>
        </p:nvSpPr>
        <p:spPr>
          <a:xfrm>
            <a:off x="7835844" y="4841450"/>
            <a:ext cx="3338639" cy="9624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tr-TR" sz="3200" dirty="0"/>
              <a:t>Kaide-i ahire </a:t>
            </a:r>
          </a:p>
        </p:txBody>
      </p:sp>
      <p:sp>
        <p:nvSpPr>
          <p:cNvPr id="17" name="Dikdörtgen 16"/>
          <p:cNvSpPr/>
          <p:nvPr/>
        </p:nvSpPr>
        <p:spPr>
          <a:xfrm>
            <a:off x="11174483" y="4841449"/>
            <a:ext cx="794479" cy="96247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8000" b="1" dirty="0">
                <a:solidFill>
                  <a:srgbClr val="00B050"/>
                </a:solidFill>
              </a:rPr>
              <a:t>✔</a:t>
            </a:r>
          </a:p>
        </p:txBody>
      </p:sp>
      <p:sp>
        <p:nvSpPr>
          <p:cNvPr id="18" name="Dikdörtgen 17"/>
          <p:cNvSpPr/>
          <p:nvPr/>
        </p:nvSpPr>
        <p:spPr>
          <a:xfrm>
            <a:off x="11079906" y="3582164"/>
            <a:ext cx="812588" cy="87002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7200" b="1" dirty="0">
                <a:solidFill>
                  <a:srgbClr val="FF0000"/>
                </a:solidFill>
              </a:rPr>
              <a:t>X</a:t>
            </a:r>
          </a:p>
        </p:txBody>
      </p:sp>
      <p:sp>
        <p:nvSpPr>
          <p:cNvPr id="19" name="Dikdörtgen 18"/>
          <p:cNvSpPr/>
          <p:nvPr/>
        </p:nvSpPr>
        <p:spPr>
          <a:xfrm>
            <a:off x="11081154" y="2254688"/>
            <a:ext cx="812588" cy="75986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7200" b="1" dirty="0">
                <a:solidFill>
                  <a:srgbClr val="FF0000"/>
                </a:solidFill>
              </a:rPr>
              <a:t>X</a:t>
            </a:r>
          </a:p>
        </p:txBody>
      </p:sp>
      <p:sp>
        <p:nvSpPr>
          <p:cNvPr id="3" name="Oval 2"/>
          <p:cNvSpPr/>
          <p:nvPr/>
        </p:nvSpPr>
        <p:spPr>
          <a:xfrm>
            <a:off x="10232571" y="236076"/>
            <a:ext cx="1480458" cy="1217402"/>
          </a:xfrm>
          <a:prstGeom prst="ellipse">
            <a:avLst/>
          </a:prstGeom>
          <a:solidFill>
            <a:srgbClr val="66B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600" dirty="0"/>
              <a:t>3</a:t>
            </a:r>
          </a:p>
        </p:txBody>
      </p:sp>
      <p:grpSp>
        <p:nvGrpSpPr>
          <p:cNvPr id="4" name="Grup 3"/>
          <p:cNvGrpSpPr/>
          <p:nvPr/>
        </p:nvGrpSpPr>
        <p:grpSpPr>
          <a:xfrm>
            <a:off x="333029" y="1742974"/>
            <a:ext cx="6866057" cy="4831219"/>
            <a:chOff x="333029" y="1742974"/>
            <a:chExt cx="6866057" cy="4831219"/>
          </a:xfrm>
        </p:grpSpPr>
        <p:pic>
          <p:nvPicPr>
            <p:cNvPr id="20" name="Resim 19"/>
            <p:cNvPicPr>
              <a:picLocks noChangeAspect="1"/>
            </p:cNvPicPr>
            <p:nvPr/>
          </p:nvPicPr>
          <p:blipFill>
            <a:blip r:embed="rId5"/>
            <a:stretch>
              <a:fillRect/>
            </a:stretch>
          </p:blipFill>
          <p:spPr>
            <a:xfrm>
              <a:off x="333029" y="1742975"/>
              <a:ext cx="3244244" cy="4819172"/>
            </a:xfrm>
            <a:prstGeom prst="rect">
              <a:avLst/>
            </a:prstGeom>
          </p:spPr>
        </p:pic>
        <p:pic>
          <p:nvPicPr>
            <p:cNvPr id="21" name="Resim 20"/>
            <p:cNvPicPr>
              <a:picLocks noChangeAspect="1"/>
            </p:cNvPicPr>
            <p:nvPr/>
          </p:nvPicPr>
          <p:blipFill>
            <a:blip r:embed="rId6"/>
            <a:stretch>
              <a:fillRect/>
            </a:stretch>
          </p:blipFill>
          <p:spPr>
            <a:xfrm>
              <a:off x="3850924" y="1742974"/>
              <a:ext cx="3348162" cy="4831219"/>
            </a:xfrm>
            <a:prstGeom prst="rect">
              <a:avLst/>
            </a:prstGeom>
          </p:spPr>
        </p:pic>
      </p:grpSp>
    </p:spTree>
    <p:custDataLst>
      <p:tags r:id="rId1"/>
    </p:custDataLst>
    <p:extLst>
      <p:ext uri="{BB962C8B-B14F-4D97-AF65-F5344CB8AC3E}">
        <p14:creationId xmlns:p14="http://schemas.microsoft.com/office/powerpoint/2010/main" val="3545700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6"/>
                  </p:tgtEl>
                </p:cond>
              </p:nextCondLst>
            </p:seq>
          </p:childTnLst>
        </p:cTn>
      </p:par>
    </p:tnLst>
    <p:bldLst>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
        <p:nvSpPr>
          <p:cNvPr id="23" name="Dikdörtgen 22"/>
          <p:cNvSpPr/>
          <p:nvPr/>
        </p:nvSpPr>
        <p:spPr>
          <a:xfrm>
            <a:off x="3247702" y="6031779"/>
            <a:ext cx="3057312" cy="369332"/>
          </a:xfrm>
          <a:prstGeom prst="rect">
            <a:avLst/>
          </a:prstGeom>
        </p:spPr>
        <p:txBody>
          <a:bodyPr wrap="none">
            <a:spAutoFit/>
          </a:bodyPr>
          <a:lstStyle/>
          <a:p>
            <a:r>
              <a:rPr lang="tr-TR" dirty="0">
                <a:hlinkClick r:id="rId5"/>
              </a:rPr>
              <a:t>www.dindersimateryal.com</a:t>
            </a:r>
            <a:r>
              <a:rPr lang="tr-TR" dirty="0"/>
              <a:t>  </a:t>
            </a:r>
          </a:p>
        </p:txBody>
      </p:sp>
    </p:spTree>
    <p:custDataLst>
      <p:tags r:id="rId1"/>
    </p:custDataLst>
    <p:extLst>
      <p:ext uri="{BB962C8B-B14F-4D97-AF65-F5344CB8AC3E}">
        <p14:creationId xmlns:p14="http://schemas.microsoft.com/office/powerpoint/2010/main" val="2248743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3029" y="558140"/>
            <a:ext cx="7533103" cy="771637"/>
          </a:xfr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tr-TR" sz="3200" dirty="0"/>
              <a:t>Resimdeki </a:t>
            </a:r>
            <a:r>
              <a:rPr lang="tr-TR" sz="3200" b="1" dirty="0"/>
              <a:t>namazın farzını </a:t>
            </a:r>
            <a:r>
              <a:rPr lang="tr-TR" sz="3200" dirty="0"/>
              <a:t>işaretleyelim.</a:t>
            </a:r>
          </a:p>
        </p:txBody>
      </p:sp>
      <p:sp>
        <p:nvSpPr>
          <p:cNvPr id="14" name="Dikdörtgen 13"/>
          <p:cNvSpPr/>
          <p:nvPr/>
        </p:nvSpPr>
        <p:spPr>
          <a:xfrm>
            <a:off x="8250690" y="2653251"/>
            <a:ext cx="3721333" cy="8700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err="1">
                <a:ln>
                  <a:noFill/>
                </a:ln>
                <a:solidFill>
                  <a:prstClr val="black"/>
                </a:solidFill>
                <a:effectLst/>
                <a:uLnTx/>
                <a:uFillTx/>
                <a:latin typeface="Calibri" panose="020F0502020204030204"/>
                <a:ea typeface="+mn-ea"/>
                <a:cs typeface="+mn-cs"/>
              </a:rPr>
              <a:t>Setr</a:t>
            </a: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-i avret</a:t>
            </a:r>
          </a:p>
        </p:txBody>
      </p:sp>
      <p:sp>
        <p:nvSpPr>
          <p:cNvPr id="15" name="Dikdörtgen 14"/>
          <p:cNvSpPr/>
          <p:nvPr/>
        </p:nvSpPr>
        <p:spPr>
          <a:xfrm>
            <a:off x="8273143" y="3780127"/>
            <a:ext cx="3697689" cy="759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Vakit </a:t>
            </a:r>
          </a:p>
        </p:txBody>
      </p:sp>
      <p:sp>
        <p:nvSpPr>
          <p:cNvPr id="16" name="Dikdörtgen 15"/>
          <p:cNvSpPr/>
          <p:nvPr/>
        </p:nvSpPr>
        <p:spPr>
          <a:xfrm>
            <a:off x="8256905" y="4796842"/>
            <a:ext cx="3697689" cy="108284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Hadesten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Taharet</a:t>
            </a:r>
          </a:p>
        </p:txBody>
      </p:sp>
      <p:sp>
        <p:nvSpPr>
          <p:cNvPr id="17" name="Dikdörtgen 16"/>
          <p:cNvSpPr/>
          <p:nvPr/>
        </p:nvSpPr>
        <p:spPr>
          <a:xfrm>
            <a:off x="11160115" y="4796841"/>
            <a:ext cx="794479" cy="10828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11160116" y="2653250"/>
            <a:ext cx="812588" cy="87002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9" name="Dikdörtgen 18"/>
          <p:cNvSpPr/>
          <p:nvPr/>
        </p:nvSpPr>
        <p:spPr>
          <a:xfrm>
            <a:off x="11160116" y="3780126"/>
            <a:ext cx="812588" cy="75986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pic>
        <p:nvPicPr>
          <p:cNvPr id="7" name="Resim 6"/>
          <p:cNvPicPr>
            <a:picLocks noChangeAspect="1"/>
          </p:cNvPicPr>
          <p:nvPr/>
        </p:nvPicPr>
        <p:blipFill>
          <a:blip r:embed="rId4"/>
          <a:stretch>
            <a:fillRect/>
          </a:stretch>
        </p:blipFill>
        <p:spPr>
          <a:xfrm>
            <a:off x="333029" y="1581905"/>
            <a:ext cx="7533103" cy="4905981"/>
          </a:xfrm>
          <a:prstGeom prst="rect">
            <a:avLst/>
          </a:prstGeom>
        </p:spPr>
      </p:pic>
      <p:sp>
        <p:nvSpPr>
          <p:cNvPr id="10" name="İçerik Yer Tutucusu 2"/>
          <p:cNvSpPr>
            <a:spLocks noGrp="1"/>
          </p:cNvSpPr>
          <p:nvPr>
            <p:ph idx="1"/>
          </p:nvPr>
        </p:nvSpPr>
        <p:spPr>
          <a:xfrm>
            <a:off x="3204103" y="6157082"/>
            <a:ext cx="1884090" cy="582932"/>
          </a:xfrm>
          <a:solidFill>
            <a:srgbClr val="77C2E9"/>
          </a:solidFill>
          <a:ln>
            <a:noFill/>
          </a:ln>
        </p:spPr>
        <p:style>
          <a:lnRef idx="1">
            <a:schemeClr val="accent2"/>
          </a:lnRef>
          <a:fillRef idx="2">
            <a:schemeClr val="accent2"/>
          </a:fillRef>
          <a:effectRef idx="1">
            <a:schemeClr val="accent2"/>
          </a:effectRef>
          <a:fontRef idx="minor">
            <a:schemeClr val="dk1"/>
          </a:fontRef>
        </p:style>
        <p:txBody>
          <a:bodyPr anchor="ctr">
            <a:noAutofit/>
          </a:bodyPr>
          <a:lstStyle/>
          <a:p>
            <a:pPr marL="0" indent="0" algn="ctr">
              <a:buNone/>
            </a:pPr>
            <a:r>
              <a:rPr lang="tr-TR" sz="3200" dirty="0"/>
              <a:t>Abdest</a:t>
            </a:r>
          </a:p>
        </p:txBody>
      </p:sp>
    </p:spTree>
    <p:custDataLst>
      <p:tags r:id="rId1"/>
    </p:custDataLst>
    <p:extLst>
      <p:ext uri="{BB962C8B-B14F-4D97-AF65-F5344CB8AC3E}">
        <p14:creationId xmlns:p14="http://schemas.microsoft.com/office/powerpoint/2010/main" val="1355712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doğru.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0">
                                            <p:bg/>
                                          </p:spTgt>
                                        </p:tgtEl>
                                        <p:attrNameLst>
                                          <p:attrName>style.visibility</p:attrName>
                                        </p:attrNameLst>
                                      </p:cBhvr>
                                      <p:to>
                                        <p:strVal val="visible"/>
                                      </p:to>
                                    </p:set>
                                    <p:anim calcmode="lin" valueType="num">
                                      <p:cBhvr additive="base">
                                        <p:cTn id="22"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bg/>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 calcmode="lin" valueType="num">
                                      <p:cBhvr additive="base">
                                        <p:cTn id="2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P spid="10"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209415" y="1164035"/>
            <a:ext cx="5576185" cy="719578"/>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Abdest almak</a:t>
            </a:r>
          </a:p>
        </p:txBody>
      </p:sp>
      <p:sp>
        <p:nvSpPr>
          <p:cNvPr id="6" name="Dikdörtgen 5"/>
          <p:cNvSpPr/>
          <p:nvPr/>
        </p:nvSpPr>
        <p:spPr>
          <a:xfrm>
            <a:off x="5870434" y="2268479"/>
            <a:ext cx="5915165" cy="607783"/>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Örtünmek</a:t>
            </a:r>
          </a:p>
        </p:txBody>
      </p:sp>
      <p:sp>
        <p:nvSpPr>
          <p:cNvPr id="7" name="Dikdörtgen 6"/>
          <p:cNvSpPr/>
          <p:nvPr/>
        </p:nvSpPr>
        <p:spPr>
          <a:xfrm>
            <a:off x="6209415" y="3261128"/>
            <a:ext cx="5576184" cy="798775"/>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Camiye gitmek </a:t>
            </a:r>
          </a:p>
        </p:txBody>
      </p:sp>
      <p:sp>
        <p:nvSpPr>
          <p:cNvPr id="8" name="Dikdörtgen 7"/>
          <p:cNvSpPr/>
          <p:nvPr/>
        </p:nvSpPr>
        <p:spPr>
          <a:xfrm>
            <a:off x="5546291" y="3312305"/>
            <a:ext cx="828274"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9" name="Dikdörtgen 8"/>
          <p:cNvSpPr/>
          <p:nvPr/>
        </p:nvSpPr>
        <p:spPr>
          <a:xfrm>
            <a:off x="5855971" y="4429166"/>
            <a:ext cx="5887405" cy="607783"/>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Vaktin girmesi</a:t>
            </a:r>
          </a:p>
        </p:txBody>
      </p:sp>
      <p:sp>
        <p:nvSpPr>
          <p:cNvPr id="13" name="Dikdörtgen 12"/>
          <p:cNvSpPr/>
          <p:nvPr/>
        </p:nvSpPr>
        <p:spPr>
          <a:xfrm>
            <a:off x="5545115" y="2211655"/>
            <a:ext cx="830627"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4" name="Dikdörtgen 13"/>
          <p:cNvSpPr/>
          <p:nvPr/>
        </p:nvSpPr>
        <p:spPr>
          <a:xfrm>
            <a:off x="5545115" y="1186360"/>
            <a:ext cx="830627"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5" name="Dikdörtgen 14"/>
          <p:cNvSpPr/>
          <p:nvPr/>
        </p:nvSpPr>
        <p:spPr>
          <a:xfrm>
            <a:off x="5545115" y="4390123"/>
            <a:ext cx="830627"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Dikdörtgen 15"/>
          <p:cNvSpPr/>
          <p:nvPr/>
        </p:nvSpPr>
        <p:spPr>
          <a:xfrm>
            <a:off x="5528518" y="1177542"/>
            <a:ext cx="863821" cy="731569"/>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7" name="Dikdörtgen 16"/>
          <p:cNvSpPr/>
          <p:nvPr/>
        </p:nvSpPr>
        <p:spPr>
          <a:xfrm>
            <a:off x="5535853" y="2215570"/>
            <a:ext cx="849150" cy="722747"/>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8" name="Dikdörtgen 17"/>
          <p:cNvSpPr/>
          <p:nvPr/>
        </p:nvSpPr>
        <p:spPr>
          <a:xfrm>
            <a:off x="5540073" y="3300873"/>
            <a:ext cx="840711" cy="724873"/>
          </a:xfrm>
          <a:prstGeom prst="rect">
            <a:avLst/>
          </a:prstGeom>
          <a:solidFill>
            <a:srgbClr val="FFFFFF"/>
          </a:solidFill>
          <a:ln w="76200">
            <a:solidFill>
              <a:srgbClr val="FF00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9" name="Dikdörtgen 18"/>
          <p:cNvSpPr/>
          <p:nvPr/>
        </p:nvSpPr>
        <p:spPr>
          <a:xfrm>
            <a:off x="5524451" y="4375628"/>
            <a:ext cx="871954" cy="731569"/>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20" name="Dikdörtgen 19"/>
          <p:cNvSpPr/>
          <p:nvPr/>
        </p:nvSpPr>
        <p:spPr>
          <a:xfrm>
            <a:off x="5870434" y="5437416"/>
            <a:ext cx="5887405" cy="607783"/>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Temiz elbise giymek</a:t>
            </a:r>
          </a:p>
        </p:txBody>
      </p:sp>
      <p:sp>
        <p:nvSpPr>
          <p:cNvPr id="21" name="Dikdörtgen 20"/>
          <p:cNvSpPr/>
          <p:nvPr/>
        </p:nvSpPr>
        <p:spPr>
          <a:xfrm>
            <a:off x="5545115" y="5364695"/>
            <a:ext cx="830627"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2" name="Dikdörtgen 21"/>
          <p:cNvSpPr/>
          <p:nvPr/>
        </p:nvSpPr>
        <p:spPr>
          <a:xfrm>
            <a:off x="5545115" y="5361555"/>
            <a:ext cx="830627" cy="731569"/>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23" name="mmprod_title"/>
          <p:cNvSpPr>
            <a:spLocks noGrp="1"/>
          </p:cNvSpPr>
          <p:nvPr>
            <p:ph type="title"/>
            <p:custDataLst>
              <p:tags r:id="rId2"/>
            </p:custDataLst>
          </p:nvPr>
        </p:nvSpPr>
        <p:spPr>
          <a:xfrm>
            <a:off x="196645" y="5198612"/>
            <a:ext cx="5005229" cy="866433"/>
          </a:xfrm>
          <a:solidFill>
            <a:schemeClr val="accent1">
              <a:lumMod val="20000"/>
              <a:lumOff val="80000"/>
            </a:schemeClr>
          </a:solidFill>
          <a:ln>
            <a:solidFill>
              <a:schemeClr val="tx1">
                <a:lumMod val="65000"/>
                <a:lumOff val="35000"/>
              </a:schemeClr>
            </a:solidFill>
          </a:ln>
          <a:extLst>
            <a:ext uri="{53640926-AAD7-44D8-BBD7-CCE9431645EC}">
              <a14:shadowObscured xmlns:a14="http://schemas.microsoft.com/office/drawing/2010/main"/>
            </a:ext>
          </a:extLst>
        </p:spPr>
        <p:style>
          <a:lnRef idx="1">
            <a:schemeClr val="accent4"/>
          </a:lnRef>
          <a:fillRef idx="2">
            <a:schemeClr val="accent4"/>
          </a:fillRef>
          <a:effectRef idx="1">
            <a:schemeClr val="accent4"/>
          </a:effectRef>
          <a:fontRef idx="minor">
            <a:schemeClr val="dk1"/>
          </a:fontRef>
        </p:style>
        <p:txBody>
          <a:bodyPr wrap="square" lIns="0" tIns="0" rIns="0" bIns="0" anchor="ctr">
            <a:noAutofit/>
          </a:bodyPr>
          <a:lstStyle/>
          <a:p>
            <a:pPr algn="ctr"/>
            <a:r>
              <a:rPr lang="tr-TR" dirty="0">
                <a:solidFill>
                  <a:schemeClr val="tx1"/>
                </a:solidFill>
                <a:latin typeface="Calibri Light" panose="020F0302020204030204" pitchFamily="34" charset="0"/>
              </a:rPr>
              <a:t>İşaretleyelim</a:t>
            </a:r>
          </a:p>
        </p:txBody>
      </p:sp>
      <p:sp>
        <p:nvSpPr>
          <p:cNvPr id="24"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Komut Düğmesi: Geri veya Önceki 24">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Komut Düğmesi: İleri veya Sonraki 25">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iriş 26">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çerik Yer Tutucusu 2"/>
          <p:cNvSpPr>
            <a:spLocks noGrp="1"/>
          </p:cNvSpPr>
          <p:nvPr>
            <p:ph idx="1"/>
          </p:nvPr>
        </p:nvSpPr>
        <p:spPr>
          <a:xfrm>
            <a:off x="196646" y="3092676"/>
            <a:ext cx="5005228" cy="1904478"/>
          </a:xfr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just">
              <a:buNone/>
            </a:pPr>
            <a:r>
              <a:rPr lang="tr-TR" sz="3200" dirty="0"/>
              <a:t>Namaza başlamadan önce yandakilerden hangilerini yapmamız gerekir?</a:t>
            </a:r>
          </a:p>
        </p:txBody>
      </p:sp>
      <p:sp>
        <p:nvSpPr>
          <p:cNvPr id="29" name="Dikdörtgen 28"/>
          <p:cNvSpPr/>
          <p:nvPr/>
        </p:nvSpPr>
        <p:spPr>
          <a:xfrm>
            <a:off x="6209414" y="130087"/>
            <a:ext cx="5576184" cy="798775"/>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Teyemmüm</a:t>
            </a:r>
            <a:r>
              <a:rPr kumimoji="0" lang="tr-TR" sz="3600" b="0"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Dikdörtgen 29"/>
          <p:cNvSpPr/>
          <p:nvPr/>
        </p:nvSpPr>
        <p:spPr>
          <a:xfrm>
            <a:off x="5546291" y="181264"/>
            <a:ext cx="828274" cy="717074"/>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31" name="Dikdörtgen 30"/>
          <p:cNvSpPr/>
          <p:nvPr/>
        </p:nvSpPr>
        <p:spPr>
          <a:xfrm>
            <a:off x="5540073" y="169832"/>
            <a:ext cx="840711" cy="724873"/>
          </a:xfrm>
          <a:prstGeom prst="rect">
            <a:avLst/>
          </a:prstGeom>
          <a:solidFill>
            <a:srgbClr val="FFFFFF"/>
          </a:solidFill>
          <a:ln w="76200">
            <a:solidFill>
              <a:srgbClr val="FF00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pic>
        <p:nvPicPr>
          <p:cNvPr id="32" name="Picture 4" descr="Tekb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59" y="657424"/>
            <a:ext cx="2046669" cy="23946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Ä±y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4885" y="661779"/>
            <a:ext cx="2051714" cy="23902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iy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0055" y="358094"/>
            <a:ext cx="2000390" cy="23704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5064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9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9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90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9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9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9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29"/>
                  </p:tgtEl>
                </p:cond>
              </p:nextCondLst>
            </p:seq>
          </p:childTnLst>
        </p:cTn>
      </p:par>
    </p:tnLst>
    <p:bldLst>
      <p:bldP spid="16" grpId="0" animBg="1"/>
      <p:bldP spid="17" grpId="0" animBg="1"/>
      <p:bldP spid="18" grpId="0" animBg="1"/>
      <p:bldP spid="19" grpId="0" animBg="1"/>
      <p:bldP spid="22"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3DB48BF3-0761-4E67-90F7-8EBB3AF25A3C}"/>
              </a:ext>
            </a:extLst>
          </p:cNvPr>
          <p:cNvSpPr/>
          <p:nvPr/>
        </p:nvSpPr>
        <p:spPr>
          <a:xfrm>
            <a:off x="7360225" y="914404"/>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a:t>Abdest</a:t>
            </a:r>
            <a:endParaRPr lang="en-IN" sz="4400" dirty="0"/>
          </a:p>
        </p:txBody>
      </p:sp>
      <p:sp>
        <p:nvSpPr>
          <p:cNvPr id="6" name="Oval 5">
            <a:extLst>
              <a:ext uri="{FF2B5EF4-FFF2-40B4-BE49-F238E27FC236}">
                <a16:creationId xmlns:a16="http://schemas.microsoft.com/office/drawing/2014/main" id="{CD1D4858-F407-417A-B588-CDA7ED845A0E}"/>
              </a:ext>
            </a:extLst>
          </p:cNvPr>
          <p:cNvSpPr/>
          <p:nvPr/>
        </p:nvSpPr>
        <p:spPr>
          <a:xfrm>
            <a:off x="6969392" y="82591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solidFill>
                <a:schemeClr val="tx1"/>
              </a:solidFill>
            </a:endParaRPr>
          </a:p>
        </p:txBody>
      </p:sp>
      <p:pic>
        <p:nvPicPr>
          <p:cNvPr id="4098" name="Picture 2" descr="abdest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12723" t="5962" r="4375" b="2257"/>
          <a:stretch/>
        </p:blipFill>
        <p:spPr bwMode="auto">
          <a:xfrm>
            <a:off x="232144" y="111146"/>
            <a:ext cx="5368556" cy="6632553"/>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6418353" y="3289131"/>
            <a:ext cx="5218124" cy="1323439"/>
          </a:xfrm>
          <a:prstGeom prst="rect">
            <a:avLst/>
          </a:prstGeom>
          <a:solidFill>
            <a:srgbClr val="FBC891"/>
          </a:solidFill>
        </p:spPr>
        <p:txBody>
          <a:bodyPr wrap="square" rtlCol="0">
            <a:spAutoFit/>
          </a:bodyPr>
          <a:lstStyle/>
          <a:p>
            <a:pPr algn="ctr"/>
            <a:r>
              <a:rPr lang="tr-TR" sz="4000" dirty="0"/>
              <a:t>Abdest hakkında neler biliyorsunuz?</a:t>
            </a:r>
          </a:p>
        </p:txBody>
      </p:sp>
    </p:spTree>
    <p:custDataLst>
      <p:tags r:id="rId1"/>
    </p:custDataLst>
    <p:extLst>
      <p:ext uri="{BB962C8B-B14F-4D97-AF65-F5344CB8AC3E}">
        <p14:creationId xmlns:p14="http://schemas.microsoft.com/office/powerpoint/2010/main" val="359127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ipe(down)">
                                      <p:cBhvr>
                                        <p:cTn id="14" dur="500"/>
                                        <p:tgtEl>
                                          <p:spTgt spid="409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xit" presetSubtype="2" fill="hold" grpId="1" nodeType="withEffect">
                                  <p:stCondLst>
                                    <p:cond delay="0"/>
                                  </p:stCondLst>
                                  <p:childTnLst>
                                    <p:animEffect transition="out" filter="wipe(right)">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3">
            <a:extLst>
              <a:ext uri="{FF2B5EF4-FFF2-40B4-BE49-F238E27FC236}">
                <a16:creationId xmlns:a16="http://schemas.microsoft.com/office/drawing/2014/main" id="{1FD82560-0304-4F11-9EE2-F9FB395505CB}"/>
              </a:ext>
            </a:extLst>
          </p:cNvPr>
          <p:cNvSpPr/>
          <p:nvPr/>
        </p:nvSpPr>
        <p:spPr>
          <a:xfrm rot="16200000">
            <a:off x="2429458" y="1810028"/>
            <a:ext cx="2625217" cy="4373571"/>
          </a:xfrm>
          <a:prstGeom prst="roundRect">
            <a:avLst/>
          </a:prstGeom>
          <a:gradFill flip="none" rotWithShape="1">
            <a:gsLst>
              <a:gs pos="0">
                <a:srgbClr val="FBFBFB"/>
              </a:gs>
              <a:gs pos="79000">
                <a:srgbClr val="FBFBFB"/>
              </a:gs>
            </a:gsLst>
            <a:lin ang="16200000" scaled="1"/>
            <a:tileRect/>
          </a:gradFill>
          <a:ln>
            <a:noFill/>
          </a:ln>
          <a:effectLst>
            <a:outerShdw blurRad="152400" sx="102000" sy="102000" algn="ctr" rotWithShape="0">
              <a:prstClr val="black">
                <a:alpha val="45000"/>
              </a:prstClr>
            </a:outerShdw>
            <a:reflection blurRad="63500" stA="52000" endA="300" endPos="24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just"/>
            <a:r>
              <a:rPr lang="tr-TR" sz="2800" b="1" dirty="0">
                <a:solidFill>
                  <a:schemeClr val="tx1"/>
                </a:solidFill>
              </a:rPr>
              <a:t>Namaz</a:t>
            </a:r>
            <a:r>
              <a:rPr lang="tr-TR" sz="2800" dirty="0">
                <a:solidFill>
                  <a:schemeClr val="tx1"/>
                </a:solidFill>
              </a:rPr>
              <a:t> kılmak, Kâbe’yi </a:t>
            </a:r>
            <a:r>
              <a:rPr lang="tr-TR" sz="2800" b="1" dirty="0">
                <a:solidFill>
                  <a:schemeClr val="tx1"/>
                </a:solidFill>
              </a:rPr>
              <a:t>tavaf</a:t>
            </a:r>
            <a:r>
              <a:rPr lang="tr-TR" sz="2800" dirty="0">
                <a:solidFill>
                  <a:schemeClr val="tx1"/>
                </a:solidFill>
              </a:rPr>
              <a:t> etmek ve </a:t>
            </a:r>
            <a:r>
              <a:rPr lang="tr-TR" sz="2800" b="1" dirty="0">
                <a:solidFill>
                  <a:schemeClr val="tx1"/>
                </a:solidFill>
              </a:rPr>
              <a:t>Kur’an-ı Kerim okumak </a:t>
            </a:r>
            <a:r>
              <a:rPr lang="tr-TR" sz="2800" dirty="0">
                <a:solidFill>
                  <a:schemeClr val="tx1"/>
                </a:solidFill>
              </a:rPr>
              <a:t>için abdestli olmak gerekir. </a:t>
            </a:r>
          </a:p>
        </p:txBody>
      </p:sp>
      <p:grpSp>
        <p:nvGrpSpPr>
          <p:cNvPr id="10" name="Grup 9"/>
          <p:cNvGrpSpPr/>
          <p:nvPr/>
        </p:nvGrpSpPr>
        <p:grpSpPr>
          <a:xfrm>
            <a:off x="474043" y="899480"/>
            <a:ext cx="916275" cy="2929527"/>
            <a:chOff x="1079133" y="1456948"/>
            <a:chExt cx="916275" cy="2746752"/>
          </a:xfrm>
        </p:grpSpPr>
        <p:cxnSp>
          <p:nvCxnSpPr>
            <p:cNvPr id="11" name="Düz Bağlayıcı 10"/>
            <p:cNvCxnSpPr/>
            <p:nvPr/>
          </p:nvCxnSpPr>
          <p:spPr>
            <a:xfrm>
              <a:off x="1115806" y="1456948"/>
              <a:ext cx="0" cy="2746752"/>
            </a:xfrm>
            <a:prstGeom prst="line">
              <a:avLst/>
            </a:prstGeom>
            <a:ln w="762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12" name="Düz Ok Bağlayıcısı 11"/>
            <p:cNvCxnSpPr/>
            <p:nvPr/>
          </p:nvCxnSpPr>
          <p:spPr>
            <a:xfrm flipV="1">
              <a:off x="1079133" y="4191000"/>
              <a:ext cx="916275" cy="12700"/>
            </a:xfrm>
            <a:prstGeom prst="straightConnector1">
              <a:avLst/>
            </a:prstGeom>
            <a:ln w="76200">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grpSp>
      <p:grpSp>
        <p:nvGrpSpPr>
          <p:cNvPr id="5" name="Grup 4"/>
          <p:cNvGrpSpPr/>
          <p:nvPr/>
        </p:nvGrpSpPr>
        <p:grpSpPr>
          <a:xfrm>
            <a:off x="343698" y="183302"/>
            <a:ext cx="11719347" cy="1432357"/>
            <a:chOff x="2350298" y="4313046"/>
            <a:chExt cx="11719347" cy="1432357"/>
          </a:xfrm>
        </p:grpSpPr>
        <p:sp>
          <p:nvSpPr>
            <p:cNvPr id="8" name="Serbest Form 7"/>
            <p:cNvSpPr/>
            <p:nvPr/>
          </p:nvSpPr>
          <p:spPr>
            <a:xfrm>
              <a:off x="3785994" y="4449385"/>
              <a:ext cx="10283651" cy="1159677"/>
            </a:xfrm>
            <a:custGeom>
              <a:avLst/>
              <a:gdLst>
                <a:gd name="connsiteX0" fmla="*/ 0 w 5449005"/>
                <a:gd name="connsiteY0" fmla="*/ 0 h 1159677"/>
                <a:gd name="connsiteX1" fmla="*/ 5255722 w 5449005"/>
                <a:gd name="connsiteY1" fmla="*/ 0 h 1159677"/>
                <a:gd name="connsiteX2" fmla="*/ 5449005 w 5449005"/>
                <a:gd name="connsiteY2" fmla="*/ 193283 h 1159677"/>
                <a:gd name="connsiteX3" fmla="*/ 5449005 w 5449005"/>
                <a:gd name="connsiteY3" fmla="*/ 966394 h 1159677"/>
                <a:gd name="connsiteX4" fmla="*/ 5255722 w 5449005"/>
                <a:gd name="connsiteY4" fmla="*/ 1159677 h 1159677"/>
                <a:gd name="connsiteX5" fmla="*/ 1 w 5449005"/>
                <a:gd name="connsiteY5" fmla="*/ 1159677 h 1159677"/>
                <a:gd name="connsiteX6" fmla="*/ 3190 w 5449005"/>
                <a:gd name="connsiteY6" fmla="*/ 1157060 h 1159677"/>
                <a:gd name="connsiteX7" fmla="*/ 243494 w 5449005"/>
                <a:gd name="connsiteY7" fmla="*/ 579839 h 1159677"/>
                <a:gd name="connsiteX8" fmla="*/ 3190 w 5449005"/>
                <a:gd name="connsiteY8" fmla="*/ 2619 h 115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9005" h="1159677">
                  <a:moveTo>
                    <a:pt x="0" y="0"/>
                  </a:moveTo>
                  <a:lnTo>
                    <a:pt x="5255722" y="0"/>
                  </a:lnTo>
                  <a:cubicBezTo>
                    <a:pt x="5362469" y="0"/>
                    <a:pt x="5449005" y="86536"/>
                    <a:pt x="5449005" y="193283"/>
                  </a:cubicBezTo>
                  <a:lnTo>
                    <a:pt x="5449005" y="966394"/>
                  </a:lnTo>
                  <a:cubicBezTo>
                    <a:pt x="5449005" y="1073141"/>
                    <a:pt x="5362469" y="1159677"/>
                    <a:pt x="5255722" y="1159677"/>
                  </a:cubicBezTo>
                  <a:lnTo>
                    <a:pt x="1" y="1159677"/>
                  </a:lnTo>
                  <a:lnTo>
                    <a:pt x="3190" y="1157060"/>
                  </a:lnTo>
                  <a:cubicBezTo>
                    <a:pt x="151662" y="1009336"/>
                    <a:pt x="243494" y="805258"/>
                    <a:pt x="243494" y="579839"/>
                  </a:cubicBezTo>
                  <a:cubicBezTo>
                    <a:pt x="243494" y="354421"/>
                    <a:pt x="151662" y="150343"/>
                    <a:pt x="3190" y="2619"/>
                  </a:cubicBezTo>
                  <a:close/>
                </a:path>
              </a:pathLst>
            </a:custGeom>
            <a:solidFill>
              <a:srgbClr val="8BB2D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tr-TR" sz="3200" dirty="0">
                  <a:solidFill>
                    <a:schemeClr val="tx1"/>
                  </a:solidFill>
                </a:rPr>
                <a:t>Bazı organları yıkamak, bazı organları da mesh etmek suretiyle yapılan bir temizlik ve ibadettir. </a:t>
              </a:r>
            </a:p>
          </p:txBody>
        </p:sp>
        <p:sp>
          <p:nvSpPr>
            <p:cNvPr id="6" name="Oval 5">
              <a:extLst>
                <a:ext uri="{FF2B5EF4-FFF2-40B4-BE49-F238E27FC236}">
                  <a16:creationId xmlns:a16="http://schemas.microsoft.com/office/drawing/2014/main" id="{7FE33A64-3F6F-4D0F-ADDF-C66C17F70C6A}"/>
                </a:ext>
              </a:extLst>
            </p:cNvPr>
            <p:cNvSpPr/>
            <p:nvPr/>
          </p:nvSpPr>
          <p:spPr>
            <a:xfrm rot="5400000" flipV="1">
              <a:off x="2675610" y="3987734"/>
              <a:ext cx="1432357" cy="2082981"/>
            </a:xfrm>
            <a:prstGeom prst="ellipse">
              <a:avLst/>
            </a:prstGeom>
            <a:gradFill flip="none" rotWithShape="1">
              <a:gsLst>
                <a:gs pos="100000">
                  <a:srgbClr val="E88484"/>
                </a:gs>
                <a:gs pos="0">
                  <a:srgbClr val="BF2323"/>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0">
              <a:extLst>
                <a:ext uri="{FF2B5EF4-FFF2-40B4-BE49-F238E27FC236}">
                  <a16:creationId xmlns:a16="http://schemas.microsoft.com/office/drawing/2014/main" id="{F9A347F6-21F8-4498-810E-1BA4EA84A413}"/>
                </a:ext>
              </a:extLst>
            </p:cNvPr>
            <p:cNvSpPr txBox="1"/>
            <p:nvPr/>
          </p:nvSpPr>
          <p:spPr>
            <a:xfrm>
              <a:off x="2460388" y="4665822"/>
              <a:ext cx="18325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ea typeface="Open Sans Semibold" panose="020B0706030804020204" pitchFamily="34" charset="0"/>
                  <a:cs typeface="Open Sans Semibold" panose="020B0706030804020204" pitchFamily="34" charset="0"/>
                </a:rPr>
                <a:t>Abdest</a:t>
              </a:r>
              <a:endParaRPr kumimoji="0" lang="en-IN" sz="6000" b="0" i="0" u="none" strike="noStrike" kern="1200" cap="none" spc="0" normalizeH="0" baseline="0" noProof="0" dirty="0">
                <a:ln>
                  <a:noFill/>
                </a:ln>
                <a:solidFill>
                  <a:prstClr val="black"/>
                </a:solidFill>
                <a:effectLst/>
                <a:uLnTx/>
                <a:uFillTx/>
              </a:endParaRPr>
            </a:p>
          </p:txBody>
        </p:sp>
      </p:grpSp>
      <p:pic>
        <p:nvPicPr>
          <p:cNvPr id="18" name="Resim 17"/>
          <p:cNvPicPr>
            <a:picLocks noChangeAspect="1"/>
          </p:cNvPicPr>
          <p:nvPr/>
        </p:nvPicPr>
        <p:blipFill>
          <a:blip r:embed="rId2"/>
          <a:stretch>
            <a:fillRect/>
          </a:stretch>
        </p:blipFill>
        <p:spPr>
          <a:xfrm>
            <a:off x="6115368" y="1978184"/>
            <a:ext cx="3277117" cy="3273944"/>
          </a:xfrm>
          <a:prstGeom prst="rect">
            <a:avLst/>
          </a:prstGeom>
        </p:spPr>
      </p:pic>
      <p:pic>
        <p:nvPicPr>
          <p:cNvPr id="19" name="Resim 18"/>
          <p:cNvPicPr>
            <a:picLocks noChangeAspect="1"/>
          </p:cNvPicPr>
          <p:nvPr/>
        </p:nvPicPr>
        <p:blipFill>
          <a:blip r:embed="rId3"/>
          <a:stretch>
            <a:fillRect/>
          </a:stretch>
        </p:blipFill>
        <p:spPr>
          <a:xfrm>
            <a:off x="9395374" y="3151966"/>
            <a:ext cx="2774261" cy="3349125"/>
          </a:xfrm>
          <a:prstGeom prst="rect">
            <a:avLst/>
          </a:prstGeom>
        </p:spPr>
      </p:pic>
    </p:spTree>
    <p:extLst>
      <p:ext uri="{BB962C8B-B14F-4D97-AF65-F5344CB8AC3E}">
        <p14:creationId xmlns:p14="http://schemas.microsoft.com/office/powerpoint/2010/main" val="148211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21">
            <a:extLst>
              <a:ext uri="{FF2B5EF4-FFF2-40B4-BE49-F238E27FC236}">
                <a16:creationId xmlns:a16="http://schemas.microsoft.com/office/drawing/2014/main" id="{9F5A2B0F-7E71-4382-A4D1-36EB991C4EF8}"/>
              </a:ext>
            </a:extLst>
          </p:cNvPr>
          <p:cNvSpPr/>
          <p:nvPr/>
        </p:nvSpPr>
        <p:spPr>
          <a:xfrm rot="5400000">
            <a:off x="-1260166" y="1866340"/>
            <a:ext cx="4651513" cy="1809565"/>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Triangle 22">
            <a:extLst>
              <a:ext uri="{FF2B5EF4-FFF2-40B4-BE49-F238E27FC236}">
                <a16:creationId xmlns:a16="http://schemas.microsoft.com/office/drawing/2014/main" id="{0521C95B-86F3-4C50-B111-395C54F1434D}"/>
              </a:ext>
            </a:extLst>
          </p:cNvPr>
          <p:cNvSpPr/>
          <p:nvPr/>
        </p:nvSpPr>
        <p:spPr>
          <a:xfrm rot="5400000">
            <a:off x="69767" y="536407"/>
            <a:ext cx="1974571" cy="1792490"/>
          </a:xfrm>
          <a:prstGeom prst="rtTriangle">
            <a:avLst/>
          </a:prstGeom>
          <a:gradFill>
            <a:gsLst>
              <a:gs pos="27000">
                <a:srgbClr val="D471EF"/>
              </a:gs>
              <a:gs pos="0">
                <a:srgbClr val="B319DD"/>
              </a:gs>
              <a:gs pos="81000">
                <a:srgbClr val="D471EF"/>
              </a:gs>
              <a:gs pos="90000">
                <a:srgbClr val="B319DD"/>
              </a:gs>
              <a:gs pos="100000">
                <a:srgbClr val="D471EF"/>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23">
            <a:extLst>
              <a:ext uri="{FF2B5EF4-FFF2-40B4-BE49-F238E27FC236}">
                <a16:creationId xmlns:a16="http://schemas.microsoft.com/office/drawing/2014/main" id="{0FFA8777-1E23-4A88-800D-18DF200B6556}"/>
              </a:ext>
            </a:extLst>
          </p:cNvPr>
          <p:cNvSpPr/>
          <p:nvPr/>
        </p:nvSpPr>
        <p:spPr>
          <a:xfrm>
            <a:off x="516469" y="3894455"/>
            <a:ext cx="1223493" cy="115910"/>
          </a:xfrm>
          <a:prstGeom prst="roundRect">
            <a:avLst>
              <a:gd name="adj" fmla="val 50000"/>
            </a:avLst>
          </a:prstGeom>
          <a:solidFill>
            <a:srgbClr val="CD5DEB"/>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25">
            <a:extLst>
              <a:ext uri="{FF2B5EF4-FFF2-40B4-BE49-F238E27FC236}">
                <a16:creationId xmlns:a16="http://schemas.microsoft.com/office/drawing/2014/main" id="{6352DA85-4059-495A-9103-8B0A24D88E0D}"/>
              </a:ext>
            </a:extLst>
          </p:cNvPr>
          <p:cNvSpPr txBox="1"/>
          <p:nvPr/>
        </p:nvSpPr>
        <p:spPr>
          <a:xfrm>
            <a:off x="-44145" y="2419938"/>
            <a:ext cx="22194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Abdestin</a:t>
            </a:r>
            <a:r>
              <a:rPr kumimoji="0" lang="tr-TR" sz="3600" b="0" i="0" u="none" strike="noStrike" kern="1200" cap="none" spc="0" normalizeH="0" noProof="0" dirty="0">
                <a:ln>
                  <a:noFill/>
                </a:ln>
                <a:solidFill>
                  <a:prstClr val="black"/>
                </a:solidFill>
                <a:effectLst/>
                <a:uLnTx/>
                <a:uFillTx/>
                <a:latin typeface="Calibri" panose="020F0502020204030204"/>
                <a:ea typeface="+mn-ea"/>
                <a:cs typeface="+mn-cs"/>
              </a:rPr>
              <a:t> Farzları</a:t>
            </a:r>
            <a:endParaRPr kumimoji="0" lang="en-IN" sz="4000" b="1" i="0" u="none" strike="noStrike" kern="1200" cap="none" spc="300" normalizeH="0" baseline="0" noProof="0" dirty="0">
              <a:ln>
                <a:noFill/>
              </a:ln>
              <a:solidFill>
                <a:prstClr val="black">
                  <a:lumMod val="75000"/>
                  <a:lumOff val="25000"/>
                </a:prstClr>
              </a:solidFill>
              <a:effectLst/>
              <a:uLnTx/>
              <a:uFillTx/>
              <a:latin typeface="Calibri Light" panose="020F0302020204030204" pitchFamily="34" charset="0"/>
              <a:ea typeface="+mn-ea"/>
              <a:cs typeface="Calibri Light" panose="020F0302020204030204" pitchFamily="34" charset="0"/>
            </a:endParaRPr>
          </a:p>
        </p:txBody>
      </p:sp>
      <p:sp>
        <p:nvSpPr>
          <p:cNvPr id="11" name="3 Yuvarlatılmış Dikdörtgen"/>
          <p:cNvSpPr/>
          <p:nvPr/>
        </p:nvSpPr>
        <p:spPr>
          <a:xfrm>
            <a:off x="2139769" y="168442"/>
            <a:ext cx="9863119" cy="4772268"/>
          </a:xfrm>
          <a:prstGeom prst="roundRect">
            <a:avLst>
              <a:gd name="adj" fmla="val 5126"/>
            </a:avLst>
          </a:prstGeom>
          <a:solidFill>
            <a:schemeClr val="accent4">
              <a:lumMod val="40000"/>
              <a:lumOff val="60000"/>
            </a:schemeClr>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a:lnSpc>
                <a:spcPct val="200000"/>
              </a:lnSpc>
            </a:pPr>
            <a:r>
              <a:rPr lang="tr-TR" sz="3600" dirty="0"/>
              <a:t>«Ey iman edenler! Namaz kılmaya kalktığınız zaman yüzlerinizi, dirseklerinize kadar ellerinizi yıkayın; başlarınızı mesh edip, topuklara kadar ayaklarınızı da (yıkayın).»</a:t>
            </a:r>
          </a:p>
        </p:txBody>
      </p:sp>
      <p:sp>
        <p:nvSpPr>
          <p:cNvPr id="12" name="Yuvarlatılmış Dikdörtgen 11"/>
          <p:cNvSpPr/>
          <p:nvPr/>
        </p:nvSpPr>
        <p:spPr>
          <a:xfrm>
            <a:off x="5346955" y="4742977"/>
            <a:ext cx="3916392" cy="574847"/>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t>Maide Suresi 6. Ayet</a:t>
            </a:r>
          </a:p>
        </p:txBody>
      </p:sp>
      <p:sp>
        <p:nvSpPr>
          <p:cNvPr id="15" name="4 Yuvarlatılmış Dikdörtgen"/>
          <p:cNvSpPr/>
          <p:nvPr/>
        </p:nvSpPr>
        <p:spPr>
          <a:xfrm>
            <a:off x="1769807" y="5466659"/>
            <a:ext cx="8479046" cy="990216"/>
          </a:xfrm>
          <a:prstGeom prst="roundRect">
            <a:avLst/>
          </a:prstGeom>
          <a:solidFill>
            <a:schemeClr val="accent1">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a:t>Ayete göre abdestli olmak için nelerin yapılması gerekir?</a:t>
            </a:r>
          </a:p>
        </p:txBody>
      </p:sp>
      <p:sp>
        <p:nvSpPr>
          <p:cNvPr id="30" name="Serbest Form 29"/>
          <p:cNvSpPr/>
          <p:nvPr/>
        </p:nvSpPr>
        <p:spPr>
          <a:xfrm>
            <a:off x="10530420" y="5108028"/>
            <a:ext cx="1190900" cy="975674"/>
          </a:xfrm>
          <a:custGeom>
            <a:avLst/>
            <a:gdLst>
              <a:gd name="connsiteX0" fmla="*/ 907892 w 1087892"/>
              <a:gd name="connsiteY0" fmla="*/ 0 h 864000"/>
              <a:gd name="connsiteX1" fmla="*/ 1087892 w 1087892"/>
              <a:gd name="connsiteY1" fmla="*/ 180000 h 864000"/>
              <a:gd name="connsiteX2" fmla="*/ 997892 w 1087892"/>
              <a:gd name="connsiteY2" fmla="*/ 180000 h 864000"/>
              <a:gd name="connsiteX3" fmla="*/ 997892 w 1087892"/>
              <a:gd name="connsiteY3" fmla="*/ 864000 h 864000"/>
              <a:gd name="connsiteX4" fmla="*/ 817892 w 1087892"/>
              <a:gd name="connsiteY4" fmla="*/ 864000 h 864000"/>
              <a:gd name="connsiteX5" fmla="*/ 817892 w 1087892"/>
              <a:gd name="connsiteY5" fmla="*/ 858274 h 864000"/>
              <a:gd name="connsiteX6" fmla="*/ 0 w 1087892"/>
              <a:gd name="connsiteY6" fmla="*/ 858274 h 864000"/>
              <a:gd name="connsiteX7" fmla="*/ 0 w 1087892"/>
              <a:gd name="connsiteY7" fmla="*/ 723627 h 864000"/>
              <a:gd name="connsiteX8" fmla="*/ 817892 w 1087892"/>
              <a:gd name="connsiteY8" fmla="*/ 723627 h 864000"/>
              <a:gd name="connsiteX9" fmla="*/ 817892 w 1087892"/>
              <a:gd name="connsiteY9" fmla="*/ 180000 h 864000"/>
              <a:gd name="connsiteX10" fmla="*/ 727892 w 1087892"/>
              <a:gd name="connsiteY10" fmla="*/ 1800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92" h="864000">
                <a:moveTo>
                  <a:pt x="907892" y="0"/>
                </a:moveTo>
                <a:lnTo>
                  <a:pt x="1087892" y="180000"/>
                </a:lnTo>
                <a:lnTo>
                  <a:pt x="997892" y="180000"/>
                </a:lnTo>
                <a:lnTo>
                  <a:pt x="997892" y="864000"/>
                </a:lnTo>
                <a:lnTo>
                  <a:pt x="817892" y="864000"/>
                </a:lnTo>
                <a:lnTo>
                  <a:pt x="817892" y="858274"/>
                </a:lnTo>
                <a:lnTo>
                  <a:pt x="0" y="858274"/>
                </a:lnTo>
                <a:lnTo>
                  <a:pt x="0" y="723627"/>
                </a:lnTo>
                <a:lnTo>
                  <a:pt x="817892" y="723627"/>
                </a:lnTo>
                <a:lnTo>
                  <a:pt x="817892" y="180000"/>
                </a:lnTo>
                <a:lnTo>
                  <a:pt x="727892" y="180000"/>
                </a:lnTo>
                <a:close/>
              </a:path>
            </a:pathLst>
          </a:cu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ikdörtgen 32"/>
          <p:cNvSpPr/>
          <p:nvPr/>
        </p:nvSpPr>
        <p:spPr>
          <a:xfrm>
            <a:off x="2234531" y="1895706"/>
            <a:ext cx="1992616" cy="612000"/>
          </a:xfrm>
          <a:prstGeom prst="rect">
            <a:avLst/>
          </a:prstGeom>
          <a:noFill/>
          <a:ln w="57150">
            <a:solidFill>
              <a:srgbClr val="E35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ikdörtgen 35"/>
          <p:cNvSpPr/>
          <p:nvPr/>
        </p:nvSpPr>
        <p:spPr>
          <a:xfrm>
            <a:off x="4368771" y="1832609"/>
            <a:ext cx="6757099" cy="677521"/>
          </a:xfrm>
          <a:prstGeom prst="rect">
            <a:avLst/>
          </a:prstGeom>
          <a:noFill/>
          <a:ln w="57150">
            <a:solidFill>
              <a:srgbClr val="E35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ikdörtgen 37"/>
          <p:cNvSpPr/>
          <p:nvPr/>
        </p:nvSpPr>
        <p:spPr>
          <a:xfrm>
            <a:off x="2236064" y="2970032"/>
            <a:ext cx="3976977" cy="612000"/>
          </a:xfrm>
          <a:prstGeom prst="rect">
            <a:avLst/>
          </a:prstGeom>
          <a:noFill/>
          <a:ln w="57150">
            <a:solidFill>
              <a:srgbClr val="E35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ikdörtgen 38"/>
          <p:cNvSpPr/>
          <p:nvPr/>
        </p:nvSpPr>
        <p:spPr>
          <a:xfrm>
            <a:off x="6390847" y="2955283"/>
            <a:ext cx="5196066" cy="612000"/>
          </a:xfrm>
          <a:prstGeom prst="rect">
            <a:avLst/>
          </a:prstGeom>
          <a:noFill/>
          <a:ln w="57150">
            <a:solidFill>
              <a:srgbClr val="E357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1386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30" grpId="0" animBg="1"/>
      <p:bldP spid="33" grpId="0" animBg="1"/>
      <p:bldP spid="36" grpId="0" animBg="1"/>
      <p:bldP spid="3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21">
            <a:extLst>
              <a:ext uri="{FF2B5EF4-FFF2-40B4-BE49-F238E27FC236}">
                <a16:creationId xmlns:a16="http://schemas.microsoft.com/office/drawing/2014/main" id="{9F5A2B0F-7E71-4382-A4D1-36EB991C4EF8}"/>
              </a:ext>
            </a:extLst>
          </p:cNvPr>
          <p:cNvSpPr/>
          <p:nvPr/>
        </p:nvSpPr>
        <p:spPr>
          <a:xfrm rot="5400000">
            <a:off x="-1420728" y="2581809"/>
            <a:ext cx="4651513" cy="1632685"/>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Triangle 22">
            <a:extLst>
              <a:ext uri="{FF2B5EF4-FFF2-40B4-BE49-F238E27FC236}">
                <a16:creationId xmlns:a16="http://schemas.microsoft.com/office/drawing/2014/main" id="{0521C95B-86F3-4C50-B111-395C54F1434D}"/>
              </a:ext>
            </a:extLst>
          </p:cNvPr>
          <p:cNvSpPr/>
          <p:nvPr/>
        </p:nvSpPr>
        <p:spPr>
          <a:xfrm rot="5400000">
            <a:off x="-109021" y="1270105"/>
            <a:ext cx="1974570" cy="1579154"/>
          </a:xfrm>
          <a:prstGeom prst="rtTriangle">
            <a:avLst/>
          </a:prstGeom>
          <a:gradFill>
            <a:gsLst>
              <a:gs pos="27000">
                <a:srgbClr val="D471EF"/>
              </a:gs>
              <a:gs pos="0">
                <a:srgbClr val="B319DD"/>
              </a:gs>
              <a:gs pos="81000">
                <a:srgbClr val="D471EF"/>
              </a:gs>
              <a:gs pos="90000">
                <a:srgbClr val="B319DD"/>
              </a:gs>
              <a:gs pos="100000">
                <a:srgbClr val="D471EF"/>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23">
            <a:extLst>
              <a:ext uri="{FF2B5EF4-FFF2-40B4-BE49-F238E27FC236}">
                <a16:creationId xmlns:a16="http://schemas.microsoft.com/office/drawing/2014/main" id="{0FFA8777-1E23-4A88-800D-18DF200B6556}"/>
              </a:ext>
            </a:extLst>
          </p:cNvPr>
          <p:cNvSpPr/>
          <p:nvPr/>
        </p:nvSpPr>
        <p:spPr>
          <a:xfrm>
            <a:off x="231816" y="4521484"/>
            <a:ext cx="1223493" cy="115910"/>
          </a:xfrm>
          <a:prstGeom prst="roundRect">
            <a:avLst>
              <a:gd name="adj" fmla="val 50000"/>
            </a:avLst>
          </a:prstGeom>
          <a:solidFill>
            <a:srgbClr val="CD5DEB"/>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25">
            <a:extLst>
              <a:ext uri="{FF2B5EF4-FFF2-40B4-BE49-F238E27FC236}">
                <a16:creationId xmlns:a16="http://schemas.microsoft.com/office/drawing/2014/main" id="{6352DA85-4059-495A-9103-8B0A24D88E0D}"/>
              </a:ext>
            </a:extLst>
          </p:cNvPr>
          <p:cNvSpPr txBox="1"/>
          <p:nvPr/>
        </p:nvSpPr>
        <p:spPr>
          <a:xfrm>
            <a:off x="-266172" y="3046967"/>
            <a:ext cx="22194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Abdestin</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Farzları</a:t>
            </a:r>
            <a:endParaRPr kumimoji="0" lang="en-IN" sz="3600" b="1" i="0" u="none" strike="noStrike" kern="1200" cap="none" spc="300" normalizeH="0" baseline="0" noProof="0" dirty="0">
              <a:ln>
                <a:noFill/>
              </a:ln>
              <a:solidFill>
                <a:prstClr val="black">
                  <a:lumMod val="75000"/>
                  <a:lumOff val="25000"/>
                </a:prstClr>
              </a:solidFill>
              <a:effectLst/>
              <a:uLnTx/>
              <a:uFillTx/>
              <a:latin typeface="Calibri Light" panose="020F0302020204030204" pitchFamily="34" charset="0"/>
              <a:ea typeface="+mn-ea"/>
              <a:cs typeface="Calibri Light" panose="020F0302020204030204" pitchFamily="34" charset="0"/>
            </a:endParaRPr>
          </a:p>
        </p:txBody>
      </p:sp>
      <p:sp>
        <p:nvSpPr>
          <p:cNvPr id="8" name="Dikdörtgen 7"/>
          <p:cNvSpPr/>
          <p:nvPr/>
        </p:nvSpPr>
        <p:spPr>
          <a:xfrm>
            <a:off x="1953298" y="719957"/>
            <a:ext cx="1826065" cy="1699981"/>
          </a:xfrm>
          <a:prstGeom prst="rect">
            <a:avLst/>
          </a:prstGeom>
          <a:solidFill>
            <a:srgbClr val="77C2E9"/>
          </a:solid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200" dirty="0"/>
              <a:t>Yüzü yıkamak </a:t>
            </a:r>
          </a:p>
        </p:txBody>
      </p:sp>
      <p:sp>
        <p:nvSpPr>
          <p:cNvPr id="9" name="Dikdörtgen 8"/>
          <p:cNvSpPr/>
          <p:nvPr/>
        </p:nvSpPr>
        <p:spPr>
          <a:xfrm>
            <a:off x="4026844" y="683350"/>
            <a:ext cx="2487568" cy="1736588"/>
          </a:xfrm>
          <a:prstGeom prst="rect">
            <a:avLst/>
          </a:prstGeom>
          <a:solidFill>
            <a:srgbClr val="77C2E9"/>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sz="2800" dirty="0"/>
          </a:p>
          <a:p>
            <a:pPr algn="ctr"/>
            <a:r>
              <a:rPr lang="tr-TR" sz="2800" dirty="0"/>
              <a:t>Kolları dirsekler ile birlikte yıkamak</a:t>
            </a:r>
          </a:p>
        </p:txBody>
      </p:sp>
      <p:sp>
        <p:nvSpPr>
          <p:cNvPr id="10" name="Dikdörtgen 9"/>
          <p:cNvSpPr/>
          <p:nvPr/>
        </p:nvSpPr>
        <p:spPr>
          <a:xfrm>
            <a:off x="6761893" y="641060"/>
            <a:ext cx="2563252" cy="1778878"/>
          </a:xfrm>
          <a:prstGeom prst="rect">
            <a:avLst/>
          </a:prstGeom>
          <a:solidFill>
            <a:srgbClr val="77C2E9"/>
          </a:solidFill>
          <a:ln>
            <a:solidFill>
              <a:schemeClr val="accent2">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sz="2800" dirty="0"/>
          </a:p>
          <a:p>
            <a:pPr algn="ctr"/>
            <a:r>
              <a:rPr lang="tr-TR" sz="2800" dirty="0"/>
              <a:t>Başın dörtte bir kısmını mesh etmek</a:t>
            </a:r>
          </a:p>
        </p:txBody>
      </p:sp>
      <p:sp>
        <p:nvSpPr>
          <p:cNvPr id="11" name="Dikdörtgen 10"/>
          <p:cNvSpPr/>
          <p:nvPr/>
        </p:nvSpPr>
        <p:spPr>
          <a:xfrm>
            <a:off x="9572624" y="643306"/>
            <a:ext cx="2494829" cy="1801546"/>
          </a:xfrm>
          <a:prstGeom prst="rect">
            <a:avLst/>
          </a:prstGeom>
          <a:solidFill>
            <a:srgbClr val="77C2E9"/>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sz="2400" dirty="0"/>
          </a:p>
          <a:p>
            <a:pPr algn="ctr"/>
            <a:r>
              <a:rPr lang="tr-TR" sz="2800" dirty="0"/>
              <a:t>Ayakları topuklarla birlikte yıkamak</a:t>
            </a:r>
          </a:p>
        </p:txBody>
      </p:sp>
      <p:sp>
        <p:nvSpPr>
          <p:cNvPr id="12" name="Yedigen 11"/>
          <p:cNvSpPr/>
          <p:nvPr/>
        </p:nvSpPr>
        <p:spPr>
          <a:xfrm>
            <a:off x="2465239" y="0"/>
            <a:ext cx="914400" cy="914400"/>
          </a:xfrm>
          <a:prstGeom prst="heptagon">
            <a:avLst/>
          </a:prstGeom>
          <a:solidFill>
            <a:srgbClr val="E3573C"/>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5400" dirty="0">
                <a:solidFill>
                  <a:schemeClr val="bg1"/>
                </a:solidFill>
              </a:rPr>
              <a:t>1</a:t>
            </a:r>
          </a:p>
        </p:txBody>
      </p:sp>
      <p:sp>
        <p:nvSpPr>
          <p:cNvPr id="13" name="Yedigen 12"/>
          <p:cNvSpPr/>
          <p:nvPr/>
        </p:nvSpPr>
        <p:spPr>
          <a:xfrm>
            <a:off x="4850193" y="0"/>
            <a:ext cx="914400" cy="914400"/>
          </a:xfrm>
          <a:prstGeom prst="heptagon">
            <a:avLst/>
          </a:prstGeom>
          <a:solidFill>
            <a:srgbClr val="E3573C"/>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4400" dirty="0">
                <a:solidFill>
                  <a:schemeClr val="bg1"/>
                </a:solidFill>
              </a:rPr>
              <a:t>2</a:t>
            </a:r>
          </a:p>
        </p:txBody>
      </p:sp>
      <p:sp>
        <p:nvSpPr>
          <p:cNvPr id="14" name="Yedigen 13"/>
          <p:cNvSpPr/>
          <p:nvPr/>
        </p:nvSpPr>
        <p:spPr>
          <a:xfrm>
            <a:off x="7625029" y="41152"/>
            <a:ext cx="914400" cy="832095"/>
          </a:xfrm>
          <a:prstGeom prst="heptagon">
            <a:avLst/>
          </a:prstGeom>
          <a:solidFill>
            <a:srgbClr val="E3573C"/>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4400" dirty="0">
                <a:solidFill>
                  <a:schemeClr val="bg1"/>
                </a:solidFill>
              </a:rPr>
              <a:t>3</a:t>
            </a:r>
          </a:p>
        </p:txBody>
      </p:sp>
      <p:sp>
        <p:nvSpPr>
          <p:cNvPr id="15" name="Yedigen 14"/>
          <p:cNvSpPr/>
          <p:nvPr/>
        </p:nvSpPr>
        <p:spPr>
          <a:xfrm>
            <a:off x="10425086" y="51824"/>
            <a:ext cx="877423" cy="810750"/>
          </a:xfrm>
          <a:prstGeom prst="heptagon">
            <a:avLst/>
          </a:prstGeom>
          <a:solidFill>
            <a:srgbClr val="E3573C"/>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4400" dirty="0">
                <a:solidFill>
                  <a:schemeClr val="bg1"/>
                </a:solidFill>
              </a:rPr>
              <a:t>4</a:t>
            </a:r>
          </a:p>
        </p:txBody>
      </p:sp>
      <p:sp>
        <p:nvSpPr>
          <p:cNvPr id="16" name="Aşağı Ok 15"/>
          <p:cNvSpPr/>
          <p:nvPr/>
        </p:nvSpPr>
        <p:spPr>
          <a:xfrm>
            <a:off x="2634439" y="2488205"/>
            <a:ext cx="576000" cy="792000"/>
          </a:xfrm>
          <a:prstGeom prst="downArrow">
            <a:avLst/>
          </a:prstGeom>
          <a:solidFill>
            <a:srgbClr val="E3573C"/>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solidFill>
                <a:schemeClr val="bg1"/>
              </a:solidFill>
            </a:endParaRPr>
          </a:p>
        </p:txBody>
      </p:sp>
      <p:pic>
        <p:nvPicPr>
          <p:cNvPr id="17" name="Resim 16"/>
          <p:cNvPicPr>
            <a:picLocks noChangeAspect="1"/>
          </p:cNvPicPr>
          <p:nvPr/>
        </p:nvPicPr>
        <p:blipFill>
          <a:blip r:embed="rId3"/>
          <a:stretch>
            <a:fillRect/>
          </a:stretch>
        </p:blipFill>
        <p:spPr>
          <a:xfrm>
            <a:off x="4411068" y="3371788"/>
            <a:ext cx="2299537" cy="3288398"/>
          </a:xfrm>
          <a:prstGeom prst="rect">
            <a:avLst/>
          </a:prstGeom>
        </p:spPr>
      </p:pic>
      <p:pic>
        <p:nvPicPr>
          <p:cNvPr id="18" name="Resim 17"/>
          <p:cNvPicPr>
            <a:picLocks noChangeAspect="1"/>
          </p:cNvPicPr>
          <p:nvPr/>
        </p:nvPicPr>
        <p:blipFill>
          <a:blip r:embed="rId4"/>
          <a:stretch>
            <a:fillRect/>
          </a:stretch>
        </p:blipFill>
        <p:spPr>
          <a:xfrm>
            <a:off x="9665350" y="3398152"/>
            <a:ext cx="2309378" cy="3288398"/>
          </a:xfrm>
          <a:prstGeom prst="rect">
            <a:avLst/>
          </a:prstGeom>
        </p:spPr>
      </p:pic>
      <p:pic>
        <p:nvPicPr>
          <p:cNvPr id="19" name="Resim 18"/>
          <p:cNvPicPr>
            <a:picLocks noChangeAspect="1"/>
          </p:cNvPicPr>
          <p:nvPr/>
        </p:nvPicPr>
        <p:blipFill>
          <a:blip r:embed="rId5"/>
          <a:stretch>
            <a:fillRect/>
          </a:stretch>
        </p:blipFill>
        <p:spPr>
          <a:xfrm>
            <a:off x="1850925" y="3369576"/>
            <a:ext cx="2270371" cy="3262034"/>
          </a:xfrm>
          <a:prstGeom prst="rect">
            <a:avLst/>
          </a:prstGeom>
        </p:spPr>
      </p:pic>
      <p:sp>
        <p:nvSpPr>
          <p:cNvPr id="20" name="Aşağı Ok 19"/>
          <p:cNvSpPr/>
          <p:nvPr/>
        </p:nvSpPr>
        <p:spPr>
          <a:xfrm>
            <a:off x="4982628" y="2480022"/>
            <a:ext cx="576000" cy="792000"/>
          </a:xfrm>
          <a:prstGeom prst="downArrow">
            <a:avLst/>
          </a:prstGeom>
          <a:solidFill>
            <a:srgbClr val="E3573C"/>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solidFill>
                <a:schemeClr val="bg1"/>
              </a:solidFill>
            </a:endParaRPr>
          </a:p>
        </p:txBody>
      </p:sp>
      <p:sp>
        <p:nvSpPr>
          <p:cNvPr id="21" name="Aşağı Ok 20"/>
          <p:cNvSpPr/>
          <p:nvPr/>
        </p:nvSpPr>
        <p:spPr>
          <a:xfrm>
            <a:off x="7787203" y="2488749"/>
            <a:ext cx="576000" cy="792000"/>
          </a:xfrm>
          <a:prstGeom prst="downArrow">
            <a:avLst/>
          </a:prstGeom>
          <a:solidFill>
            <a:srgbClr val="E3573C"/>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solidFill>
                <a:schemeClr val="bg1"/>
              </a:solidFill>
            </a:endParaRPr>
          </a:p>
        </p:txBody>
      </p:sp>
      <p:sp>
        <p:nvSpPr>
          <p:cNvPr id="22" name="Aşağı Ok 21"/>
          <p:cNvSpPr/>
          <p:nvPr/>
        </p:nvSpPr>
        <p:spPr>
          <a:xfrm>
            <a:off x="10604802" y="2525502"/>
            <a:ext cx="576000" cy="792000"/>
          </a:xfrm>
          <a:prstGeom prst="downArrow">
            <a:avLst/>
          </a:prstGeom>
          <a:solidFill>
            <a:srgbClr val="E3573C"/>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solidFill>
                <a:schemeClr val="bg1"/>
              </a:solidFill>
            </a:endParaRPr>
          </a:p>
        </p:txBody>
      </p:sp>
      <p:pic>
        <p:nvPicPr>
          <p:cNvPr id="23" name="Resim 22"/>
          <p:cNvPicPr>
            <a:picLocks noChangeAspect="1"/>
          </p:cNvPicPr>
          <p:nvPr/>
        </p:nvPicPr>
        <p:blipFill>
          <a:blip r:embed="rId6"/>
          <a:stretch>
            <a:fillRect/>
          </a:stretch>
        </p:blipFill>
        <p:spPr>
          <a:xfrm>
            <a:off x="6991314" y="3371788"/>
            <a:ext cx="2362441" cy="3288398"/>
          </a:xfrm>
          <a:prstGeom prst="rect">
            <a:avLst/>
          </a:prstGeom>
        </p:spPr>
      </p:pic>
    </p:spTree>
    <p:custDataLst>
      <p:tags r:id="rId1"/>
    </p:custDataLst>
    <p:extLst>
      <p:ext uri="{BB962C8B-B14F-4D97-AF65-F5344CB8AC3E}">
        <p14:creationId xmlns:p14="http://schemas.microsoft.com/office/powerpoint/2010/main" val="425213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par>
                          <p:cTn id="50" fill="hold">
                            <p:stCondLst>
                              <p:cond delay="1500"/>
                            </p:stCondLst>
                            <p:childTnLst>
                              <p:par>
                                <p:cTn id="51" presetID="22" presetClass="entr" presetSubtype="1"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up)">
                                      <p:cBhvr>
                                        <p:cTn id="62" dur="500"/>
                                        <p:tgtEl>
                                          <p:spTgt spid="11"/>
                                        </p:tgtEl>
                                      </p:cBhvr>
                                    </p:animEffect>
                                  </p:childTnLst>
                                </p:cTn>
                              </p:par>
                            </p:childTnLst>
                          </p:cTn>
                        </p:par>
                        <p:par>
                          <p:cTn id="63" fill="hold">
                            <p:stCondLst>
                              <p:cond delay="1000"/>
                            </p:stCondLst>
                            <p:childTnLst>
                              <p:par>
                                <p:cTn id="64" presetID="22" presetClass="entr" presetSubtype="1"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up)">
                                      <p:cBhvr>
                                        <p:cTn id="66" dur="500"/>
                                        <p:tgtEl>
                                          <p:spTgt spid="22"/>
                                        </p:tgtEl>
                                      </p:cBhvr>
                                    </p:animEffect>
                                  </p:childTnLst>
                                </p:cTn>
                              </p:par>
                            </p:childTnLst>
                          </p:cTn>
                        </p:par>
                        <p:par>
                          <p:cTn id="67" fill="hold">
                            <p:stCondLst>
                              <p:cond delay="1500"/>
                            </p:stCondLst>
                            <p:childTnLst>
                              <p:par>
                                <p:cTn id="68" presetID="22" presetClass="entr" presetSubtype="1" fill="hold"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up)">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56" hidden="1">
            <a:extLst>
              <a:ext uri="{FF2B5EF4-FFF2-40B4-BE49-F238E27FC236}">
                <a16:creationId xmlns:a16="http://schemas.microsoft.com/office/drawing/2014/main" id="{E4A52D97-BAB4-4D77-BEF8-820CB45AE1C0}"/>
              </a:ext>
            </a:extLst>
          </p:cNvPr>
          <p:cNvSpPr/>
          <p:nvPr/>
        </p:nvSpPr>
        <p:spPr>
          <a:xfrm>
            <a:off x="189057" y="172269"/>
            <a:ext cx="11988000" cy="6696000"/>
          </a:xfrm>
          <a:prstGeom prst="rect">
            <a:avLst/>
          </a:prstGeom>
          <a:gradFill flip="none" rotWithShape="1">
            <a:gsLst>
              <a:gs pos="100000">
                <a:schemeClr val="bg2">
                  <a:lumMod val="75000"/>
                </a:schemeClr>
              </a:gs>
              <a:gs pos="0">
                <a:schemeClr val="bg1"/>
              </a:gs>
            </a:gsLst>
            <a:lin ang="13500000" scaled="1"/>
            <a:tileRect/>
          </a:gradFill>
          <a:ln>
            <a:noFill/>
          </a:ln>
          <a:effectLst>
            <a:innerShdw blurRad="3048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EB339D6F-450E-4FEA-8EDD-5594006F8668}"/>
              </a:ext>
            </a:extLst>
          </p:cNvPr>
          <p:cNvGrpSpPr/>
          <p:nvPr/>
        </p:nvGrpSpPr>
        <p:grpSpPr>
          <a:xfrm>
            <a:off x="1893597" y="1507708"/>
            <a:ext cx="1551458" cy="1028701"/>
            <a:chOff x="2846368" y="2914649"/>
            <a:chExt cx="1551458" cy="1028701"/>
          </a:xfrm>
        </p:grpSpPr>
        <p:sp>
          <p:nvSpPr>
            <p:cNvPr id="100" name="Isosceles Triangle 99">
              <a:extLst>
                <a:ext uri="{FF2B5EF4-FFF2-40B4-BE49-F238E27FC236}">
                  <a16:creationId xmlns:a16="http://schemas.microsoft.com/office/drawing/2014/main" id="{2D79CCD2-0226-4D9C-B3EC-28FF1FAB8929}"/>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101" name="Group 100">
              <a:extLst>
                <a:ext uri="{FF2B5EF4-FFF2-40B4-BE49-F238E27FC236}">
                  <a16:creationId xmlns:a16="http://schemas.microsoft.com/office/drawing/2014/main" id="{BA2185B4-4666-4802-A423-D885B7117775}"/>
                </a:ext>
              </a:extLst>
            </p:cNvPr>
            <p:cNvGrpSpPr/>
            <p:nvPr/>
          </p:nvGrpSpPr>
          <p:grpSpPr>
            <a:xfrm>
              <a:off x="2893292" y="3257549"/>
              <a:ext cx="591952" cy="685800"/>
              <a:chOff x="4110677" y="3252106"/>
              <a:chExt cx="591952" cy="685800"/>
            </a:xfrm>
          </p:grpSpPr>
          <p:sp>
            <p:nvSpPr>
              <p:cNvPr id="105" name="Isosceles Triangle 104">
                <a:extLst>
                  <a:ext uri="{FF2B5EF4-FFF2-40B4-BE49-F238E27FC236}">
                    <a16:creationId xmlns:a16="http://schemas.microsoft.com/office/drawing/2014/main" id="{35D63672-51B1-4A0F-8EB6-B2E2B7AFD3A1}"/>
                  </a:ext>
                </a:extLst>
              </p:cNvPr>
              <p:cNvSpPr/>
              <p:nvPr/>
            </p:nvSpPr>
            <p:spPr>
              <a:xfrm>
                <a:off x="4406653" y="3252106"/>
                <a:ext cx="295976" cy="685800"/>
              </a:xfrm>
              <a:prstGeom prst="triangle">
                <a:avLst>
                  <a:gd name="adj"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06" name="Isosceles Triangle 105">
                <a:extLst>
                  <a:ext uri="{FF2B5EF4-FFF2-40B4-BE49-F238E27FC236}">
                    <a16:creationId xmlns:a16="http://schemas.microsoft.com/office/drawing/2014/main" id="{B57B7F37-AF4A-4864-BD74-41D5EDCB06A9}"/>
                  </a:ext>
                </a:extLst>
              </p:cNvPr>
              <p:cNvSpPr/>
              <p:nvPr/>
            </p:nvSpPr>
            <p:spPr>
              <a:xfrm flipH="1">
                <a:off x="4110677" y="3252106"/>
                <a:ext cx="295976" cy="685800"/>
              </a:xfrm>
              <a:prstGeom prst="triangle">
                <a:avLst>
                  <a:gd name="adj" fmla="val 0"/>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grpSp>
          <p:nvGrpSpPr>
            <p:cNvPr id="102" name="Group 101">
              <a:extLst>
                <a:ext uri="{FF2B5EF4-FFF2-40B4-BE49-F238E27FC236}">
                  <a16:creationId xmlns:a16="http://schemas.microsoft.com/office/drawing/2014/main" id="{E229C826-CA29-4BF0-9621-9CD0308CF590}"/>
                </a:ext>
              </a:extLst>
            </p:cNvPr>
            <p:cNvGrpSpPr/>
            <p:nvPr/>
          </p:nvGrpSpPr>
          <p:grpSpPr>
            <a:xfrm>
              <a:off x="2846368" y="2914649"/>
              <a:ext cx="685800" cy="685800"/>
              <a:chOff x="2389059" y="3298371"/>
              <a:chExt cx="685800" cy="685800"/>
            </a:xfrm>
          </p:grpSpPr>
          <p:sp>
            <p:nvSpPr>
              <p:cNvPr id="103" name="Circle: Hollow 102">
                <a:extLst>
                  <a:ext uri="{FF2B5EF4-FFF2-40B4-BE49-F238E27FC236}">
                    <a16:creationId xmlns:a16="http://schemas.microsoft.com/office/drawing/2014/main" id="{61A705E4-A4D4-453E-89CE-B382903AE954}"/>
                  </a:ext>
                </a:extLst>
              </p:cNvPr>
              <p:cNvSpPr/>
              <p:nvPr/>
            </p:nvSpPr>
            <p:spPr>
              <a:xfrm>
                <a:off x="2389059" y="3298371"/>
                <a:ext cx="685800" cy="685800"/>
              </a:xfrm>
              <a:prstGeom prst="donut">
                <a:avLst>
                  <a:gd name="adj" fmla="val 588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104" name="Oval 103">
                <a:extLst>
                  <a:ext uri="{FF2B5EF4-FFF2-40B4-BE49-F238E27FC236}">
                    <a16:creationId xmlns:a16="http://schemas.microsoft.com/office/drawing/2014/main" id="{DC5EB5CA-F348-4FE4-8DEB-E8C2DD35CFBE}"/>
                  </a:ext>
                </a:extLst>
              </p:cNvPr>
              <p:cNvSpPr/>
              <p:nvPr/>
            </p:nvSpPr>
            <p:spPr>
              <a:xfrm>
                <a:off x="2462538" y="3371850"/>
                <a:ext cx="538842" cy="538842"/>
              </a:xfrm>
              <a:prstGeom prst="ellipse">
                <a:avLst/>
              </a:prstGeom>
              <a:solidFill>
                <a:schemeClr val="bg1"/>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CC3300"/>
                    </a:solidFill>
                    <a:effectLst/>
                    <a:uLnTx/>
                    <a:uFillTx/>
                    <a:ea typeface="+mn-ea"/>
                    <a:cs typeface="+mn-cs"/>
                  </a:rPr>
                  <a:t>3</a:t>
                </a:r>
                <a:endParaRPr kumimoji="0" lang="en-IN" sz="4400" b="1" i="0" u="none" strike="noStrike" kern="1200" cap="none" spc="0" normalizeH="0" baseline="0" noProof="0" dirty="0">
                  <a:ln>
                    <a:noFill/>
                  </a:ln>
                  <a:solidFill>
                    <a:srgbClr val="CC3300"/>
                  </a:solidFill>
                  <a:effectLst/>
                  <a:uLnTx/>
                  <a:uFillTx/>
                  <a:ea typeface="+mn-ea"/>
                  <a:cs typeface="+mn-cs"/>
                </a:endParaRPr>
              </a:p>
            </p:txBody>
          </p:sp>
        </p:grpSp>
      </p:grpSp>
      <p:sp>
        <p:nvSpPr>
          <p:cNvPr id="133" name="TextBox 132">
            <a:extLst>
              <a:ext uri="{FF2B5EF4-FFF2-40B4-BE49-F238E27FC236}">
                <a16:creationId xmlns:a16="http://schemas.microsoft.com/office/drawing/2014/main" id="{1D8E3F0C-7AD8-4C5B-92BF-B6ED4C65E6BD}"/>
              </a:ext>
            </a:extLst>
          </p:cNvPr>
          <p:cNvSpPr txBox="1"/>
          <p:nvPr/>
        </p:nvSpPr>
        <p:spPr>
          <a:xfrm>
            <a:off x="781665" y="319749"/>
            <a:ext cx="17993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33CC"/>
                </a:solidFill>
                <a:effectLst/>
                <a:uLnTx/>
                <a:uFillTx/>
                <a:ea typeface="+mn-ea"/>
                <a:cs typeface="+mn-cs"/>
              </a:rPr>
              <a:t>Niyet edilir.</a:t>
            </a:r>
            <a:endParaRPr kumimoji="0" lang="en-IN" sz="2400" b="1" i="0" u="none" strike="noStrike" kern="1200" cap="none" spc="0" normalizeH="0" baseline="0" noProof="0" dirty="0">
              <a:ln>
                <a:noFill/>
              </a:ln>
              <a:solidFill>
                <a:srgbClr val="0033CC"/>
              </a:solidFill>
              <a:effectLst/>
              <a:uLnTx/>
              <a:uFillTx/>
              <a:ea typeface="+mn-ea"/>
              <a:cs typeface="+mn-cs"/>
            </a:endParaRPr>
          </a:p>
        </p:txBody>
      </p:sp>
      <p:sp>
        <p:nvSpPr>
          <p:cNvPr id="138" name="TextBox 137">
            <a:extLst>
              <a:ext uri="{FF2B5EF4-FFF2-40B4-BE49-F238E27FC236}">
                <a16:creationId xmlns:a16="http://schemas.microsoft.com/office/drawing/2014/main" id="{D9FDED5E-31D1-4EFE-BFDC-0AE05A45564F}"/>
              </a:ext>
            </a:extLst>
          </p:cNvPr>
          <p:cNvSpPr txBox="1"/>
          <p:nvPr/>
        </p:nvSpPr>
        <p:spPr>
          <a:xfrm>
            <a:off x="1052702" y="873812"/>
            <a:ext cx="29325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8000"/>
                </a:solidFill>
                <a:effectLst/>
                <a:uLnTx/>
                <a:uFillTx/>
                <a:ea typeface="+mn-ea"/>
                <a:cs typeface="+mn-cs"/>
              </a:rPr>
              <a:t>Eller yıkanır.</a:t>
            </a:r>
            <a:endParaRPr kumimoji="0" lang="en-IN" sz="2400" b="1" i="0" u="none" strike="noStrike" kern="1200" cap="none" spc="0" normalizeH="0" baseline="0" noProof="0" dirty="0">
              <a:ln>
                <a:noFill/>
              </a:ln>
              <a:solidFill>
                <a:srgbClr val="008000"/>
              </a:solidFill>
              <a:effectLst/>
              <a:uLnTx/>
              <a:uFillTx/>
              <a:ea typeface="+mn-ea"/>
              <a:cs typeface="+mn-cs"/>
            </a:endParaRPr>
          </a:p>
        </p:txBody>
      </p:sp>
      <p:sp>
        <p:nvSpPr>
          <p:cNvPr id="142" name="TextBox 141">
            <a:extLst>
              <a:ext uri="{FF2B5EF4-FFF2-40B4-BE49-F238E27FC236}">
                <a16:creationId xmlns:a16="http://schemas.microsoft.com/office/drawing/2014/main" id="{4EE904FF-A888-46AD-BFB8-130653B662CF}"/>
              </a:ext>
            </a:extLst>
          </p:cNvPr>
          <p:cNvSpPr txBox="1"/>
          <p:nvPr/>
        </p:nvSpPr>
        <p:spPr>
          <a:xfrm>
            <a:off x="2571640" y="1563699"/>
            <a:ext cx="37533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BF9000"/>
                </a:solidFill>
                <a:effectLst/>
                <a:uLnTx/>
                <a:uFillTx/>
                <a:ea typeface="+mn-ea"/>
                <a:cs typeface="+mn-cs"/>
              </a:rPr>
              <a:t>Ağza</a:t>
            </a:r>
            <a:r>
              <a:rPr kumimoji="0" lang="tr-TR" sz="2400" b="1" i="0" u="none" strike="noStrike" kern="1200" cap="none" spc="0" normalizeH="0" noProof="0" dirty="0">
                <a:ln>
                  <a:noFill/>
                </a:ln>
                <a:solidFill>
                  <a:srgbClr val="BF9000"/>
                </a:solidFill>
                <a:effectLst/>
                <a:uLnTx/>
                <a:uFillTx/>
                <a:ea typeface="+mn-ea"/>
                <a:cs typeface="+mn-cs"/>
              </a:rPr>
              <a:t> üç defa su verilir.</a:t>
            </a:r>
            <a:endParaRPr kumimoji="0" lang="en-IN" sz="2400" b="1" i="0" u="none" strike="noStrike" kern="1200" cap="none" spc="0" normalizeH="0" baseline="0" noProof="0" dirty="0">
              <a:ln>
                <a:noFill/>
              </a:ln>
              <a:solidFill>
                <a:srgbClr val="BF9000"/>
              </a:solidFill>
              <a:effectLst/>
              <a:uLnTx/>
              <a:uFillTx/>
              <a:ea typeface="+mn-ea"/>
              <a:cs typeface="+mn-cs"/>
            </a:endParaRPr>
          </a:p>
        </p:txBody>
      </p:sp>
      <p:sp>
        <p:nvSpPr>
          <p:cNvPr id="146" name="TextBox 145">
            <a:extLst>
              <a:ext uri="{FF2B5EF4-FFF2-40B4-BE49-F238E27FC236}">
                <a16:creationId xmlns:a16="http://schemas.microsoft.com/office/drawing/2014/main" id="{A0ACB674-9B18-4809-8AF0-7D607A226BC3}"/>
              </a:ext>
            </a:extLst>
          </p:cNvPr>
          <p:cNvSpPr txBox="1"/>
          <p:nvPr/>
        </p:nvSpPr>
        <p:spPr>
          <a:xfrm>
            <a:off x="3285617" y="2235515"/>
            <a:ext cx="3416161" cy="461665"/>
          </a:xfrm>
          <a:prstGeom prst="rect">
            <a:avLst/>
          </a:prstGeom>
          <a:noFill/>
        </p:spPr>
        <p:txBody>
          <a:bodyPr wrap="square" rtlCol="0">
            <a:spAutoFit/>
          </a:bodyPr>
          <a:lstStyle/>
          <a:p>
            <a:pPr lvl="0">
              <a:defRPr/>
            </a:pPr>
            <a:r>
              <a:rPr lang="tr-TR" sz="2400" b="1" dirty="0">
                <a:solidFill>
                  <a:srgbClr val="CC3300"/>
                </a:solidFill>
              </a:rPr>
              <a:t>Burna üç defa su verilir.</a:t>
            </a:r>
            <a:endParaRPr lang="en-IN" sz="2400" b="1" dirty="0">
              <a:solidFill>
                <a:srgbClr val="CC3300"/>
              </a:solidFill>
            </a:endParaRPr>
          </a:p>
        </p:txBody>
      </p:sp>
      <p:sp>
        <p:nvSpPr>
          <p:cNvPr id="150" name="TextBox 149">
            <a:extLst>
              <a:ext uri="{FF2B5EF4-FFF2-40B4-BE49-F238E27FC236}">
                <a16:creationId xmlns:a16="http://schemas.microsoft.com/office/drawing/2014/main" id="{0504A9AC-C123-4BBB-AEB2-09062C17A495}"/>
              </a:ext>
            </a:extLst>
          </p:cNvPr>
          <p:cNvSpPr txBox="1"/>
          <p:nvPr/>
        </p:nvSpPr>
        <p:spPr>
          <a:xfrm>
            <a:off x="3590795" y="2939277"/>
            <a:ext cx="25650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660066"/>
                </a:solidFill>
                <a:effectLst/>
                <a:uLnTx/>
                <a:uFillTx/>
                <a:ea typeface="+mn-ea"/>
                <a:cs typeface="+mn-cs"/>
              </a:rPr>
              <a:t>Yüz yıkanır.</a:t>
            </a:r>
            <a:endParaRPr kumimoji="0" lang="en-IN" sz="2400" b="1" i="0" u="none" strike="noStrike" kern="1200" cap="none" spc="0" normalizeH="0" baseline="0" noProof="0" dirty="0">
              <a:ln>
                <a:noFill/>
              </a:ln>
              <a:solidFill>
                <a:srgbClr val="660066"/>
              </a:solidFill>
              <a:effectLst/>
              <a:uLnTx/>
              <a:uFillTx/>
              <a:ea typeface="+mn-ea"/>
              <a:cs typeface="+mn-cs"/>
            </a:endParaRPr>
          </a:p>
        </p:txBody>
      </p:sp>
      <p:sp>
        <p:nvSpPr>
          <p:cNvPr id="156" name="Frame 155">
            <a:extLst>
              <a:ext uri="{FF2B5EF4-FFF2-40B4-BE49-F238E27FC236}">
                <a16:creationId xmlns:a16="http://schemas.microsoft.com/office/drawing/2014/main" id="{E0A9FBD6-2007-4680-B9EF-3336FECA31B5}"/>
              </a:ext>
            </a:extLst>
          </p:cNvPr>
          <p:cNvSpPr/>
          <p:nvPr/>
        </p:nvSpPr>
        <p:spPr>
          <a:xfrm>
            <a:off x="0" y="-1"/>
            <a:ext cx="12192000" cy="6857999"/>
          </a:xfrm>
          <a:prstGeom prst="frame">
            <a:avLst>
              <a:gd name="adj1" fmla="val 1272"/>
            </a:avLst>
          </a:prstGeom>
          <a:gradFill flip="none" rotWithShape="1">
            <a:gsLst>
              <a:gs pos="86000">
                <a:schemeClr val="bg1">
                  <a:lumMod val="75000"/>
                </a:schemeClr>
              </a:gs>
              <a:gs pos="70000">
                <a:schemeClr val="bg1"/>
              </a:gs>
              <a:gs pos="35000">
                <a:schemeClr val="bg1">
                  <a:lumMod val="95000"/>
                </a:schemeClr>
              </a:gs>
              <a:gs pos="16800">
                <a:schemeClr val="bg1">
                  <a:lumMod val="75000"/>
                </a:schemeClr>
              </a:gs>
              <a:gs pos="100000">
                <a:schemeClr val="bg1">
                  <a:lumMod val="95000"/>
                </a:schemeClr>
              </a:gs>
              <a:gs pos="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160" name="Freeform: Shape 159" hidden="1">
            <a:extLst>
              <a:ext uri="{FF2B5EF4-FFF2-40B4-BE49-F238E27FC236}">
                <a16:creationId xmlns:a16="http://schemas.microsoft.com/office/drawing/2014/main" id="{225016FB-0238-43AB-93D2-7C6B6212E9FC}"/>
              </a:ext>
            </a:extLst>
          </p:cNvPr>
          <p:cNvSpPr/>
          <p:nvPr/>
        </p:nvSpPr>
        <p:spPr>
          <a:xfrm flipH="1">
            <a:off x="-102269" y="37277"/>
            <a:ext cx="6045730" cy="4865005"/>
          </a:xfrm>
          <a:custGeom>
            <a:avLst/>
            <a:gdLst>
              <a:gd name="connsiteX0" fmla="*/ 0 w 6857067"/>
              <a:gd name="connsiteY0" fmla="*/ 0 h 6857999"/>
              <a:gd name="connsiteX1" fmla="*/ 6857067 w 6857067"/>
              <a:gd name="connsiteY1" fmla="*/ 0 h 6857999"/>
              <a:gd name="connsiteX2" fmla="*/ 6857067 w 6857067"/>
              <a:gd name="connsiteY2" fmla="*/ 6857999 h 6857999"/>
              <a:gd name="connsiteX3" fmla="*/ 2492951 w 685706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7067" h="6857999">
                <a:moveTo>
                  <a:pt x="0" y="0"/>
                </a:moveTo>
                <a:lnTo>
                  <a:pt x="6857067" y="0"/>
                </a:lnTo>
                <a:lnTo>
                  <a:pt x="6857067" y="6857999"/>
                </a:lnTo>
                <a:lnTo>
                  <a:pt x="2492951" y="6857999"/>
                </a:lnTo>
                <a:close/>
              </a:path>
            </a:pathLst>
          </a:custGeom>
          <a:gradFill flip="none" rotWithShape="1">
            <a:gsLst>
              <a:gs pos="85000">
                <a:schemeClr val="bg1">
                  <a:alpha val="0"/>
                </a:schemeClr>
              </a:gs>
              <a:gs pos="0">
                <a:schemeClr val="bg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CFBAA84B-501B-4074-96CB-13531E6499C7}"/>
              </a:ext>
            </a:extLst>
          </p:cNvPr>
          <p:cNvGrpSpPr/>
          <p:nvPr/>
        </p:nvGrpSpPr>
        <p:grpSpPr>
          <a:xfrm>
            <a:off x="221089" y="271625"/>
            <a:ext cx="1551458" cy="1028701"/>
            <a:chOff x="2846368" y="2914649"/>
            <a:chExt cx="1551458" cy="1028701"/>
          </a:xfrm>
        </p:grpSpPr>
        <p:sp>
          <p:nvSpPr>
            <p:cNvPr id="89" name="Isosceles Triangle 88">
              <a:extLst>
                <a:ext uri="{FF2B5EF4-FFF2-40B4-BE49-F238E27FC236}">
                  <a16:creationId xmlns:a16="http://schemas.microsoft.com/office/drawing/2014/main" id="{DB0FA8A6-B51C-4B49-9B80-5CF42A4A5F15}"/>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88" name="Group 87">
              <a:extLst>
                <a:ext uri="{FF2B5EF4-FFF2-40B4-BE49-F238E27FC236}">
                  <a16:creationId xmlns:a16="http://schemas.microsoft.com/office/drawing/2014/main" id="{602F9719-7418-44B7-9701-5D27CAF8BE72}"/>
                </a:ext>
              </a:extLst>
            </p:cNvPr>
            <p:cNvGrpSpPr/>
            <p:nvPr/>
          </p:nvGrpSpPr>
          <p:grpSpPr>
            <a:xfrm>
              <a:off x="2893292" y="3257549"/>
              <a:ext cx="591952" cy="685800"/>
              <a:chOff x="4110677" y="3252106"/>
              <a:chExt cx="591952" cy="685800"/>
            </a:xfrm>
          </p:grpSpPr>
          <p:sp>
            <p:nvSpPr>
              <p:cNvPr id="86" name="Isosceles Triangle 85">
                <a:extLst>
                  <a:ext uri="{FF2B5EF4-FFF2-40B4-BE49-F238E27FC236}">
                    <a16:creationId xmlns:a16="http://schemas.microsoft.com/office/drawing/2014/main" id="{A253FC7A-1A65-4B94-975C-A9C49BEC9891}"/>
                  </a:ext>
                </a:extLst>
              </p:cNvPr>
              <p:cNvSpPr/>
              <p:nvPr/>
            </p:nvSpPr>
            <p:spPr>
              <a:xfrm>
                <a:off x="4406653" y="3252106"/>
                <a:ext cx="295976" cy="685800"/>
              </a:xfrm>
              <a:prstGeom prst="triangle">
                <a:avLst>
                  <a:gd name="adj" fmla="val 0"/>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87" name="Isosceles Triangle 86">
                <a:extLst>
                  <a:ext uri="{FF2B5EF4-FFF2-40B4-BE49-F238E27FC236}">
                    <a16:creationId xmlns:a16="http://schemas.microsoft.com/office/drawing/2014/main" id="{D8DA3374-3894-4EC9-9E22-3FC21008E942}"/>
                  </a:ext>
                </a:extLst>
              </p:cNvPr>
              <p:cNvSpPr/>
              <p:nvPr/>
            </p:nvSpPr>
            <p:spPr>
              <a:xfrm flipH="1">
                <a:off x="4110677" y="3252106"/>
                <a:ext cx="295976" cy="685800"/>
              </a:xfrm>
              <a:prstGeom prst="triangle">
                <a:avLst>
                  <a:gd name="adj" fmla="val 0"/>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grpSp>
          <p:nvGrpSpPr>
            <p:cNvPr id="85" name="Group 84">
              <a:extLst>
                <a:ext uri="{FF2B5EF4-FFF2-40B4-BE49-F238E27FC236}">
                  <a16:creationId xmlns:a16="http://schemas.microsoft.com/office/drawing/2014/main" id="{5E5E3E98-176C-490D-9128-7471CBA267BA}"/>
                </a:ext>
              </a:extLst>
            </p:cNvPr>
            <p:cNvGrpSpPr/>
            <p:nvPr/>
          </p:nvGrpSpPr>
          <p:grpSpPr>
            <a:xfrm>
              <a:off x="2846368" y="2914649"/>
              <a:ext cx="685800" cy="685800"/>
              <a:chOff x="2389059" y="3298371"/>
              <a:chExt cx="685800" cy="685800"/>
            </a:xfrm>
          </p:grpSpPr>
          <p:sp>
            <p:nvSpPr>
              <p:cNvPr id="80" name="Circle: Hollow 79">
                <a:extLst>
                  <a:ext uri="{FF2B5EF4-FFF2-40B4-BE49-F238E27FC236}">
                    <a16:creationId xmlns:a16="http://schemas.microsoft.com/office/drawing/2014/main" id="{EF4C9E56-29BD-4090-961A-6F1B1E6D0D20}"/>
                  </a:ext>
                </a:extLst>
              </p:cNvPr>
              <p:cNvSpPr/>
              <p:nvPr/>
            </p:nvSpPr>
            <p:spPr>
              <a:xfrm>
                <a:off x="2389059" y="3298371"/>
                <a:ext cx="685800" cy="685800"/>
              </a:xfrm>
              <a:prstGeom prst="donut">
                <a:avLst>
                  <a:gd name="adj" fmla="val 5888"/>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84" name="Oval 83">
                <a:extLst>
                  <a:ext uri="{FF2B5EF4-FFF2-40B4-BE49-F238E27FC236}">
                    <a16:creationId xmlns:a16="http://schemas.microsoft.com/office/drawing/2014/main" id="{B37B4823-DF30-4F30-9681-38F25EA4ED88}"/>
                  </a:ext>
                </a:extLst>
              </p:cNvPr>
              <p:cNvSpPr/>
              <p:nvPr/>
            </p:nvSpPr>
            <p:spPr>
              <a:xfrm>
                <a:off x="2462538" y="3371849"/>
                <a:ext cx="538842" cy="538842"/>
              </a:xfrm>
              <a:prstGeom prst="ellipse">
                <a:avLst/>
              </a:prstGeom>
              <a:solidFill>
                <a:schemeClr val="bg1"/>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0033CC"/>
                    </a:solidFill>
                    <a:effectLst/>
                    <a:uLnTx/>
                    <a:uFillTx/>
                    <a:ea typeface="+mn-ea"/>
                    <a:cs typeface="+mn-cs"/>
                  </a:rPr>
                  <a:t>1</a:t>
                </a:r>
                <a:endParaRPr kumimoji="0" lang="en-IN" sz="4000" b="1" i="0" u="none" strike="noStrike" kern="1200" cap="none" spc="0" normalizeH="0" baseline="0" noProof="0" dirty="0">
                  <a:ln>
                    <a:noFill/>
                  </a:ln>
                  <a:solidFill>
                    <a:srgbClr val="0033CC"/>
                  </a:solidFill>
                  <a:effectLst/>
                  <a:uLnTx/>
                  <a:uFillTx/>
                  <a:ea typeface="+mn-ea"/>
                  <a:cs typeface="+mn-cs"/>
                </a:endParaRPr>
              </a:p>
            </p:txBody>
          </p:sp>
        </p:grpSp>
      </p:grpSp>
      <p:grpSp>
        <p:nvGrpSpPr>
          <p:cNvPr id="107" name="Group 106">
            <a:extLst>
              <a:ext uri="{FF2B5EF4-FFF2-40B4-BE49-F238E27FC236}">
                <a16:creationId xmlns:a16="http://schemas.microsoft.com/office/drawing/2014/main" id="{6762C0CB-2279-42B0-8AC7-E96D13CEFEBA}"/>
              </a:ext>
            </a:extLst>
          </p:cNvPr>
          <p:cNvGrpSpPr/>
          <p:nvPr/>
        </p:nvGrpSpPr>
        <p:grpSpPr>
          <a:xfrm>
            <a:off x="2652089" y="2259102"/>
            <a:ext cx="1551458" cy="1028701"/>
            <a:chOff x="2846368" y="2914649"/>
            <a:chExt cx="1551458" cy="1028701"/>
          </a:xfrm>
        </p:grpSpPr>
        <p:sp>
          <p:nvSpPr>
            <p:cNvPr id="108" name="Isosceles Triangle 107">
              <a:extLst>
                <a:ext uri="{FF2B5EF4-FFF2-40B4-BE49-F238E27FC236}">
                  <a16:creationId xmlns:a16="http://schemas.microsoft.com/office/drawing/2014/main" id="{64EDD915-8D84-4636-A584-E4026278701A}"/>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109" name="Group 108">
              <a:extLst>
                <a:ext uri="{FF2B5EF4-FFF2-40B4-BE49-F238E27FC236}">
                  <a16:creationId xmlns:a16="http://schemas.microsoft.com/office/drawing/2014/main" id="{B6CFF2C1-0227-4C14-B2DF-5285FBB8989C}"/>
                </a:ext>
              </a:extLst>
            </p:cNvPr>
            <p:cNvGrpSpPr/>
            <p:nvPr/>
          </p:nvGrpSpPr>
          <p:grpSpPr>
            <a:xfrm>
              <a:off x="2893292" y="3257549"/>
              <a:ext cx="591952" cy="685800"/>
              <a:chOff x="4110677" y="3252106"/>
              <a:chExt cx="591952" cy="685800"/>
            </a:xfrm>
          </p:grpSpPr>
          <p:sp>
            <p:nvSpPr>
              <p:cNvPr id="113" name="Isosceles Triangle 112">
                <a:extLst>
                  <a:ext uri="{FF2B5EF4-FFF2-40B4-BE49-F238E27FC236}">
                    <a16:creationId xmlns:a16="http://schemas.microsoft.com/office/drawing/2014/main" id="{697C2922-82A2-45C2-A650-057722AD6400}"/>
                  </a:ext>
                </a:extLst>
              </p:cNvPr>
              <p:cNvSpPr/>
              <p:nvPr/>
            </p:nvSpPr>
            <p:spPr>
              <a:xfrm>
                <a:off x="4406653" y="3252106"/>
                <a:ext cx="295976" cy="685800"/>
              </a:xfrm>
              <a:prstGeom prst="triangle">
                <a:avLst>
                  <a:gd name="adj" fmla="val 0"/>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14" name="Isosceles Triangle 113">
                <a:extLst>
                  <a:ext uri="{FF2B5EF4-FFF2-40B4-BE49-F238E27FC236}">
                    <a16:creationId xmlns:a16="http://schemas.microsoft.com/office/drawing/2014/main" id="{5AB8C4D0-3DE9-4B9F-A0D4-9281C9D6B010}"/>
                  </a:ext>
                </a:extLst>
              </p:cNvPr>
              <p:cNvSpPr/>
              <p:nvPr/>
            </p:nvSpPr>
            <p:spPr>
              <a:xfrm flipH="1">
                <a:off x="4110677" y="3252106"/>
                <a:ext cx="295976" cy="685800"/>
              </a:xfrm>
              <a:prstGeom prst="triangle">
                <a:avLst>
                  <a:gd name="adj" fmla="val 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grpSp>
          <p:nvGrpSpPr>
            <p:cNvPr id="110" name="Group 109">
              <a:extLst>
                <a:ext uri="{FF2B5EF4-FFF2-40B4-BE49-F238E27FC236}">
                  <a16:creationId xmlns:a16="http://schemas.microsoft.com/office/drawing/2014/main" id="{F41359E0-2610-474B-A73C-2C7BCAD749BB}"/>
                </a:ext>
              </a:extLst>
            </p:cNvPr>
            <p:cNvGrpSpPr/>
            <p:nvPr/>
          </p:nvGrpSpPr>
          <p:grpSpPr>
            <a:xfrm>
              <a:off x="2846368" y="2914649"/>
              <a:ext cx="685800" cy="685800"/>
              <a:chOff x="2389059" y="3298371"/>
              <a:chExt cx="685800" cy="685800"/>
            </a:xfrm>
          </p:grpSpPr>
          <p:sp>
            <p:nvSpPr>
              <p:cNvPr id="111" name="Circle: Hollow 110">
                <a:extLst>
                  <a:ext uri="{FF2B5EF4-FFF2-40B4-BE49-F238E27FC236}">
                    <a16:creationId xmlns:a16="http://schemas.microsoft.com/office/drawing/2014/main" id="{132277AF-7BAC-4043-A8D9-CAD11292FCD2}"/>
                  </a:ext>
                </a:extLst>
              </p:cNvPr>
              <p:cNvSpPr/>
              <p:nvPr/>
            </p:nvSpPr>
            <p:spPr>
              <a:xfrm>
                <a:off x="2389059" y="3298371"/>
                <a:ext cx="685800" cy="685800"/>
              </a:xfrm>
              <a:prstGeom prst="donut">
                <a:avLst>
                  <a:gd name="adj" fmla="val 5888"/>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112" name="Oval 111">
                <a:extLst>
                  <a:ext uri="{FF2B5EF4-FFF2-40B4-BE49-F238E27FC236}">
                    <a16:creationId xmlns:a16="http://schemas.microsoft.com/office/drawing/2014/main" id="{B27437B1-0C5A-4C53-BAAA-EB11E8864E97}"/>
                  </a:ext>
                </a:extLst>
              </p:cNvPr>
              <p:cNvSpPr/>
              <p:nvPr/>
            </p:nvSpPr>
            <p:spPr>
              <a:xfrm>
                <a:off x="2462538" y="3371850"/>
                <a:ext cx="538842" cy="538842"/>
              </a:xfrm>
              <a:prstGeom prst="ellipse">
                <a:avLst/>
              </a:prstGeom>
              <a:solidFill>
                <a:schemeClr val="bg1"/>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CC0000"/>
                    </a:solidFill>
                    <a:effectLst/>
                    <a:uLnTx/>
                    <a:uFillTx/>
                    <a:ea typeface="+mn-ea"/>
                    <a:cs typeface="+mn-cs"/>
                  </a:rPr>
                  <a:t>4</a:t>
                </a:r>
                <a:endParaRPr kumimoji="0" lang="en-IN" sz="4400" b="1" i="0" u="none" strike="noStrike" kern="1200" cap="none" spc="0" normalizeH="0" baseline="0" noProof="0" dirty="0">
                  <a:ln>
                    <a:noFill/>
                  </a:ln>
                  <a:solidFill>
                    <a:srgbClr val="CC0000"/>
                  </a:solidFill>
                  <a:effectLst/>
                  <a:uLnTx/>
                  <a:uFillTx/>
                  <a:ea typeface="+mn-ea"/>
                  <a:cs typeface="+mn-cs"/>
                </a:endParaRPr>
              </a:p>
            </p:txBody>
          </p:sp>
        </p:grpSp>
      </p:grpSp>
      <p:grpSp>
        <p:nvGrpSpPr>
          <p:cNvPr id="123" name="Group 114">
            <a:extLst>
              <a:ext uri="{FF2B5EF4-FFF2-40B4-BE49-F238E27FC236}">
                <a16:creationId xmlns:a16="http://schemas.microsoft.com/office/drawing/2014/main" id="{62E95B0D-D32E-4815-BCBF-F487D42AD653}"/>
              </a:ext>
            </a:extLst>
          </p:cNvPr>
          <p:cNvGrpSpPr/>
          <p:nvPr/>
        </p:nvGrpSpPr>
        <p:grpSpPr>
          <a:xfrm>
            <a:off x="4041481" y="3473224"/>
            <a:ext cx="1551458" cy="1028701"/>
            <a:chOff x="2846368" y="2914649"/>
            <a:chExt cx="1551458" cy="1028701"/>
          </a:xfrm>
        </p:grpSpPr>
        <p:sp>
          <p:nvSpPr>
            <p:cNvPr id="125" name="Isosceles Triangle 115">
              <a:extLst>
                <a:ext uri="{FF2B5EF4-FFF2-40B4-BE49-F238E27FC236}">
                  <a16:creationId xmlns:a16="http://schemas.microsoft.com/office/drawing/2014/main" id="{FA22ADD4-93CE-46F0-8E55-F363B8E8E73D}"/>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127" name="Group 116">
              <a:extLst>
                <a:ext uri="{FF2B5EF4-FFF2-40B4-BE49-F238E27FC236}">
                  <a16:creationId xmlns:a16="http://schemas.microsoft.com/office/drawing/2014/main" id="{EE7A4E2A-E765-47B4-AC14-D2D902CFE220}"/>
                </a:ext>
              </a:extLst>
            </p:cNvPr>
            <p:cNvGrpSpPr/>
            <p:nvPr/>
          </p:nvGrpSpPr>
          <p:grpSpPr>
            <a:xfrm>
              <a:off x="2893292" y="3257549"/>
              <a:ext cx="591952" cy="685800"/>
              <a:chOff x="4110677" y="3252106"/>
              <a:chExt cx="591952" cy="685800"/>
            </a:xfrm>
          </p:grpSpPr>
          <p:sp>
            <p:nvSpPr>
              <p:cNvPr id="159" name="Isosceles Triangle 120">
                <a:extLst>
                  <a:ext uri="{FF2B5EF4-FFF2-40B4-BE49-F238E27FC236}">
                    <a16:creationId xmlns:a16="http://schemas.microsoft.com/office/drawing/2014/main" id="{5A66B926-ECAF-496B-A764-FB3397B460BB}"/>
                  </a:ext>
                </a:extLst>
              </p:cNvPr>
              <p:cNvSpPr/>
              <p:nvPr/>
            </p:nvSpPr>
            <p:spPr>
              <a:xfrm>
                <a:off x="4406653" y="3252106"/>
                <a:ext cx="295976" cy="685800"/>
              </a:xfrm>
              <a:prstGeom prst="triangle">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61" name="Isosceles Triangle 121">
                <a:extLst>
                  <a:ext uri="{FF2B5EF4-FFF2-40B4-BE49-F238E27FC236}">
                    <a16:creationId xmlns:a16="http://schemas.microsoft.com/office/drawing/2014/main" id="{37606100-80BF-4FC0-B1FE-2563F38A4191}"/>
                  </a:ext>
                </a:extLst>
              </p:cNvPr>
              <p:cNvSpPr/>
              <p:nvPr/>
            </p:nvSpPr>
            <p:spPr>
              <a:xfrm flipH="1">
                <a:off x="4110677" y="3252106"/>
                <a:ext cx="295976" cy="685800"/>
              </a:xfrm>
              <a:prstGeom prst="triangle">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grpSp>
          <p:nvGrpSpPr>
            <p:cNvPr id="129" name="Group 117">
              <a:extLst>
                <a:ext uri="{FF2B5EF4-FFF2-40B4-BE49-F238E27FC236}">
                  <a16:creationId xmlns:a16="http://schemas.microsoft.com/office/drawing/2014/main" id="{FE39FA55-E424-47AC-BAFE-1A69F271CBBE}"/>
                </a:ext>
              </a:extLst>
            </p:cNvPr>
            <p:cNvGrpSpPr/>
            <p:nvPr/>
          </p:nvGrpSpPr>
          <p:grpSpPr>
            <a:xfrm>
              <a:off x="2846368" y="2914649"/>
              <a:ext cx="685800" cy="685800"/>
              <a:chOff x="2389059" y="3298371"/>
              <a:chExt cx="685800" cy="685800"/>
            </a:xfrm>
          </p:grpSpPr>
          <p:sp>
            <p:nvSpPr>
              <p:cNvPr id="131" name="Circle: Hollow 118">
                <a:extLst>
                  <a:ext uri="{FF2B5EF4-FFF2-40B4-BE49-F238E27FC236}">
                    <a16:creationId xmlns:a16="http://schemas.microsoft.com/office/drawing/2014/main" id="{776898CD-7CB9-46D1-93B2-0E5942AF0EB7}"/>
                  </a:ext>
                </a:extLst>
              </p:cNvPr>
              <p:cNvSpPr/>
              <p:nvPr/>
            </p:nvSpPr>
            <p:spPr>
              <a:xfrm>
                <a:off x="2389059" y="3298371"/>
                <a:ext cx="685800" cy="685800"/>
              </a:xfrm>
              <a:prstGeom prst="donut">
                <a:avLst>
                  <a:gd name="adj" fmla="val 588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158" name="Oval 157">
                <a:extLst>
                  <a:ext uri="{FF2B5EF4-FFF2-40B4-BE49-F238E27FC236}">
                    <a16:creationId xmlns:a16="http://schemas.microsoft.com/office/drawing/2014/main" id="{13CEDD98-8954-4818-B42A-317D10D03614}"/>
                  </a:ext>
                </a:extLst>
              </p:cNvPr>
              <p:cNvSpPr/>
              <p:nvPr/>
            </p:nvSpPr>
            <p:spPr>
              <a:xfrm>
                <a:off x="2462538" y="3371850"/>
                <a:ext cx="538842" cy="538842"/>
              </a:xfrm>
              <a:prstGeom prst="ellipse">
                <a:avLst/>
              </a:prstGeom>
              <a:solidFill>
                <a:schemeClr val="bg1"/>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ED7D31">
                        <a:lumMod val="75000"/>
                      </a:srgbClr>
                    </a:solidFill>
                    <a:effectLst/>
                    <a:uLnTx/>
                    <a:uFillTx/>
                    <a:ea typeface="+mn-ea"/>
                    <a:cs typeface="+mn-cs"/>
                  </a:rPr>
                  <a:t>6</a:t>
                </a:r>
                <a:endParaRPr kumimoji="0" lang="en-IN" sz="4000" b="1" i="0" u="none" strike="noStrike" kern="1200" cap="none" spc="0" normalizeH="0" baseline="0" noProof="0" dirty="0">
                  <a:ln>
                    <a:noFill/>
                  </a:ln>
                  <a:solidFill>
                    <a:srgbClr val="ED7D31">
                      <a:lumMod val="75000"/>
                    </a:srgbClr>
                  </a:solidFill>
                  <a:effectLst/>
                  <a:uLnTx/>
                  <a:uFillTx/>
                  <a:ea typeface="+mn-ea"/>
                  <a:cs typeface="+mn-cs"/>
                </a:endParaRPr>
              </a:p>
            </p:txBody>
          </p:sp>
        </p:grpSp>
      </p:grpSp>
      <p:grpSp>
        <p:nvGrpSpPr>
          <p:cNvPr id="115" name="Group 114">
            <a:extLst>
              <a:ext uri="{FF2B5EF4-FFF2-40B4-BE49-F238E27FC236}">
                <a16:creationId xmlns:a16="http://schemas.microsoft.com/office/drawing/2014/main" id="{62E95B0D-D32E-4815-BCBF-F487D42AD653}"/>
              </a:ext>
            </a:extLst>
          </p:cNvPr>
          <p:cNvGrpSpPr/>
          <p:nvPr/>
        </p:nvGrpSpPr>
        <p:grpSpPr>
          <a:xfrm>
            <a:off x="3397397" y="2905403"/>
            <a:ext cx="1551458" cy="1028701"/>
            <a:chOff x="2846368" y="2914649"/>
            <a:chExt cx="1551458" cy="1028701"/>
          </a:xfrm>
        </p:grpSpPr>
        <p:sp>
          <p:nvSpPr>
            <p:cNvPr id="116" name="Isosceles Triangle 115">
              <a:extLst>
                <a:ext uri="{FF2B5EF4-FFF2-40B4-BE49-F238E27FC236}">
                  <a16:creationId xmlns:a16="http://schemas.microsoft.com/office/drawing/2014/main" id="{FA22ADD4-93CE-46F0-8E55-F363B8E8E73D}"/>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117" name="Group 116">
              <a:extLst>
                <a:ext uri="{FF2B5EF4-FFF2-40B4-BE49-F238E27FC236}">
                  <a16:creationId xmlns:a16="http://schemas.microsoft.com/office/drawing/2014/main" id="{EE7A4E2A-E765-47B4-AC14-D2D902CFE220}"/>
                </a:ext>
              </a:extLst>
            </p:cNvPr>
            <p:cNvGrpSpPr/>
            <p:nvPr/>
          </p:nvGrpSpPr>
          <p:grpSpPr>
            <a:xfrm>
              <a:off x="2893292" y="3257549"/>
              <a:ext cx="591952" cy="685800"/>
              <a:chOff x="4110677" y="3252106"/>
              <a:chExt cx="591952" cy="685800"/>
            </a:xfrm>
          </p:grpSpPr>
          <p:sp>
            <p:nvSpPr>
              <p:cNvPr id="121" name="Isosceles Triangle 120">
                <a:extLst>
                  <a:ext uri="{FF2B5EF4-FFF2-40B4-BE49-F238E27FC236}">
                    <a16:creationId xmlns:a16="http://schemas.microsoft.com/office/drawing/2014/main" id="{5A66B926-ECAF-496B-A764-FB3397B460BB}"/>
                  </a:ext>
                </a:extLst>
              </p:cNvPr>
              <p:cNvSpPr/>
              <p:nvPr/>
            </p:nvSpPr>
            <p:spPr>
              <a:xfrm>
                <a:off x="4406653" y="3252106"/>
                <a:ext cx="295976" cy="685800"/>
              </a:xfrm>
              <a:prstGeom prst="triangle">
                <a:avLst>
                  <a:gd name="adj" fmla="val 0"/>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22" name="Isosceles Triangle 121">
                <a:extLst>
                  <a:ext uri="{FF2B5EF4-FFF2-40B4-BE49-F238E27FC236}">
                    <a16:creationId xmlns:a16="http://schemas.microsoft.com/office/drawing/2014/main" id="{37606100-80BF-4FC0-B1FE-2563F38A4191}"/>
                  </a:ext>
                </a:extLst>
              </p:cNvPr>
              <p:cNvSpPr/>
              <p:nvPr/>
            </p:nvSpPr>
            <p:spPr>
              <a:xfrm flipH="1">
                <a:off x="4110677" y="3252106"/>
                <a:ext cx="295976" cy="685800"/>
              </a:xfrm>
              <a:prstGeom prst="triangle">
                <a:avLst>
                  <a:gd name="adj" fmla="val 0"/>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grpSp>
          <p:nvGrpSpPr>
            <p:cNvPr id="118" name="Group 117">
              <a:extLst>
                <a:ext uri="{FF2B5EF4-FFF2-40B4-BE49-F238E27FC236}">
                  <a16:creationId xmlns:a16="http://schemas.microsoft.com/office/drawing/2014/main" id="{FE39FA55-E424-47AC-BAFE-1A69F271CBBE}"/>
                </a:ext>
              </a:extLst>
            </p:cNvPr>
            <p:cNvGrpSpPr/>
            <p:nvPr/>
          </p:nvGrpSpPr>
          <p:grpSpPr>
            <a:xfrm>
              <a:off x="2846368" y="2914649"/>
              <a:ext cx="685800" cy="685800"/>
              <a:chOff x="2389059" y="3298371"/>
              <a:chExt cx="685800" cy="685800"/>
            </a:xfrm>
          </p:grpSpPr>
          <p:sp>
            <p:nvSpPr>
              <p:cNvPr id="119" name="Circle: Hollow 118">
                <a:extLst>
                  <a:ext uri="{FF2B5EF4-FFF2-40B4-BE49-F238E27FC236}">
                    <a16:creationId xmlns:a16="http://schemas.microsoft.com/office/drawing/2014/main" id="{776898CD-7CB9-46D1-93B2-0E5942AF0EB7}"/>
                  </a:ext>
                </a:extLst>
              </p:cNvPr>
              <p:cNvSpPr/>
              <p:nvPr/>
            </p:nvSpPr>
            <p:spPr>
              <a:xfrm>
                <a:off x="2389059" y="3298371"/>
                <a:ext cx="685800" cy="685800"/>
              </a:xfrm>
              <a:prstGeom prst="donut">
                <a:avLst>
                  <a:gd name="adj" fmla="val 5888"/>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120" name="Oval 119">
                <a:extLst>
                  <a:ext uri="{FF2B5EF4-FFF2-40B4-BE49-F238E27FC236}">
                    <a16:creationId xmlns:a16="http://schemas.microsoft.com/office/drawing/2014/main" id="{13CEDD98-8954-4818-B42A-317D10D03614}"/>
                  </a:ext>
                </a:extLst>
              </p:cNvPr>
              <p:cNvSpPr/>
              <p:nvPr/>
            </p:nvSpPr>
            <p:spPr>
              <a:xfrm>
                <a:off x="2462538" y="3371850"/>
                <a:ext cx="538842" cy="538842"/>
              </a:xfrm>
              <a:prstGeom prst="ellipse">
                <a:avLst/>
              </a:prstGeom>
              <a:solidFill>
                <a:schemeClr val="bg1"/>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660066"/>
                    </a:solidFill>
                    <a:effectLst/>
                    <a:uLnTx/>
                    <a:uFillTx/>
                    <a:ea typeface="+mn-ea"/>
                    <a:cs typeface="+mn-cs"/>
                  </a:rPr>
                  <a:t>5</a:t>
                </a:r>
                <a:endParaRPr kumimoji="0" lang="en-IN" sz="4000" b="1" i="0" u="none" strike="noStrike" kern="1200" cap="none" spc="0" normalizeH="0" baseline="0" noProof="0" dirty="0">
                  <a:ln>
                    <a:noFill/>
                  </a:ln>
                  <a:solidFill>
                    <a:srgbClr val="660066"/>
                  </a:solidFill>
                  <a:effectLst/>
                  <a:uLnTx/>
                  <a:uFillTx/>
                  <a:ea typeface="+mn-ea"/>
                  <a:cs typeface="+mn-cs"/>
                </a:endParaRPr>
              </a:p>
            </p:txBody>
          </p:sp>
        </p:grpSp>
      </p:grpSp>
      <p:grpSp>
        <p:nvGrpSpPr>
          <p:cNvPr id="91" name="Group 90">
            <a:extLst>
              <a:ext uri="{FF2B5EF4-FFF2-40B4-BE49-F238E27FC236}">
                <a16:creationId xmlns:a16="http://schemas.microsoft.com/office/drawing/2014/main" id="{73B42CD4-A264-4326-9913-9747354CB225}"/>
              </a:ext>
            </a:extLst>
          </p:cNvPr>
          <p:cNvGrpSpPr/>
          <p:nvPr/>
        </p:nvGrpSpPr>
        <p:grpSpPr>
          <a:xfrm>
            <a:off x="985300" y="851629"/>
            <a:ext cx="1551458" cy="1028701"/>
            <a:chOff x="2846368" y="2914649"/>
            <a:chExt cx="1551458" cy="1028701"/>
          </a:xfrm>
        </p:grpSpPr>
        <p:sp>
          <p:nvSpPr>
            <p:cNvPr id="92" name="Isosceles Triangle 91">
              <a:extLst>
                <a:ext uri="{FF2B5EF4-FFF2-40B4-BE49-F238E27FC236}">
                  <a16:creationId xmlns:a16="http://schemas.microsoft.com/office/drawing/2014/main" id="{9694EEC7-A72F-479F-811E-CBD1C4B193DA}"/>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93" name="Group 92">
              <a:extLst>
                <a:ext uri="{FF2B5EF4-FFF2-40B4-BE49-F238E27FC236}">
                  <a16:creationId xmlns:a16="http://schemas.microsoft.com/office/drawing/2014/main" id="{B5BB4C1C-FA7D-4166-BE3D-CBF3424810C9}"/>
                </a:ext>
              </a:extLst>
            </p:cNvPr>
            <p:cNvGrpSpPr/>
            <p:nvPr/>
          </p:nvGrpSpPr>
          <p:grpSpPr>
            <a:xfrm>
              <a:off x="2893292" y="3257549"/>
              <a:ext cx="591952" cy="685800"/>
              <a:chOff x="4110677" y="3252106"/>
              <a:chExt cx="591952" cy="685800"/>
            </a:xfrm>
          </p:grpSpPr>
          <p:sp>
            <p:nvSpPr>
              <p:cNvPr id="97" name="Isosceles Triangle 96">
                <a:extLst>
                  <a:ext uri="{FF2B5EF4-FFF2-40B4-BE49-F238E27FC236}">
                    <a16:creationId xmlns:a16="http://schemas.microsoft.com/office/drawing/2014/main" id="{4588C378-C8F1-4E16-ABE2-388E76223E28}"/>
                  </a:ext>
                </a:extLst>
              </p:cNvPr>
              <p:cNvSpPr/>
              <p:nvPr/>
            </p:nvSpPr>
            <p:spPr>
              <a:xfrm>
                <a:off x="4406653" y="3252106"/>
                <a:ext cx="295976" cy="685800"/>
              </a:xfrm>
              <a:prstGeom prst="triangle">
                <a:avLst>
                  <a:gd name="adj" fmla="val 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98" name="Isosceles Triangle 97">
                <a:extLst>
                  <a:ext uri="{FF2B5EF4-FFF2-40B4-BE49-F238E27FC236}">
                    <a16:creationId xmlns:a16="http://schemas.microsoft.com/office/drawing/2014/main" id="{51B56A15-9D71-48A0-A355-2367D556FF28}"/>
                  </a:ext>
                </a:extLst>
              </p:cNvPr>
              <p:cNvSpPr/>
              <p:nvPr/>
            </p:nvSpPr>
            <p:spPr>
              <a:xfrm flipH="1">
                <a:off x="4110677" y="3252106"/>
                <a:ext cx="295976" cy="685800"/>
              </a:xfrm>
              <a:prstGeom prst="triangle">
                <a:avLst>
                  <a:gd name="adj" fmla="val 0"/>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grpSp>
          <p:nvGrpSpPr>
            <p:cNvPr id="94" name="Group 93">
              <a:extLst>
                <a:ext uri="{FF2B5EF4-FFF2-40B4-BE49-F238E27FC236}">
                  <a16:creationId xmlns:a16="http://schemas.microsoft.com/office/drawing/2014/main" id="{3072B053-EF43-4AF4-AE89-BA06B440375C}"/>
                </a:ext>
              </a:extLst>
            </p:cNvPr>
            <p:cNvGrpSpPr/>
            <p:nvPr/>
          </p:nvGrpSpPr>
          <p:grpSpPr>
            <a:xfrm>
              <a:off x="2846368" y="2914649"/>
              <a:ext cx="685800" cy="685800"/>
              <a:chOff x="2389059" y="3298371"/>
              <a:chExt cx="685800" cy="685800"/>
            </a:xfrm>
          </p:grpSpPr>
          <p:sp>
            <p:nvSpPr>
              <p:cNvPr id="95" name="Circle: Hollow 94">
                <a:extLst>
                  <a:ext uri="{FF2B5EF4-FFF2-40B4-BE49-F238E27FC236}">
                    <a16:creationId xmlns:a16="http://schemas.microsoft.com/office/drawing/2014/main" id="{EA20425C-DAB8-4287-ADD8-BE5B88D31A31}"/>
                  </a:ext>
                </a:extLst>
              </p:cNvPr>
              <p:cNvSpPr/>
              <p:nvPr/>
            </p:nvSpPr>
            <p:spPr>
              <a:xfrm>
                <a:off x="2389059" y="3298371"/>
                <a:ext cx="685800" cy="685800"/>
              </a:xfrm>
              <a:prstGeom prst="donut">
                <a:avLst>
                  <a:gd name="adj" fmla="val 5888"/>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96" name="Oval 95">
                <a:extLst>
                  <a:ext uri="{FF2B5EF4-FFF2-40B4-BE49-F238E27FC236}">
                    <a16:creationId xmlns:a16="http://schemas.microsoft.com/office/drawing/2014/main" id="{45652C4D-2463-4C92-9D39-6BBB4CBFA9E2}"/>
                  </a:ext>
                </a:extLst>
              </p:cNvPr>
              <p:cNvSpPr/>
              <p:nvPr/>
            </p:nvSpPr>
            <p:spPr>
              <a:xfrm>
                <a:off x="2462538" y="3371850"/>
                <a:ext cx="538842" cy="538842"/>
              </a:xfrm>
              <a:prstGeom prst="ellipse">
                <a:avLst/>
              </a:prstGeom>
              <a:solidFill>
                <a:schemeClr val="bg1"/>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srgbClr val="00B050"/>
                    </a:solidFill>
                    <a:effectLst/>
                    <a:uLnTx/>
                    <a:uFillTx/>
                    <a:ea typeface="+mn-ea"/>
                    <a:cs typeface="+mn-cs"/>
                  </a:rPr>
                  <a:t>2</a:t>
                </a:r>
                <a:endParaRPr kumimoji="0" lang="en-IN" sz="4800" b="0" i="0" u="none" strike="noStrike" kern="1200" cap="none" spc="0" normalizeH="0" baseline="0" noProof="0" dirty="0">
                  <a:ln>
                    <a:noFill/>
                  </a:ln>
                  <a:solidFill>
                    <a:srgbClr val="00B050"/>
                  </a:solidFill>
                  <a:effectLst/>
                  <a:uLnTx/>
                  <a:uFillTx/>
                  <a:ea typeface="+mn-ea"/>
                  <a:cs typeface="+mn-cs"/>
                </a:endParaRPr>
              </a:p>
            </p:txBody>
          </p:sp>
        </p:grpSp>
      </p:grpSp>
      <p:sp>
        <p:nvSpPr>
          <p:cNvPr id="163" name="TextBox 149">
            <a:extLst>
              <a:ext uri="{FF2B5EF4-FFF2-40B4-BE49-F238E27FC236}">
                <a16:creationId xmlns:a16="http://schemas.microsoft.com/office/drawing/2014/main" id="{0504A9AC-C123-4BBB-AEB2-09062C17A495}"/>
              </a:ext>
            </a:extLst>
          </p:cNvPr>
          <p:cNvSpPr txBox="1"/>
          <p:nvPr/>
        </p:nvSpPr>
        <p:spPr>
          <a:xfrm>
            <a:off x="5191432" y="3930009"/>
            <a:ext cx="24566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4AA8"/>
                </a:solidFill>
                <a:effectLst/>
                <a:uLnTx/>
                <a:uFillTx/>
                <a:ea typeface="+mn-ea"/>
                <a:cs typeface="+mn-cs"/>
              </a:rPr>
              <a:t>Baş mesh edilir.</a:t>
            </a:r>
          </a:p>
        </p:txBody>
      </p:sp>
      <p:grpSp>
        <p:nvGrpSpPr>
          <p:cNvPr id="63" name="Group 114">
            <a:extLst>
              <a:ext uri="{FF2B5EF4-FFF2-40B4-BE49-F238E27FC236}">
                <a16:creationId xmlns:a16="http://schemas.microsoft.com/office/drawing/2014/main" id="{62E95B0D-D32E-4815-BCBF-F487D42AD653}"/>
              </a:ext>
            </a:extLst>
          </p:cNvPr>
          <p:cNvGrpSpPr/>
          <p:nvPr/>
        </p:nvGrpSpPr>
        <p:grpSpPr>
          <a:xfrm>
            <a:off x="4729303" y="3981853"/>
            <a:ext cx="1551458" cy="1028701"/>
            <a:chOff x="2846368" y="2914649"/>
            <a:chExt cx="1551458" cy="1028701"/>
          </a:xfrm>
        </p:grpSpPr>
        <p:sp>
          <p:nvSpPr>
            <p:cNvPr id="64" name="Isosceles Triangle 115">
              <a:extLst>
                <a:ext uri="{FF2B5EF4-FFF2-40B4-BE49-F238E27FC236}">
                  <a16:creationId xmlns:a16="http://schemas.microsoft.com/office/drawing/2014/main" id="{FA22ADD4-93CE-46F0-8E55-F363B8E8E73D}"/>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65" name="Group 116">
              <a:extLst>
                <a:ext uri="{FF2B5EF4-FFF2-40B4-BE49-F238E27FC236}">
                  <a16:creationId xmlns:a16="http://schemas.microsoft.com/office/drawing/2014/main" id="{EE7A4E2A-E765-47B4-AC14-D2D902CFE220}"/>
                </a:ext>
              </a:extLst>
            </p:cNvPr>
            <p:cNvGrpSpPr/>
            <p:nvPr/>
          </p:nvGrpSpPr>
          <p:grpSpPr>
            <a:xfrm>
              <a:off x="2893292" y="3257549"/>
              <a:ext cx="591952" cy="685800"/>
              <a:chOff x="4110677" y="3252106"/>
              <a:chExt cx="591952" cy="685800"/>
            </a:xfrm>
          </p:grpSpPr>
          <p:sp>
            <p:nvSpPr>
              <p:cNvPr id="69" name="Isosceles Triangle 120">
                <a:extLst>
                  <a:ext uri="{FF2B5EF4-FFF2-40B4-BE49-F238E27FC236}">
                    <a16:creationId xmlns:a16="http://schemas.microsoft.com/office/drawing/2014/main" id="{5A66B926-ECAF-496B-A764-FB3397B460BB}"/>
                  </a:ext>
                </a:extLst>
              </p:cNvPr>
              <p:cNvSpPr/>
              <p:nvPr/>
            </p:nvSpPr>
            <p:spPr>
              <a:xfrm>
                <a:off x="4406653" y="3252106"/>
                <a:ext cx="295976" cy="685800"/>
              </a:xfrm>
              <a:prstGeom prst="triangle">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70" name="Isosceles Triangle 121">
                <a:extLst>
                  <a:ext uri="{FF2B5EF4-FFF2-40B4-BE49-F238E27FC236}">
                    <a16:creationId xmlns:a16="http://schemas.microsoft.com/office/drawing/2014/main" id="{37606100-80BF-4FC0-B1FE-2563F38A4191}"/>
                  </a:ext>
                </a:extLst>
              </p:cNvPr>
              <p:cNvSpPr/>
              <p:nvPr/>
            </p:nvSpPr>
            <p:spPr>
              <a:xfrm flipH="1">
                <a:off x="4110677" y="3252106"/>
                <a:ext cx="295976" cy="685800"/>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grpSp>
          <p:nvGrpSpPr>
            <p:cNvPr id="66" name="Group 117">
              <a:extLst>
                <a:ext uri="{FF2B5EF4-FFF2-40B4-BE49-F238E27FC236}">
                  <a16:creationId xmlns:a16="http://schemas.microsoft.com/office/drawing/2014/main" id="{FE39FA55-E424-47AC-BAFE-1A69F271CBBE}"/>
                </a:ext>
              </a:extLst>
            </p:cNvPr>
            <p:cNvGrpSpPr/>
            <p:nvPr/>
          </p:nvGrpSpPr>
          <p:grpSpPr>
            <a:xfrm>
              <a:off x="2846368" y="2914649"/>
              <a:ext cx="685800" cy="685800"/>
              <a:chOff x="2389059" y="3298371"/>
              <a:chExt cx="685800" cy="685800"/>
            </a:xfrm>
          </p:grpSpPr>
          <p:sp>
            <p:nvSpPr>
              <p:cNvPr id="67" name="Circle: Hollow 118">
                <a:extLst>
                  <a:ext uri="{FF2B5EF4-FFF2-40B4-BE49-F238E27FC236}">
                    <a16:creationId xmlns:a16="http://schemas.microsoft.com/office/drawing/2014/main" id="{776898CD-7CB9-46D1-93B2-0E5942AF0EB7}"/>
                  </a:ext>
                </a:extLst>
              </p:cNvPr>
              <p:cNvSpPr/>
              <p:nvPr/>
            </p:nvSpPr>
            <p:spPr>
              <a:xfrm>
                <a:off x="2389059" y="3298371"/>
                <a:ext cx="685800" cy="685800"/>
              </a:xfrm>
              <a:prstGeom prst="donut">
                <a:avLst>
                  <a:gd name="adj" fmla="val 588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68" name="Oval 67">
                <a:extLst>
                  <a:ext uri="{FF2B5EF4-FFF2-40B4-BE49-F238E27FC236}">
                    <a16:creationId xmlns:a16="http://schemas.microsoft.com/office/drawing/2014/main" id="{13CEDD98-8954-4818-B42A-317D10D03614}"/>
                  </a:ext>
                </a:extLst>
              </p:cNvPr>
              <p:cNvSpPr/>
              <p:nvPr/>
            </p:nvSpPr>
            <p:spPr>
              <a:xfrm>
                <a:off x="2462538" y="3371850"/>
                <a:ext cx="538842" cy="538842"/>
              </a:xfrm>
              <a:prstGeom prst="ellipse">
                <a:avLst/>
              </a:prstGeom>
              <a:solidFill>
                <a:schemeClr val="bg1"/>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004AA8"/>
                    </a:solidFill>
                    <a:effectLst/>
                    <a:uLnTx/>
                    <a:uFillTx/>
                    <a:ea typeface="+mn-ea"/>
                    <a:cs typeface="+mn-cs"/>
                  </a:rPr>
                  <a:t>7</a:t>
                </a:r>
                <a:endParaRPr kumimoji="0" lang="en-IN" sz="4000" b="1" i="0" u="none" strike="noStrike" kern="1200" cap="none" spc="0" normalizeH="0" baseline="0" noProof="0" dirty="0">
                  <a:ln>
                    <a:noFill/>
                  </a:ln>
                  <a:solidFill>
                    <a:srgbClr val="004AA8"/>
                  </a:solidFill>
                  <a:effectLst/>
                  <a:uLnTx/>
                  <a:uFillTx/>
                  <a:ea typeface="+mn-ea"/>
                  <a:cs typeface="+mn-cs"/>
                </a:endParaRPr>
              </a:p>
            </p:txBody>
          </p:sp>
        </p:grpSp>
      </p:grpSp>
      <p:grpSp>
        <p:nvGrpSpPr>
          <p:cNvPr id="71" name="Group 114">
            <a:extLst>
              <a:ext uri="{FF2B5EF4-FFF2-40B4-BE49-F238E27FC236}">
                <a16:creationId xmlns:a16="http://schemas.microsoft.com/office/drawing/2014/main" id="{62E95B0D-D32E-4815-BCBF-F487D42AD653}"/>
              </a:ext>
            </a:extLst>
          </p:cNvPr>
          <p:cNvGrpSpPr/>
          <p:nvPr/>
        </p:nvGrpSpPr>
        <p:grpSpPr>
          <a:xfrm>
            <a:off x="5536245" y="4454547"/>
            <a:ext cx="1551458" cy="1028701"/>
            <a:chOff x="2846368" y="2914649"/>
            <a:chExt cx="1551458" cy="1028701"/>
          </a:xfrm>
        </p:grpSpPr>
        <p:sp>
          <p:nvSpPr>
            <p:cNvPr id="72" name="Isosceles Triangle 115">
              <a:extLst>
                <a:ext uri="{FF2B5EF4-FFF2-40B4-BE49-F238E27FC236}">
                  <a16:creationId xmlns:a16="http://schemas.microsoft.com/office/drawing/2014/main" id="{FA22ADD4-93CE-46F0-8E55-F363B8E8E73D}"/>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73" name="Group 116">
              <a:extLst>
                <a:ext uri="{FF2B5EF4-FFF2-40B4-BE49-F238E27FC236}">
                  <a16:creationId xmlns:a16="http://schemas.microsoft.com/office/drawing/2014/main" id="{EE7A4E2A-E765-47B4-AC14-D2D902CFE220}"/>
                </a:ext>
              </a:extLst>
            </p:cNvPr>
            <p:cNvGrpSpPr/>
            <p:nvPr/>
          </p:nvGrpSpPr>
          <p:grpSpPr>
            <a:xfrm>
              <a:off x="2893292" y="3257549"/>
              <a:ext cx="591952" cy="685800"/>
              <a:chOff x="4110677" y="3252106"/>
              <a:chExt cx="591952" cy="685800"/>
            </a:xfrm>
          </p:grpSpPr>
          <p:sp>
            <p:nvSpPr>
              <p:cNvPr id="78" name="Isosceles Triangle 120">
                <a:extLst>
                  <a:ext uri="{FF2B5EF4-FFF2-40B4-BE49-F238E27FC236}">
                    <a16:creationId xmlns:a16="http://schemas.microsoft.com/office/drawing/2014/main" id="{5A66B926-ECAF-496B-A764-FB3397B460BB}"/>
                  </a:ext>
                </a:extLst>
              </p:cNvPr>
              <p:cNvSpPr/>
              <p:nvPr/>
            </p:nvSpPr>
            <p:spPr>
              <a:xfrm>
                <a:off x="4406653" y="3252106"/>
                <a:ext cx="295976" cy="685800"/>
              </a:xfrm>
              <a:prstGeom prst="triangle">
                <a:avLst>
                  <a:gd name="adj" fmla="val 0"/>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79" name="Isosceles Triangle 121">
                <a:extLst>
                  <a:ext uri="{FF2B5EF4-FFF2-40B4-BE49-F238E27FC236}">
                    <a16:creationId xmlns:a16="http://schemas.microsoft.com/office/drawing/2014/main" id="{37606100-80BF-4FC0-B1FE-2563F38A4191}"/>
                  </a:ext>
                </a:extLst>
              </p:cNvPr>
              <p:cNvSpPr/>
              <p:nvPr/>
            </p:nvSpPr>
            <p:spPr>
              <a:xfrm flipH="1">
                <a:off x="4110677" y="3252106"/>
                <a:ext cx="295976" cy="685800"/>
              </a:xfrm>
              <a:prstGeom prst="triangle">
                <a:avLst>
                  <a:gd name="adj" fmla="val 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grpSp>
          <p:nvGrpSpPr>
            <p:cNvPr id="74" name="Group 117">
              <a:extLst>
                <a:ext uri="{FF2B5EF4-FFF2-40B4-BE49-F238E27FC236}">
                  <a16:creationId xmlns:a16="http://schemas.microsoft.com/office/drawing/2014/main" id="{FE39FA55-E424-47AC-BAFE-1A69F271CBBE}"/>
                </a:ext>
              </a:extLst>
            </p:cNvPr>
            <p:cNvGrpSpPr/>
            <p:nvPr/>
          </p:nvGrpSpPr>
          <p:grpSpPr>
            <a:xfrm>
              <a:off x="2846368" y="2914649"/>
              <a:ext cx="685800" cy="685800"/>
              <a:chOff x="2389059" y="3298371"/>
              <a:chExt cx="685800" cy="685800"/>
            </a:xfrm>
          </p:grpSpPr>
          <p:sp>
            <p:nvSpPr>
              <p:cNvPr id="75" name="Circle: Hollow 118">
                <a:extLst>
                  <a:ext uri="{FF2B5EF4-FFF2-40B4-BE49-F238E27FC236}">
                    <a16:creationId xmlns:a16="http://schemas.microsoft.com/office/drawing/2014/main" id="{776898CD-7CB9-46D1-93B2-0E5942AF0EB7}"/>
                  </a:ext>
                </a:extLst>
              </p:cNvPr>
              <p:cNvSpPr/>
              <p:nvPr/>
            </p:nvSpPr>
            <p:spPr>
              <a:xfrm>
                <a:off x="2389059" y="3298371"/>
                <a:ext cx="685800" cy="685800"/>
              </a:xfrm>
              <a:prstGeom prst="donut">
                <a:avLst>
                  <a:gd name="adj" fmla="val 5888"/>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77" name="Oval 76">
                <a:extLst>
                  <a:ext uri="{FF2B5EF4-FFF2-40B4-BE49-F238E27FC236}">
                    <a16:creationId xmlns:a16="http://schemas.microsoft.com/office/drawing/2014/main" id="{13CEDD98-8954-4818-B42A-317D10D03614}"/>
                  </a:ext>
                </a:extLst>
              </p:cNvPr>
              <p:cNvSpPr/>
              <p:nvPr/>
            </p:nvSpPr>
            <p:spPr>
              <a:xfrm>
                <a:off x="2462538" y="3371850"/>
                <a:ext cx="538842" cy="538842"/>
              </a:xfrm>
              <a:prstGeom prst="ellipse">
                <a:avLst/>
              </a:prstGeom>
              <a:solidFill>
                <a:schemeClr val="bg1"/>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006666"/>
                    </a:solidFill>
                    <a:effectLst/>
                    <a:uLnTx/>
                    <a:uFillTx/>
                    <a:ea typeface="+mn-ea"/>
                    <a:cs typeface="+mn-cs"/>
                  </a:rPr>
                  <a:t>8</a:t>
                </a:r>
                <a:endParaRPr kumimoji="0" lang="en-IN" sz="4000" b="1" i="0" u="none" strike="noStrike" kern="1200" cap="none" spc="0" normalizeH="0" baseline="0" noProof="0" dirty="0">
                  <a:ln>
                    <a:noFill/>
                  </a:ln>
                  <a:solidFill>
                    <a:srgbClr val="006666"/>
                  </a:solidFill>
                  <a:effectLst/>
                  <a:uLnTx/>
                  <a:uFillTx/>
                  <a:ea typeface="+mn-ea"/>
                  <a:cs typeface="+mn-cs"/>
                </a:endParaRPr>
              </a:p>
            </p:txBody>
          </p:sp>
        </p:grpSp>
      </p:grpSp>
      <p:sp>
        <p:nvSpPr>
          <p:cNvPr id="81" name="TextBox 149">
            <a:extLst>
              <a:ext uri="{FF2B5EF4-FFF2-40B4-BE49-F238E27FC236}">
                <a16:creationId xmlns:a16="http://schemas.microsoft.com/office/drawing/2014/main" id="{0504A9AC-C123-4BBB-AEB2-09062C17A495}"/>
              </a:ext>
            </a:extLst>
          </p:cNvPr>
          <p:cNvSpPr txBox="1"/>
          <p:nvPr/>
        </p:nvSpPr>
        <p:spPr>
          <a:xfrm>
            <a:off x="4332314" y="3399481"/>
            <a:ext cx="25312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ED7D31">
                    <a:lumMod val="75000"/>
                  </a:srgbClr>
                </a:solidFill>
                <a:effectLst/>
                <a:uLnTx/>
                <a:uFillTx/>
                <a:ea typeface="+mn-ea"/>
                <a:cs typeface="+mn-cs"/>
              </a:rPr>
              <a:t>Kollar yıkanır.</a:t>
            </a:r>
          </a:p>
        </p:txBody>
      </p:sp>
      <p:sp>
        <p:nvSpPr>
          <p:cNvPr id="82" name="TextBox 149">
            <a:extLst>
              <a:ext uri="{FF2B5EF4-FFF2-40B4-BE49-F238E27FC236}">
                <a16:creationId xmlns:a16="http://schemas.microsoft.com/office/drawing/2014/main" id="{0504A9AC-C123-4BBB-AEB2-09062C17A495}"/>
              </a:ext>
            </a:extLst>
          </p:cNvPr>
          <p:cNvSpPr txBox="1"/>
          <p:nvPr/>
        </p:nvSpPr>
        <p:spPr>
          <a:xfrm>
            <a:off x="6160944" y="4449118"/>
            <a:ext cx="28168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6666"/>
                </a:solidFill>
                <a:effectLst/>
                <a:uLnTx/>
                <a:uFillTx/>
                <a:ea typeface="+mn-ea"/>
                <a:cs typeface="+mn-cs"/>
              </a:rPr>
              <a:t>Kulaklar mesh edilir.</a:t>
            </a:r>
          </a:p>
        </p:txBody>
      </p:sp>
      <p:grpSp>
        <p:nvGrpSpPr>
          <p:cNvPr id="124" name="Group 114">
            <a:extLst>
              <a:ext uri="{FF2B5EF4-FFF2-40B4-BE49-F238E27FC236}">
                <a16:creationId xmlns:a16="http://schemas.microsoft.com/office/drawing/2014/main" id="{62E95B0D-D32E-4815-BCBF-F487D42AD653}"/>
              </a:ext>
            </a:extLst>
          </p:cNvPr>
          <p:cNvGrpSpPr/>
          <p:nvPr/>
        </p:nvGrpSpPr>
        <p:grpSpPr>
          <a:xfrm>
            <a:off x="6427690" y="4991437"/>
            <a:ext cx="1551458" cy="1028701"/>
            <a:chOff x="2846368" y="2914649"/>
            <a:chExt cx="1551458" cy="1028701"/>
          </a:xfrm>
        </p:grpSpPr>
        <p:sp>
          <p:nvSpPr>
            <p:cNvPr id="126" name="Isosceles Triangle 115">
              <a:extLst>
                <a:ext uri="{FF2B5EF4-FFF2-40B4-BE49-F238E27FC236}">
                  <a16:creationId xmlns:a16="http://schemas.microsoft.com/office/drawing/2014/main" id="{FA22ADD4-93CE-46F0-8E55-F363B8E8E73D}"/>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128" name="Group 116">
              <a:extLst>
                <a:ext uri="{FF2B5EF4-FFF2-40B4-BE49-F238E27FC236}">
                  <a16:creationId xmlns:a16="http://schemas.microsoft.com/office/drawing/2014/main" id="{EE7A4E2A-E765-47B4-AC14-D2D902CFE220}"/>
                </a:ext>
              </a:extLst>
            </p:cNvPr>
            <p:cNvGrpSpPr/>
            <p:nvPr/>
          </p:nvGrpSpPr>
          <p:grpSpPr>
            <a:xfrm>
              <a:off x="2893292" y="3257549"/>
              <a:ext cx="591952" cy="685800"/>
              <a:chOff x="4110677" y="3252106"/>
              <a:chExt cx="591952" cy="685800"/>
            </a:xfrm>
          </p:grpSpPr>
          <p:sp>
            <p:nvSpPr>
              <p:cNvPr id="135" name="Isosceles Triangle 120">
                <a:extLst>
                  <a:ext uri="{FF2B5EF4-FFF2-40B4-BE49-F238E27FC236}">
                    <a16:creationId xmlns:a16="http://schemas.microsoft.com/office/drawing/2014/main" id="{5A66B926-ECAF-496B-A764-FB3397B460BB}"/>
                  </a:ext>
                </a:extLst>
              </p:cNvPr>
              <p:cNvSpPr/>
              <p:nvPr/>
            </p:nvSpPr>
            <p:spPr>
              <a:xfrm>
                <a:off x="4406653" y="3252106"/>
                <a:ext cx="295976" cy="685800"/>
              </a:xfrm>
              <a:prstGeom prst="triangle">
                <a:avLst>
                  <a:gd name="adj" fmla="val 0"/>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36" name="Isosceles Triangle 121">
                <a:extLst>
                  <a:ext uri="{FF2B5EF4-FFF2-40B4-BE49-F238E27FC236}">
                    <a16:creationId xmlns:a16="http://schemas.microsoft.com/office/drawing/2014/main" id="{37606100-80BF-4FC0-B1FE-2563F38A4191}"/>
                  </a:ext>
                </a:extLst>
              </p:cNvPr>
              <p:cNvSpPr/>
              <p:nvPr/>
            </p:nvSpPr>
            <p:spPr>
              <a:xfrm flipH="1">
                <a:off x="4110677" y="3252106"/>
                <a:ext cx="295976" cy="685800"/>
              </a:xfrm>
              <a:prstGeom prst="triangle">
                <a:avLst>
                  <a:gd name="adj" fmla="val 0"/>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grpSp>
          <p:nvGrpSpPr>
            <p:cNvPr id="130" name="Group 117">
              <a:extLst>
                <a:ext uri="{FF2B5EF4-FFF2-40B4-BE49-F238E27FC236}">
                  <a16:creationId xmlns:a16="http://schemas.microsoft.com/office/drawing/2014/main" id="{FE39FA55-E424-47AC-BAFE-1A69F271CBBE}"/>
                </a:ext>
              </a:extLst>
            </p:cNvPr>
            <p:cNvGrpSpPr/>
            <p:nvPr/>
          </p:nvGrpSpPr>
          <p:grpSpPr>
            <a:xfrm>
              <a:off x="2846368" y="2914649"/>
              <a:ext cx="685800" cy="685800"/>
              <a:chOff x="2389059" y="3298371"/>
              <a:chExt cx="685800" cy="685800"/>
            </a:xfrm>
          </p:grpSpPr>
          <p:sp>
            <p:nvSpPr>
              <p:cNvPr id="132" name="Circle: Hollow 118">
                <a:extLst>
                  <a:ext uri="{FF2B5EF4-FFF2-40B4-BE49-F238E27FC236}">
                    <a16:creationId xmlns:a16="http://schemas.microsoft.com/office/drawing/2014/main" id="{776898CD-7CB9-46D1-93B2-0E5942AF0EB7}"/>
                  </a:ext>
                </a:extLst>
              </p:cNvPr>
              <p:cNvSpPr/>
              <p:nvPr/>
            </p:nvSpPr>
            <p:spPr>
              <a:xfrm>
                <a:off x="2389059" y="3298371"/>
                <a:ext cx="685800" cy="685800"/>
              </a:xfrm>
              <a:prstGeom prst="donut">
                <a:avLst>
                  <a:gd name="adj" fmla="val 5888"/>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sp>
            <p:nvSpPr>
              <p:cNvPr id="134" name="Oval 133">
                <a:extLst>
                  <a:ext uri="{FF2B5EF4-FFF2-40B4-BE49-F238E27FC236}">
                    <a16:creationId xmlns:a16="http://schemas.microsoft.com/office/drawing/2014/main" id="{13CEDD98-8954-4818-B42A-317D10D03614}"/>
                  </a:ext>
                </a:extLst>
              </p:cNvPr>
              <p:cNvSpPr/>
              <p:nvPr/>
            </p:nvSpPr>
            <p:spPr>
              <a:xfrm>
                <a:off x="2462538" y="3371850"/>
                <a:ext cx="538842" cy="538842"/>
              </a:xfrm>
              <a:prstGeom prst="ellipse">
                <a:avLst/>
              </a:prstGeom>
              <a:solidFill>
                <a:schemeClr val="bg1"/>
              </a:solidFill>
              <a:ln>
                <a:no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CC0066"/>
                    </a:solidFill>
                    <a:effectLst/>
                    <a:uLnTx/>
                    <a:uFillTx/>
                    <a:ea typeface="+mn-ea"/>
                    <a:cs typeface="+mn-cs"/>
                  </a:rPr>
                  <a:t>9</a:t>
                </a:r>
                <a:endParaRPr kumimoji="0" lang="en-IN" sz="4000" b="1" i="0" u="none" strike="noStrike" kern="1200" cap="none" spc="0" normalizeH="0" baseline="0" noProof="0" dirty="0">
                  <a:ln>
                    <a:noFill/>
                  </a:ln>
                  <a:solidFill>
                    <a:srgbClr val="CC0066"/>
                  </a:solidFill>
                  <a:effectLst/>
                  <a:uLnTx/>
                  <a:uFillTx/>
                  <a:ea typeface="+mn-ea"/>
                  <a:cs typeface="+mn-cs"/>
                </a:endParaRPr>
              </a:p>
            </p:txBody>
          </p:sp>
        </p:grpSp>
      </p:grpSp>
      <p:sp>
        <p:nvSpPr>
          <p:cNvPr id="137" name="TextBox 149">
            <a:extLst>
              <a:ext uri="{FF2B5EF4-FFF2-40B4-BE49-F238E27FC236}">
                <a16:creationId xmlns:a16="http://schemas.microsoft.com/office/drawing/2014/main" id="{0504A9AC-C123-4BBB-AEB2-09062C17A495}"/>
              </a:ext>
            </a:extLst>
          </p:cNvPr>
          <p:cNvSpPr txBox="1"/>
          <p:nvPr/>
        </p:nvSpPr>
        <p:spPr>
          <a:xfrm>
            <a:off x="7013586" y="5004801"/>
            <a:ext cx="25639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CC0066"/>
                </a:solidFill>
                <a:effectLst/>
                <a:uLnTx/>
                <a:uFillTx/>
                <a:ea typeface="+mn-ea"/>
                <a:cs typeface="+mn-cs"/>
              </a:rPr>
              <a:t>Boyun mesh edilir.</a:t>
            </a:r>
          </a:p>
        </p:txBody>
      </p:sp>
      <p:grpSp>
        <p:nvGrpSpPr>
          <p:cNvPr id="3" name="Grup 2"/>
          <p:cNvGrpSpPr/>
          <p:nvPr/>
        </p:nvGrpSpPr>
        <p:grpSpPr>
          <a:xfrm>
            <a:off x="7357537" y="5652294"/>
            <a:ext cx="1551458" cy="1028701"/>
            <a:chOff x="7156495" y="5638558"/>
            <a:chExt cx="1551458" cy="1028701"/>
          </a:xfrm>
        </p:grpSpPr>
        <p:grpSp>
          <p:nvGrpSpPr>
            <p:cNvPr id="139" name="Group 114">
              <a:extLst>
                <a:ext uri="{FF2B5EF4-FFF2-40B4-BE49-F238E27FC236}">
                  <a16:creationId xmlns:a16="http://schemas.microsoft.com/office/drawing/2014/main" id="{62E95B0D-D32E-4815-BCBF-F487D42AD653}"/>
                </a:ext>
              </a:extLst>
            </p:cNvPr>
            <p:cNvGrpSpPr/>
            <p:nvPr/>
          </p:nvGrpSpPr>
          <p:grpSpPr>
            <a:xfrm>
              <a:off x="7156495" y="5638558"/>
              <a:ext cx="1551458" cy="1028701"/>
              <a:chOff x="2846368" y="2914649"/>
              <a:chExt cx="1551458" cy="1028701"/>
            </a:xfrm>
          </p:grpSpPr>
          <p:sp>
            <p:nvSpPr>
              <p:cNvPr id="140" name="Isosceles Triangle 115">
                <a:extLst>
                  <a:ext uri="{FF2B5EF4-FFF2-40B4-BE49-F238E27FC236}">
                    <a16:creationId xmlns:a16="http://schemas.microsoft.com/office/drawing/2014/main" id="{FA22ADD4-93CE-46F0-8E55-F363B8E8E73D}"/>
                  </a:ext>
                </a:extLst>
              </p:cNvPr>
              <p:cNvSpPr/>
              <p:nvPr/>
            </p:nvSpPr>
            <p:spPr>
              <a:xfrm rot="5400000">
                <a:off x="3853479" y="3399002"/>
                <a:ext cx="115208" cy="973487"/>
              </a:xfrm>
              <a:prstGeom prst="triangle">
                <a:avLst/>
              </a:prstGeom>
              <a:gradFill flip="none" rotWithShape="1">
                <a:gsLst>
                  <a:gs pos="100000">
                    <a:schemeClr val="tx1">
                      <a:alpha val="44000"/>
                    </a:schemeClr>
                  </a:gs>
                  <a:gs pos="0">
                    <a:schemeClr val="tx1">
                      <a:lumMod val="65000"/>
                      <a:lumOff val="3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nvGrpSpPr>
              <p:cNvPr id="141" name="Group 116">
                <a:extLst>
                  <a:ext uri="{FF2B5EF4-FFF2-40B4-BE49-F238E27FC236}">
                    <a16:creationId xmlns:a16="http://schemas.microsoft.com/office/drawing/2014/main" id="{EE7A4E2A-E765-47B4-AC14-D2D902CFE220}"/>
                  </a:ext>
                </a:extLst>
              </p:cNvPr>
              <p:cNvGrpSpPr/>
              <p:nvPr/>
            </p:nvGrpSpPr>
            <p:grpSpPr>
              <a:xfrm>
                <a:off x="2893292" y="3257549"/>
                <a:ext cx="591952" cy="685800"/>
                <a:chOff x="4110677" y="3252106"/>
                <a:chExt cx="591952" cy="685800"/>
              </a:xfrm>
            </p:grpSpPr>
            <p:sp>
              <p:nvSpPr>
                <p:cNvPr id="147" name="Isosceles Triangle 120">
                  <a:extLst>
                    <a:ext uri="{FF2B5EF4-FFF2-40B4-BE49-F238E27FC236}">
                      <a16:creationId xmlns:a16="http://schemas.microsoft.com/office/drawing/2014/main" id="{5A66B926-ECAF-496B-A764-FB3397B460BB}"/>
                    </a:ext>
                  </a:extLst>
                </p:cNvPr>
                <p:cNvSpPr/>
                <p:nvPr/>
              </p:nvSpPr>
              <p:spPr>
                <a:xfrm>
                  <a:off x="4406653" y="3252106"/>
                  <a:ext cx="295976" cy="685800"/>
                </a:xfrm>
                <a:prstGeom prst="triangle">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48" name="Isosceles Triangle 121">
                  <a:extLst>
                    <a:ext uri="{FF2B5EF4-FFF2-40B4-BE49-F238E27FC236}">
                      <a16:creationId xmlns:a16="http://schemas.microsoft.com/office/drawing/2014/main" id="{37606100-80BF-4FC0-B1FE-2563F38A4191}"/>
                    </a:ext>
                  </a:extLst>
                </p:cNvPr>
                <p:cNvSpPr/>
                <p:nvPr/>
              </p:nvSpPr>
              <p:spPr>
                <a:xfrm flipH="1">
                  <a:off x="4110677" y="3252106"/>
                  <a:ext cx="295976" cy="685800"/>
                </a:xfrm>
                <a:prstGeom prst="triangle">
                  <a:avLst>
                    <a:gd name="adj"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grpSp>
          <p:sp>
            <p:nvSpPr>
              <p:cNvPr id="144" name="Circle: Hollow 118">
                <a:extLst>
                  <a:ext uri="{FF2B5EF4-FFF2-40B4-BE49-F238E27FC236}">
                    <a16:creationId xmlns:a16="http://schemas.microsoft.com/office/drawing/2014/main" id="{776898CD-7CB9-46D1-93B2-0E5942AF0EB7}"/>
                  </a:ext>
                </a:extLst>
              </p:cNvPr>
              <p:cNvSpPr/>
              <p:nvPr/>
            </p:nvSpPr>
            <p:spPr>
              <a:xfrm>
                <a:off x="2846368" y="2914649"/>
                <a:ext cx="685800" cy="685800"/>
              </a:xfrm>
              <a:prstGeom prst="donut">
                <a:avLst>
                  <a:gd name="adj" fmla="val 588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ea typeface="+mn-ea"/>
                  <a:cs typeface="+mn-cs"/>
                </a:endParaRPr>
              </a:p>
            </p:txBody>
          </p:sp>
        </p:grpSp>
        <p:sp>
          <p:nvSpPr>
            <p:cNvPr id="2" name="Oval 1"/>
            <p:cNvSpPr/>
            <p:nvPr/>
          </p:nvSpPr>
          <p:spPr>
            <a:xfrm>
              <a:off x="7203419" y="5706037"/>
              <a:ext cx="591952" cy="53363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10</a:t>
              </a:r>
            </a:p>
          </p:txBody>
        </p:sp>
      </p:grpSp>
      <p:sp>
        <p:nvSpPr>
          <p:cNvPr id="149" name="TextBox 149">
            <a:extLst>
              <a:ext uri="{FF2B5EF4-FFF2-40B4-BE49-F238E27FC236}">
                <a16:creationId xmlns:a16="http://schemas.microsoft.com/office/drawing/2014/main" id="{0504A9AC-C123-4BBB-AEB2-09062C17A495}"/>
              </a:ext>
            </a:extLst>
          </p:cNvPr>
          <p:cNvSpPr txBox="1"/>
          <p:nvPr/>
        </p:nvSpPr>
        <p:spPr>
          <a:xfrm>
            <a:off x="7970692" y="5715671"/>
            <a:ext cx="23236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548235"/>
                </a:solidFill>
                <a:effectLst/>
                <a:uLnTx/>
                <a:uFillTx/>
                <a:ea typeface="+mn-ea"/>
                <a:cs typeface="+mn-cs"/>
              </a:rPr>
              <a:t>Ayaklar yıkanır.</a:t>
            </a:r>
          </a:p>
        </p:txBody>
      </p:sp>
      <p:sp>
        <p:nvSpPr>
          <p:cNvPr id="151" name="TextBox 152">
            <a:extLst>
              <a:ext uri="{FF2B5EF4-FFF2-40B4-BE49-F238E27FC236}">
                <a16:creationId xmlns:a16="http://schemas.microsoft.com/office/drawing/2014/main" id="{490031D1-42B9-453A-A9DF-9872FDD3A8E2}"/>
              </a:ext>
            </a:extLst>
          </p:cNvPr>
          <p:cNvSpPr txBox="1"/>
          <p:nvPr/>
        </p:nvSpPr>
        <p:spPr>
          <a:xfrm rot="2638843">
            <a:off x="675584" y="4104089"/>
            <a:ext cx="474763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lumMod val="65000"/>
                    <a:lumOff val="35000"/>
                  </a:prstClr>
                </a:solidFill>
                <a:effectLst/>
                <a:uLnTx/>
                <a:uFillTx/>
                <a:ea typeface="+mn-ea"/>
                <a:cs typeface="+mn-cs"/>
              </a:rPr>
              <a:t>Abdestin alınışı</a:t>
            </a:r>
            <a:endParaRPr kumimoji="0" lang="en-IN" sz="5400" b="1" i="0" u="none" strike="noStrike" kern="1200" cap="none" spc="0" normalizeH="0" baseline="0" noProof="0" dirty="0">
              <a:ln>
                <a:noFill/>
              </a:ln>
              <a:solidFill>
                <a:prstClr val="black">
                  <a:lumMod val="65000"/>
                  <a:lumOff val="35000"/>
                </a:prstClr>
              </a:solidFill>
              <a:effectLst/>
              <a:uLnTx/>
              <a:uFillTx/>
              <a:ea typeface="+mn-ea"/>
              <a:cs typeface="+mn-cs"/>
            </a:endParaRPr>
          </a:p>
        </p:txBody>
      </p:sp>
    </p:spTree>
    <p:extLst>
      <p:ext uri="{BB962C8B-B14F-4D97-AF65-F5344CB8AC3E}">
        <p14:creationId xmlns:p14="http://schemas.microsoft.com/office/powerpoint/2010/main" val="395423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250"/>
                                  </p:stCondLst>
                                  <p:childTnLst>
                                    <p:set>
                                      <p:cBhvr>
                                        <p:cTn id="6" dur="1" fill="hold">
                                          <p:stCondLst>
                                            <p:cond delay="0"/>
                                          </p:stCondLst>
                                        </p:cTn>
                                        <p:tgtEl>
                                          <p:spTgt spid="90"/>
                                        </p:tgtEl>
                                        <p:attrNameLst>
                                          <p:attrName>style.visibility</p:attrName>
                                        </p:attrNameLst>
                                      </p:cBhvr>
                                      <p:to>
                                        <p:strVal val="visible"/>
                                      </p:to>
                                    </p:set>
                                    <p:animEffect transition="in" filter="wipe(down)">
                                      <p:cBhvr>
                                        <p:cTn id="7" dur="500"/>
                                        <p:tgtEl>
                                          <p:spTgt spid="90"/>
                                        </p:tgtEl>
                                      </p:cBhvr>
                                    </p:animEffect>
                                  </p:childTnLst>
                                </p:cTn>
                              </p:par>
                            </p:childTnLst>
                          </p:cTn>
                        </p:par>
                        <p:par>
                          <p:cTn id="8" fill="hold">
                            <p:stCondLst>
                              <p:cond delay="750"/>
                            </p:stCondLst>
                            <p:childTnLst>
                              <p:par>
                                <p:cTn id="9" presetID="22" presetClass="entr" presetSubtype="4" fill="hold" grpId="0" nodeType="afterEffect">
                                  <p:stCondLst>
                                    <p:cond delay="250"/>
                                  </p:stCondLst>
                                  <p:childTnLst>
                                    <p:set>
                                      <p:cBhvr>
                                        <p:cTn id="10" dur="1" fill="hold">
                                          <p:stCondLst>
                                            <p:cond delay="0"/>
                                          </p:stCondLst>
                                        </p:cTn>
                                        <p:tgtEl>
                                          <p:spTgt spid="133"/>
                                        </p:tgtEl>
                                        <p:attrNameLst>
                                          <p:attrName>style.visibility</p:attrName>
                                        </p:attrNameLst>
                                      </p:cBhvr>
                                      <p:to>
                                        <p:strVal val="visible"/>
                                      </p:to>
                                    </p:set>
                                    <p:animEffect transition="in" filter="wipe(down)">
                                      <p:cBhvr>
                                        <p:cTn id="11" dur="500"/>
                                        <p:tgtEl>
                                          <p:spTgt spid="133"/>
                                        </p:tgtEl>
                                      </p:cBhvr>
                                    </p:animEffect>
                                  </p:childTnLst>
                                </p:cTn>
                              </p:par>
                            </p:childTnLst>
                          </p:cTn>
                        </p:par>
                        <p:par>
                          <p:cTn id="12" fill="hold">
                            <p:stCondLst>
                              <p:cond delay="1500"/>
                            </p:stCondLst>
                            <p:childTnLst>
                              <p:par>
                                <p:cTn id="13" presetID="22" presetClass="entr" presetSubtype="4" fill="hold" nodeType="afterEffect">
                                  <p:stCondLst>
                                    <p:cond delay="250"/>
                                  </p:stCondLst>
                                  <p:childTnLst>
                                    <p:set>
                                      <p:cBhvr>
                                        <p:cTn id="14" dur="1" fill="hold">
                                          <p:stCondLst>
                                            <p:cond delay="0"/>
                                          </p:stCondLst>
                                        </p:cTn>
                                        <p:tgtEl>
                                          <p:spTgt spid="91"/>
                                        </p:tgtEl>
                                        <p:attrNameLst>
                                          <p:attrName>style.visibility</p:attrName>
                                        </p:attrNameLst>
                                      </p:cBhvr>
                                      <p:to>
                                        <p:strVal val="visible"/>
                                      </p:to>
                                    </p:set>
                                    <p:animEffect transition="in" filter="wipe(down)">
                                      <p:cBhvr>
                                        <p:cTn id="15" dur="500"/>
                                        <p:tgtEl>
                                          <p:spTgt spid="91"/>
                                        </p:tgtEl>
                                      </p:cBhvr>
                                    </p:animEffect>
                                  </p:childTnLst>
                                </p:cTn>
                              </p:par>
                            </p:childTnLst>
                          </p:cTn>
                        </p:par>
                        <p:par>
                          <p:cTn id="16" fill="hold">
                            <p:stCondLst>
                              <p:cond delay="2250"/>
                            </p:stCondLst>
                            <p:childTnLst>
                              <p:par>
                                <p:cTn id="17" presetID="22" presetClass="entr" presetSubtype="4" fill="hold" grpId="0" nodeType="afterEffect">
                                  <p:stCondLst>
                                    <p:cond delay="250"/>
                                  </p:stCondLst>
                                  <p:childTnLst>
                                    <p:set>
                                      <p:cBhvr>
                                        <p:cTn id="18" dur="1" fill="hold">
                                          <p:stCondLst>
                                            <p:cond delay="0"/>
                                          </p:stCondLst>
                                        </p:cTn>
                                        <p:tgtEl>
                                          <p:spTgt spid="138"/>
                                        </p:tgtEl>
                                        <p:attrNameLst>
                                          <p:attrName>style.visibility</p:attrName>
                                        </p:attrNameLst>
                                      </p:cBhvr>
                                      <p:to>
                                        <p:strVal val="visible"/>
                                      </p:to>
                                    </p:set>
                                    <p:animEffect transition="in" filter="wipe(down)">
                                      <p:cBhvr>
                                        <p:cTn id="19" dur="500"/>
                                        <p:tgtEl>
                                          <p:spTgt spid="138"/>
                                        </p:tgtEl>
                                      </p:cBhvr>
                                    </p:animEffect>
                                  </p:childTnLst>
                                </p:cTn>
                              </p:par>
                            </p:childTnLst>
                          </p:cTn>
                        </p:par>
                        <p:par>
                          <p:cTn id="20" fill="hold">
                            <p:stCondLst>
                              <p:cond delay="3000"/>
                            </p:stCondLst>
                            <p:childTnLst>
                              <p:par>
                                <p:cTn id="21" presetID="22" presetClass="entr" presetSubtype="4" fill="hold" nodeType="afterEffect">
                                  <p:stCondLst>
                                    <p:cond delay="250"/>
                                  </p:stCondLst>
                                  <p:childTnLst>
                                    <p:set>
                                      <p:cBhvr>
                                        <p:cTn id="22" dur="1" fill="hold">
                                          <p:stCondLst>
                                            <p:cond delay="0"/>
                                          </p:stCondLst>
                                        </p:cTn>
                                        <p:tgtEl>
                                          <p:spTgt spid="99"/>
                                        </p:tgtEl>
                                        <p:attrNameLst>
                                          <p:attrName>style.visibility</p:attrName>
                                        </p:attrNameLst>
                                      </p:cBhvr>
                                      <p:to>
                                        <p:strVal val="visible"/>
                                      </p:to>
                                    </p:set>
                                    <p:animEffect transition="in" filter="wipe(down)">
                                      <p:cBhvr>
                                        <p:cTn id="23" dur="500"/>
                                        <p:tgtEl>
                                          <p:spTgt spid="99"/>
                                        </p:tgtEl>
                                      </p:cBhvr>
                                    </p:animEffect>
                                  </p:childTnLst>
                                </p:cTn>
                              </p:par>
                            </p:childTnLst>
                          </p:cTn>
                        </p:par>
                        <p:par>
                          <p:cTn id="24" fill="hold">
                            <p:stCondLst>
                              <p:cond delay="3750"/>
                            </p:stCondLst>
                            <p:childTnLst>
                              <p:par>
                                <p:cTn id="25" presetID="22" presetClass="entr" presetSubtype="4" fill="hold" grpId="0" nodeType="afterEffect">
                                  <p:stCondLst>
                                    <p:cond delay="250"/>
                                  </p:stCondLst>
                                  <p:childTnLst>
                                    <p:set>
                                      <p:cBhvr>
                                        <p:cTn id="26" dur="1" fill="hold">
                                          <p:stCondLst>
                                            <p:cond delay="0"/>
                                          </p:stCondLst>
                                        </p:cTn>
                                        <p:tgtEl>
                                          <p:spTgt spid="142"/>
                                        </p:tgtEl>
                                        <p:attrNameLst>
                                          <p:attrName>style.visibility</p:attrName>
                                        </p:attrNameLst>
                                      </p:cBhvr>
                                      <p:to>
                                        <p:strVal val="visible"/>
                                      </p:to>
                                    </p:set>
                                    <p:animEffect transition="in" filter="wipe(down)">
                                      <p:cBhvr>
                                        <p:cTn id="27" dur="500"/>
                                        <p:tgtEl>
                                          <p:spTgt spid="142"/>
                                        </p:tgtEl>
                                      </p:cBhvr>
                                    </p:animEffect>
                                  </p:childTnLst>
                                </p:cTn>
                              </p:par>
                            </p:childTnLst>
                          </p:cTn>
                        </p:par>
                        <p:par>
                          <p:cTn id="28" fill="hold">
                            <p:stCondLst>
                              <p:cond delay="4500"/>
                            </p:stCondLst>
                            <p:childTnLst>
                              <p:par>
                                <p:cTn id="29" presetID="22" presetClass="entr" presetSubtype="4" fill="hold" nodeType="afterEffect">
                                  <p:stCondLst>
                                    <p:cond delay="250"/>
                                  </p:stCondLst>
                                  <p:childTnLst>
                                    <p:set>
                                      <p:cBhvr>
                                        <p:cTn id="30" dur="1" fill="hold">
                                          <p:stCondLst>
                                            <p:cond delay="0"/>
                                          </p:stCondLst>
                                        </p:cTn>
                                        <p:tgtEl>
                                          <p:spTgt spid="107"/>
                                        </p:tgtEl>
                                        <p:attrNameLst>
                                          <p:attrName>style.visibility</p:attrName>
                                        </p:attrNameLst>
                                      </p:cBhvr>
                                      <p:to>
                                        <p:strVal val="visible"/>
                                      </p:to>
                                    </p:set>
                                    <p:animEffect transition="in" filter="wipe(down)">
                                      <p:cBhvr>
                                        <p:cTn id="31" dur="500"/>
                                        <p:tgtEl>
                                          <p:spTgt spid="107"/>
                                        </p:tgtEl>
                                      </p:cBhvr>
                                    </p:animEffect>
                                  </p:childTnLst>
                                </p:cTn>
                              </p:par>
                            </p:childTnLst>
                          </p:cTn>
                        </p:par>
                        <p:par>
                          <p:cTn id="32" fill="hold">
                            <p:stCondLst>
                              <p:cond delay="5250"/>
                            </p:stCondLst>
                            <p:childTnLst>
                              <p:par>
                                <p:cTn id="33" presetID="22" presetClass="entr" presetSubtype="4" fill="hold" grpId="0" nodeType="afterEffect">
                                  <p:stCondLst>
                                    <p:cond delay="250"/>
                                  </p:stCondLst>
                                  <p:childTnLst>
                                    <p:set>
                                      <p:cBhvr>
                                        <p:cTn id="34" dur="1" fill="hold">
                                          <p:stCondLst>
                                            <p:cond delay="0"/>
                                          </p:stCondLst>
                                        </p:cTn>
                                        <p:tgtEl>
                                          <p:spTgt spid="146"/>
                                        </p:tgtEl>
                                        <p:attrNameLst>
                                          <p:attrName>style.visibility</p:attrName>
                                        </p:attrNameLst>
                                      </p:cBhvr>
                                      <p:to>
                                        <p:strVal val="visible"/>
                                      </p:to>
                                    </p:set>
                                    <p:animEffect transition="in" filter="wipe(down)">
                                      <p:cBhvr>
                                        <p:cTn id="35" dur="500"/>
                                        <p:tgtEl>
                                          <p:spTgt spid="146"/>
                                        </p:tgtEl>
                                      </p:cBhvr>
                                    </p:animEffect>
                                  </p:childTnLst>
                                </p:cTn>
                              </p:par>
                            </p:childTnLst>
                          </p:cTn>
                        </p:par>
                        <p:par>
                          <p:cTn id="36" fill="hold">
                            <p:stCondLst>
                              <p:cond delay="6000"/>
                            </p:stCondLst>
                            <p:childTnLst>
                              <p:par>
                                <p:cTn id="37" presetID="22" presetClass="entr" presetSubtype="4" fill="hold" nodeType="afterEffect">
                                  <p:stCondLst>
                                    <p:cond delay="250"/>
                                  </p:stCondLst>
                                  <p:childTnLst>
                                    <p:set>
                                      <p:cBhvr>
                                        <p:cTn id="38" dur="1" fill="hold">
                                          <p:stCondLst>
                                            <p:cond delay="0"/>
                                          </p:stCondLst>
                                        </p:cTn>
                                        <p:tgtEl>
                                          <p:spTgt spid="115"/>
                                        </p:tgtEl>
                                        <p:attrNameLst>
                                          <p:attrName>style.visibility</p:attrName>
                                        </p:attrNameLst>
                                      </p:cBhvr>
                                      <p:to>
                                        <p:strVal val="visible"/>
                                      </p:to>
                                    </p:set>
                                    <p:animEffect transition="in" filter="wipe(down)">
                                      <p:cBhvr>
                                        <p:cTn id="39" dur="500"/>
                                        <p:tgtEl>
                                          <p:spTgt spid="115"/>
                                        </p:tgtEl>
                                      </p:cBhvr>
                                    </p:animEffect>
                                  </p:childTnLst>
                                </p:cTn>
                              </p:par>
                            </p:childTnLst>
                          </p:cTn>
                        </p:par>
                        <p:par>
                          <p:cTn id="40" fill="hold">
                            <p:stCondLst>
                              <p:cond delay="6750"/>
                            </p:stCondLst>
                            <p:childTnLst>
                              <p:par>
                                <p:cTn id="41" presetID="22" presetClass="entr" presetSubtype="4" fill="hold" grpId="0" nodeType="afterEffect">
                                  <p:stCondLst>
                                    <p:cond delay="250"/>
                                  </p:stCondLst>
                                  <p:childTnLst>
                                    <p:set>
                                      <p:cBhvr>
                                        <p:cTn id="42" dur="1" fill="hold">
                                          <p:stCondLst>
                                            <p:cond delay="0"/>
                                          </p:stCondLst>
                                        </p:cTn>
                                        <p:tgtEl>
                                          <p:spTgt spid="150"/>
                                        </p:tgtEl>
                                        <p:attrNameLst>
                                          <p:attrName>style.visibility</p:attrName>
                                        </p:attrNameLst>
                                      </p:cBhvr>
                                      <p:to>
                                        <p:strVal val="visible"/>
                                      </p:to>
                                    </p:set>
                                    <p:animEffect transition="in" filter="wipe(down)">
                                      <p:cBhvr>
                                        <p:cTn id="43" dur="500"/>
                                        <p:tgtEl>
                                          <p:spTgt spid="150"/>
                                        </p:tgtEl>
                                      </p:cBhvr>
                                    </p:animEffect>
                                  </p:childTnLst>
                                </p:cTn>
                              </p:par>
                            </p:childTnLst>
                          </p:cTn>
                        </p:par>
                        <p:par>
                          <p:cTn id="44" fill="hold">
                            <p:stCondLst>
                              <p:cond delay="7500"/>
                            </p:stCondLst>
                            <p:childTnLst>
                              <p:par>
                                <p:cTn id="45" presetID="22" presetClass="entr" presetSubtype="4" fill="hold" nodeType="afterEffect">
                                  <p:stCondLst>
                                    <p:cond delay="250"/>
                                  </p:stCondLst>
                                  <p:childTnLst>
                                    <p:set>
                                      <p:cBhvr>
                                        <p:cTn id="46" dur="1" fill="hold">
                                          <p:stCondLst>
                                            <p:cond delay="0"/>
                                          </p:stCondLst>
                                        </p:cTn>
                                        <p:tgtEl>
                                          <p:spTgt spid="123"/>
                                        </p:tgtEl>
                                        <p:attrNameLst>
                                          <p:attrName>style.visibility</p:attrName>
                                        </p:attrNameLst>
                                      </p:cBhvr>
                                      <p:to>
                                        <p:strVal val="visible"/>
                                      </p:to>
                                    </p:set>
                                    <p:animEffect transition="in" filter="wipe(down)">
                                      <p:cBhvr>
                                        <p:cTn id="47" dur="500"/>
                                        <p:tgtEl>
                                          <p:spTgt spid="123"/>
                                        </p:tgtEl>
                                      </p:cBhvr>
                                    </p:animEffect>
                                  </p:childTnLst>
                                </p:cTn>
                              </p:par>
                            </p:childTnLst>
                          </p:cTn>
                        </p:par>
                        <p:par>
                          <p:cTn id="48" fill="hold">
                            <p:stCondLst>
                              <p:cond delay="8250"/>
                            </p:stCondLst>
                            <p:childTnLst>
                              <p:par>
                                <p:cTn id="49" presetID="22" presetClass="entr" presetSubtype="4" fill="hold" grpId="0" nodeType="afterEffect">
                                  <p:stCondLst>
                                    <p:cond delay="250"/>
                                  </p:stCondLst>
                                  <p:childTnLst>
                                    <p:set>
                                      <p:cBhvr>
                                        <p:cTn id="50" dur="1" fill="hold">
                                          <p:stCondLst>
                                            <p:cond delay="0"/>
                                          </p:stCondLst>
                                        </p:cTn>
                                        <p:tgtEl>
                                          <p:spTgt spid="81"/>
                                        </p:tgtEl>
                                        <p:attrNameLst>
                                          <p:attrName>style.visibility</p:attrName>
                                        </p:attrNameLst>
                                      </p:cBhvr>
                                      <p:to>
                                        <p:strVal val="visible"/>
                                      </p:to>
                                    </p:set>
                                    <p:animEffect transition="in" filter="wipe(down)">
                                      <p:cBhvr>
                                        <p:cTn id="51" dur="500"/>
                                        <p:tgtEl>
                                          <p:spTgt spid="81"/>
                                        </p:tgtEl>
                                      </p:cBhvr>
                                    </p:animEffect>
                                  </p:childTnLst>
                                </p:cTn>
                              </p:par>
                            </p:childTnLst>
                          </p:cTn>
                        </p:par>
                        <p:par>
                          <p:cTn id="52" fill="hold">
                            <p:stCondLst>
                              <p:cond delay="9000"/>
                            </p:stCondLst>
                            <p:childTnLst>
                              <p:par>
                                <p:cTn id="53" presetID="22" presetClass="entr" presetSubtype="4" fill="hold" nodeType="afterEffect">
                                  <p:stCondLst>
                                    <p:cond delay="25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childTnLst>
                          </p:cTn>
                        </p:par>
                        <p:par>
                          <p:cTn id="56" fill="hold">
                            <p:stCondLst>
                              <p:cond delay="9750"/>
                            </p:stCondLst>
                            <p:childTnLst>
                              <p:par>
                                <p:cTn id="57" presetID="22" presetClass="entr" presetSubtype="4" fill="hold" grpId="0" nodeType="afterEffect">
                                  <p:stCondLst>
                                    <p:cond delay="250"/>
                                  </p:stCondLst>
                                  <p:childTnLst>
                                    <p:set>
                                      <p:cBhvr>
                                        <p:cTn id="58" dur="1" fill="hold">
                                          <p:stCondLst>
                                            <p:cond delay="0"/>
                                          </p:stCondLst>
                                        </p:cTn>
                                        <p:tgtEl>
                                          <p:spTgt spid="163"/>
                                        </p:tgtEl>
                                        <p:attrNameLst>
                                          <p:attrName>style.visibility</p:attrName>
                                        </p:attrNameLst>
                                      </p:cBhvr>
                                      <p:to>
                                        <p:strVal val="visible"/>
                                      </p:to>
                                    </p:set>
                                    <p:animEffect transition="in" filter="wipe(down)">
                                      <p:cBhvr>
                                        <p:cTn id="59" dur="500"/>
                                        <p:tgtEl>
                                          <p:spTgt spid="163"/>
                                        </p:tgtEl>
                                      </p:cBhvr>
                                    </p:animEffect>
                                  </p:childTnLst>
                                </p:cTn>
                              </p:par>
                            </p:childTnLst>
                          </p:cTn>
                        </p:par>
                        <p:par>
                          <p:cTn id="60" fill="hold">
                            <p:stCondLst>
                              <p:cond delay="10500"/>
                            </p:stCondLst>
                            <p:childTnLst>
                              <p:par>
                                <p:cTn id="61" presetID="22" presetClass="entr" presetSubtype="4" fill="hold" nodeType="afterEffect">
                                  <p:stCondLst>
                                    <p:cond delay="250"/>
                                  </p:stCondLst>
                                  <p:childTnLst>
                                    <p:set>
                                      <p:cBhvr>
                                        <p:cTn id="62" dur="1" fill="hold">
                                          <p:stCondLst>
                                            <p:cond delay="0"/>
                                          </p:stCondLst>
                                        </p:cTn>
                                        <p:tgtEl>
                                          <p:spTgt spid="71"/>
                                        </p:tgtEl>
                                        <p:attrNameLst>
                                          <p:attrName>style.visibility</p:attrName>
                                        </p:attrNameLst>
                                      </p:cBhvr>
                                      <p:to>
                                        <p:strVal val="visible"/>
                                      </p:to>
                                    </p:set>
                                    <p:animEffect transition="in" filter="wipe(down)">
                                      <p:cBhvr>
                                        <p:cTn id="63" dur="500"/>
                                        <p:tgtEl>
                                          <p:spTgt spid="71"/>
                                        </p:tgtEl>
                                      </p:cBhvr>
                                    </p:animEffect>
                                  </p:childTnLst>
                                </p:cTn>
                              </p:par>
                            </p:childTnLst>
                          </p:cTn>
                        </p:par>
                        <p:par>
                          <p:cTn id="64" fill="hold">
                            <p:stCondLst>
                              <p:cond delay="11250"/>
                            </p:stCondLst>
                            <p:childTnLst>
                              <p:par>
                                <p:cTn id="65" presetID="22" presetClass="entr" presetSubtype="4" fill="hold" grpId="0" nodeType="afterEffect">
                                  <p:stCondLst>
                                    <p:cond delay="250"/>
                                  </p:stCondLst>
                                  <p:childTnLst>
                                    <p:set>
                                      <p:cBhvr>
                                        <p:cTn id="66" dur="1" fill="hold">
                                          <p:stCondLst>
                                            <p:cond delay="0"/>
                                          </p:stCondLst>
                                        </p:cTn>
                                        <p:tgtEl>
                                          <p:spTgt spid="82"/>
                                        </p:tgtEl>
                                        <p:attrNameLst>
                                          <p:attrName>style.visibility</p:attrName>
                                        </p:attrNameLst>
                                      </p:cBhvr>
                                      <p:to>
                                        <p:strVal val="visible"/>
                                      </p:to>
                                    </p:set>
                                    <p:animEffect transition="in" filter="wipe(down)">
                                      <p:cBhvr>
                                        <p:cTn id="67" dur="500"/>
                                        <p:tgtEl>
                                          <p:spTgt spid="82"/>
                                        </p:tgtEl>
                                      </p:cBhvr>
                                    </p:animEffect>
                                  </p:childTnLst>
                                </p:cTn>
                              </p:par>
                            </p:childTnLst>
                          </p:cTn>
                        </p:par>
                        <p:par>
                          <p:cTn id="68" fill="hold">
                            <p:stCondLst>
                              <p:cond delay="12000"/>
                            </p:stCondLst>
                            <p:childTnLst>
                              <p:par>
                                <p:cTn id="69" presetID="22" presetClass="entr" presetSubtype="4" fill="hold" nodeType="afterEffect">
                                  <p:stCondLst>
                                    <p:cond delay="250"/>
                                  </p:stCondLst>
                                  <p:childTnLst>
                                    <p:set>
                                      <p:cBhvr>
                                        <p:cTn id="70" dur="1" fill="hold">
                                          <p:stCondLst>
                                            <p:cond delay="0"/>
                                          </p:stCondLst>
                                        </p:cTn>
                                        <p:tgtEl>
                                          <p:spTgt spid="124"/>
                                        </p:tgtEl>
                                        <p:attrNameLst>
                                          <p:attrName>style.visibility</p:attrName>
                                        </p:attrNameLst>
                                      </p:cBhvr>
                                      <p:to>
                                        <p:strVal val="visible"/>
                                      </p:to>
                                    </p:set>
                                    <p:animEffect transition="in" filter="wipe(down)">
                                      <p:cBhvr>
                                        <p:cTn id="71" dur="500"/>
                                        <p:tgtEl>
                                          <p:spTgt spid="124"/>
                                        </p:tgtEl>
                                      </p:cBhvr>
                                    </p:animEffect>
                                  </p:childTnLst>
                                </p:cTn>
                              </p:par>
                            </p:childTnLst>
                          </p:cTn>
                        </p:par>
                        <p:par>
                          <p:cTn id="72" fill="hold">
                            <p:stCondLst>
                              <p:cond delay="12750"/>
                            </p:stCondLst>
                            <p:childTnLst>
                              <p:par>
                                <p:cTn id="73" presetID="22" presetClass="entr" presetSubtype="4" fill="hold" grpId="0" nodeType="afterEffect">
                                  <p:stCondLst>
                                    <p:cond delay="250"/>
                                  </p:stCondLst>
                                  <p:childTnLst>
                                    <p:set>
                                      <p:cBhvr>
                                        <p:cTn id="74" dur="1" fill="hold">
                                          <p:stCondLst>
                                            <p:cond delay="0"/>
                                          </p:stCondLst>
                                        </p:cTn>
                                        <p:tgtEl>
                                          <p:spTgt spid="137"/>
                                        </p:tgtEl>
                                        <p:attrNameLst>
                                          <p:attrName>style.visibility</p:attrName>
                                        </p:attrNameLst>
                                      </p:cBhvr>
                                      <p:to>
                                        <p:strVal val="visible"/>
                                      </p:to>
                                    </p:set>
                                    <p:animEffect transition="in" filter="wipe(down)">
                                      <p:cBhvr>
                                        <p:cTn id="75" dur="500"/>
                                        <p:tgtEl>
                                          <p:spTgt spid="137"/>
                                        </p:tgtEl>
                                      </p:cBhvr>
                                    </p:animEffect>
                                  </p:childTnLst>
                                </p:cTn>
                              </p:par>
                            </p:childTnLst>
                          </p:cTn>
                        </p:par>
                        <p:par>
                          <p:cTn id="76" fill="hold">
                            <p:stCondLst>
                              <p:cond delay="13500"/>
                            </p:stCondLst>
                            <p:childTnLst>
                              <p:par>
                                <p:cTn id="77" presetID="22" presetClass="entr" presetSubtype="4"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down)">
                                      <p:cBhvr>
                                        <p:cTn id="79" dur="500"/>
                                        <p:tgtEl>
                                          <p:spTgt spid="3"/>
                                        </p:tgtEl>
                                      </p:cBhvr>
                                    </p:animEffect>
                                  </p:childTnLst>
                                </p:cTn>
                              </p:par>
                            </p:childTnLst>
                          </p:cTn>
                        </p:par>
                        <p:par>
                          <p:cTn id="80" fill="hold">
                            <p:stCondLst>
                              <p:cond delay="14000"/>
                            </p:stCondLst>
                            <p:childTnLst>
                              <p:par>
                                <p:cTn id="81" presetID="22" presetClass="entr" presetSubtype="4" fill="hold" grpId="0" nodeType="afterEffect">
                                  <p:stCondLst>
                                    <p:cond delay="250"/>
                                  </p:stCondLst>
                                  <p:childTnLst>
                                    <p:set>
                                      <p:cBhvr>
                                        <p:cTn id="82" dur="1" fill="hold">
                                          <p:stCondLst>
                                            <p:cond delay="0"/>
                                          </p:stCondLst>
                                        </p:cTn>
                                        <p:tgtEl>
                                          <p:spTgt spid="149"/>
                                        </p:tgtEl>
                                        <p:attrNameLst>
                                          <p:attrName>style.visibility</p:attrName>
                                        </p:attrNameLst>
                                      </p:cBhvr>
                                      <p:to>
                                        <p:strVal val="visible"/>
                                      </p:to>
                                    </p:set>
                                    <p:animEffect transition="in" filter="wipe(down)">
                                      <p:cBhvr>
                                        <p:cTn id="83"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8" grpId="0"/>
      <p:bldP spid="142" grpId="0"/>
      <p:bldP spid="146" grpId="0"/>
      <p:bldP spid="150" grpId="0"/>
      <p:bldP spid="163" grpId="0"/>
      <p:bldP spid="81" grpId="0"/>
      <p:bldP spid="82" grpId="0"/>
      <p:bldP spid="137" grpId="0"/>
      <p:bldP spid="1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137711" y="102471"/>
            <a:ext cx="5640867" cy="6384967"/>
          </a:xfrm>
          <a:prstGeom prst="rect">
            <a:avLst/>
          </a:prstGeom>
          <a:ln w="38100">
            <a:solidFill>
              <a:srgbClr val="72D4E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i="0" u="none" strike="noStrike" kern="1200" cap="none" spc="0" normalizeH="0" baseline="0" noProof="0">
              <a:ln>
                <a:noFill/>
              </a:ln>
              <a:solidFill>
                <a:prstClr val="black"/>
              </a:solidFill>
              <a:effectLst/>
              <a:uLnTx/>
              <a:uFillTx/>
              <a:ea typeface="+mn-ea"/>
              <a:cs typeface="+mn-cs"/>
            </a:endParaRPr>
          </a:p>
        </p:txBody>
      </p:sp>
      <p:sp>
        <p:nvSpPr>
          <p:cNvPr id="15" name="Dikdörtgen 14"/>
          <p:cNvSpPr/>
          <p:nvPr/>
        </p:nvSpPr>
        <p:spPr>
          <a:xfrm>
            <a:off x="471948" y="68062"/>
            <a:ext cx="4807975" cy="468000"/>
          </a:xfrm>
          <a:prstGeom prst="rect">
            <a:avLst/>
          </a:prstGeom>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i="0" u="none" strike="noStrike" kern="1200" cap="none" spc="0" normalizeH="0" baseline="0" noProof="0" dirty="0">
                <a:ln>
                  <a:noFill/>
                </a:ln>
                <a:solidFill>
                  <a:prstClr val="black"/>
                </a:solidFill>
                <a:effectLst/>
                <a:uLnTx/>
                <a:uFillTx/>
                <a:ea typeface="+mn-ea"/>
                <a:cs typeface="+mn-cs"/>
              </a:rPr>
              <a:t>Abdest</a:t>
            </a:r>
          </a:p>
        </p:txBody>
      </p:sp>
      <p:sp>
        <p:nvSpPr>
          <p:cNvPr id="16" name="y 2"/>
          <p:cNvSpPr/>
          <p:nvPr/>
        </p:nvSpPr>
        <p:spPr>
          <a:xfrm>
            <a:off x="1071716" y="3727584"/>
            <a:ext cx="3618271" cy="468000"/>
          </a:xfrm>
          <a:prstGeom prst="rect">
            <a:avLst/>
          </a:prstGeom>
          <a:solidFill>
            <a:srgbClr val="FFCC99"/>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Yüz</a:t>
            </a:r>
            <a:r>
              <a:rPr kumimoji="0" lang="tr-TR" sz="2800" i="0" u="none" strike="noStrike" kern="1200" cap="none" spc="0" normalizeH="0" noProof="0" dirty="0">
                <a:ln>
                  <a:noFill/>
                </a:ln>
                <a:solidFill>
                  <a:schemeClr val="tx1"/>
                </a:solidFill>
                <a:effectLst/>
                <a:uLnTx/>
                <a:uFillTx/>
                <a:ea typeface="+mn-ea"/>
                <a:cs typeface="+mn-cs"/>
              </a:rPr>
              <a:t> yıkanır.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17" name="y 1"/>
          <p:cNvSpPr/>
          <p:nvPr/>
        </p:nvSpPr>
        <p:spPr>
          <a:xfrm>
            <a:off x="1071716" y="1248512"/>
            <a:ext cx="3618271" cy="468000"/>
          </a:xfrm>
          <a:prstGeom prst="rect">
            <a:avLst/>
          </a:prstGeom>
          <a:solidFill>
            <a:srgbClr val="FFCC99"/>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Üç defa burna su verilir.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18" name="D"/>
          <p:cNvSpPr/>
          <p:nvPr/>
        </p:nvSpPr>
        <p:spPr>
          <a:xfrm>
            <a:off x="1071716" y="1868280"/>
            <a:ext cx="3618271" cy="468000"/>
          </a:xfrm>
          <a:prstGeom prst="rect">
            <a:avLst/>
          </a:prstGeom>
          <a:solidFill>
            <a:srgbClr val="FFCC99"/>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Niyet edilir.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19" name="Yuvarlatılmış Dikdörtgen 18"/>
          <p:cNvSpPr/>
          <p:nvPr/>
        </p:nvSpPr>
        <p:spPr>
          <a:xfrm>
            <a:off x="6146450" y="112646"/>
            <a:ext cx="5632128" cy="562097"/>
          </a:xfrm>
          <a:prstGeom prst="roundRect">
            <a:avLst/>
          </a:prstGeom>
          <a:solidFill>
            <a:schemeClr val="tx2">
              <a:lumMod val="40000"/>
              <a:lumOff val="60000"/>
            </a:schemeClr>
          </a:solidFill>
          <a:ln w="38100">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i="0" u="none" strike="noStrike" kern="1200" cap="none" spc="0" normalizeH="0" baseline="0" noProof="0" dirty="0">
                <a:ln>
                  <a:noFill/>
                </a:ln>
                <a:solidFill>
                  <a:prstClr val="black"/>
                </a:solidFill>
                <a:effectLst/>
                <a:uLnTx/>
                <a:uFillTx/>
                <a:ea typeface="+mn-ea"/>
                <a:cs typeface="+mn-cs"/>
              </a:rPr>
              <a:t>Abdestin alınışı</a:t>
            </a:r>
          </a:p>
        </p:txBody>
      </p:sp>
      <p:sp>
        <p:nvSpPr>
          <p:cNvPr id="23" name="D"/>
          <p:cNvSpPr/>
          <p:nvPr/>
        </p:nvSpPr>
        <p:spPr>
          <a:xfrm>
            <a:off x="1071716" y="5586888"/>
            <a:ext cx="3618271" cy="468000"/>
          </a:xfrm>
          <a:prstGeom prst="rect">
            <a:avLst/>
          </a:prstGeom>
          <a:solidFill>
            <a:srgbClr val="FFCC99"/>
          </a:solidFill>
          <a:ln w="38100">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Üç defa ağza su verilir.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25" name="D"/>
          <p:cNvSpPr/>
          <p:nvPr/>
        </p:nvSpPr>
        <p:spPr>
          <a:xfrm>
            <a:off x="1071716" y="3107816"/>
            <a:ext cx="3618271" cy="468000"/>
          </a:xfrm>
          <a:prstGeom prst="rect">
            <a:avLst/>
          </a:prstGeom>
          <a:solidFill>
            <a:srgbClr val="FFCC99"/>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Eller yıkanır.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26" name="D"/>
          <p:cNvSpPr/>
          <p:nvPr/>
        </p:nvSpPr>
        <p:spPr>
          <a:xfrm>
            <a:off x="1071716" y="6198557"/>
            <a:ext cx="3618271" cy="468000"/>
          </a:xfrm>
          <a:prstGeom prst="rect">
            <a:avLst/>
          </a:prstGeom>
          <a:solidFill>
            <a:srgbClr val="FFCC99"/>
          </a:solidFill>
          <a:ln w="38100">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Kollar yıkanır.</a:t>
            </a:r>
          </a:p>
        </p:txBody>
      </p:sp>
      <p:sp>
        <p:nvSpPr>
          <p:cNvPr id="30" name="Komut Düğmesi: Geri veya Önceki 29">
            <a:hlinkClick r:id="" action="ppaction://hlinkshowjump?jump=previousslide" highlightClick="1"/>
          </p:cNvPr>
          <p:cNvSpPr/>
          <p:nvPr/>
        </p:nvSpPr>
        <p:spPr>
          <a:xfrm>
            <a:off x="10647147" y="6487438"/>
            <a:ext cx="395785" cy="335157"/>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i="0" u="none" strike="noStrike" kern="1200" cap="none" spc="0" normalizeH="0" baseline="0" noProof="0">
              <a:ln>
                <a:noFill/>
              </a:ln>
              <a:solidFill>
                <a:prstClr val="white"/>
              </a:solidFill>
              <a:effectLst/>
              <a:uLnTx/>
              <a:uFillTx/>
              <a:ea typeface="+mn-ea"/>
              <a:cs typeface="+mn-cs"/>
            </a:endParaRPr>
          </a:p>
        </p:txBody>
      </p:sp>
      <p:sp>
        <p:nvSpPr>
          <p:cNvPr id="31" name="Komut Düğmesi: İleri veya Sonraki 30">
            <a:hlinkClick r:id="" action="ppaction://hlinkshowjump?jump=nextslide" highlightClick="1"/>
          </p:cNvPr>
          <p:cNvSpPr/>
          <p:nvPr/>
        </p:nvSpPr>
        <p:spPr>
          <a:xfrm>
            <a:off x="11729117" y="6493699"/>
            <a:ext cx="412785" cy="313574"/>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i="0" u="none" strike="noStrike" kern="1200" cap="none" spc="0" normalizeH="0" baseline="0" noProof="0">
              <a:ln>
                <a:noFill/>
              </a:ln>
              <a:solidFill>
                <a:prstClr val="white"/>
              </a:solidFill>
              <a:effectLst/>
              <a:uLnTx/>
              <a:uFillTx/>
              <a:ea typeface="+mn-ea"/>
              <a:cs typeface="+mn-cs"/>
            </a:endParaRPr>
          </a:p>
        </p:txBody>
      </p:sp>
      <p:sp>
        <p:nvSpPr>
          <p:cNvPr id="32" name="Komut Düğmesi: Giriş 31">
            <a:hlinkClick r:id="" action="ppaction://hlinkshowjump?jump=firstslide" highlightClick="1"/>
          </p:cNvPr>
          <p:cNvSpPr/>
          <p:nvPr/>
        </p:nvSpPr>
        <p:spPr>
          <a:xfrm>
            <a:off x="11117448" y="6509022"/>
            <a:ext cx="526199" cy="313574"/>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i="0" u="none" strike="noStrike" kern="1200" cap="none" spc="0" normalizeH="0" baseline="0" noProof="0">
              <a:ln>
                <a:noFill/>
              </a:ln>
              <a:solidFill>
                <a:prstClr val="white"/>
              </a:solidFill>
              <a:effectLst/>
              <a:uLnTx/>
              <a:uFillTx/>
              <a:ea typeface="+mn-ea"/>
              <a:cs typeface="+mn-cs"/>
            </a:endParaRPr>
          </a:p>
        </p:txBody>
      </p:sp>
      <p:sp>
        <p:nvSpPr>
          <p:cNvPr id="34" name="D1"/>
          <p:cNvSpPr/>
          <p:nvPr/>
        </p:nvSpPr>
        <p:spPr>
          <a:xfrm>
            <a:off x="1071716" y="2488048"/>
            <a:ext cx="3618271" cy="468000"/>
          </a:xfrm>
          <a:prstGeom prst="rect">
            <a:avLst/>
          </a:prstGeom>
          <a:solidFill>
            <a:srgbClr val="FFCC99"/>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Baş mesh edilir.</a:t>
            </a:r>
          </a:p>
        </p:txBody>
      </p:sp>
      <p:sp>
        <p:nvSpPr>
          <p:cNvPr id="2" name="Dikdörtgen 1"/>
          <p:cNvSpPr/>
          <p:nvPr/>
        </p:nvSpPr>
        <p:spPr>
          <a:xfrm>
            <a:off x="6146450" y="801391"/>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ea typeface="+mn-ea"/>
                <a:cs typeface="+mn-cs"/>
              </a:rPr>
              <a:t>1</a:t>
            </a:r>
          </a:p>
        </p:txBody>
      </p:sp>
      <p:sp>
        <p:nvSpPr>
          <p:cNvPr id="29" name="Dikdörtgen 28"/>
          <p:cNvSpPr/>
          <p:nvPr/>
        </p:nvSpPr>
        <p:spPr>
          <a:xfrm>
            <a:off x="6137711" y="1340879"/>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ea typeface="+mn-ea"/>
                <a:cs typeface="+mn-cs"/>
              </a:rPr>
              <a:t>2</a:t>
            </a:r>
          </a:p>
        </p:txBody>
      </p:sp>
      <p:sp>
        <p:nvSpPr>
          <p:cNvPr id="35" name="Dikdörtgen 34"/>
          <p:cNvSpPr/>
          <p:nvPr/>
        </p:nvSpPr>
        <p:spPr>
          <a:xfrm>
            <a:off x="6146449" y="1904724"/>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ea typeface="+mn-ea"/>
                <a:cs typeface="+mn-cs"/>
              </a:rPr>
              <a:t>3</a:t>
            </a:r>
          </a:p>
        </p:txBody>
      </p:sp>
      <p:sp>
        <p:nvSpPr>
          <p:cNvPr id="36" name="Dikdörtgen 35"/>
          <p:cNvSpPr/>
          <p:nvPr/>
        </p:nvSpPr>
        <p:spPr>
          <a:xfrm>
            <a:off x="6153877" y="2482490"/>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ea typeface="+mn-ea"/>
                <a:cs typeface="+mn-cs"/>
              </a:rPr>
              <a:t>4</a:t>
            </a:r>
          </a:p>
        </p:txBody>
      </p:sp>
      <p:sp>
        <p:nvSpPr>
          <p:cNvPr id="37" name="Dikdörtgen 36"/>
          <p:cNvSpPr/>
          <p:nvPr/>
        </p:nvSpPr>
        <p:spPr>
          <a:xfrm>
            <a:off x="6153877" y="3047648"/>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ea typeface="+mn-ea"/>
                <a:cs typeface="+mn-cs"/>
              </a:rPr>
              <a:t>5</a:t>
            </a:r>
          </a:p>
        </p:txBody>
      </p:sp>
      <p:sp>
        <p:nvSpPr>
          <p:cNvPr id="38" name="Dikdörtgen 37"/>
          <p:cNvSpPr/>
          <p:nvPr/>
        </p:nvSpPr>
        <p:spPr>
          <a:xfrm>
            <a:off x="6153877" y="3612806"/>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ea typeface="+mn-ea"/>
                <a:cs typeface="+mn-cs"/>
              </a:rPr>
              <a:t>6</a:t>
            </a:r>
          </a:p>
        </p:txBody>
      </p:sp>
      <p:sp>
        <p:nvSpPr>
          <p:cNvPr id="39" name="Dikdörtgen 38"/>
          <p:cNvSpPr/>
          <p:nvPr/>
        </p:nvSpPr>
        <p:spPr>
          <a:xfrm>
            <a:off x="6153877" y="4185495"/>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ea typeface="+mn-ea"/>
                <a:cs typeface="+mn-cs"/>
              </a:rPr>
              <a:t>7</a:t>
            </a:r>
          </a:p>
        </p:txBody>
      </p:sp>
      <p:sp>
        <p:nvSpPr>
          <p:cNvPr id="20" name="Dikdörtgen 19"/>
          <p:cNvSpPr/>
          <p:nvPr/>
        </p:nvSpPr>
        <p:spPr>
          <a:xfrm>
            <a:off x="6613588" y="3011648"/>
            <a:ext cx="5016382" cy="432000"/>
          </a:xfrm>
          <a:prstGeom prst="rect">
            <a:avLst/>
          </a:prstGeom>
          <a:solidFill>
            <a:srgbClr val="FFCC99"/>
          </a:solidFill>
          <a:ln w="127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rgbClr val="FF0000"/>
                </a:solidFill>
                <a:effectLst/>
                <a:uLnTx/>
                <a:uFillTx/>
                <a:ea typeface="+mn-ea"/>
                <a:cs typeface="+mn-cs"/>
              </a:rPr>
              <a:t>Yüz yıkanır. (Farz)</a:t>
            </a:r>
            <a:endParaRPr kumimoji="0" lang="en-IN" sz="2800" i="0" u="none" strike="noStrike" kern="1200" cap="none" spc="0" normalizeH="0" baseline="0" noProof="0" dirty="0">
              <a:ln>
                <a:noFill/>
              </a:ln>
              <a:solidFill>
                <a:srgbClr val="FF0000"/>
              </a:solidFill>
              <a:effectLst/>
              <a:uLnTx/>
              <a:uFillTx/>
              <a:ea typeface="+mn-ea"/>
              <a:cs typeface="+mn-cs"/>
            </a:endParaRPr>
          </a:p>
        </p:txBody>
      </p:sp>
      <p:sp>
        <p:nvSpPr>
          <p:cNvPr id="21" name="Dikdörtgen 20"/>
          <p:cNvSpPr/>
          <p:nvPr/>
        </p:nvSpPr>
        <p:spPr>
          <a:xfrm>
            <a:off x="6606757" y="2442725"/>
            <a:ext cx="5036890" cy="432000"/>
          </a:xfrm>
          <a:prstGeom prst="rect">
            <a:avLst/>
          </a:prstGeom>
          <a:solidFill>
            <a:srgbClr val="FFCC99"/>
          </a:solidFill>
          <a:ln w="127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Üç defa</a:t>
            </a:r>
            <a:r>
              <a:rPr kumimoji="0" lang="tr-TR" sz="2800" i="0" u="none" strike="noStrike" kern="1200" cap="none" spc="0" normalizeH="0" noProof="0" dirty="0">
                <a:ln>
                  <a:noFill/>
                </a:ln>
                <a:solidFill>
                  <a:schemeClr val="tx1"/>
                </a:solidFill>
                <a:effectLst/>
                <a:uLnTx/>
                <a:uFillTx/>
                <a:ea typeface="+mn-ea"/>
                <a:cs typeface="+mn-cs"/>
              </a:rPr>
              <a:t> burna su verilir.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22" name="Dikdörtgen 21"/>
          <p:cNvSpPr/>
          <p:nvPr/>
        </p:nvSpPr>
        <p:spPr>
          <a:xfrm>
            <a:off x="6606161" y="773811"/>
            <a:ext cx="5023809" cy="432000"/>
          </a:xfrm>
          <a:prstGeom prst="rect">
            <a:avLst/>
          </a:prstGeom>
          <a:solidFill>
            <a:srgbClr val="FFCC99"/>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Niyet edilir.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24" name="D"/>
          <p:cNvSpPr/>
          <p:nvPr/>
        </p:nvSpPr>
        <p:spPr>
          <a:xfrm>
            <a:off x="6606160" y="1873802"/>
            <a:ext cx="5023810" cy="432000"/>
          </a:xfrm>
          <a:prstGeom prst="rect">
            <a:avLst/>
          </a:prstGeom>
          <a:solidFill>
            <a:srgbClr val="FFCC99"/>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Üç defa ağza</a:t>
            </a:r>
            <a:r>
              <a:rPr kumimoji="0" lang="tr-TR" sz="2800" i="0" u="none" strike="noStrike" kern="1200" cap="none" spc="0" normalizeH="0" noProof="0" dirty="0">
                <a:ln>
                  <a:noFill/>
                </a:ln>
                <a:solidFill>
                  <a:schemeClr val="tx1"/>
                </a:solidFill>
                <a:effectLst/>
                <a:uLnTx/>
                <a:uFillTx/>
                <a:ea typeface="+mn-ea"/>
                <a:cs typeface="+mn-cs"/>
              </a:rPr>
              <a:t> su verilir.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27" name="D"/>
          <p:cNvSpPr/>
          <p:nvPr/>
        </p:nvSpPr>
        <p:spPr>
          <a:xfrm>
            <a:off x="6613588" y="3580571"/>
            <a:ext cx="5016382" cy="432000"/>
          </a:xfrm>
          <a:prstGeom prst="rect">
            <a:avLst/>
          </a:prstGeom>
          <a:solidFill>
            <a:srgbClr val="FFCC99"/>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tr-TR" sz="2800" i="0" u="none" strike="noStrike" kern="1200" cap="none" spc="0" normalizeH="0" baseline="0" noProof="0" dirty="0">
                <a:ln>
                  <a:noFill/>
                </a:ln>
                <a:solidFill>
                  <a:srgbClr val="FF0000"/>
                </a:solidFill>
                <a:effectLst/>
                <a:uLnTx/>
                <a:uFillTx/>
                <a:ea typeface="+mn-ea"/>
                <a:cs typeface="+mn-cs"/>
              </a:rPr>
              <a:t>Kollar yıkanır</a:t>
            </a:r>
            <a:r>
              <a:rPr lang="tr-TR" sz="2800" dirty="0">
                <a:solidFill>
                  <a:srgbClr val="FF0000"/>
                </a:solidFill>
              </a:rPr>
              <a:t>. (Farz)</a:t>
            </a:r>
            <a:endParaRPr lang="en-IN" sz="2800" dirty="0">
              <a:solidFill>
                <a:srgbClr val="FF0000"/>
              </a:solidFill>
            </a:endParaRPr>
          </a:p>
        </p:txBody>
      </p:sp>
      <p:sp>
        <p:nvSpPr>
          <p:cNvPr id="28" name="D"/>
          <p:cNvSpPr/>
          <p:nvPr/>
        </p:nvSpPr>
        <p:spPr>
          <a:xfrm>
            <a:off x="6606160" y="1304879"/>
            <a:ext cx="5037487" cy="432000"/>
          </a:xfrm>
          <a:prstGeom prst="rect">
            <a:avLst/>
          </a:prstGeom>
          <a:solidFill>
            <a:srgbClr val="FFCC99"/>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Eller yıkanır.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33" name="D"/>
          <p:cNvSpPr/>
          <p:nvPr/>
        </p:nvSpPr>
        <p:spPr>
          <a:xfrm>
            <a:off x="6613588" y="4149495"/>
            <a:ext cx="5016382" cy="432000"/>
          </a:xfrm>
          <a:prstGeom prst="rect">
            <a:avLst/>
          </a:prstGeom>
          <a:solidFill>
            <a:srgbClr val="FFCC99"/>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tr-TR" sz="2800" i="0" u="none" strike="noStrike" kern="1200" cap="none" spc="0" normalizeH="0" baseline="0" noProof="0" dirty="0">
                <a:ln>
                  <a:noFill/>
                </a:ln>
                <a:solidFill>
                  <a:srgbClr val="FF0000"/>
                </a:solidFill>
                <a:effectLst/>
                <a:uLnTx/>
                <a:uFillTx/>
                <a:ea typeface="+mn-ea"/>
                <a:cs typeface="+mn-cs"/>
              </a:rPr>
              <a:t>Baş mesh edilir</a:t>
            </a:r>
            <a:r>
              <a:rPr lang="tr-TR" sz="2800" dirty="0">
                <a:solidFill>
                  <a:srgbClr val="FF0000"/>
                </a:solidFill>
              </a:rPr>
              <a:t>. (Farz)</a:t>
            </a:r>
            <a:endParaRPr lang="en-IN" sz="2800" dirty="0">
              <a:solidFill>
                <a:srgbClr val="FF0000"/>
              </a:solidFill>
            </a:endParaRPr>
          </a:p>
        </p:txBody>
      </p:sp>
      <p:sp>
        <p:nvSpPr>
          <p:cNvPr id="40" name="D"/>
          <p:cNvSpPr/>
          <p:nvPr/>
        </p:nvSpPr>
        <p:spPr>
          <a:xfrm>
            <a:off x="1071716" y="4967120"/>
            <a:ext cx="3618271" cy="468000"/>
          </a:xfrm>
          <a:prstGeom prst="rect">
            <a:avLst/>
          </a:prstGeom>
          <a:solidFill>
            <a:srgbClr val="FFCC99"/>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Kulaklar mesh edilir.</a:t>
            </a:r>
          </a:p>
        </p:txBody>
      </p:sp>
      <p:sp>
        <p:nvSpPr>
          <p:cNvPr id="41" name="Dikdörtgen 40"/>
          <p:cNvSpPr/>
          <p:nvPr/>
        </p:nvSpPr>
        <p:spPr>
          <a:xfrm>
            <a:off x="6153877" y="4784651"/>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ea typeface="+mn-ea"/>
                <a:cs typeface="+mn-cs"/>
              </a:rPr>
              <a:t>8</a:t>
            </a:r>
          </a:p>
        </p:txBody>
      </p:sp>
      <p:sp>
        <p:nvSpPr>
          <p:cNvPr id="42" name="D"/>
          <p:cNvSpPr/>
          <p:nvPr/>
        </p:nvSpPr>
        <p:spPr>
          <a:xfrm>
            <a:off x="6613588" y="4748651"/>
            <a:ext cx="5016382" cy="432000"/>
          </a:xfrm>
          <a:prstGeom prst="rect">
            <a:avLst/>
          </a:prstGeom>
          <a:solidFill>
            <a:srgbClr val="FFCC99"/>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tr-TR" sz="2800" i="0" u="none" strike="noStrike" kern="1200" cap="none" spc="0" normalizeH="0" baseline="0" noProof="0" dirty="0">
                <a:ln>
                  <a:noFill/>
                </a:ln>
                <a:solidFill>
                  <a:schemeClr val="tx1"/>
                </a:solidFill>
                <a:effectLst/>
                <a:uLnTx/>
                <a:uFillTx/>
                <a:ea typeface="+mn-ea"/>
                <a:cs typeface="+mn-cs"/>
              </a:rPr>
              <a:t>Kulaklar</a:t>
            </a:r>
            <a:r>
              <a:rPr kumimoji="0" lang="tr-TR" sz="2800" i="0" u="none" strike="noStrike" kern="1200" cap="none" spc="0" normalizeH="0" noProof="0" dirty="0">
                <a:ln>
                  <a:noFill/>
                </a:ln>
                <a:solidFill>
                  <a:schemeClr val="tx1"/>
                </a:solidFill>
                <a:effectLst/>
                <a:uLnTx/>
                <a:uFillTx/>
                <a:ea typeface="+mn-ea"/>
                <a:cs typeface="+mn-cs"/>
              </a:rPr>
              <a:t> mesh edilir.</a:t>
            </a:r>
            <a:r>
              <a:rPr lang="tr-TR" sz="2800" dirty="0">
                <a:solidFill>
                  <a:srgbClr val="FF0000"/>
                </a:solidFill>
              </a:rPr>
              <a:t> (Farz)</a:t>
            </a:r>
            <a:endParaRPr lang="en-IN" sz="2800" dirty="0">
              <a:solidFill>
                <a:srgbClr val="FF0000"/>
              </a:solidFill>
            </a:endParaRPr>
          </a:p>
        </p:txBody>
      </p:sp>
      <p:sp>
        <p:nvSpPr>
          <p:cNvPr id="43" name="D"/>
          <p:cNvSpPr/>
          <p:nvPr/>
        </p:nvSpPr>
        <p:spPr>
          <a:xfrm>
            <a:off x="1071716" y="628744"/>
            <a:ext cx="3618271" cy="468000"/>
          </a:xfrm>
          <a:prstGeom prst="rect">
            <a:avLst/>
          </a:prstGeom>
          <a:solidFill>
            <a:srgbClr val="FFCC99"/>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Boyun mesh edilir.</a:t>
            </a:r>
          </a:p>
        </p:txBody>
      </p:sp>
      <p:sp>
        <p:nvSpPr>
          <p:cNvPr id="44" name="Dikdörtgen 43"/>
          <p:cNvSpPr/>
          <p:nvPr/>
        </p:nvSpPr>
        <p:spPr>
          <a:xfrm>
            <a:off x="6153877" y="5419807"/>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ea typeface="+mn-ea"/>
                <a:cs typeface="+mn-cs"/>
              </a:rPr>
              <a:t>9</a:t>
            </a:r>
          </a:p>
        </p:txBody>
      </p:sp>
      <p:sp>
        <p:nvSpPr>
          <p:cNvPr id="45" name="D"/>
          <p:cNvSpPr/>
          <p:nvPr/>
        </p:nvSpPr>
        <p:spPr>
          <a:xfrm>
            <a:off x="6613588" y="5383807"/>
            <a:ext cx="5016382" cy="432000"/>
          </a:xfrm>
          <a:prstGeom prst="rect">
            <a:avLst/>
          </a:prstGeom>
          <a:solidFill>
            <a:srgbClr val="FFCC99"/>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Boyun mesh edilir.</a:t>
            </a:r>
          </a:p>
        </p:txBody>
      </p:sp>
      <p:sp>
        <p:nvSpPr>
          <p:cNvPr id="46" name="D"/>
          <p:cNvSpPr/>
          <p:nvPr/>
        </p:nvSpPr>
        <p:spPr>
          <a:xfrm>
            <a:off x="1071716" y="4356027"/>
            <a:ext cx="3618271" cy="468000"/>
          </a:xfrm>
          <a:prstGeom prst="rect">
            <a:avLst/>
          </a:prstGeom>
          <a:solidFill>
            <a:srgbClr val="FFCC99"/>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ea typeface="+mn-ea"/>
                <a:cs typeface="+mn-cs"/>
              </a:rPr>
              <a:t>Ayaklar yıkanır.</a:t>
            </a:r>
            <a:endParaRPr kumimoji="0" lang="en-IN" sz="2800" i="0" u="none" strike="noStrike" kern="1200" cap="none" spc="0" normalizeH="0" baseline="0" noProof="0" dirty="0">
              <a:ln>
                <a:noFill/>
              </a:ln>
              <a:solidFill>
                <a:schemeClr val="tx1"/>
              </a:solidFill>
              <a:effectLst/>
              <a:uLnTx/>
              <a:uFillTx/>
              <a:ea typeface="+mn-ea"/>
              <a:cs typeface="+mn-cs"/>
            </a:endParaRPr>
          </a:p>
        </p:txBody>
      </p:sp>
      <p:sp>
        <p:nvSpPr>
          <p:cNvPr id="47" name="Dikdörtgen 46"/>
          <p:cNvSpPr/>
          <p:nvPr/>
        </p:nvSpPr>
        <p:spPr>
          <a:xfrm>
            <a:off x="6167554" y="5968279"/>
            <a:ext cx="459711" cy="360000"/>
          </a:xfrm>
          <a:prstGeom prst="rect">
            <a:avLst/>
          </a:prstGeom>
          <a:solidFill>
            <a:srgbClr val="EE3135"/>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i="0" u="none" strike="noStrike" kern="1200" cap="none" spc="0" normalizeH="0" baseline="0" noProof="0" dirty="0">
                <a:ln>
                  <a:noFill/>
                </a:ln>
                <a:solidFill>
                  <a:prstClr val="white"/>
                </a:solidFill>
                <a:effectLst/>
                <a:uLnTx/>
                <a:uFillTx/>
                <a:ea typeface="+mn-ea"/>
                <a:cs typeface="+mn-cs"/>
              </a:rPr>
              <a:t>10</a:t>
            </a:r>
          </a:p>
        </p:txBody>
      </p:sp>
      <p:sp>
        <p:nvSpPr>
          <p:cNvPr id="48" name="D"/>
          <p:cNvSpPr/>
          <p:nvPr/>
        </p:nvSpPr>
        <p:spPr>
          <a:xfrm>
            <a:off x="6627265" y="5932279"/>
            <a:ext cx="5016382" cy="432000"/>
          </a:xfrm>
          <a:prstGeom prst="rect">
            <a:avLst/>
          </a:prstGeom>
          <a:solidFill>
            <a:srgbClr val="FFCC99"/>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tr-TR" sz="2800" i="0" u="none" strike="noStrike" kern="1200" cap="none" spc="0" normalizeH="0" baseline="0" noProof="0" dirty="0">
                <a:ln>
                  <a:noFill/>
                </a:ln>
                <a:solidFill>
                  <a:srgbClr val="FF0000"/>
                </a:solidFill>
                <a:effectLst/>
                <a:uLnTx/>
                <a:uFillTx/>
                <a:ea typeface="+mn-ea"/>
                <a:cs typeface="+mn-cs"/>
              </a:rPr>
              <a:t>Ayaklar yıkanır</a:t>
            </a:r>
            <a:r>
              <a:rPr lang="tr-TR" sz="2800" dirty="0">
                <a:solidFill>
                  <a:srgbClr val="FF0000"/>
                </a:solidFill>
              </a:rPr>
              <a:t>. (Farz)</a:t>
            </a:r>
            <a:endParaRPr lang="en-IN" sz="2800" dirty="0">
              <a:solidFill>
                <a:srgbClr val="FF0000"/>
              </a:solidFill>
            </a:endParaRPr>
          </a:p>
        </p:txBody>
      </p:sp>
    </p:spTree>
    <p:custDataLst>
      <p:tags r:id="rId1"/>
    </p:custDataLst>
    <p:extLst>
      <p:ext uri="{BB962C8B-B14F-4D97-AF65-F5344CB8AC3E}">
        <p14:creationId xmlns:p14="http://schemas.microsoft.com/office/powerpoint/2010/main" val="930709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FF3300"/>
                                      </p:to>
                                    </p:animClr>
                                    <p:audio>
                                      <p:cMediaNode>
                                        <p:cTn display="0" masterRel="sameClick">
                                          <p:stCondLst>
                                            <p:cond evt="begin" delay="0">
                                              <p:tn val="13"/>
                                            </p:cond>
                                          </p:stCondLst>
                                          <p:endCondLst>
                                            <p:cond evt="onStopAudio" delay="0">
                                              <p:tgtEl>
                                                <p:sldTgt/>
                                              </p:tgtEl>
                                            </p:cond>
                                          </p:endCondLst>
                                        </p:cTn>
                                        <p:tgtEl>
                                          <p:sndTgt r:embed="rId3" name="Doğru Cevap.wav"/>
                                        </p:tgtEl>
                                      </p:cMediaNode>
                                    </p:audio>
                                  </p:subTnLst>
                                </p:cTn>
                              </p:par>
                              <p:par>
                                <p:cTn id="16" presetID="1" presetClass="exit"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3" name="Doğru Cevap.wav"/>
                                        </p:tgtEl>
                                      </p:cMediaNode>
                                    </p:audio>
                                  </p:subTnLst>
                                </p:cTn>
                              </p:par>
                            </p:childTnLst>
                          </p:cTn>
                        </p:par>
                        <p:par>
                          <p:cTn id="24" fill="hold">
                            <p:stCondLst>
                              <p:cond delay="500"/>
                            </p:stCondLst>
                            <p:childTnLst>
                              <p:par>
                                <p:cTn id="25" presetID="1" presetClass="exit"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subTnLst>
                                    <p:audio>
                                      <p:cMediaNode>
                                        <p:cTn display="0" masterRel="sameClick">
                                          <p:stCondLst>
                                            <p:cond evt="begin" delay="0">
                                              <p:tn val="30"/>
                                            </p:cond>
                                          </p:stCondLst>
                                          <p:endCondLst>
                                            <p:cond evt="onStopAudio" delay="0">
                                              <p:tgtEl>
                                                <p:sldTgt/>
                                              </p:tgtEl>
                                            </p:cond>
                                          </p:endCondLst>
                                        </p:cTn>
                                        <p:tgtEl>
                                          <p:sndTgt r:embed="rId3" name="Doğru Cevap.wav"/>
                                        </p:tgtEl>
                                      </p:cMediaNode>
                                    </p:audio>
                                  </p:subTnLst>
                                </p:cTn>
                              </p:par>
                              <p:par>
                                <p:cTn id="33" presetID="1" presetClass="exit"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3" name="Doğru Cevap.wav"/>
                                        </p:tgtEl>
                                      </p:cMediaNode>
                                    </p:audio>
                                  </p:subTnLst>
                                </p:cTn>
                              </p:par>
                              <p:par>
                                <p:cTn id="41" presetID="1" presetClass="exit"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Doğru Cevap.wav"/>
                                        </p:tgtEl>
                                      </p:cMediaNode>
                                    </p:audio>
                                  </p:subTnLst>
                                </p:cTn>
                              </p:par>
                            </p:childTnLst>
                          </p:cTn>
                        </p:par>
                        <p:par>
                          <p:cTn id="49" fill="hold">
                            <p:stCondLst>
                              <p:cond delay="500"/>
                            </p:stCondLst>
                            <p:childTnLst>
                              <p:par>
                                <p:cTn id="50" presetID="1" presetClass="exit" presetSubtype="0" fill="hold" grpId="0" nodeType="afterEffect">
                                  <p:stCondLst>
                                    <p:cond delay="0"/>
                                  </p:stCondLst>
                                  <p:childTnLst>
                                    <p:set>
                                      <p:cBhvr>
                                        <p:cTn id="5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34"/>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subTnLst>
                                    <p:audio>
                                      <p:cMediaNode>
                                        <p:cTn display="0" masterRel="sameClick">
                                          <p:stCondLst>
                                            <p:cond evt="begin" delay="0">
                                              <p:tn val="55"/>
                                            </p:cond>
                                          </p:stCondLst>
                                          <p:endCondLst>
                                            <p:cond evt="onStopAudio" delay="0">
                                              <p:tgtEl>
                                                <p:sldTgt/>
                                              </p:tgtEl>
                                            </p:cond>
                                          </p:endCondLst>
                                        </p:cTn>
                                        <p:tgtEl>
                                          <p:sndTgt r:embed="rId3" name="Doğru Cevap.wav"/>
                                        </p:tgtEl>
                                      </p:cMediaNode>
                                    </p:audio>
                                  </p:subTnLst>
                                </p:cTn>
                              </p:par>
                            </p:childTnLst>
                          </p:cTn>
                        </p:par>
                        <p:par>
                          <p:cTn id="58" fill="hold">
                            <p:stCondLst>
                              <p:cond delay="500"/>
                            </p:stCondLst>
                            <p:childTnLst>
                              <p:par>
                                <p:cTn id="59" presetID="1" presetClass="exit"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1" restart="whenNotActive" fill="hold" evtFilter="cancelBubble" nodeType="interactiveSeq">
                <p:stCondLst>
                  <p:cond evt="onClick" delay="0">
                    <p:tgtEl>
                      <p:spTgt spid="40"/>
                    </p:tgtEl>
                  </p:cond>
                </p:stCondLst>
                <p:endSync evt="end" delay="0">
                  <p:rtn val="all"/>
                </p:endSync>
                <p:childTnLst>
                  <p:par>
                    <p:cTn id="62" fill="hold">
                      <p:stCondLst>
                        <p:cond delay="0"/>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left)">
                                      <p:cBhvr>
                                        <p:cTn id="66" dur="500"/>
                                        <p:tgtEl>
                                          <p:spTgt spid="42"/>
                                        </p:tgtEl>
                                      </p:cBhvr>
                                    </p:animEffect>
                                  </p:childTnLst>
                                  <p:subTnLst>
                                    <p:audio>
                                      <p:cMediaNode>
                                        <p:cTn display="0" masterRel="sameClick">
                                          <p:stCondLst>
                                            <p:cond evt="begin" delay="0">
                                              <p:tn val="64"/>
                                            </p:cond>
                                          </p:stCondLst>
                                          <p:endCondLst>
                                            <p:cond evt="onStopAudio" delay="0">
                                              <p:tgtEl>
                                                <p:sldTgt/>
                                              </p:tgtEl>
                                            </p:cond>
                                          </p:endCondLst>
                                        </p:cTn>
                                        <p:tgtEl>
                                          <p:sndTgt r:embed="rId3" name="Doğru Cevap.wav"/>
                                        </p:tgtEl>
                                      </p:cMediaNode>
                                    </p:audio>
                                  </p:subTnLst>
                                </p:cTn>
                              </p:par>
                            </p:childTnLst>
                          </p:cTn>
                        </p:par>
                        <p:par>
                          <p:cTn id="67" fill="hold">
                            <p:stCondLst>
                              <p:cond delay="500"/>
                            </p:stCondLst>
                            <p:childTnLst>
                              <p:par>
                                <p:cTn id="68" presetID="1" presetClass="exit" presetSubtype="0" fill="hold" grpId="0" nodeType="afterEffect">
                                  <p:stCondLst>
                                    <p:cond delay="0"/>
                                  </p:stCondLst>
                                  <p:childTnLst>
                                    <p:set>
                                      <p:cBhvr>
                                        <p:cTn id="6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wipe(left)">
                                      <p:cBhvr>
                                        <p:cTn id="75" dur="500"/>
                                        <p:tgtEl>
                                          <p:spTgt spid="45"/>
                                        </p:tgtEl>
                                      </p:cBhvr>
                                    </p:animEffect>
                                  </p:childTnLst>
                                  <p:subTnLst>
                                    <p:audio>
                                      <p:cMediaNode>
                                        <p:cTn display="0" masterRel="sameClick">
                                          <p:stCondLst>
                                            <p:cond evt="begin" delay="0">
                                              <p:tn val="73"/>
                                            </p:cond>
                                          </p:stCondLst>
                                          <p:endCondLst>
                                            <p:cond evt="onStopAudio" delay="0">
                                              <p:tgtEl>
                                                <p:sldTgt/>
                                              </p:tgtEl>
                                            </p:cond>
                                          </p:endCondLst>
                                        </p:cTn>
                                        <p:tgtEl>
                                          <p:sndTgt r:embed="rId3" name="Doğru Cevap.wav"/>
                                        </p:tgtEl>
                                      </p:cMediaNode>
                                    </p:audio>
                                  </p:subTnLst>
                                </p:cTn>
                              </p:par>
                            </p:childTnLst>
                          </p:cTn>
                        </p:par>
                        <p:par>
                          <p:cTn id="76" fill="hold">
                            <p:stCondLst>
                              <p:cond delay="500"/>
                            </p:stCondLst>
                            <p:childTnLst>
                              <p:par>
                                <p:cTn id="77" presetID="1" presetClass="exit" presetSubtype="0" fill="hold" grpId="0" nodeType="after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left)">
                                      <p:cBhvr>
                                        <p:cTn id="84" dur="500"/>
                                        <p:tgtEl>
                                          <p:spTgt spid="48"/>
                                        </p:tgtEl>
                                      </p:cBhvr>
                                    </p:animEffect>
                                  </p:childTnLst>
                                  <p:subTnLst>
                                    <p:audio>
                                      <p:cMediaNode>
                                        <p:cTn display="0" masterRel="sameClick">
                                          <p:stCondLst>
                                            <p:cond evt="begin" delay="0">
                                              <p:tn val="82"/>
                                            </p:cond>
                                          </p:stCondLst>
                                          <p:endCondLst>
                                            <p:cond evt="onStopAudio" delay="0">
                                              <p:tgtEl>
                                                <p:sldTgt/>
                                              </p:tgtEl>
                                            </p:cond>
                                          </p:endCondLst>
                                        </p:cTn>
                                        <p:tgtEl>
                                          <p:sndTgt r:embed="rId3" name="Doğru Cevap.wav"/>
                                        </p:tgtEl>
                                      </p:cMediaNode>
                                    </p:audio>
                                  </p:subTnLst>
                                </p:cTn>
                              </p:par>
                              <p:par>
                                <p:cTn id="85" presetID="1" presetClass="exit"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16" grpId="0" animBg="1"/>
      <p:bldP spid="17" grpId="0" animBg="1"/>
      <p:bldP spid="18" grpId="0" animBg="1"/>
      <p:bldP spid="23" grpId="0" animBg="1"/>
      <p:bldP spid="25" grpId="0" animBg="1"/>
      <p:bldP spid="26" grpId="0" animBg="1"/>
      <p:bldP spid="34" grpId="0" animBg="1"/>
      <p:bldP spid="20" grpId="0" animBg="1"/>
      <p:bldP spid="21" grpId="0" animBg="1"/>
      <p:bldP spid="22" grpId="0" animBg="1"/>
      <p:bldP spid="24" grpId="0" animBg="1"/>
      <p:bldP spid="27" grpId="0" animBg="1"/>
      <p:bldP spid="28" grpId="0" animBg="1"/>
      <p:bldP spid="33" grpId="0" animBg="1"/>
      <p:bldP spid="40" grpId="0" animBg="1"/>
      <p:bldP spid="42" grpId="0" animBg="1"/>
      <p:bldP spid="43" grpId="0" animBg="1"/>
      <p:bldP spid="45" grpId="0" animBg="1"/>
      <p:bldP spid="46" grpId="0" animBg="1"/>
      <p:bldP spid="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3123221"/>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3155986"/>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I, III</a:t>
              </a:r>
            </a:p>
          </p:txBody>
        </p:sp>
        <p:sp>
          <p:nvSpPr>
            <p:cNvPr id="3" name="İkizkenar Üçgen 2"/>
            <p:cNvSpPr/>
            <p:nvPr/>
          </p:nvSpPr>
          <p:spPr>
            <a:xfrm rot="5400000">
              <a:off x="1170037" y="2998672"/>
              <a:ext cx="550607" cy="865239"/>
            </a:xfrm>
            <a:prstGeom prst="triangle">
              <a:avLst>
                <a:gd name="adj" fmla="val 48215"/>
              </a:avLst>
            </a:prstGeom>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III, I</a:t>
              </a: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rPr>
                <a:t>III, V</a:t>
              </a: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altLang="tr-TR" sz="4000" dirty="0">
                  <a:solidFill>
                    <a:prstClr val="black"/>
                  </a:solidFill>
                  <a:latin typeface="Arial" panose="020B0604020202020204" pitchFamily="34" charset="0"/>
                </a:rPr>
                <a:t>I, II</a:t>
              </a:r>
              <a:endParaRPr kumimoji="0" lang="tr-TR" altLang="tr-TR"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İçerik Yer Tutucusu 2"/>
          <p:cNvSpPr txBox="1">
            <a:spLocks/>
          </p:cNvSpPr>
          <p:nvPr/>
        </p:nvSpPr>
        <p:spPr>
          <a:xfrm>
            <a:off x="137088" y="26672"/>
            <a:ext cx="12019073" cy="3005961"/>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1028700" lvl="1" indent="-571500" algn="l">
              <a:buFont typeface="+mj-lt"/>
              <a:buAutoNum type="romanUcPeriod"/>
            </a:pPr>
            <a:r>
              <a:rPr lang="tr-TR" sz="2800" dirty="0"/>
              <a:t>Elleri dirseklerle beraber yıkamak </a:t>
            </a:r>
          </a:p>
          <a:p>
            <a:pPr marL="1028700" lvl="1" indent="-571500" algn="l">
              <a:buFont typeface="+mj-lt"/>
              <a:buAutoNum type="romanUcPeriod"/>
            </a:pPr>
            <a:r>
              <a:rPr lang="tr-TR" sz="2800" dirty="0"/>
              <a:t>Burna üç defa su vermek</a:t>
            </a:r>
          </a:p>
          <a:p>
            <a:pPr marL="1028700" lvl="1" indent="-571500" algn="l">
              <a:buFont typeface="+mj-lt"/>
              <a:buAutoNum type="romanUcPeriod"/>
            </a:pPr>
            <a:r>
              <a:rPr lang="tr-TR" sz="2800" dirty="0"/>
              <a:t>Başı mesh etmek </a:t>
            </a:r>
          </a:p>
          <a:p>
            <a:pPr marL="1028700" lvl="1" indent="-571500" algn="l">
              <a:buFont typeface="+mj-lt"/>
              <a:buAutoNum type="romanUcPeriod"/>
            </a:pPr>
            <a:r>
              <a:rPr lang="tr-TR" sz="2800" dirty="0"/>
              <a:t>Kulakları mesh etmek </a:t>
            </a:r>
          </a:p>
          <a:p>
            <a:pPr marL="1028700" lvl="1" indent="-571500" algn="l">
              <a:buFont typeface="+mj-lt"/>
              <a:buAutoNum type="romanUcPeriod"/>
            </a:pPr>
            <a:r>
              <a:rPr lang="tr-TR" sz="2800" dirty="0"/>
              <a:t>Ağza üç defa su vermek</a:t>
            </a:r>
          </a:p>
          <a:p>
            <a:pPr algn="l"/>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tr-TR"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Abdest alan biri yukarıdakilerden hangilerini unutursa abdesti </a:t>
            </a:r>
            <a:r>
              <a:rPr kumimoji="0" lang="tr-TR" sz="2800" b="1" i="0" u="sng" strike="noStrike" kern="1200" cap="none" spc="0" normalizeH="0" baseline="0" noProof="0" dirty="0">
                <a:ln>
                  <a:noFill/>
                </a:ln>
                <a:solidFill>
                  <a:prstClr val="black"/>
                </a:solidFill>
                <a:effectLst/>
                <a:uLnTx/>
                <a:uFillTx/>
                <a:latin typeface="Calibri" panose="020F0502020204030204"/>
                <a:ea typeface="+mn-ea"/>
                <a:cs typeface="+mn-cs"/>
              </a:rPr>
              <a:t>geçersiz</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 olur?</a:t>
            </a:r>
            <a:endParaRPr kumimoji="0" lang="tr-TR" sz="4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360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3876838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998901" y="2595927"/>
            <a:ext cx="5366111" cy="914400"/>
          </a:xfrm>
          <a:prstGeom prst="rect">
            <a:avLst/>
          </a:prstGeom>
          <a:solidFill>
            <a:srgbClr val="CC568A"/>
          </a:solidFill>
          <a:ln>
            <a:solidFill>
              <a:srgbClr val="FFC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a:t>          Ağzı suyla iyice çalkalayıp temizlemek</a:t>
            </a:r>
            <a:endParaRPr lang="tr-TR" sz="5400" dirty="0"/>
          </a:p>
        </p:txBody>
      </p:sp>
      <p:sp>
        <p:nvSpPr>
          <p:cNvPr id="6" name="Dikdörtgen 5"/>
          <p:cNvSpPr/>
          <p:nvPr/>
        </p:nvSpPr>
        <p:spPr>
          <a:xfrm>
            <a:off x="7312080" y="4008661"/>
            <a:ext cx="4081861" cy="914400"/>
          </a:xfrm>
          <a:prstGeom prst="rect">
            <a:avLst/>
          </a:prstGeom>
          <a:solidFill>
            <a:srgbClr val="77C2E9"/>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a:t>Burnu suyla güzelce temizlemek</a:t>
            </a:r>
            <a:endParaRPr lang="tr-TR" sz="4400" dirty="0"/>
          </a:p>
        </p:txBody>
      </p:sp>
      <p:sp>
        <p:nvSpPr>
          <p:cNvPr id="7" name="Dikdörtgen 6"/>
          <p:cNvSpPr/>
          <p:nvPr/>
        </p:nvSpPr>
        <p:spPr>
          <a:xfrm>
            <a:off x="8439640" y="5517233"/>
            <a:ext cx="2954301" cy="1062013"/>
          </a:xfrm>
          <a:prstGeom prst="rect">
            <a:avLst/>
          </a:prstGeom>
          <a:solidFill>
            <a:srgbClr val="FBC891"/>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800" dirty="0"/>
              <a:t>Bütün vücudu yıkamak</a:t>
            </a:r>
            <a:endParaRPr lang="tr-TR" sz="4000" dirty="0"/>
          </a:p>
        </p:txBody>
      </p:sp>
      <p:sp>
        <p:nvSpPr>
          <p:cNvPr id="8" name="8-Nokta Yıldız 7"/>
          <p:cNvSpPr/>
          <p:nvPr/>
        </p:nvSpPr>
        <p:spPr>
          <a:xfrm>
            <a:off x="5609339" y="2347422"/>
            <a:ext cx="1441884" cy="1368152"/>
          </a:xfrm>
          <a:prstGeom prst="star8">
            <a:avLst/>
          </a:prstGeom>
          <a:solidFill>
            <a:srgbClr val="66BDB7"/>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6600" dirty="0"/>
              <a:t>1</a:t>
            </a:r>
          </a:p>
        </p:txBody>
      </p:sp>
      <p:sp>
        <p:nvSpPr>
          <p:cNvPr id="9" name="8-Nokta Yıldız 8"/>
          <p:cNvSpPr/>
          <p:nvPr/>
        </p:nvSpPr>
        <p:spPr>
          <a:xfrm>
            <a:off x="6413769" y="3818197"/>
            <a:ext cx="1441884" cy="1368152"/>
          </a:xfrm>
          <a:prstGeom prst="star8">
            <a:avLst/>
          </a:prstGeom>
          <a:solidFill>
            <a:srgbClr val="66BDB7"/>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6600" dirty="0"/>
              <a:t>2</a:t>
            </a:r>
          </a:p>
        </p:txBody>
      </p:sp>
      <p:sp>
        <p:nvSpPr>
          <p:cNvPr id="10" name="8-Nokta Yıldız 9"/>
          <p:cNvSpPr/>
          <p:nvPr/>
        </p:nvSpPr>
        <p:spPr>
          <a:xfrm>
            <a:off x="7537351" y="5328684"/>
            <a:ext cx="1386920" cy="1504989"/>
          </a:xfrm>
          <a:prstGeom prst="star8">
            <a:avLst/>
          </a:prstGeom>
          <a:solidFill>
            <a:srgbClr val="66BDB7"/>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6600" dirty="0"/>
              <a:t>3</a:t>
            </a:r>
          </a:p>
        </p:txBody>
      </p:sp>
      <p:sp>
        <p:nvSpPr>
          <p:cNvPr id="11" name="Unvan 1"/>
          <p:cNvSpPr>
            <a:spLocks noGrp="1"/>
          </p:cNvSpPr>
          <p:nvPr>
            <p:ph type="title"/>
          </p:nvPr>
        </p:nvSpPr>
        <p:spPr>
          <a:xfrm>
            <a:off x="116907" y="281107"/>
            <a:ext cx="5266508" cy="680118"/>
          </a:xfrm>
          <a:solidFill>
            <a:srgbClr val="E3573C"/>
          </a:solidFill>
          <a:ln>
            <a:solidFill>
              <a:srgbClr val="FFC000"/>
            </a:solidFill>
          </a:ln>
        </p:spPr>
        <p:style>
          <a:lnRef idx="1">
            <a:schemeClr val="accent1"/>
          </a:lnRef>
          <a:fillRef idx="2">
            <a:schemeClr val="accent1"/>
          </a:fillRef>
          <a:effectRef idx="1">
            <a:schemeClr val="accent1"/>
          </a:effectRef>
          <a:fontRef idx="minor">
            <a:schemeClr val="dk1"/>
          </a:fontRef>
        </p:style>
        <p:txBody>
          <a:bodyPr>
            <a:normAutofit fontScale="90000"/>
          </a:bodyPr>
          <a:lstStyle/>
          <a:p>
            <a:r>
              <a:rPr lang="tr-TR" dirty="0"/>
              <a:t>GUSÜL (BOY) ABDESTİ</a:t>
            </a:r>
          </a:p>
        </p:txBody>
      </p:sp>
      <p:sp>
        <p:nvSpPr>
          <p:cNvPr id="14" name="Dikdörtgen 13"/>
          <p:cNvSpPr/>
          <p:nvPr/>
        </p:nvSpPr>
        <p:spPr>
          <a:xfrm>
            <a:off x="5835727" y="281107"/>
            <a:ext cx="5976522" cy="851658"/>
          </a:xfrm>
          <a:prstGeom prst="rect">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3200" dirty="0">
                <a:solidFill>
                  <a:schemeClr val="tx1"/>
                </a:solidFill>
              </a:rPr>
              <a:t>Boy abdestinin </a:t>
            </a:r>
            <a:r>
              <a:rPr lang="tr-TR" sz="3600" b="1" u="sng" dirty="0">
                <a:solidFill>
                  <a:schemeClr val="tx1"/>
                </a:solidFill>
              </a:rPr>
              <a:t>üç farzı</a:t>
            </a:r>
            <a:r>
              <a:rPr lang="tr-TR" sz="3600" b="1" dirty="0">
                <a:solidFill>
                  <a:schemeClr val="tx1"/>
                </a:solidFill>
              </a:rPr>
              <a:t> </a:t>
            </a:r>
            <a:r>
              <a:rPr lang="tr-TR" sz="3200" dirty="0">
                <a:solidFill>
                  <a:schemeClr val="tx1"/>
                </a:solidFill>
              </a:rPr>
              <a:t>vardır.</a:t>
            </a:r>
          </a:p>
        </p:txBody>
      </p:sp>
      <p:sp>
        <p:nvSpPr>
          <p:cNvPr id="15" name="Aşağı Ok 14"/>
          <p:cNvSpPr/>
          <p:nvPr/>
        </p:nvSpPr>
        <p:spPr>
          <a:xfrm>
            <a:off x="8679976" y="1319143"/>
            <a:ext cx="900752" cy="1028279"/>
          </a:xfrm>
          <a:prstGeom prst="downArrow">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pic>
        <p:nvPicPr>
          <p:cNvPr id="16" name="Picture 2" descr="gusül abdesti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r="56607"/>
          <a:stretch/>
        </p:blipFill>
        <p:spPr bwMode="auto">
          <a:xfrm>
            <a:off x="135887" y="1045614"/>
            <a:ext cx="5247528" cy="5788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2770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3 Yuvarlatılmış Dikdörtgen"/>
          <p:cNvSpPr/>
          <p:nvPr/>
        </p:nvSpPr>
        <p:spPr>
          <a:xfrm>
            <a:off x="112296" y="168442"/>
            <a:ext cx="7903492" cy="4786550"/>
          </a:xfrm>
          <a:prstGeom prst="roundRect">
            <a:avLst>
              <a:gd name="adj" fmla="val 5744"/>
            </a:avLst>
          </a:prstGeom>
          <a:solidFill>
            <a:srgbClr val="F3EE2E"/>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tr-TR" sz="3200" dirty="0"/>
              <a:t>“...Su bulamamışsanız temiz toprakla teyemmüm edin de yüzünüzü ve (dirseklere kadar) ellerinizi onunla mesh edin. Allah size herhangi bir güçlük çıkarmak istemez; fakat sizi tertemiz kılmak ister …. ”</a:t>
            </a:r>
          </a:p>
        </p:txBody>
      </p:sp>
      <p:sp>
        <p:nvSpPr>
          <p:cNvPr id="12" name="Yuvarlatılmış Dikdörtgen 11"/>
          <p:cNvSpPr/>
          <p:nvPr/>
        </p:nvSpPr>
        <p:spPr>
          <a:xfrm>
            <a:off x="1339126" y="4667568"/>
            <a:ext cx="3916392" cy="574847"/>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Maide Suresi 6. Ayet</a:t>
            </a:r>
          </a:p>
        </p:txBody>
      </p:sp>
      <p:sp>
        <p:nvSpPr>
          <p:cNvPr id="15" name="4 Yuvarlatılmış Dikdörtgen"/>
          <p:cNvSpPr/>
          <p:nvPr/>
        </p:nvSpPr>
        <p:spPr>
          <a:xfrm>
            <a:off x="112295" y="5466659"/>
            <a:ext cx="6224337" cy="990216"/>
          </a:xfrm>
          <a:prstGeom prst="roundRect">
            <a:avLst/>
          </a:prstGeom>
          <a:solidFill>
            <a:srgbClr val="F89D4E"/>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400" b="0" i="0" u="none" strike="noStrike" kern="1200" cap="none" spc="0" normalizeH="0" baseline="0" noProof="0" dirty="0">
                <a:ln>
                  <a:noFill/>
                </a:ln>
                <a:solidFill>
                  <a:prstClr val="black"/>
                </a:solidFill>
                <a:effectLst/>
                <a:uLnTx/>
                <a:uFillTx/>
                <a:latin typeface="Calibri" panose="020F0502020204030204"/>
                <a:ea typeface="+mn-ea"/>
                <a:cs typeface="+mn-cs"/>
              </a:rPr>
              <a:t>Ayetin</a:t>
            </a:r>
            <a:r>
              <a:rPr kumimoji="0" lang="tr-TR" sz="3400" b="0" i="0" u="none" strike="noStrike" kern="1200" cap="none" spc="0" normalizeH="0" noProof="0" dirty="0">
                <a:ln>
                  <a:noFill/>
                </a:ln>
                <a:solidFill>
                  <a:prstClr val="black"/>
                </a:solidFill>
                <a:effectLst/>
                <a:uLnTx/>
                <a:uFillTx/>
                <a:latin typeface="Calibri" panose="020F0502020204030204"/>
                <a:ea typeface="+mn-ea"/>
                <a:cs typeface="+mn-cs"/>
              </a:rPr>
              <a:t> verdiği mesajlar nelerdir?</a:t>
            </a:r>
            <a:endParaRPr kumimoji="0" lang="tr-TR"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erbest Form 29"/>
          <p:cNvSpPr/>
          <p:nvPr/>
        </p:nvSpPr>
        <p:spPr>
          <a:xfrm>
            <a:off x="6589184" y="5242415"/>
            <a:ext cx="1190900" cy="975674"/>
          </a:xfrm>
          <a:custGeom>
            <a:avLst/>
            <a:gdLst>
              <a:gd name="connsiteX0" fmla="*/ 907892 w 1087892"/>
              <a:gd name="connsiteY0" fmla="*/ 0 h 864000"/>
              <a:gd name="connsiteX1" fmla="*/ 1087892 w 1087892"/>
              <a:gd name="connsiteY1" fmla="*/ 180000 h 864000"/>
              <a:gd name="connsiteX2" fmla="*/ 997892 w 1087892"/>
              <a:gd name="connsiteY2" fmla="*/ 180000 h 864000"/>
              <a:gd name="connsiteX3" fmla="*/ 997892 w 1087892"/>
              <a:gd name="connsiteY3" fmla="*/ 864000 h 864000"/>
              <a:gd name="connsiteX4" fmla="*/ 817892 w 1087892"/>
              <a:gd name="connsiteY4" fmla="*/ 864000 h 864000"/>
              <a:gd name="connsiteX5" fmla="*/ 817892 w 1087892"/>
              <a:gd name="connsiteY5" fmla="*/ 858274 h 864000"/>
              <a:gd name="connsiteX6" fmla="*/ 0 w 1087892"/>
              <a:gd name="connsiteY6" fmla="*/ 858274 h 864000"/>
              <a:gd name="connsiteX7" fmla="*/ 0 w 1087892"/>
              <a:gd name="connsiteY7" fmla="*/ 723627 h 864000"/>
              <a:gd name="connsiteX8" fmla="*/ 817892 w 1087892"/>
              <a:gd name="connsiteY8" fmla="*/ 723627 h 864000"/>
              <a:gd name="connsiteX9" fmla="*/ 817892 w 1087892"/>
              <a:gd name="connsiteY9" fmla="*/ 180000 h 864000"/>
              <a:gd name="connsiteX10" fmla="*/ 727892 w 1087892"/>
              <a:gd name="connsiteY10" fmla="*/ 1800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92" h="864000">
                <a:moveTo>
                  <a:pt x="907892" y="0"/>
                </a:moveTo>
                <a:lnTo>
                  <a:pt x="1087892" y="180000"/>
                </a:lnTo>
                <a:lnTo>
                  <a:pt x="997892" y="180000"/>
                </a:lnTo>
                <a:lnTo>
                  <a:pt x="997892" y="864000"/>
                </a:lnTo>
                <a:lnTo>
                  <a:pt x="817892" y="864000"/>
                </a:lnTo>
                <a:lnTo>
                  <a:pt x="817892" y="858274"/>
                </a:lnTo>
                <a:lnTo>
                  <a:pt x="0" y="858274"/>
                </a:lnTo>
                <a:lnTo>
                  <a:pt x="0" y="723627"/>
                </a:lnTo>
                <a:lnTo>
                  <a:pt x="817892" y="723627"/>
                </a:lnTo>
                <a:lnTo>
                  <a:pt x="817892" y="180000"/>
                </a:lnTo>
                <a:lnTo>
                  <a:pt x="727892" y="180000"/>
                </a:lnTo>
                <a:close/>
              </a:path>
            </a:pathLst>
          </a:cu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Teyemmüm ile ilgili görsel sonuc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7" b="99167" l="0" r="100000"/>
                    </a14:imgEffect>
                  </a14:imgLayer>
                </a14:imgProps>
              </a:ext>
              <a:ext uri="{28A0092B-C50C-407E-A947-70E740481C1C}">
                <a14:useLocalDpi xmlns:a14="http://schemas.microsoft.com/office/drawing/2010/main" val="0"/>
              </a:ext>
            </a:extLst>
          </a:blip>
          <a:srcRect/>
          <a:stretch>
            <a:fillRect/>
          </a:stretch>
        </p:blipFill>
        <p:spPr bwMode="auto">
          <a:xfrm>
            <a:off x="8101266" y="449179"/>
            <a:ext cx="4010524" cy="45058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323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C9FA7211-8D7B-4DBF-BB6C-6C63ED9E35E8}"/>
              </a:ext>
            </a:extLst>
          </p:cNvPr>
          <p:cNvSpPr/>
          <p:nvPr/>
        </p:nvSpPr>
        <p:spPr>
          <a:xfrm rot="5400000">
            <a:off x="-1014963" y="1972359"/>
            <a:ext cx="4651513" cy="2257764"/>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ight Triangle 4">
            <a:extLst>
              <a:ext uri="{FF2B5EF4-FFF2-40B4-BE49-F238E27FC236}">
                <a16:creationId xmlns:a16="http://schemas.microsoft.com/office/drawing/2014/main" id="{CBE12C74-0640-4A31-8330-2B16F630BECD}"/>
              </a:ext>
            </a:extLst>
          </p:cNvPr>
          <p:cNvSpPr/>
          <p:nvPr/>
        </p:nvSpPr>
        <p:spPr>
          <a:xfrm rot="5400000">
            <a:off x="148811" y="806040"/>
            <a:ext cx="1827385" cy="1761191"/>
          </a:xfrm>
          <a:prstGeom prst="rtTriangle">
            <a:avLst/>
          </a:prstGeom>
          <a:gradFill>
            <a:gsLst>
              <a:gs pos="27000">
                <a:srgbClr val="ED8B6D"/>
              </a:gs>
              <a:gs pos="0">
                <a:srgbClr val="E34C1D"/>
              </a:gs>
              <a:gs pos="81000">
                <a:srgbClr val="ED8B6D"/>
              </a:gs>
              <a:gs pos="90000">
                <a:srgbClr val="E34C1D"/>
              </a:gs>
              <a:gs pos="100000">
                <a:srgbClr val="ED8B6D"/>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Rounded Corners 5">
            <a:extLst>
              <a:ext uri="{FF2B5EF4-FFF2-40B4-BE49-F238E27FC236}">
                <a16:creationId xmlns:a16="http://schemas.microsoft.com/office/drawing/2014/main" id="{2823DE44-8FD8-43F9-A1FE-9910B6D00D26}"/>
              </a:ext>
            </a:extLst>
          </p:cNvPr>
          <p:cNvSpPr/>
          <p:nvPr/>
        </p:nvSpPr>
        <p:spPr>
          <a:xfrm>
            <a:off x="496558" y="3839798"/>
            <a:ext cx="1628469" cy="115910"/>
          </a:xfrm>
          <a:prstGeom prst="roundRect">
            <a:avLst>
              <a:gd name="adj" fmla="val 50000"/>
            </a:avLst>
          </a:prstGeom>
          <a:solidFill>
            <a:srgbClr val="E96F49"/>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D752044F-2CA4-4EA0-9C82-587262571910}"/>
              </a:ext>
            </a:extLst>
          </p:cNvPr>
          <p:cNvSpPr txBox="1"/>
          <p:nvPr/>
        </p:nvSpPr>
        <p:spPr>
          <a:xfrm>
            <a:off x="181908" y="811303"/>
            <a:ext cx="900274" cy="1200329"/>
          </a:xfrm>
          <a:prstGeom prst="rect">
            <a:avLst/>
          </a:prstGeom>
          <a:noFill/>
        </p:spPr>
        <p:txBody>
          <a:bodyPr wrap="square" rtlCol="0">
            <a:spAutoFit/>
          </a:bodyPr>
          <a:lstStyle/>
          <a:p>
            <a:r>
              <a:rPr lang="en-US" sz="7200" dirty="0">
                <a:solidFill>
                  <a:schemeClr val="tx1">
                    <a:lumMod val="75000"/>
                    <a:lumOff val="25000"/>
                  </a:schemeClr>
                </a:solidFill>
                <a:latin typeface="Arial Black" panose="020B0A04020102020204" pitchFamily="34" charset="0"/>
              </a:rPr>
              <a:t>1</a:t>
            </a:r>
            <a:endParaRPr lang="en-IN" sz="7200" dirty="0">
              <a:solidFill>
                <a:schemeClr val="tx1">
                  <a:lumMod val="75000"/>
                  <a:lumOff val="25000"/>
                </a:schemeClr>
              </a:solidFill>
              <a:latin typeface="Arial Black" panose="020B0A04020102020204" pitchFamily="34" charset="0"/>
            </a:endParaRPr>
          </a:p>
        </p:txBody>
      </p:sp>
      <p:sp>
        <p:nvSpPr>
          <p:cNvPr id="8" name="TextBox 7">
            <a:extLst>
              <a:ext uri="{FF2B5EF4-FFF2-40B4-BE49-F238E27FC236}">
                <a16:creationId xmlns:a16="http://schemas.microsoft.com/office/drawing/2014/main" id="{2BC7EAA4-8725-4783-B657-3F9B5ABADBA3}"/>
              </a:ext>
            </a:extLst>
          </p:cNvPr>
          <p:cNvSpPr txBox="1"/>
          <p:nvPr/>
        </p:nvSpPr>
        <p:spPr>
          <a:xfrm>
            <a:off x="181907" y="2368508"/>
            <a:ext cx="2310569" cy="1323439"/>
          </a:xfrm>
          <a:prstGeom prst="rect">
            <a:avLst/>
          </a:prstGeom>
          <a:noFill/>
        </p:spPr>
        <p:txBody>
          <a:bodyPr wrap="square" rtlCol="0">
            <a:spAutoFit/>
          </a:bodyPr>
          <a:lstStyle/>
          <a:p>
            <a:pPr algn="ctr"/>
            <a:r>
              <a:rPr lang="tr-TR" sz="4000" b="1" spc="300" dirty="0">
                <a:solidFill>
                  <a:schemeClr val="tx2"/>
                </a:solidFill>
                <a:cs typeface="Calibri Light" panose="020F0302020204030204" pitchFamily="34" charset="0"/>
              </a:rPr>
              <a:t>Namazın</a:t>
            </a:r>
            <a:r>
              <a:rPr lang="tr-TR" sz="4000" dirty="0">
                <a:solidFill>
                  <a:schemeClr val="tx2"/>
                </a:solidFill>
              </a:rPr>
              <a:t> </a:t>
            </a:r>
            <a:r>
              <a:rPr lang="tr-TR" sz="4000" b="1" dirty="0">
                <a:solidFill>
                  <a:schemeClr val="tx2"/>
                </a:solidFill>
              </a:rPr>
              <a:t>Farzları</a:t>
            </a:r>
            <a:endParaRPr lang="en-IN" sz="4000" b="1" spc="300" dirty="0">
              <a:solidFill>
                <a:schemeClr val="tx2"/>
              </a:solidFill>
              <a:cs typeface="Calibri Light" panose="020F0302020204030204" pitchFamily="34" charset="0"/>
            </a:endParaRPr>
          </a:p>
        </p:txBody>
      </p:sp>
      <p:pic>
        <p:nvPicPr>
          <p:cNvPr id="3076" name="Picture 4" descr="islamic clipart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119" y="3796028"/>
            <a:ext cx="967344" cy="1136597"/>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p:cNvPicPr>
            <a:picLocks noChangeAspect="1"/>
          </p:cNvPicPr>
          <p:nvPr/>
        </p:nvPicPr>
        <p:blipFill>
          <a:blip r:embed="rId3"/>
          <a:stretch>
            <a:fillRect/>
          </a:stretch>
        </p:blipFill>
        <p:spPr>
          <a:xfrm>
            <a:off x="2798566" y="663158"/>
            <a:ext cx="5032698" cy="5206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İçerik Yer Tutucusu 2"/>
          <p:cNvSpPr>
            <a:spLocks noGrp="1"/>
          </p:cNvSpPr>
          <p:nvPr>
            <p:ph idx="1"/>
          </p:nvPr>
        </p:nvSpPr>
        <p:spPr>
          <a:xfrm>
            <a:off x="8155858" y="2339011"/>
            <a:ext cx="3819832" cy="2237902"/>
          </a:xfrm>
          <a:solidFill>
            <a:srgbClr val="FBC891"/>
          </a:solidFill>
          <a:ln w="38100">
            <a:solidFill>
              <a:srgbClr val="E9744F"/>
            </a:solidFill>
          </a:ln>
        </p:spPr>
        <p:style>
          <a:lnRef idx="1">
            <a:schemeClr val="accent3"/>
          </a:lnRef>
          <a:fillRef idx="2">
            <a:schemeClr val="accent3"/>
          </a:fillRef>
          <a:effectRef idx="1">
            <a:schemeClr val="accent3"/>
          </a:effectRef>
          <a:fontRef idx="minor">
            <a:schemeClr val="dk1"/>
          </a:fontRef>
        </p:style>
        <p:txBody>
          <a:bodyPr anchor="ctr">
            <a:noAutofit/>
          </a:bodyPr>
          <a:lstStyle/>
          <a:p>
            <a:pPr marL="0" indent="0">
              <a:buNone/>
            </a:pPr>
            <a:r>
              <a:rPr lang="tr-TR" sz="3200" dirty="0"/>
              <a:t>Namazın geçerli olabilmesi için neler yapmalıyız?</a:t>
            </a:r>
          </a:p>
        </p:txBody>
      </p:sp>
    </p:spTree>
    <p:extLst>
      <p:ext uri="{BB962C8B-B14F-4D97-AF65-F5344CB8AC3E}">
        <p14:creationId xmlns:p14="http://schemas.microsoft.com/office/powerpoint/2010/main" val="15683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wipe(down)">
                                      <p:cBhvr>
                                        <p:cTn id="12" dur="500"/>
                                        <p:tgtEl>
                                          <p:spTgt spid="14">
                                            <p:bg/>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down)">
                                      <p:cBhvr>
                                        <p:cTn id="1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eyemmüm farzlar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47" y="1749996"/>
            <a:ext cx="3794444" cy="3848266"/>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p:cNvSpPr>
            <a:spLocks noGrp="1"/>
          </p:cNvSpPr>
          <p:nvPr>
            <p:ph type="title"/>
          </p:nvPr>
        </p:nvSpPr>
        <p:spPr>
          <a:xfrm>
            <a:off x="0" y="50218"/>
            <a:ext cx="5358063" cy="577516"/>
          </a:xfrm>
          <a:solidFill>
            <a:srgbClr val="66BDB7"/>
          </a:solidFill>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200" dirty="0"/>
              <a:t>Teyemmüm abdestinin alınışı</a:t>
            </a:r>
          </a:p>
        </p:txBody>
      </p:sp>
      <p:sp>
        <p:nvSpPr>
          <p:cNvPr id="6" name="Dikdörtgen 5"/>
          <p:cNvSpPr/>
          <p:nvPr/>
        </p:nvSpPr>
        <p:spPr>
          <a:xfrm>
            <a:off x="367129" y="1128669"/>
            <a:ext cx="3491880" cy="774489"/>
          </a:xfrm>
          <a:prstGeom prst="rect">
            <a:avLst/>
          </a:prstGeom>
          <a:solidFill>
            <a:schemeClr val="accent1">
              <a:lumMod val="40000"/>
              <a:lumOff val="60000"/>
            </a:schemeClr>
          </a:solidFill>
          <a:ln w="38100">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4000" dirty="0"/>
              <a:t>Niyet etmek </a:t>
            </a:r>
          </a:p>
        </p:txBody>
      </p:sp>
      <p:sp>
        <p:nvSpPr>
          <p:cNvPr id="7" name="On Kenarlı 6"/>
          <p:cNvSpPr/>
          <p:nvPr/>
        </p:nvSpPr>
        <p:spPr>
          <a:xfrm>
            <a:off x="1730538" y="577516"/>
            <a:ext cx="765062" cy="748126"/>
          </a:xfrm>
          <a:prstGeom prst="decagon">
            <a:avLst/>
          </a:prstGeom>
          <a:solidFill>
            <a:srgbClr val="E2573C"/>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4800" dirty="0"/>
              <a:t>1</a:t>
            </a:r>
          </a:p>
        </p:txBody>
      </p:sp>
      <p:pic>
        <p:nvPicPr>
          <p:cNvPr id="10" name="Picture 2"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190" y="2780645"/>
            <a:ext cx="3594817" cy="3796889"/>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 name="Picture 4" descr="İlgili res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2835" y="2729268"/>
            <a:ext cx="3406025" cy="3848266"/>
          </a:xfrm>
          <a:prstGeom prst="rect">
            <a:avLst/>
          </a:prstGeom>
          <a:ln w="88900" cap="sq" cmpd="thickThin">
            <a:no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2" name="Dikdörtgen 11"/>
          <p:cNvSpPr/>
          <p:nvPr/>
        </p:nvSpPr>
        <p:spPr>
          <a:xfrm>
            <a:off x="4226139" y="1292800"/>
            <a:ext cx="3777320" cy="1487845"/>
          </a:xfrm>
          <a:prstGeom prst="rect">
            <a:avLst/>
          </a:prstGeom>
          <a:solidFill>
            <a:schemeClr val="accent1">
              <a:lumMod val="40000"/>
              <a:lumOff val="60000"/>
            </a:schemeClr>
          </a:solidFill>
          <a:ln w="38100">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İki elin içini temiz toprağa sürüp, yüzün tamamını mesh etmek.</a:t>
            </a:r>
          </a:p>
        </p:txBody>
      </p:sp>
      <p:sp>
        <p:nvSpPr>
          <p:cNvPr id="13" name="On Kenarlı 12"/>
          <p:cNvSpPr/>
          <p:nvPr/>
        </p:nvSpPr>
        <p:spPr>
          <a:xfrm>
            <a:off x="5509345" y="500539"/>
            <a:ext cx="899291" cy="922975"/>
          </a:xfrm>
          <a:prstGeom prst="decagon">
            <a:avLst/>
          </a:prstGeom>
          <a:solidFill>
            <a:srgbClr val="E2573C"/>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4800" dirty="0"/>
              <a:t>2</a:t>
            </a:r>
          </a:p>
        </p:txBody>
      </p:sp>
      <p:sp>
        <p:nvSpPr>
          <p:cNvPr id="14" name="Dikdörtgen 13"/>
          <p:cNvSpPr/>
          <p:nvPr/>
        </p:nvSpPr>
        <p:spPr>
          <a:xfrm>
            <a:off x="8370589" y="1325642"/>
            <a:ext cx="3774166" cy="1388137"/>
          </a:xfrm>
          <a:prstGeom prst="rect">
            <a:avLst/>
          </a:prstGeom>
          <a:solidFill>
            <a:schemeClr val="accent1">
              <a:lumMod val="40000"/>
              <a:lumOff val="60000"/>
            </a:schemeClr>
          </a:solidFill>
          <a:ln w="38100">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2400" dirty="0"/>
              <a:t>Elleri temiz toprağa vurup, önce sağ ve sonra sol kolu mesh etmek</a:t>
            </a:r>
            <a:r>
              <a:rPr lang="tr-TR" sz="2000" dirty="0"/>
              <a:t>.</a:t>
            </a:r>
            <a:endParaRPr lang="tr-TR" sz="2400" dirty="0"/>
          </a:p>
        </p:txBody>
      </p:sp>
      <p:sp>
        <p:nvSpPr>
          <p:cNvPr id="15" name="On Kenarlı 14"/>
          <p:cNvSpPr/>
          <p:nvPr/>
        </p:nvSpPr>
        <p:spPr>
          <a:xfrm>
            <a:off x="9796981" y="725487"/>
            <a:ext cx="856982" cy="790426"/>
          </a:xfrm>
          <a:prstGeom prst="decagon">
            <a:avLst/>
          </a:prstGeom>
          <a:solidFill>
            <a:srgbClr val="E2573C"/>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4800" dirty="0"/>
              <a:t>3</a:t>
            </a:r>
          </a:p>
        </p:txBody>
      </p:sp>
    </p:spTree>
    <p:custDataLst>
      <p:tags r:id="rId1"/>
    </p:custDataLst>
    <p:extLst>
      <p:ext uri="{BB962C8B-B14F-4D97-AF65-F5344CB8AC3E}">
        <p14:creationId xmlns:p14="http://schemas.microsoft.com/office/powerpoint/2010/main" val="8631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wipe(left)">
                                      <p:cBhvr>
                                        <p:cTn id="15" dur="500"/>
                                        <p:tgtEl>
                                          <p:spTgt spid="133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2279576" y="-29780"/>
            <a:ext cx="7776864" cy="658220"/>
          </a:xfrm>
          <a:solidFill>
            <a:schemeClr val="accent1">
              <a:lumMod val="40000"/>
              <a:lumOff val="60000"/>
            </a:schemeClr>
          </a:solidFill>
          <a:ln>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a:normAutofit/>
          </a:bodyPr>
          <a:lstStyle/>
          <a:p>
            <a:r>
              <a:rPr lang="tr-TR" sz="3200" dirty="0"/>
              <a:t>Aşağıdaki kutularda verilen bilgileri yerleştirin </a:t>
            </a:r>
          </a:p>
        </p:txBody>
      </p:sp>
      <p:sp>
        <p:nvSpPr>
          <p:cNvPr id="5" name="Dikdörtgen 4"/>
          <p:cNvSpPr/>
          <p:nvPr/>
        </p:nvSpPr>
        <p:spPr>
          <a:xfrm>
            <a:off x="244028" y="1139188"/>
            <a:ext cx="3585892" cy="3208637"/>
          </a:xfrm>
          <a:prstGeom prst="rect">
            <a:avLst/>
          </a:prstGeom>
          <a:noFill/>
          <a:ln w="38100">
            <a:solidFill>
              <a:srgbClr val="E3573C"/>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6" name="Dikdörtgen 5"/>
          <p:cNvSpPr/>
          <p:nvPr/>
        </p:nvSpPr>
        <p:spPr>
          <a:xfrm>
            <a:off x="4215853" y="1197853"/>
            <a:ext cx="3472893" cy="3208637"/>
          </a:xfrm>
          <a:prstGeom prst="rect">
            <a:avLst/>
          </a:prstGeom>
          <a:noFill/>
          <a:ln w="38100">
            <a:solidFill>
              <a:srgbClr val="06A199"/>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7" name="Dikdörtgen 6"/>
          <p:cNvSpPr/>
          <p:nvPr/>
        </p:nvSpPr>
        <p:spPr>
          <a:xfrm>
            <a:off x="7968208" y="1196752"/>
            <a:ext cx="3904478" cy="3240360"/>
          </a:xfrm>
          <a:prstGeom prst="rect">
            <a:avLst/>
          </a:prstGeom>
          <a:noFill/>
          <a:ln w="38100">
            <a:solidFill>
              <a:srgbClr val="7030A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tr-TR"/>
          </a:p>
        </p:txBody>
      </p:sp>
      <p:sp>
        <p:nvSpPr>
          <p:cNvPr id="8" name="Dikdörtgen 7"/>
          <p:cNvSpPr/>
          <p:nvPr/>
        </p:nvSpPr>
        <p:spPr>
          <a:xfrm>
            <a:off x="350881" y="715928"/>
            <a:ext cx="3248154" cy="610344"/>
          </a:xfrm>
          <a:prstGeom prst="rect">
            <a:avLst/>
          </a:prstGeom>
          <a:solidFill>
            <a:srgbClr val="FFE699"/>
          </a:solidFill>
          <a:ln>
            <a:solidFill>
              <a:schemeClr val="bg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tr-TR" sz="2400" dirty="0"/>
              <a:t>Abdest Farzları </a:t>
            </a:r>
          </a:p>
        </p:txBody>
      </p:sp>
      <p:sp>
        <p:nvSpPr>
          <p:cNvPr id="9" name="Dikdörtgen 8"/>
          <p:cNvSpPr/>
          <p:nvPr/>
        </p:nvSpPr>
        <p:spPr>
          <a:xfrm>
            <a:off x="4489640" y="760474"/>
            <a:ext cx="3030396" cy="817506"/>
          </a:xfrm>
          <a:prstGeom prst="rect">
            <a:avLst/>
          </a:prstGeom>
          <a:solidFill>
            <a:srgbClr val="FBC891"/>
          </a:solidFill>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2400" dirty="0"/>
              <a:t>Gusül (Boy) Abdestinin Farzları </a:t>
            </a:r>
          </a:p>
        </p:txBody>
      </p:sp>
      <p:sp>
        <p:nvSpPr>
          <p:cNvPr id="10" name="Dikdörtgen 9"/>
          <p:cNvSpPr/>
          <p:nvPr/>
        </p:nvSpPr>
        <p:spPr>
          <a:xfrm>
            <a:off x="8194448" y="685367"/>
            <a:ext cx="3471416" cy="892614"/>
          </a:xfrm>
          <a:prstGeom prst="rect">
            <a:avLst/>
          </a:prstGeom>
          <a:solidFill>
            <a:srgbClr val="FFEE5A"/>
          </a:solidFill>
          <a:ln>
            <a:solidFill>
              <a:schemeClr val="bg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tr-TR" sz="2800" dirty="0"/>
              <a:t>Teyemmümün</a:t>
            </a:r>
            <a:r>
              <a:rPr lang="tr-TR" sz="3200" dirty="0"/>
              <a:t> </a:t>
            </a:r>
            <a:r>
              <a:rPr lang="tr-TR" sz="2800" dirty="0"/>
              <a:t>Farzları </a:t>
            </a:r>
            <a:r>
              <a:rPr lang="tr-TR" sz="3200" dirty="0"/>
              <a:t> </a:t>
            </a:r>
          </a:p>
        </p:txBody>
      </p:sp>
      <p:sp>
        <p:nvSpPr>
          <p:cNvPr id="11" name="Dikdörtgen 10"/>
          <p:cNvSpPr/>
          <p:nvPr/>
        </p:nvSpPr>
        <p:spPr>
          <a:xfrm>
            <a:off x="370158" y="4563860"/>
            <a:ext cx="2989540" cy="476133"/>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a:t>Yüzü yıkamak</a:t>
            </a:r>
            <a:endParaRPr lang="tr-TR" dirty="0"/>
          </a:p>
        </p:txBody>
      </p:sp>
      <p:sp>
        <p:nvSpPr>
          <p:cNvPr id="12" name="Dikdörtgen 11"/>
          <p:cNvSpPr/>
          <p:nvPr/>
        </p:nvSpPr>
        <p:spPr>
          <a:xfrm>
            <a:off x="370157" y="5318868"/>
            <a:ext cx="4119483" cy="624497"/>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a:t>Başın dörtte bir kısmını mesh etmek</a:t>
            </a:r>
          </a:p>
        </p:txBody>
      </p:sp>
      <p:sp>
        <p:nvSpPr>
          <p:cNvPr id="13" name="Dikdörtgen 12"/>
          <p:cNvSpPr/>
          <p:nvPr/>
        </p:nvSpPr>
        <p:spPr>
          <a:xfrm>
            <a:off x="3543365" y="4538524"/>
            <a:ext cx="2124809" cy="577311"/>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a:t>Kolları dirseklerle ile birlikte yıkamak</a:t>
            </a:r>
          </a:p>
        </p:txBody>
      </p:sp>
      <p:sp>
        <p:nvSpPr>
          <p:cNvPr id="14" name="Dikdörtgen 13"/>
          <p:cNvSpPr/>
          <p:nvPr/>
        </p:nvSpPr>
        <p:spPr>
          <a:xfrm>
            <a:off x="8573207" y="6166615"/>
            <a:ext cx="3154335" cy="577311"/>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a:t>Ayakları topuklara kadar yıkamak</a:t>
            </a:r>
          </a:p>
        </p:txBody>
      </p:sp>
      <p:sp>
        <p:nvSpPr>
          <p:cNvPr id="15" name="Dikdörtgen 14"/>
          <p:cNvSpPr/>
          <p:nvPr/>
        </p:nvSpPr>
        <p:spPr>
          <a:xfrm>
            <a:off x="6210377" y="4524208"/>
            <a:ext cx="1543787" cy="577311"/>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a:t>Niyet etmek </a:t>
            </a:r>
          </a:p>
        </p:txBody>
      </p:sp>
      <p:sp>
        <p:nvSpPr>
          <p:cNvPr id="16" name="Dikdörtgen 15"/>
          <p:cNvSpPr/>
          <p:nvPr/>
        </p:nvSpPr>
        <p:spPr>
          <a:xfrm>
            <a:off x="8366745" y="4538523"/>
            <a:ext cx="3433369" cy="619542"/>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a:t>Ağzı suyla iyice çalkalayıp temizlemek</a:t>
            </a:r>
            <a:endParaRPr lang="tr-TR" sz="4000" dirty="0"/>
          </a:p>
        </p:txBody>
      </p:sp>
      <p:sp>
        <p:nvSpPr>
          <p:cNvPr id="17" name="Dikdörtgen 16"/>
          <p:cNvSpPr/>
          <p:nvPr/>
        </p:nvSpPr>
        <p:spPr>
          <a:xfrm>
            <a:off x="4666921" y="5332849"/>
            <a:ext cx="2942355" cy="639721"/>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a:t>Burnu suyla güzelce temizlemek</a:t>
            </a:r>
            <a:endParaRPr lang="tr-TR" sz="3200" dirty="0"/>
          </a:p>
        </p:txBody>
      </p:sp>
      <p:sp>
        <p:nvSpPr>
          <p:cNvPr id="18" name="Dikdörtgen 17"/>
          <p:cNvSpPr/>
          <p:nvPr/>
        </p:nvSpPr>
        <p:spPr>
          <a:xfrm>
            <a:off x="478971" y="6130199"/>
            <a:ext cx="3350949" cy="488315"/>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000" dirty="0"/>
              <a:t>Bütün vücudu yıkamak</a:t>
            </a:r>
            <a:endParaRPr lang="tr-TR" sz="3200" dirty="0"/>
          </a:p>
        </p:txBody>
      </p:sp>
      <p:sp>
        <p:nvSpPr>
          <p:cNvPr id="19" name="Dikdörtgen 18"/>
          <p:cNvSpPr/>
          <p:nvPr/>
        </p:nvSpPr>
        <p:spPr>
          <a:xfrm>
            <a:off x="4082250" y="6155807"/>
            <a:ext cx="3647802" cy="577311"/>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a:t>Elleri temiz toprağa vurup, yüzün tamamını mesh etmek</a:t>
            </a:r>
          </a:p>
        </p:txBody>
      </p:sp>
      <p:sp>
        <p:nvSpPr>
          <p:cNvPr id="20" name="Dikdörtgen 19"/>
          <p:cNvSpPr/>
          <p:nvPr/>
        </p:nvSpPr>
        <p:spPr>
          <a:xfrm>
            <a:off x="8050387" y="5395259"/>
            <a:ext cx="3759539" cy="577311"/>
          </a:xfrm>
          <a:prstGeom prst="rect">
            <a:avLst/>
          </a:prstGeom>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a:t>Elleri temiz toprağa vurup, kolları mesh etmek</a:t>
            </a:r>
          </a:p>
        </p:txBody>
      </p:sp>
      <p:sp>
        <p:nvSpPr>
          <p:cNvPr id="21" name="Dikdörtgen 20"/>
          <p:cNvSpPr/>
          <p:nvPr/>
        </p:nvSpPr>
        <p:spPr>
          <a:xfrm>
            <a:off x="505826" y="1451856"/>
            <a:ext cx="2989540" cy="361287"/>
          </a:xfrm>
          <a:prstGeom prst="rect">
            <a:avLst/>
          </a:prstGeom>
          <a:solidFill>
            <a:schemeClr val="accent4">
              <a:lumMod val="40000"/>
              <a:lumOff val="60000"/>
            </a:schemeClr>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000" dirty="0"/>
              <a:t>Yüzü yıkamak</a:t>
            </a:r>
          </a:p>
        </p:txBody>
      </p:sp>
      <p:sp>
        <p:nvSpPr>
          <p:cNvPr id="22" name="Dikdörtgen 21"/>
          <p:cNvSpPr/>
          <p:nvPr/>
        </p:nvSpPr>
        <p:spPr>
          <a:xfrm>
            <a:off x="505826" y="1938727"/>
            <a:ext cx="3008815" cy="577311"/>
          </a:xfrm>
          <a:prstGeom prst="rect">
            <a:avLst/>
          </a:prstGeom>
          <a:solidFill>
            <a:schemeClr val="accent4">
              <a:lumMod val="40000"/>
              <a:lumOff val="60000"/>
            </a:schemeClr>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000" dirty="0"/>
              <a:t>Kolları dirsekler ile birlikte yıkamak</a:t>
            </a:r>
          </a:p>
        </p:txBody>
      </p:sp>
      <p:sp>
        <p:nvSpPr>
          <p:cNvPr id="23" name="Dikdörtgen 22"/>
          <p:cNvSpPr/>
          <p:nvPr/>
        </p:nvSpPr>
        <p:spPr>
          <a:xfrm>
            <a:off x="505826" y="2624001"/>
            <a:ext cx="3045874" cy="802034"/>
          </a:xfrm>
          <a:prstGeom prst="rect">
            <a:avLst/>
          </a:prstGeom>
          <a:solidFill>
            <a:schemeClr val="accent4">
              <a:lumMod val="40000"/>
              <a:lumOff val="60000"/>
            </a:schemeClr>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400" dirty="0"/>
              <a:t>Başın dörtte bir kısmını mesh etmek</a:t>
            </a:r>
          </a:p>
        </p:txBody>
      </p:sp>
      <p:sp>
        <p:nvSpPr>
          <p:cNvPr id="24" name="Dikdörtgen 23"/>
          <p:cNvSpPr/>
          <p:nvPr/>
        </p:nvSpPr>
        <p:spPr>
          <a:xfrm>
            <a:off x="505826" y="3540110"/>
            <a:ext cx="3045874" cy="577311"/>
          </a:xfrm>
          <a:prstGeom prst="rect">
            <a:avLst/>
          </a:prstGeom>
          <a:solidFill>
            <a:schemeClr val="accent4">
              <a:lumMod val="40000"/>
              <a:lumOff val="60000"/>
            </a:schemeClr>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000" dirty="0"/>
              <a:t>Ayakları topuklara kadar yıkamak</a:t>
            </a:r>
          </a:p>
        </p:txBody>
      </p:sp>
      <p:sp>
        <p:nvSpPr>
          <p:cNvPr id="25" name="Dikdörtgen 24"/>
          <p:cNvSpPr/>
          <p:nvPr/>
        </p:nvSpPr>
        <p:spPr>
          <a:xfrm>
            <a:off x="4306729" y="1696709"/>
            <a:ext cx="3304183" cy="756863"/>
          </a:xfrm>
          <a:prstGeom prst="rect">
            <a:avLst/>
          </a:prstGeom>
          <a:solidFill>
            <a:srgbClr val="FBC891"/>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000" dirty="0"/>
              <a:t>Ağzı suyla iyice çalkalayıp temizlemek</a:t>
            </a:r>
            <a:endParaRPr lang="tr-TR" sz="4400" dirty="0"/>
          </a:p>
        </p:txBody>
      </p:sp>
      <p:sp>
        <p:nvSpPr>
          <p:cNvPr id="26" name="Dikdörtgen 25"/>
          <p:cNvSpPr/>
          <p:nvPr/>
        </p:nvSpPr>
        <p:spPr>
          <a:xfrm>
            <a:off x="4316659" y="3549563"/>
            <a:ext cx="3284322" cy="664299"/>
          </a:xfrm>
          <a:prstGeom prst="rect">
            <a:avLst/>
          </a:prstGeom>
          <a:solidFill>
            <a:srgbClr val="FBC891"/>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400" dirty="0"/>
              <a:t>Bütün vücudu yıkamak</a:t>
            </a:r>
            <a:endParaRPr lang="tr-TR" sz="3600" dirty="0"/>
          </a:p>
        </p:txBody>
      </p:sp>
      <p:sp>
        <p:nvSpPr>
          <p:cNvPr id="27" name="Dikdörtgen 26"/>
          <p:cNvSpPr/>
          <p:nvPr/>
        </p:nvSpPr>
        <p:spPr>
          <a:xfrm>
            <a:off x="4316659" y="2556373"/>
            <a:ext cx="3284322" cy="873658"/>
          </a:xfrm>
          <a:prstGeom prst="rect">
            <a:avLst/>
          </a:prstGeom>
          <a:solidFill>
            <a:srgbClr val="FBC891"/>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800" dirty="0"/>
              <a:t>Burnu suyla güzelce temizlemek</a:t>
            </a:r>
            <a:endParaRPr lang="tr-TR" sz="4400" dirty="0"/>
          </a:p>
        </p:txBody>
      </p:sp>
      <p:sp>
        <p:nvSpPr>
          <p:cNvPr id="28" name="Dikdörtgen 27"/>
          <p:cNvSpPr/>
          <p:nvPr/>
        </p:nvSpPr>
        <p:spPr>
          <a:xfrm>
            <a:off x="8052167" y="1735810"/>
            <a:ext cx="3705683" cy="446014"/>
          </a:xfrm>
          <a:prstGeom prst="rect">
            <a:avLst/>
          </a:prstGeom>
          <a:solidFill>
            <a:srgbClr val="FFEE5A"/>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400" dirty="0"/>
              <a:t>Niyet etmek </a:t>
            </a:r>
          </a:p>
        </p:txBody>
      </p:sp>
      <p:sp>
        <p:nvSpPr>
          <p:cNvPr id="29" name="Dikdörtgen 28"/>
          <p:cNvSpPr/>
          <p:nvPr/>
        </p:nvSpPr>
        <p:spPr>
          <a:xfrm>
            <a:off x="8052166" y="2372523"/>
            <a:ext cx="3705683" cy="866568"/>
          </a:xfrm>
          <a:prstGeom prst="rect">
            <a:avLst/>
          </a:prstGeom>
          <a:solidFill>
            <a:srgbClr val="FFEE5A"/>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000" dirty="0"/>
              <a:t>Elleri temiz toprağa vurup, yüzün tamamını mesh etmek</a:t>
            </a:r>
          </a:p>
        </p:txBody>
      </p:sp>
      <p:sp>
        <p:nvSpPr>
          <p:cNvPr id="30" name="Dikdörtgen 29"/>
          <p:cNvSpPr/>
          <p:nvPr/>
        </p:nvSpPr>
        <p:spPr>
          <a:xfrm>
            <a:off x="8050387" y="3429790"/>
            <a:ext cx="3705682" cy="832417"/>
          </a:xfrm>
          <a:prstGeom prst="rect">
            <a:avLst/>
          </a:prstGeom>
          <a:solidFill>
            <a:srgbClr val="FFEE5A"/>
          </a:soli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000" dirty="0"/>
              <a:t>Elleri temiz toprağa vurup, kolları mesh etmek</a:t>
            </a:r>
          </a:p>
        </p:txBody>
      </p:sp>
    </p:spTree>
    <p:extLst>
      <p:ext uri="{BB962C8B-B14F-4D97-AF65-F5344CB8AC3E}">
        <p14:creationId xmlns:p14="http://schemas.microsoft.com/office/powerpoint/2010/main" val="33201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15"/>
                                        </p:tgtEl>
                                        <p:attrNameLst>
                                          <p:attrName>ppt_x</p:attrName>
                                        </p:attrNameLst>
                                      </p:cBhvr>
                                      <p:tavLst>
                                        <p:tav tm="0">
                                          <p:val>
                                            <p:strVal val="ppt_x"/>
                                          </p:val>
                                        </p:tav>
                                        <p:tav tm="100000">
                                          <p:val>
                                            <p:strVal val="ppt_x"/>
                                          </p:val>
                                        </p:tav>
                                      </p:tavLst>
                                    </p:anim>
                                    <p:anim calcmode="lin" valueType="num">
                                      <p:cBhvr additive="base">
                                        <p:cTn id="30" dur="500"/>
                                        <p:tgtEl>
                                          <p:spTgt spid="15"/>
                                        </p:tgtEl>
                                        <p:attrNameLst>
                                          <p:attrName>ppt_y</p:attrName>
                                        </p:attrNameLst>
                                      </p:cBhvr>
                                      <p:tavLst>
                                        <p:tav tm="0">
                                          <p:val>
                                            <p:strVal val="ppt_y"/>
                                          </p:val>
                                        </p:tav>
                                        <p:tav tm="100000">
                                          <p:val>
                                            <p:strVal val="1+ppt_h/2"/>
                                          </p:val>
                                        </p:tav>
                                      </p:tavLst>
                                    </p:anim>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16"/>
                                        </p:tgtEl>
                                        <p:attrNameLst>
                                          <p:attrName>ppt_x</p:attrName>
                                        </p:attrNameLst>
                                      </p:cBhvr>
                                      <p:tavLst>
                                        <p:tav tm="0">
                                          <p:val>
                                            <p:strVal val="ppt_x"/>
                                          </p:val>
                                        </p:tav>
                                        <p:tav tm="100000">
                                          <p:val>
                                            <p:strVal val="ppt_x"/>
                                          </p:val>
                                        </p:tav>
                                      </p:tavLst>
                                    </p:anim>
                                    <p:anim calcmode="lin" valueType="num">
                                      <p:cBhvr additive="base">
                                        <p:cTn id="42" dur="500"/>
                                        <p:tgtEl>
                                          <p:spTgt spid="16"/>
                                        </p:tgtEl>
                                        <p:attrNameLst>
                                          <p:attrName>ppt_y</p:attrName>
                                        </p:attrNameLst>
                                      </p:cBhvr>
                                      <p:tavLst>
                                        <p:tav tm="0">
                                          <p:val>
                                            <p:strVal val="ppt_y"/>
                                          </p:val>
                                        </p:tav>
                                        <p:tav tm="100000">
                                          <p:val>
                                            <p:strVal val="1+ppt_h/2"/>
                                          </p:val>
                                        </p:tav>
                                      </p:tavLst>
                                    </p:anim>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ppt_x"/>
                                          </p:val>
                                        </p:tav>
                                        <p:tav tm="100000">
                                          <p:val>
                                            <p:strVal val="#ppt_x"/>
                                          </p:val>
                                        </p:tav>
                                      </p:tavLst>
                                    </p:anim>
                                    <p:anim calcmode="lin" valueType="num">
                                      <p:cBhvr additive="base">
                                        <p:cTn id="4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grpId="0" nodeType="clickEffect">
                                  <p:stCondLst>
                                    <p:cond delay="0"/>
                                  </p:stCondLst>
                                  <p:childTnLst>
                                    <p:animEffect transition="out" filter="barn(inVertical)">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0" nodeType="clickEffect">
                                  <p:stCondLst>
                                    <p:cond delay="0"/>
                                  </p:stCondLst>
                                  <p:childTnLst>
                                    <p:anim calcmode="lin" valueType="num">
                                      <p:cBhvr additive="base">
                                        <p:cTn id="64" dur="500"/>
                                        <p:tgtEl>
                                          <p:spTgt spid="17"/>
                                        </p:tgtEl>
                                        <p:attrNameLst>
                                          <p:attrName>ppt_x</p:attrName>
                                        </p:attrNameLst>
                                      </p:cBhvr>
                                      <p:tavLst>
                                        <p:tav tm="0">
                                          <p:val>
                                            <p:strVal val="ppt_x"/>
                                          </p:val>
                                        </p:tav>
                                        <p:tav tm="100000">
                                          <p:val>
                                            <p:strVal val="ppt_x"/>
                                          </p:val>
                                        </p:tav>
                                      </p:tavLst>
                                    </p:anim>
                                    <p:anim calcmode="lin" valueType="num">
                                      <p:cBhvr additive="base">
                                        <p:cTn id="65" dur="500"/>
                                        <p:tgtEl>
                                          <p:spTgt spid="17"/>
                                        </p:tgtEl>
                                        <p:attrNameLst>
                                          <p:attrName>ppt_y</p:attrName>
                                        </p:attrNameLst>
                                      </p:cBhvr>
                                      <p:tavLst>
                                        <p:tav tm="0">
                                          <p:val>
                                            <p:strVal val="ppt_y"/>
                                          </p:val>
                                        </p:tav>
                                        <p:tav tm="100000">
                                          <p:val>
                                            <p:strVal val="1+ppt_h/2"/>
                                          </p:val>
                                        </p:tav>
                                      </p:tavLst>
                                    </p:anim>
                                    <p:set>
                                      <p:cBhvr>
                                        <p:cTn id="66" dur="1" fill="hold">
                                          <p:stCondLst>
                                            <p:cond delay="499"/>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0" nodeType="clickEffect">
                                  <p:stCondLst>
                                    <p:cond delay="0"/>
                                  </p:stCondLst>
                                  <p:childTnLst>
                                    <p:anim calcmode="lin" valueType="num">
                                      <p:cBhvr additive="base">
                                        <p:cTn id="76" dur="500"/>
                                        <p:tgtEl>
                                          <p:spTgt spid="20"/>
                                        </p:tgtEl>
                                        <p:attrNameLst>
                                          <p:attrName>ppt_x</p:attrName>
                                        </p:attrNameLst>
                                      </p:cBhvr>
                                      <p:tavLst>
                                        <p:tav tm="0">
                                          <p:val>
                                            <p:strVal val="ppt_x"/>
                                          </p:val>
                                        </p:tav>
                                        <p:tav tm="100000">
                                          <p:val>
                                            <p:strVal val="ppt_x"/>
                                          </p:val>
                                        </p:tav>
                                      </p:tavLst>
                                    </p:anim>
                                    <p:anim calcmode="lin" valueType="num">
                                      <p:cBhvr additive="base">
                                        <p:cTn id="77" dur="500"/>
                                        <p:tgtEl>
                                          <p:spTgt spid="20"/>
                                        </p:tgtEl>
                                        <p:attrNameLst>
                                          <p:attrName>ppt_y</p:attrName>
                                        </p:attrNameLst>
                                      </p:cBhvr>
                                      <p:tavLst>
                                        <p:tav tm="0">
                                          <p:val>
                                            <p:strVal val="ppt_y"/>
                                          </p:val>
                                        </p:tav>
                                        <p:tav tm="100000">
                                          <p:val>
                                            <p:strVal val="1+ppt_h/2"/>
                                          </p:val>
                                        </p:tav>
                                      </p:tavLst>
                                    </p:anim>
                                    <p:set>
                                      <p:cBhvr>
                                        <p:cTn id="78" dur="1" fill="hold">
                                          <p:stCondLst>
                                            <p:cond delay="4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grpId="0" nodeType="clickEffect">
                                  <p:stCondLst>
                                    <p:cond delay="0"/>
                                  </p:stCondLst>
                                  <p:childTnLst>
                                    <p:anim calcmode="lin" valueType="num">
                                      <p:cBhvr additive="base">
                                        <p:cTn id="89" dur="500"/>
                                        <p:tgtEl>
                                          <p:spTgt spid="18"/>
                                        </p:tgtEl>
                                        <p:attrNameLst>
                                          <p:attrName>ppt_x</p:attrName>
                                        </p:attrNameLst>
                                      </p:cBhvr>
                                      <p:tavLst>
                                        <p:tav tm="0">
                                          <p:val>
                                            <p:strVal val="ppt_x"/>
                                          </p:val>
                                        </p:tav>
                                        <p:tav tm="100000">
                                          <p:val>
                                            <p:strVal val="ppt_x"/>
                                          </p:val>
                                        </p:tav>
                                      </p:tavLst>
                                    </p:anim>
                                    <p:anim calcmode="lin" valueType="num">
                                      <p:cBhvr additive="base">
                                        <p:cTn id="90" dur="500"/>
                                        <p:tgtEl>
                                          <p:spTgt spid="18"/>
                                        </p:tgtEl>
                                        <p:attrNameLst>
                                          <p:attrName>ppt_y</p:attrName>
                                        </p:attrNameLst>
                                      </p:cBhvr>
                                      <p:tavLst>
                                        <p:tav tm="0">
                                          <p:val>
                                            <p:strVal val="ppt_y"/>
                                          </p:val>
                                        </p:tav>
                                        <p:tav tm="100000">
                                          <p:val>
                                            <p:strVal val="1+ppt_h/2"/>
                                          </p:val>
                                        </p:tav>
                                      </p:tavLst>
                                    </p:anim>
                                    <p:set>
                                      <p:cBhvr>
                                        <p:cTn id="91" dur="1" fill="hold">
                                          <p:stCondLst>
                                            <p:cond delay="499"/>
                                          </p:stCondLst>
                                        </p:cTn>
                                        <p:tgtEl>
                                          <p:spTgt spid="1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fill="hold"/>
                                        <p:tgtEl>
                                          <p:spTgt spid="26"/>
                                        </p:tgtEl>
                                        <p:attrNameLst>
                                          <p:attrName>ppt_x</p:attrName>
                                        </p:attrNameLst>
                                      </p:cBhvr>
                                      <p:tavLst>
                                        <p:tav tm="0">
                                          <p:val>
                                            <p:strVal val="#ppt_x"/>
                                          </p:val>
                                        </p:tav>
                                        <p:tav tm="100000">
                                          <p:val>
                                            <p:strVal val="#ppt_x"/>
                                          </p:val>
                                        </p:tav>
                                      </p:tavLst>
                                    </p:anim>
                                    <p:anim calcmode="lin" valueType="num">
                                      <p:cBhvr additive="base">
                                        <p:cTn id="9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xit" presetSubtype="4" fill="hold" grpId="0" nodeType="clickEffect">
                                  <p:stCondLst>
                                    <p:cond delay="0"/>
                                  </p:stCondLst>
                                  <p:childTnLst>
                                    <p:anim calcmode="lin" valueType="num">
                                      <p:cBhvr additive="base">
                                        <p:cTn id="101" dur="500"/>
                                        <p:tgtEl>
                                          <p:spTgt spid="19"/>
                                        </p:tgtEl>
                                        <p:attrNameLst>
                                          <p:attrName>ppt_x</p:attrName>
                                        </p:attrNameLst>
                                      </p:cBhvr>
                                      <p:tavLst>
                                        <p:tav tm="0">
                                          <p:val>
                                            <p:strVal val="ppt_x"/>
                                          </p:val>
                                        </p:tav>
                                        <p:tav tm="100000">
                                          <p:val>
                                            <p:strVal val="ppt_x"/>
                                          </p:val>
                                        </p:tav>
                                      </p:tavLst>
                                    </p:anim>
                                    <p:anim calcmode="lin" valueType="num">
                                      <p:cBhvr additive="base">
                                        <p:cTn id="102" dur="500"/>
                                        <p:tgtEl>
                                          <p:spTgt spid="19"/>
                                        </p:tgtEl>
                                        <p:attrNameLst>
                                          <p:attrName>ppt_y</p:attrName>
                                        </p:attrNameLst>
                                      </p:cBhvr>
                                      <p:tavLst>
                                        <p:tav tm="0">
                                          <p:val>
                                            <p:strVal val="ppt_y"/>
                                          </p:val>
                                        </p:tav>
                                        <p:tav tm="100000">
                                          <p:val>
                                            <p:strVal val="1+ppt_h/2"/>
                                          </p:val>
                                        </p:tav>
                                      </p:tavLst>
                                    </p:anim>
                                    <p:set>
                                      <p:cBhvr>
                                        <p:cTn id="103" dur="1" fill="hold">
                                          <p:stCondLst>
                                            <p:cond delay="499"/>
                                          </p:stCondLst>
                                        </p:cTn>
                                        <p:tgtEl>
                                          <p:spTgt spid="1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30"/>
                                        </p:tgtEl>
                                        <p:attrNameLst>
                                          <p:attrName>style.visibility</p:attrName>
                                        </p:attrNameLst>
                                      </p:cBhvr>
                                      <p:to>
                                        <p:strVal val="visible"/>
                                      </p:to>
                                    </p:set>
                                    <p:anim calcmode="lin" valueType="num">
                                      <p:cBhvr additive="base">
                                        <p:cTn id="108" dur="500" fill="hold"/>
                                        <p:tgtEl>
                                          <p:spTgt spid="30"/>
                                        </p:tgtEl>
                                        <p:attrNameLst>
                                          <p:attrName>ppt_x</p:attrName>
                                        </p:attrNameLst>
                                      </p:cBhvr>
                                      <p:tavLst>
                                        <p:tav tm="0">
                                          <p:val>
                                            <p:strVal val="#ppt_x"/>
                                          </p:val>
                                        </p:tav>
                                        <p:tav tm="100000">
                                          <p:val>
                                            <p:strVal val="#ppt_x"/>
                                          </p:val>
                                        </p:tav>
                                      </p:tavLst>
                                    </p:anim>
                                    <p:anim calcmode="lin" valueType="num">
                                      <p:cBhvr additive="base">
                                        <p:cTn id="10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xit" presetSubtype="4" fill="hold" grpId="0" nodeType="clickEffect">
                                  <p:stCondLst>
                                    <p:cond delay="0"/>
                                  </p:stCondLst>
                                  <p:childTnLst>
                                    <p:anim calcmode="lin" valueType="num">
                                      <p:cBhvr additive="base">
                                        <p:cTn id="113" dur="500"/>
                                        <p:tgtEl>
                                          <p:spTgt spid="14"/>
                                        </p:tgtEl>
                                        <p:attrNameLst>
                                          <p:attrName>ppt_x</p:attrName>
                                        </p:attrNameLst>
                                      </p:cBhvr>
                                      <p:tavLst>
                                        <p:tav tm="0">
                                          <p:val>
                                            <p:strVal val="ppt_x"/>
                                          </p:val>
                                        </p:tav>
                                        <p:tav tm="100000">
                                          <p:val>
                                            <p:strVal val="ppt_x"/>
                                          </p:val>
                                        </p:tav>
                                      </p:tavLst>
                                    </p:anim>
                                    <p:anim calcmode="lin" valueType="num">
                                      <p:cBhvr additive="base">
                                        <p:cTn id="114" dur="500"/>
                                        <p:tgtEl>
                                          <p:spTgt spid="14"/>
                                        </p:tgtEl>
                                        <p:attrNameLst>
                                          <p:attrName>ppt_y</p:attrName>
                                        </p:attrNameLst>
                                      </p:cBhvr>
                                      <p:tavLst>
                                        <p:tav tm="0">
                                          <p:val>
                                            <p:strVal val="ppt_y"/>
                                          </p:val>
                                        </p:tav>
                                        <p:tav tm="100000">
                                          <p:val>
                                            <p:strVal val="1+ppt_h/2"/>
                                          </p:val>
                                        </p:tav>
                                      </p:tavLst>
                                    </p:anim>
                                    <p:set>
                                      <p:cBhvr>
                                        <p:cTn id="115" dur="1" fill="hold">
                                          <p:stCondLst>
                                            <p:cond delay="499"/>
                                          </p:stCondLst>
                                        </p:cTn>
                                        <p:tgtEl>
                                          <p:spTgt spid="1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 calcmode="lin" valueType="num">
                                      <p:cBhvr additive="base">
                                        <p:cTn id="120" dur="500" fill="hold"/>
                                        <p:tgtEl>
                                          <p:spTgt spid="24"/>
                                        </p:tgtEl>
                                        <p:attrNameLst>
                                          <p:attrName>ppt_x</p:attrName>
                                        </p:attrNameLst>
                                      </p:cBhvr>
                                      <p:tavLst>
                                        <p:tav tm="0">
                                          <p:val>
                                            <p:strVal val="#ppt_x"/>
                                          </p:val>
                                        </p:tav>
                                        <p:tav tm="100000">
                                          <p:val>
                                            <p:strVal val="#ppt_x"/>
                                          </p:val>
                                        </p:tav>
                                      </p:tavLst>
                                    </p:anim>
                                    <p:anim calcmode="lin" valueType="num">
                                      <p:cBhvr additive="base">
                                        <p:cTn id="12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237;p31"/>
          <p:cNvGrpSpPr/>
          <p:nvPr/>
        </p:nvGrpSpPr>
        <p:grpSpPr>
          <a:xfrm>
            <a:off x="4085185" y="1011562"/>
            <a:ext cx="7552632" cy="960600"/>
            <a:chOff x="-3297382" y="1105250"/>
            <a:chExt cx="7552632" cy="960600"/>
          </a:xfrm>
        </p:grpSpPr>
        <p:sp>
          <p:nvSpPr>
            <p:cNvPr id="4" name="Google Shape;1238;p31"/>
            <p:cNvSpPr/>
            <p:nvPr/>
          </p:nvSpPr>
          <p:spPr>
            <a:xfrm>
              <a:off x="-3297382" y="1105250"/>
              <a:ext cx="6536482" cy="960600"/>
            </a:xfrm>
            <a:prstGeom prst="rect">
              <a:avLst/>
            </a:prstGeom>
            <a:solidFill>
              <a:srgbClr val="539792">
                <a:alpha val="12549"/>
              </a:srgbClr>
            </a:solidFill>
            <a:ln>
              <a:noFill/>
            </a:ln>
          </p:spPr>
          <p:txBody>
            <a:bodyPr spcFirstLastPara="1" wrap="square" lIns="91425" tIns="91425" rIns="91425" bIns="91425" anchor="ctr"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tr-TR" sz="2400" b="0" i="0" u="none" strike="noStrike" kern="0" cap="none" spc="0" normalizeH="0" baseline="0" noProof="0" dirty="0">
                  <a:ln>
                    <a:noFill/>
                  </a:ln>
                  <a:solidFill>
                    <a:prstClr val="black"/>
                  </a:solidFill>
                  <a:effectLst/>
                  <a:uLnTx/>
                  <a:uFillTx/>
                  <a:latin typeface="Calibri" panose="020F0502020204030204"/>
                  <a:ea typeface="+mn-ea"/>
                  <a:cs typeface="+mn-cs"/>
                </a:rPr>
                <a:t>Küçük ve</a:t>
              </a:r>
              <a:r>
                <a:rPr kumimoji="0" lang="tr-TR" sz="2400" b="0" i="0" u="none" strike="noStrike" kern="0" cap="none" spc="0" normalizeH="0" noProof="0" dirty="0">
                  <a:ln>
                    <a:noFill/>
                  </a:ln>
                  <a:solidFill>
                    <a:prstClr val="black"/>
                  </a:solidFill>
                  <a:effectLst/>
                  <a:uLnTx/>
                  <a:uFillTx/>
                  <a:latin typeface="Calibri" panose="020F0502020204030204"/>
                  <a:ea typeface="+mn-ea"/>
                  <a:cs typeface="+mn-cs"/>
                </a:rPr>
                <a:t> büyük tuvalet ihtiyacını gidermek ve yellenmek</a:t>
              </a:r>
              <a:endParaRPr kumimoji="0" lang="tr-TR" sz="1400" b="0" i="0" u="none" strike="noStrike" kern="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 name="Google Shape;1239;p31"/>
            <p:cNvSpPr/>
            <p:nvPr/>
          </p:nvSpPr>
          <p:spPr>
            <a:xfrm>
              <a:off x="3239150" y="1105250"/>
              <a:ext cx="1016100" cy="960600"/>
            </a:xfrm>
            <a:prstGeom prst="rect">
              <a:avLst/>
            </a:prstGeom>
            <a:solidFill>
              <a:srgbClr val="53979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4400" b="0" i="0" u="none" strike="noStrike" kern="0" cap="none" spc="0" normalizeH="0" baseline="0" noProof="0" dirty="0">
                  <a:ln>
                    <a:noFill/>
                  </a:ln>
                  <a:solidFill>
                    <a:srgbClr val="000000"/>
                  </a:solidFill>
                  <a:effectLst/>
                  <a:uLnTx/>
                  <a:uFillTx/>
                  <a:latin typeface="Arial"/>
                  <a:ea typeface="+mn-ea"/>
                  <a:cs typeface="Arial"/>
                  <a:sym typeface="Arial"/>
                </a:rPr>
                <a:t>1</a:t>
              </a:r>
              <a:endParaRPr kumimoji="0" sz="4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34" name="TextBox 3">
            <a:extLst>
              <a:ext uri="{FF2B5EF4-FFF2-40B4-BE49-F238E27FC236}">
                <a16:creationId xmlns:a16="http://schemas.microsoft.com/office/drawing/2014/main" id="{BE8AA9BD-5B28-4BB1-803B-54BB6E1B0DE1}"/>
              </a:ext>
            </a:extLst>
          </p:cNvPr>
          <p:cNvSpPr txBox="1"/>
          <p:nvPr/>
        </p:nvSpPr>
        <p:spPr>
          <a:xfrm>
            <a:off x="4322568" y="142483"/>
            <a:ext cx="68719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300" normalizeH="0" baseline="0" noProof="0" dirty="0">
                <a:ln>
                  <a:noFill/>
                </a:ln>
                <a:solidFill>
                  <a:prstClr val="white">
                    <a:lumMod val="50000"/>
                  </a:prstClr>
                </a:solidFill>
                <a:effectLst/>
                <a:uLnTx/>
                <a:uFillTx/>
                <a:latin typeface="Calibri" panose="020F0502020204030204"/>
                <a:ea typeface="Yu Gothic UI Light" panose="020B0300000000000000" pitchFamily="34" charset="-128"/>
                <a:cs typeface="+mn-cs"/>
              </a:rPr>
              <a:t>Abdesti bozan durumlar</a:t>
            </a:r>
            <a:endParaRPr kumimoji="0" lang="en-US" sz="3600" b="1" i="0" u="none" strike="noStrike" kern="1200" cap="none" spc="300" normalizeH="0" baseline="0" noProof="0" dirty="0">
              <a:ln>
                <a:noFill/>
              </a:ln>
              <a:solidFill>
                <a:prstClr val="white">
                  <a:lumMod val="50000"/>
                </a:prstClr>
              </a:solidFill>
              <a:effectLst/>
              <a:uLnTx/>
              <a:uFillTx/>
              <a:latin typeface="Calibri" panose="020F0502020204030204"/>
              <a:ea typeface="Yu Gothic UI Light" panose="020B0300000000000000" pitchFamily="34" charset="-128"/>
              <a:cs typeface="+mn-cs"/>
            </a:endParaRPr>
          </a:p>
        </p:txBody>
      </p:sp>
      <p:grpSp>
        <p:nvGrpSpPr>
          <p:cNvPr id="40" name="Google Shape;1237;p31"/>
          <p:cNvGrpSpPr/>
          <p:nvPr/>
        </p:nvGrpSpPr>
        <p:grpSpPr>
          <a:xfrm>
            <a:off x="4085185" y="2472512"/>
            <a:ext cx="7552632" cy="960600"/>
            <a:chOff x="-3297382" y="1105250"/>
            <a:chExt cx="7552632" cy="960600"/>
          </a:xfrm>
        </p:grpSpPr>
        <p:sp>
          <p:nvSpPr>
            <p:cNvPr id="41" name="Google Shape;1238;p31"/>
            <p:cNvSpPr/>
            <p:nvPr/>
          </p:nvSpPr>
          <p:spPr>
            <a:xfrm>
              <a:off x="-3297382" y="1105250"/>
              <a:ext cx="6536482" cy="960600"/>
            </a:xfrm>
            <a:prstGeom prst="rect">
              <a:avLst/>
            </a:prstGeom>
            <a:solidFill>
              <a:srgbClr val="539792">
                <a:alpha val="12549"/>
              </a:srgbClr>
            </a:solidFill>
            <a:ln>
              <a:noFill/>
            </a:ln>
          </p:spPr>
          <p:txBody>
            <a:bodyPr spcFirstLastPara="1" wrap="square" lIns="91425" tIns="91425" rIns="91425" bIns="91425" anchor="ctr"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Vücudun bir yerinde kan gelmesi</a:t>
              </a:r>
            </a:p>
          </p:txBody>
        </p:sp>
        <p:sp>
          <p:nvSpPr>
            <p:cNvPr id="42" name="Google Shape;1239;p31"/>
            <p:cNvSpPr/>
            <p:nvPr/>
          </p:nvSpPr>
          <p:spPr>
            <a:xfrm>
              <a:off x="3239150" y="1105250"/>
              <a:ext cx="1016100" cy="960600"/>
            </a:xfrm>
            <a:prstGeom prst="rect">
              <a:avLst/>
            </a:prstGeom>
            <a:solidFill>
              <a:srgbClr val="53979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4400" b="0" i="0" u="none" strike="noStrike" kern="0" cap="none" spc="0" normalizeH="0" baseline="0" noProof="0" dirty="0">
                  <a:ln>
                    <a:noFill/>
                  </a:ln>
                  <a:solidFill>
                    <a:srgbClr val="000000"/>
                  </a:solidFill>
                  <a:effectLst/>
                  <a:uLnTx/>
                  <a:uFillTx/>
                  <a:latin typeface="Arial"/>
                  <a:ea typeface="+mn-ea"/>
                  <a:cs typeface="Arial"/>
                  <a:sym typeface="Arial"/>
                </a:rPr>
                <a:t>2</a:t>
              </a:r>
              <a:endParaRPr kumimoji="0" sz="4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9" name="Grup 58"/>
          <p:cNvGrpSpPr/>
          <p:nvPr/>
        </p:nvGrpSpPr>
        <p:grpSpPr>
          <a:xfrm>
            <a:off x="4085185" y="3933462"/>
            <a:ext cx="7509162" cy="1163602"/>
            <a:chOff x="4085185" y="3933462"/>
            <a:chExt cx="7509162" cy="1163602"/>
          </a:xfrm>
        </p:grpSpPr>
        <p:sp>
          <p:nvSpPr>
            <p:cNvPr id="45" name="Google Shape;1238;p31"/>
            <p:cNvSpPr/>
            <p:nvPr/>
          </p:nvSpPr>
          <p:spPr>
            <a:xfrm>
              <a:off x="4085185" y="3933462"/>
              <a:ext cx="6483948" cy="1163602"/>
            </a:xfrm>
            <a:prstGeom prst="rect">
              <a:avLst/>
            </a:prstGeom>
            <a:solidFill>
              <a:srgbClr val="539792">
                <a:alpha val="12549"/>
              </a:srgbClr>
            </a:solidFill>
            <a:ln>
              <a:noFill/>
            </a:ln>
          </p:spPr>
          <p:txBody>
            <a:bodyPr spcFirstLastPara="1" wrap="square" lIns="91425" tIns="91425" rIns="91425" bIns="91425" anchor="ctr" anchorCtr="0">
              <a:noAutofit/>
            </a:bodyPr>
            <a:lstStyle/>
            <a:p>
              <a:pPr marL="457200" marR="0" lvl="1" indent="0" algn="just" defTabSz="914400" rtl="0" eaLnBrk="1" fontAlgn="auto" latinLnBrk="0" hangingPunct="1">
                <a:lnSpc>
                  <a:spcPct val="100000"/>
                </a:lnSpc>
                <a:spcBef>
                  <a:spcPts val="0"/>
                </a:spcBef>
                <a:spcAft>
                  <a:spcPts val="0"/>
                </a:spcAft>
                <a:buClr>
                  <a:srgbClr val="000000"/>
                </a:buClr>
                <a:buSzTx/>
                <a:buFontTx/>
                <a:buNone/>
                <a:tabLst/>
                <a:defRPr/>
              </a:pPr>
              <a:r>
                <a:rPr kumimoji="0" lang="tr-TR" sz="2200" b="0" i="0" u="none" strike="noStrike" kern="0" cap="none" spc="0" normalizeH="0" baseline="0" noProof="0" dirty="0">
                  <a:ln>
                    <a:noFill/>
                  </a:ln>
                  <a:solidFill>
                    <a:srgbClr val="000000"/>
                  </a:solidFill>
                  <a:effectLst/>
                  <a:uLnTx/>
                  <a:uFillTx/>
                  <a:latin typeface="Calibri" panose="020F0502020204030204"/>
                  <a:ea typeface="+mn-ea"/>
                  <a:cs typeface="Arial"/>
                  <a:sym typeface="Arial"/>
                </a:rPr>
                <a:t>Ağız dolusu kusmak</a:t>
              </a:r>
              <a:endParaRPr kumimoji="0" sz="220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46" name="Google Shape;1239;p31"/>
            <p:cNvSpPr/>
            <p:nvPr/>
          </p:nvSpPr>
          <p:spPr>
            <a:xfrm>
              <a:off x="10571747" y="3933462"/>
              <a:ext cx="1022600" cy="1163602"/>
            </a:xfrm>
            <a:prstGeom prst="rect">
              <a:avLst/>
            </a:prstGeom>
            <a:solidFill>
              <a:srgbClr val="53979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4400" b="0" i="0" u="none" strike="noStrike" kern="0" cap="none" spc="0" normalizeH="0" baseline="0" noProof="0" dirty="0">
                  <a:ln>
                    <a:noFill/>
                  </a:ln>
                  <a:solidFill>
                    <a:srgbClr val="000000"/>
                  </a:solidFill>
                  <a:effectLst/>
                  <a:uLnTx/>
                  <a:uFillTx/>
                  <a:latin typeface="Arial"/>
                  <a:ea typeface="+mn-ea"/>
                  <a:cs typeface="Arial"/>
                  <a:sym typeface="Arial"/>
                </a:rPr>
                <a:t>3</a:t>
              </a:r>
              <a:endParaRPr kumimoji="0" sz="4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48" name="Google Shape;1237;p31"/>
          <p:cNvGrpSpPr/>
          <p:nvPr/>
        </p:nvGrpSpPr>
        <p:grpSpPr>
          <a:xfrm>
            <a:off x="4085185" y="5597415"/>
            <a:ext cx="7552632" cy="960600"/>
            <a:chOff x="-3297382" y="1105250"/>
            <a:chExt cx="7552632" cy="960600"/>
          </a:xfrm>
        </p:grpSpPr>
        <p:sp>
          <p:nvSpPr>
            <p:cNvPr id="49" name="Google Shape;1238;p31"/>
            <p:cNvSpPr/>
            <p:nvPr/>
          </p:nvSpPr>
          <p:spPr>
            <a:xfrm>
              <a:off x="-3297382" y="1105250"/>
              <a:ext cx="6536482" cy="960600"/>
            </a:xfrm>
            <a:prstGeom prst="rect">
              <a:avLst/>
            </a:prstGeom>
            <a:solidFill>
              <a:srgbClr val="539792">
                <a:alpha val="12549"/>
              </a:srgbClr>
            </a:solidFill>
            <a:ln>
              <a:noFill/>
            </a:ln>
          </p:spPr>
          <p:txBody>
            <a:bodyPr spcFirstLastPara="1" wrap="square" lIns="91425" tIns="91425" rIns="91425" bIns="91425" anchor="ctr"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tr-TR" sz="2200" b="0" i="0" u="none" strike="noStrike" kern="0" cap="none" spc="0" normalizeH="0" baseline="0" noProof="0" dirty="0">
                  <a:ln>
                    <a:noFill/>
                  </a:ln>
                  <a:solidFill>
                    <a:srgbClr val="000000"/>
                  </a:solidFill>
                  <a:effectLst/>
                  <a:uLnTx/>
                  <a:uFillTx/>
                  <a:latin typeface="Arial"/>
                  <a:ea typeface="+mn-ea"/>
                  <a:cs typeface="Arial"/>
                  <a:sym typeface="Arial"/>
                </a:rPr>
                <a:t>Uyumak ve bayılmak </a:t>
              </a:r>
              <a:endParaRPr kumimoji="0" sz="2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 name="Google Shape;1239;p31"/>
            <p:cNvSpPr/>
            <p:nvPr/>
          </p:nvSpPr>
          <p:spPr>
            <a:xfrm>
              <a:off x="3189180" y="1105250"/>
              <a:ext cx="1066070" cy="960600"/>
            </a:xfrm>
            <a:prstGeom prst="rect">
              <a:avLst/>
            </a:prstGeom>
            <a:solidFill>
              <a:srgbClr val="53979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4400" b="0" i="0" u="none" strike="noStrike" kern="0" cap="none" spc="0" normalizeH="0" baseline="0" noProof="0" dirty="0">
                  <a:ln>
                    <a:noFill/>
                  </a:ln>
                  <a:solidFill>
                    <a:srgbClr val="000000"/>
                  </a:solidFill>
                  <a:effectLst/>
                  <a:uLnTx/>
                  <a:uFillTx/>
                  <a:latin typeface="Arial"/>
                  <a:ea typeface="+mn-ea"/>
                  <a:cs typeface="Arial"/>
                  <a:sym typeface="Arial"/>
                </a:rPr>
                <a:t>4</a:t>
              </a:r>
              <a:endParaRPr kumimoji="0" sz="4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Çarpma 1"/>
          <p:cNvSpPr/>
          <p:nvPr/>
        </p:nvSpPr>
        <p:spPr>
          <a:xfrm>
            <a:off x="3775587" y="1017639"/>
            <a:ext cx="914400" cy="914400"/>
          </a:xfrm>
          <a:prstGeom prst="mathMultiply">
            <a:avLst>
              <a:gd name="adj1" fmla="val 9004"/>
            </a:avLst>
          </a:prstGeom>
          <a:solidFill>
            <a:srgbClr val="66BDB7"/>
          </a:solidFill>
          <a:ln>
            <a:solidFill>
              <a:srgbClr val="66B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Çarpma 23"/>
          <p:cNvSpPr/>
          <p:nvPr/>
        </p:nvSpPr>
        <p:spPr>
          <a:xfrm>
            <a:off x="3721509" y="2526891"/>
            <a:ext cx="914400" cy="914400"/>
          </a:xfrm>
          <a:prstGeom prst="mathMultiply">
            <a:avLst>
              <a:gd name="adj1" fmla="val 9004"/>
            </a:avLst>
          </a:prstGeom>
          <a:solidFill>
            <a:srgbClr val="66BDB7"/>
          </a:solidFill>
          <a:ln>
            <a:solidFill>
              <a:srgbClr val="66B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Çarpma 24"/>
          <p:cNvSpPr/>
          <p:nvPr/>
        </p:nvSpPr>
        <p:spPr>
          <a:xfrm>
            <a:off x="3696928" y="4050891"/>
            <a:ext cx="914400" cy="914400"/>
          </a:xfrm>
          <a:prstGeom prst="mathMultiply">
            <a:avLst>
              <a:gd name="adj1" fmla="val 9004"/>
            </a:avLst>
          </a:prstGeom>
          <a:solidFill>
            <a:srgbClr val="66BDB7"/>
          </a:solidFill>
          <a:ln>
            <a:solidFill>
              <a:srgbClr val="66B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Çarpma 25"/>
          <p:cNvSpPr/>
          <p:nvPr/>
        </p:nvSpPr>
        <p:spPr>
          <a:xfrm>
            <a:off x="3687096" y="5604388"/>
            <a:ext cx="914400" cy="914400"/>
          </a:xfrm>
          <a:prstGeom prst="mathMultiply">
            <a:avLst>
              <a:gd name="adj1" fmla="val 9004"/>
            </a:avLst>
          </a:prstGeom>
          <a:solidFill>
            <a:srgbClr val="66BDB7"/>
          </a:solidFill>
          <a:ln>
            <a:solidFill>
              <a:srgbClr val="66BD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3"/>
          <a:stretch>
            <a:fillRect/>
          </a:stretch>
        </p:blipFill>
        <p:spPr>
          <a:xfrm>
            <a:off x="280220" y="1454251"/>
            <a:ext cx="3274142" cy="4828561"/>
          </a:xfrm>
          <a:prstGeom prst="rect">
            <a:avLst/>
          </a:prstGeom>
        </p:spPr>
      </p:pic>
    </p:spTree>
    <p:custDataLst>
      <p:tags r:id="rId1"/>
    </p:custDataLst>
    <p:extLst>
      <p:ext uri="{BB962C8B-B14F-4D97-AF65-F5344CB8AC3E}">
        <p14:creationId xmlns:p14="http://schemas.microsoft.com/office/powerpoint/2010/main" val="76153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right)">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1714409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just">
              <a:defRPr/>
            </a:pPr>
            <a:r>
              <a:rPr lang="tr-TR" sz="2400" dirty="0">
                <a:solidFill>
                  <a:prstClr val="black"/>
                </a:solidFill>
                <a:latin typeface="Calibri" panose="020F0502020204030204" pitchFamily="34" charset="0"/>
                <a:cs typeface="Calibri" panose="020F0502020204030204" pitchFamily="34" charset="0"/>
              </a:rPr>
              <a:t>  Güneş doğarken, tam tepedeyken ve batarken namaz kılınması </a:t>
            </a:r>
          </a:p>
          <a:p>
            <a:pPr lvl="0" algn="just">
              <a:defRPr/>
            </a:pPr>
            <a:r>
              <a:rPr lang="tr-TR" sz="2400" dirty="0">
                <a:solidFill>
                  <a:prstClr val="black"/>
                </a:solidFill>
                <a:latin typeface="Calibri" panose="020F0502020204030204" pitchFamily="34" charset="0"/>
                <a:cs typeface="Calibri" panose="020F0502020204030204" pitchFamily="34" charset="0"/>
              </a:rPr>
              <a:t>  mekruhtur.</a:t>
            </a:r>
          </a:p>
        </p:txBody>
      </p:sp>
      <p:sp>
        <p:nvSpPr>
          <p:cNvPr id="8" name="Dikdörtgen 7"/>
          <p:cNvSpPr/>
          <p:nvPr/>
        </p:nvSpPr>
        <p:spPr>
          <a:xfrm>
            <a:off x="9528259"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03062"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12" name="Y 1"/>
          <p:cNvSpPr/>
          <p:nvPr/>
        </p:nvSpPr>
        <p:spPr>
          <a:xfrm>
            <a:off x="10496346"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just">
              <a:defRPr/>
            </a:pPr>
            <a:r>
              <a:rPr lang="tr-TR" sz="2400" dirty="0">
                <a:solidFill>
                  <a:prstClr val="black"/>
                </a:solidFill>
                <a:latin typeface="Calibri" panose="020F0502020204030204" pitchFamily="34" charset="0"/>
                <a:cs typeface="Calibri" panose="020F0502020204030204" pitchFamily="34" charset="0"/>
              </a:rPr>
              <a:t>  Namazdan önce abdest almaya </a:t>
            </a:r>
            <a:r>
              <a:rPr lang="tr-TR" sz="2400" dirty="0" err="1">
                <a:solidFill>
                  <a:prstClr val="black"/>
                </a:solidFill>
                <a:latin typeface="Calibri" panose="020F0502020204030204" pitchFamily="34" charset="0"/>
                <a:cs typeface="Calibri" panose="020F0502020204030204" pitchFamily="34" charset="0"/>
              </a:rPr>
              <a:t>setr</a:t>
            </a:r>
            <a:r>
              <a:rPr lang="tr-TR" sz="2400" dirty="0">
                <a:solidFill>
                  <a:prstClr val="black"/>
                </a:solidFill>
                <a:latin typeface="Calibri" panose="020F0502020204030204" pitchFamily="34" charset="0"/>
                <a:cs typeface="Calibri" panose="020F0502020204030204" pitchFamily="34" charset="0"/>
              </a:rPr>
              <a:t>-i avret denir.</a:t>
            </a:r>
          </a:p>
        </p:txBody>
      </p:sp>
      <p:sp>
        <p:nvSpPr>
          <p:cNvPr id="28" name="Dikdörtgen 27"/>
          <p:cNvSpPr/>
          <p:nvPr/>
        </p:nvSpPr>
        <p:spPr>
          <a:xfrm>
            <a:off x="9528259"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03062"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just">
              <a:defRPr/>
            </a:pPr>
            <a:r>
              <a:rPr lang="tr-TR" sz="2400" dirty="0">
                <a:solidFill>
                  <a:prstClr val="black"/>
                </a:solidFill>
                <a:latin typeface="Calibri" panose="020F0502020204030204" pitchFamily="34" charset="0"/>
                <a:cs typeface="Calibri" panose="020F0502020204030204" pitchFamily="34" charset="0"/>
              </a:rPr>
              <a:t>  Namazın farzlardan biri yerine getirilmezse namaz geçersiz olur.</a:t>
            </a:r>
          </a:p>
        </p:txBody>
      </p:sp>
      <p:sp>
        <p:nvSpPr>
          <p:cNvPr id="50" name="Dikdörtgen 49"/>
          <p:cNvSpPr/>
          <p:nvPr/>
        </p:nvSpPr>
        <p:spPr>
          <a:xfrm>
            <a:off x="9528259"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03062"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54" name="Y 1"/>
          <p:cNvSpPr/>
          <p:nvPr/>
        </p:nvSpPr>
        <p:spPr>
          <a:xfrm>
            <a:off x="10496346"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just">
              <a:defRPr/>
            </a:pPr>
            <a:r>
              <a:rPr lang="tr-TR" sz="2400" dirty="0">
                <a:solidFill>
                  <a:prstClr val="black"/>
                </a:solidFill>
                <a:latin typeface="Calibri" panose="020F0502020204030204" pitchFamily="34" charset="0"/>
                <a:cs typeface="Calibri" panose="020F0502020204030204" pitchFamily="34" charset="0"/>
              </a:rPr>
              <a:t>  Ağız dolusu kusmak, namaz kılarken sesli bir şekilde gülmek </a:t>
            </a:r>
          </a:p>
          <a:p>
            <a:pPr lvl="0" algn="just">
              <a:defRPr/>
            </a:pPr>
            <a:r>
              <a:rPr lang="tr-TR" sz="2400" dirty="0">
                <a:solidFill>
                  <a:prstClr val="black"/>
                </a:solidFill>
                <a:latin typeface="Calibri" panose="020F0502020204030204" pitchFamily="34" charset="0"/>
                <a:cs typeface="Calibri" panose="020F0502020204030204" pitchFamily="34" charset="0"/>
              </a:rPr>
              <a:t>  abdesti bozar.</a:t>
            </a:r>
          </a:p>
        </p:txBody>
      </p:sp>
      <p:sp>
        <p:nvSpPr>
          <p:cNvPr id="71" name="Dikdörtgen 70"/>
          <p:cNvSpPr/>
          <p:nvPr/>
        </p:nvSpPr>
        <p:spPr>
          <a:xfrm>
            <a:off x="9528259"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03062"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75" name="Y 1"/>
          <p:cNvSpPr/>
          <p:nvPr/>
        </p:nvSpPr>
        <p:spPr>
          <a:xfrm>
            <a:off x="10496346"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Gülmek ve</a:t>
            </a:r>
            <a:r>
              <a:rPr kumimoji="0" lang="tr-TR" sz="2400" b="0" i="0" u="none" strike="noStrike" kern="1200" cap="none" spc="0" normalizeH="0" noProof="0" dirty="0">
                <a:ln>
                  <a:noFill/>
                </a:ln>
                <a:solidFill>
                  <a:prstClr val="black"/>
                </a:solidFill>
                <a:effectLst/>
                <a:uLnTx/>
                <a:uFillTx/>
                <a:latin typeface="Calibri" panose="020F0502020204030204" pitchFamily="34" charset="0"/>
                <a:ea typeface="맑은 고딕"/>
                <a:cs typeface="Calibri" panose="020F0502020204030204" pitchFamily="34" charset="0"/>
              </a:rPr>
              <a:t> ağlamak abdesti bozar. </a:t>
            </a:r>
            <a:endPar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78" name="Dikdörtgen 77"/>
          <p:cNvSpPr/>
          <p:nvPr/>
        </p:nvSpPr>
        <p:spPr>
          <a:xfrm>
            <a:off x="9528259"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03062"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2" name="Y 3"/>
          <p:cNvSpPr/>
          <p:nvPr/>
        </p:nvSpPr>
        <p:spPr>
          <a:xfrm>
            <a:off x="10496346"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8"/>
            <a:ext cx="9199225" cy="7847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just">
              <a:defRPr/>
            </a:pPr>
            <a:r>
              <a:rPr lang="tr-TR" sz="2400" dirty="0">
                <a:solidFill>
                  <a:prstClr val="black"/>
                </a:solidFill>
                <a:latin typeface="Calibri" panose="020F0502020204030204" pitchFamily="34" charset="0"/>
                <a:cs typeface="Calibri" panose="020F0502020204030204" pitchFamily="34" charset="0"/>
              </a:rPr>
              <a:t>  Vücudumuzda kuru yer kalmayacak şekilde tepeden tırnağa </a:t>
            </a:r>
          </a:p>
          <a:p>
            <a:pPr lvl="0" algn="just">
              <a:defRPr/>
            </a:pPr>
            <a:r>
              <a:rPr lang="tr-TR" sz="2400" dirty="0">
                <a:solidFill>
                  <a:prstClr val="black"/>
                </a:solidFill>
                <a:latin typeface="Calibri" panose="020F0502020204030204" pitchFamily="34" charset="0"/>
                <a:cs typeface="Calibri" panose="020F0502020204030204" pitchFamily="34" charset="0"/>
              </a:rPr>
              <a:t>  yıkanmaya boy abdesti veya gusül denir. </a:t>
            </a: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9" name="Y 1"/>
          <p:cNvSpPr/>
          <p:nvPr/>
        </p:nvSpPr>
        <p:spPr>
          <a:xfrm>
            <a:off x="10496346"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78106" cy="80946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262809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7536" y="3377419"/>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73373"/>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7536" y="4132730"/>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115614" y="84083"/>
            <a:ext cx="11988488" cy="3091955"/>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1485900" lvl="2" indent="-571500" algn="l">
              <a:lnSpc>
                <a:spcPct val="100000"/>
              </a:lnSpc>
              <a:buFont typeface="+mj-lt"/>
              <a:buAutoNum type="romanUcPeriod"/>
            </a:pPr>
            <a:r>
              <a:rPr lang="tr-TR" sz="2400" dirty="0"/>
              <a:t>Namaza «</a:t>
            </a:r>
            <a:r>
              <a:rPr lang="tr-TR" sz="2400" dirty="0" err="1"/>
              <a:t>Allahu</a:t>
            </a:r>
            <a:r>
              <a:rPr lang="tr-TR" sz="2400" dirty="0"/>
              <a:t> </a:t>
            </a:r>
            <a:r>
              <a:rPr lang="tr-TR" sz="2400" dirty="0" err="1"/>
              <a:t>ekber</a:t>
            </a:r>
            <a:r>
              <a:rPr lang="tr-TR" sz="2400" dirty="0"/>
              <a:t>» tekbiriyle başlamak</a:t>
            </a:r>
          </a:p>
          <a:p>
            <a:pPr marL="1485900" lvl="2" indent="-571500" algn="l">
              <a:lnSpc>
                <a:spcPct val="100000"/>
              </a:lnSpc>
              <a:buFont typeface="+mj-lt"/>
              <a:buAutoNum type="romanUcPeriod"/>
            </a:pPr>
            <a:r>
              <a:rPr lang="tr-TR" sz="2400" dirty="0"/>
              <a:t>Namazda ayakta durmak</a:t>
            </a:r>
          </a:p>
          <a:p>
            <a:pPr marL="1485900" lvl="2" indent="-571500" algn="l">
              <a:lnSpc>
                <a:spcPct val="100000"/>
              </a:lnSpc>
              <a:buFont typeface="+mj-lt"/>
              <a:buAutoNum type="romanUcPeriod"/>
            </a:pPr>
            <a:r>
              <a:rPr lang="tr-TR" sz="2400" dirty="0"/>
              <a:t>Namazda Kur’an’dan bölümler okumak</a:t>
            </a:r>
          </a:p>
          <a:p>
            <a:pPr marL="1485900" lvl="2" indent="-571500" algn="l">
              <a:lnSpc>
                <a:spcPct val="100000"/>
              </a:lnSpc>
              <a:buFont typeface="+mj-lt"/>
              <a:buAutoNum type="romanUcPeriod"/>
            </a:pPr>
            <a:r>
              <a:rPr lang="tr-TR" sz="2400" dirty="0"/>
              <a:t>Namazda «</a:t>
            </a:r>
            <a:r>
              <a:rPr lang="tr-TR" sz="2400" dirty="0" err="1"/>
              <a:t>ettehiyyatü</a:t>
            </a:r>
            <a:r>
              <a:rPr lang="tr-TR" sz="2400" dirty="0"/>
              <a:t>» duasına okuyacak kadar oturmak</a:t>
            </a:r>
          </a:p>
          <a:p>
            <a:pPr marL="514350" indent="-514350" algn="l">
              <a:lnSpc>
                <a:spcPct val="100000"/>
              </a:lnSpc>
              <a:buFont typeface="+mj-lt"/>
              <a:buAutoNum type="arabicPeriod"/>
            </a:pPr>
            <a:r>
              <a:rPr lang="tr-TR" sz="2800" b="1" dirty="0"/>
              <a:t>Yukarıdaki ifadelerde aşağıdaki namazın şartlarından hangisinin açıklaması </a:t>
            </a:r>
            <a:r>
              <a:rPr lang="tr-TR" sz="2800" b="1" u="sng" dirty="0"/>
              <a:t>yapılmamıştır?</a:t>
            </a: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1287" y="4165495"/>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defRPr/>
              </a:pPr>
              <a:r>
                <a:rPr kumimoji="0" lang="tr-TR" sz="3200" b="0" i="0" u="none" strike="noStrike" kern="1200" cap="none" spc="0" normalizeH="0" baseline="0" noProof="0" dirty="0">
                  <a:ln>
                    <a:noFill/>
                  </a:ln>
                  <a:solidFill>
                    <a:prstClr val="black"/>
                  </a:solidFill>
                  <a:effectLst/>
                  <a:uLnTx/>
                  <a:uFillTx/>
                  <a:ea typeface="+mn-ea"/>
                  <a:cs typeface="+mn-cs"/>
                </a:rPr>
                <a:t>Hadesten taharet</a:t>
              </a:r>
            </a:p>
          </p:txBody>
        </p:sp>
        <p:sp>
          <p:nvSpPr>
            <p:cNvPr id="3" name="İkizkenar Üçgen 2"/>
            <p:cNvSpPr/>
            <p:nvPr/>
          </p:nvSpPr>
          <p:spPr>
            <a:xfrm rot="5400000">
              <a:off x="1170037" y="2998672"/>
              <a:ext cx="550607" cy="865239"/>
            </a:xfrm>
            <a:prstGeom prst="triangle">
              <a:avLst>
                <a:gd name="adj" fmla="val 48215"/>
              </a:avLst>
            </a:prstGeom>
            <a:solidFill>
              <a:srgbClr val="C00000"/>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38" name="B"/>
          <p:cNvGrpSpPr/>
          <p:nvPr/>
        </p:nvGrpSpPr>
        <p:grpSpPr>
          <a:xfrm>
            <a:off x="1011286" y="3435709"/>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defRPr/>
              </a:pP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İftitah</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tekbiri</a:t>
              </a:r>
            </a:p>
          </p:txBody>
        </p:sp>
        <p:sp>
          <p:nvSpPr>
            <p:cNvPr id="40" name="İkizkenar Üçgen 39"/>
            <p:cNvSpPr/>
            <p:nvPr/>
          </p:nvSpPr>
          <p:spPr>
            <a:xfrm rot="5400000">
              <a:off x="1170034" y="2998672"/>
              <a:ext cx="550610" cy="865237"/>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41" name="C"/>
          <p:cNvGrpSpPr/>
          <p:nvPr/>
        </p:nvGrpSpPr>
        <p:grpSpPr>
          <a:xfrm>
            <a:off x="1012721" y="4902126"/>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Kıyam</a:t>
              </a: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defRPr/>
              </a:pPr>
              <a:r>
                <a:rPr kumimoji="0" lang="tr-TR" altLang="tr-T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Kaide-i</a:t>
              </a:r>
              <a:r>
                <a:rPr kumimoji="0" lang="tr-TR" altLang="tr-TR"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ahire</a:t>
              </a:r>
              <a:endParaRPr kumimoji="0" lang="tr-TR" altLang="tr-T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5026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7536" y="3377419"/>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01811" y="4166709"/>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01810" y="4905871"/>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61062"/>
            <a:ext cx="12019073" cy="3237722"/>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914400" lvl="1" indent="-457200" algn="just">
              <a:lnSpc>
                <a:spcPct val="100000"/>
              </a:lnSpc>
              <a:buFont typeface="Arial" panose="020B0604020202020204" pitchFamily="34" charset="0"/>
              <a:buChar char="•"/>
            </a:pPr>
            <a:r>
              <a:rPr lang="tr-TR" sz="3200" dirty="0" err="1"/>
              <a:t>Rasûlullah</a:t>
            </a:r>
            <a:r>
              <a:rPr lang="tr-TR" sz="3200" dirty="0"/>
              <a:t> (s.a.v.) şöyle buyurmuştur:</a:t>
            </a:r>
            <a:r>
              <a:rPr lang="tr-TR" sz="3200" i="1" dirty="0"/>
              <a:t> </a:t>
            </a:r>
            <a:r>
              <a:rPr lang="tr-TR" sz="3200" b="1" i="1" dirty="0"/>
              <a:t>“Cennetin anahtarı namaz, namazın anahtarı abdest almaktır.”</a:t>
            </a:r>
          </a:p>
          <a:p>
            <a:pPr marL="742950" indent="-742950" algn="l">
              <a:lnSpc>
                <a:spcPct val="100000"/>
              </a:lnSpc>
              <a:buFont typeface="+mj-lt"/>
              <a:buAutoNum type="arabicPeriod" startAt="2"/>
            </a:pPr>
            <a:r>
              <a:rPr lang="tr-TR" sz="4000" b="1" dirty="0"/>
              <a:t>Peygamberimizin verilen bu hadisinde namazın hangi şartı dile getirilmiştir?</a:t>
            </a:r>
            <a:endParaRPr lang="tr-TR" sz="4000" dirty="0"/>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1571066" y="4896225"/>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995561" y="4938636"/>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Hadesten taharet</a:t>
              </a: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İkizkenar Üçgen 2"/>
            <p:cNvSpPr/>
            <p:nvPr/>
          </p:nvSpPr>
          <p:spPr>
            <a:xfrm rot="5400000">
              <a:off x="1170037" y="2998672"/>
              <a:ext cx="550607" cy="865239"/>
            </a:xfrm>
            <a:prstGeom prst="triangle">
              <a:avLst>
                <a:gd name="adj" fmla="val 48215"/>
              </a:avLst>
            </a:prstGeom>
            <a:solidFill>
              <a:schemeClr val="accent6">
                <a:lumMod val="50000"/>
              </a:schemeClr>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38" name="B"/>
          <p:cNvGrpSpPr/>
          <p:nvPr/>
        </p:nvGrpSpPr>
        <p:grpSpPr>
          <a:xfrm>
            <a:off x="1011286" y="3435709"/>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defRPr/>
              </a:pPr>
              <a:r>
                <a:rPr kumimoji="0" lang="tr-TR" sz="3600" b="0" i="0" u="none" strike="noStrike" kern="1200" cap="none" spc="0" normalizeH="0" baseline="0" noProof="0" dirty="0" err="1">
                  <a:ln>
                    <a:noFill/>
                  </a:ln>
                  <a:solidFill>
                    <a:prstClr val="black"/>
                  </a:solidFill>
                  <a:effectLst/>
                  <a:uLnTx/>
                  <a:uFillTx/>
                  <a:latin typeface="Calibri" panose="020F0502020204030204"/>
                  <a:ea typeface="+mn-ea"/>
                  <a:cs typeface="+mn-cs"/>
                </a:rPr>
                <a:t>Setr</a:t>
              </a: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tr-TR" sz="3600" b="0" i="0" u="none" strike="noStrike" kern="1200" cap="none" spc="0" normalizeH="0" noProof="0" dirty="0">
                  <a:ln>
                    <a:noFill/>
                  </a:ln>
                  <a:solidFill>
                    <a:prstClr val="black"/>
                  </a:solidFill>
                  <a:effectLst/>
                  <a:uLnTx/>
                  <a:uFillTx/>
                  <a:latin typeface="Calibri" panose="020F0502020204030204"/>
                  <a:ea typeface="+mn-ea"/>
                  <a:cs typeface="+mn-cs"/>
                </a:rPr>
                <a:t> avret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41" name="C"/>
          <p:cNvGrpSpPr/>
          <p:nvPr/>
        </p:nvGrpSpPr>
        <p:grpSpPr>
          <a:xfrm>
            <a:off x="995562" y="4195462"/>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defRPr/>
              </a:pP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Nacesetten</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taharet</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İkizkenar Üçgen 42"/>
            <p:cNvSpPr/>
            <p:nvPr/>
          </p:nvSpPr>
          <p:spPr>
            <a:xfrm rot="5400000">
              <a:off x="1170037" y="2998672"/>
              <a:ext cx="550607" cy="865239"/>
            </a:xfrm>
            <a:prstGeom prst="triangle">
              <a:avLst>
                <a:gd name="adj" fmla="val 48215"/>
              </a:avLst>
            </a:prstGeom>
            <a:solidFill>
              <a:srgbClr val="C20A0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defRPr/>
              </a:pPr>
              <a:r>
                <a:rPr kumimoji="0" lang="tr-TR" altLang="tr-T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İstikbal-ı</a:t>
              </a:r>
              <a:r>
                <a:rPr kumimoji="0" lang="tr-TR" altLang="tr-TR"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kıble </a:t>
              </a:r>
              <a:endParaRPr kumimoji="0" lang="tr-TR" altLang="tr-T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162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607574" y="2685055"/>
            <a:ext cx="8720971" cy="97254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t>2. BÖLÜM: Namazın Kılınışı, Ezan, Kamet</a:t>
            </a:r>
          </a:p>
        </p:txBody>
      </p:sp>
    </p:spTree>
    <p:custDataLst>
      <p:tags r:id="rId1"/>
    </p:custDataLst>
    <p:extLst>
      <p:ext uri="{BB962C8B-B14F-4D97-AF65-F5344CB8AC3E}">
        <p14:creationId xmlns:p14="http://schemas.microsoft.com/office/powerpoint/2010/main" val="1002758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lindir 3"/>
          <p:cNvSpPr/>
          <p:nvPr/>
        </p:nvSpPr>
        <p:spPr>
          <a:xfrm>
            <a:off x="1289208" y="2548231"/>
            <a:ext cx="143828" cy="4309769"/>
          </a:xfrm>
          <a:prstGeom prst="can">
            <a:avLst>
              <a:gd name="adj" fmla="val 5676"/>
            </a:avLst>
          </a:prstGeom>
          <a:solidFill>
            <a:srgbClr val="F7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Freeform: Shape 12">
            <a:extLst>
              <a:ext uri="{FF2B5EF4-FFF2-40B4-BE49-F238E27FC236}">
                <a16:creationId xmlns:a16="http://schemas.microsoft.com/office/drawing/2014/main" id="{A77C1CC4-441C-4C03-95B6-80BCF865A13A}"/>
              </a:ext>
            </a:extLst>
          </p:cNvPr>
          <p:cNvSpPr/>
          <p:nvPr/>
        </p:nvSpPr>
        <p:spPr>
          <a:xfrm flipV="1">
            <a:off x="230714" y="304362"/>
            <a:ext cx="2347386" cy="2388038"/>
          </a:xfrm>
          <a:custGeom>
            <a:avLst/>
            <a:gdLst>
              <a:gd name="connsiteX0" fmla="*/ 159660 w 2303707"/>
              <a:gd name="connsiteY0" fmla="*/ 1973942 h 1973942"/>
              <a:gd name="connsiteX1" fmla="*/ 2133597 w 2303707"/>
              <a:gd name="connsiteY1" fmla="*/ 1973942 h 1973942"/>
              <a:gd name="connsiteX2" fmla="*/ 2293257 w 2303707"/>
              <a:gd name="connsiteY2" fmla="*/ 1814282 h 1973942"/>
              <a:gd name="connsiteX3" fmla="*/ 2293257 w 2303707"/>
              <a:gd name="connsiteY3" fmla="*/ 1175659 h 1973942"/>
              <a:gd name="connsiteX4" fmla="*/ 2287396 w 2303707"/>
              <a:gd name="connsiteY4" fmla="*/ 1146629 h 1973942"/>
              <a:gd name="connsiteX5" fmla="*/ 2303707 w 2303707"/>
              <a:gd name="connsiteY5" fmla="*/ 1146629 h 1973942"/>
              <a:gd name="connsiteX6" fmla="*/ 1719775 w 2303707"/>
              <a:gd name="connsiteY6" fmla="*/ 0 h 1973942"/>
              <a:gd name="connsiteX7" fmla="*/ 583932 w 2303707"/>
              <a:gd name="connsiteY7" fmla="*/ 0 h 1973942"/>
              <a:gd name="connsiteX8" fmla="*/ 30197 w 2303707"/>
              <a:gd name="connsiteY8" fmla="*/ 1087334 h 1973942"/>
              <a:gd name="connsiteX9" fmla="*/ 12547 w 2303707"/>
              <a:gd name="connsiteY9" fmla="*/ 1113512 h 1973942"/>
              <a:gd name="connsiteX10" fmla="*/ 9710 w 2303707"/>
              <a:gd name="connsiteY10" fmla="*/ 1127561 h 1973942"/>
              <a:gd name="connsiteX11" fmla="*/ 0 w 2303707"/>
              <a:gd name="connsiteY11" fmla="*/ 1146629 h 1973942"/>
              <a:gd name="connsiteX12" fmla="*/ 5861 w 2303707"/>
              <a:gd name="connsiteY12" fmla="*/ 1146629 h 1973942"/>
              <a:gd name="connsiteX13" fmla="*/ 0 w 2303707"/>
              <a:gd name="connsiteY13" fmla="*/ 1175659 h 1973942"/>
              <a:gd name="connsiteX14" fmla="*/ 0 w 2303707"/>
              <a:gd name="connsiteY14" fmla="*/ 1814282 h 1973942"/>
              <a:gd name="connsiteX15" fmla="*/ 159660 w 2303707"/>
              <a:gd name="connsiteY15" fmla="*/ 1973942 h 19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3707" h="1973942">
                <a:moveTo>
                  <a:pt x="159660" y="1973942"/>
                </a:moveTo>
                <a:lnTo>
                  <a:pt x="2133597" y="1973942"/>
                </a:lnTo>
                <a:cubicBezTo>
                  <a:pt x="2221775" y="1973942"/>
                  <a:pt x="2293257" y="1902460"/>
                  <a:pt x="2293257" y="1814282"/>
                </a:cubicBezTo>
                <a:lnTo>
                  <a:pt x="2293257" y="1175659"/>
                </a:lnTo>
                <a:lnTo>
                  <a:pt x="2287396" y="1146629"/>
                </a:lnTo>
                <a:lnTo>
                  <a:pt x="2303707" y="1146629"/>
                </a:lnTo>
                <a:lnTo>
                  <a:pt x="1719775" y="0"/>
                </a:lnTo>
                <a:lnTo>
                  <a:pt x="583932" y="0"/>
                </a:lnTo>
                <a:lnTo>
                  <a:pt x="30197" y="1087334"/>
                </a:lnTo>
                <a:lnTo>
                  <a:pt x="12547" y="1113512"/>
                </a:lnTo>
                <a:lnTo>
                  <a:pt x="9710" y="1127561"/>
                </a:lnTo>
                <a:lnTo>
                  <a:pt x="0" y="1146629"/>
                </a:lnTo>
                <a:lnTo>
                  <a:pt x="5861" y="1146629"/>
                </a:lnTo>
                <a:lnTo>
                  <a:pt x="0" y="1175659"/>
                </a:lnTo>
                <a:lnTo>
                  <a:pt x="0" y="1814282"/>
                </a:lnTo>
                <a:cubicBezTo>
                  <a:pt x="0" y="1902460"/>
                  <a:pt x="71482" y="1973942"/>
                  <a:pt x="159660" y="1973942"/>
                </a:cubicBezTo>
                <a:close/>
              </a:path>
            </a:pathLst>
          </a:custGeom>
          <a:gradFill flip="none" rotWithShape="1">
            <a:gsLst>
              <a:gs pos="0">
                <a:schemeClr val="bg1">
                  <a:alpha val="0"/>
                </a:schemeClr>
              </a:gs>
              <a:gs pos="95000">
                <a:schemeClr val="bg1">
                  <a:lumMod val="0"/>
                  <a:lumOff val="100000"/>
                  <a:alpha val="16000"/>
                </a:schemeClr>
              </a:gs>
            </a:gsLst>
            <a:path path="circle">
              <a:fillToRect l="50000" t="50000" r="50000" b="50000"/>
            </a:path>
            <a:tileRect/>
          </a:gradFill>
          <a:ln w="38100">
            <a:gradFill>
              <a:gsLst>
                <a:gs pos="0">
                  <a:srgbClr val="3D4B4E"/>
                </a:gs>
                <a:gs pos="46000">
                  <a:schemeClr val="bg1"/>
                </a:gs>
                <a:gs pos="83000">
                  <a:srgbClr val="3D4B4E"/>
                </a:gs>
                <a:gs pos="100000">
                  <a:schemeClr val="bg1"/>
                </a:gs>
              </a:gsLst>
              <a:lin ang="66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11">
            <a:extLst>
              <a:ext uri="{FF2B5EF4-FFF2-40B4-BE49-F238E27FC236}">
                <a16:creationId xmlns:a16="http://schemas.microsoft.com/office/drawing/2014/main" id="{01F08A10-5C54-4AB8-87AA-94A7FA7D88C4}"/>
              </a:ext>
            </a:extLst>
          </p:cNvPr>
          <p:cNvSpPr/>
          <p:nvPr/>
        </p:nvSpPr>
        <p:spPr>
          <a:xfrm flipV="1">
            <a:off x="396612" y="469311"/>
            <a:ext cx="2004675" cy="2039392"/>
          </a:xfrm>
          <a:custGeom>
            <a:avLst/>
            <a:gdLst>
              <a:gd name="connsiteX0" fmla="*/ 159660 w 2303707"/>
              <a:gd name="connsiteY0" fmla="*/ 1973942 h 1973942"/>
              <a:gd name="connsiteX1" fmla="*/ 2133597 w 2303707"/>
              <a:gd name="connsiteY1" fmla="*/ 1973942 h 1973942"/>
              <a:gd name="connsiteX2" fmla="*/ 2293257 w 2303707"/>
              <a:gd name="connsiteY2" fmla="*/ 1814282 h 1973942"/>
              <a:gd name="connsiteX3" fmla="*/ 2293257 w 2303707"/>
              <a:gd name="connsiteY3" fmla="*/ 1175659 h 1973942"/>
              <a:gd name="connsiteX4" fmla="*/ 2287396 w 2303707"/>
              <a:gd name="connsiteY4" fmla="*/ 1146629 h 1973942"/>
              <a:gd name="connsiteX5" fmla="*/ 2303707 w 2303707"/>
              <a:gd name="connsiteY5" fmla="*/ 1146629 h 1973942"/>
              <a:gd name="connsiteX6" fmla="*/ 1719775 w 2303707"/>
              <a:gd name="connsiteY6" fmla="*/ 0 h 1973942"/>
              <a:gd name="connsiteX7" fmla="*/ 583932 w 2303707"/>
              <a:gd name="connsiteY7" fmla="*/ 0 h 1973942"/>
              <a:gd name="connsiteX8" fmla="*/ 30197 w 2303707"/>
              <a:gd name="connsiteY8" fmla="*/ 1087334 h 1973942"/>
              <a:gd name="connsiteX9" fmla="*/ 12547 w 2303707"/>
              <a:gd name="connsiteY9" fmla="*/ 1113512 h 1973942"/>
              <a:gd name="connsiteX10" fmla="*/ 9710 w 2303707"/>
              <a:gd name="connsiteY10" fmla="*/ 1127561 h 1973942"/>
              <a:gd name="connsiteX11" fmla="*/ 0 w 2303707"/>
              <a:gd name="connsiteY11" fmla="*/ 1146629 h 1973942"/>
              <a:gd name="connsiteX12" fmla="*/ 5861 w 2303707"/>
              <a:gd name="connsiteY12" fmla="*/ 1146629 h 1973942"/>
              <a:gd name="connsiteX13" fmla="*/ 0 w 2303707"/>
              <a:gd name="connsiteY13" fmla="*/ 1175659 h 1973942"/>
              <a:gd name="connsiteX14" fmla="*/ 0 w 2303707"/>
              <a:gd name="connsiteY14" fmla="*/ 1814282 h 1973942"/>
              <a:gd name="connsiteX15" fmla="*/ 159660 w 2303707"/>
              <a:gd name="connsiteY15" fmla="*/ 1973942 h 19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3707" h="1973942">
                <a:moveTo>
                  <a:pt x="159660" y="1973942"/>
                </a:moveTo>
                <a:lnTo>
                  <a:pt x="2133597" y="1973942"/>
                </a:lnTo>
                <a:cubicBezTo>
                  <a:pt x="2221775" y="1973942"/>
                  <a:pt x="2293257" y="1902460"/>
                  <a:pt x="2293257" y="1814282"/>
                </a:cubicBezTo>
                <a:lnTo>
                  <a:pt x="2293257" y="1175659"/>
                </a:lnTo>
                <a:lnTo>
                  <a:pt x="2287396" y="1146629"/>
                </a:lnTo>
                <a:lnTo>
                  <a:pt x="2303707" y="1146629"/>
                </a:lnTo>
                <a:lnTo>
                  <a:pt x="1719775" y="0"/>
                </a:lnTo>
                <a:lnTo>
                  <a:pt x="583932" y="0"/>
                </a:lnTo>
                <a:lnTo>
                  <a:pt x="30197" y="1087334"/>
                </a:lnTo>
                <a:lnTo>
                  <a:pt x="12547" y="1113512"/>
                </a:lnTo>
                <a:lnTo>
                  <a:pt x="9710" y="1127561"/>
                </a:lnTo>
                <a:lnTo>
                  <a:pt x="0" y="1146629"/>
                </a:lnTo>
                <a:lnTo>
                  <a:pt x="5861" y="1146629"/>
                </a:lnTo>
                <a:lnTo>
                  <a:pt x="0" y="1175659"/>
                </a:lnTo>
                <a:lnTo>
                  <a:pt x="0" y="1814282"/>
                </a:lnTo>
                <a:cubicBezTo>
                  <a:pt x="0" y="1902460"/>
                  <a:pt x="71482" y="1973942"/>
                  <a:pt x="159660" y="1973942"/>
                </a:cubicBezTo>
                <a:close/>
              </a:path>
            </a:pathLst>
          </a:custGeom>
          <a:gradFill flip="none" rotWithShape="1">
            <a:gsLst>
              <a:gs pos="0">
                <a:srgbClr val="CC0066"/>
              </a:gs>
              <a:gs pos="100000">
                <a:srgbClr val="FF0066"/>
              </a:gs>
            </a:gsLst>
            <a:lin ang="2700000" scaled="1"/>
            <a:tileRect/>
          </a:gradFill>
          <a:ln>
            <a:solidFill>
              <a:srgbClr val="FF0066"/>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43">
            <a:extLst>
              <a:ext uri="{FF2B5EF4-FFF2-40B4-BE49-F238E27FC236}">
                <a16:creationId xmlns:a16="http://schemas.microsoft.com/office/drawing/2014/main" id="{BC140CCE-45B3-42A7-B9BF-E7A9D403D702}"/>
              </a:ext>
            </a:extLst>
          </p:cNvPr>
          <p:cNvSpPr txBox="1"/>
          <p:nvPr/>
        </p:nvSpPr>
        <p:spPr>
          <a:xfrm>
            <a:off x="311026" y="715152"/>
            <a:ext cx="2186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rPr>
              <a:t>EZAN</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b="1" dirty="0">
                <a:solidFill>
                  <a:prstClr val="white"/>
                </a:solidFill>
                <a:latin typeface="Calibri" panose="020F0502020204030204"/>
              </a:rPr>
              <a:t>NEDİR?</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
        <p:nvSpPr>
          <p:cNvPr id="9" name="Freeform: Shape 15">
            <a:extLst>
              <a:ext uri="{FF2B5EF4-FFF2-40B4-BE49-F238E27FC236}">
                <a16:creationId xmlns:a16="http://schemas.microsoft.com/office/drawing/2014/main" id="{0BB40D9A-155A-42A4-8F20-C2F856E57FF3}"/>
              </a:ext>
            </a:extLst>
          </p:cNvPr>
          <p:cNvSpPr/>
          <p:nvPr/>
        </p:nvSpPr>
        <p:spPr>
          <a:xfrm flipV="1">
            <a:off x="218606" y="304362"/>
            <a:ext cx="1449830" cy="2243869"/>
          </a:xfrm>
          <a:custGeom>
            <a:avLst/>
            <a:gdLst>
              <a:gd name="connsiteX0" fmla="*/ 165753 w 1477150"/>
              <a:gd name="connsiteY0" fmla="*/ 2171856 h 2171856"/>
              <a:gd name="connsiteX1" fmla="*/ 1477150 w 1477150"/>
              <a:gd name="connsiteY1" fmla="*/ 2171856 h 2171856"/>
              <a:gd name="connsiteX2" fmla="*/ 543212 w 1477150"/>
              <a:gd name="connsiteY2" fmla="*/ 0 h 2171856"/>
              <a:gd name="connsiteX3" fmla="*/ 31350 w 1477150"/>
              <a:gd name="connsiteY3" fmla="*/ 1133677 h 2171856"/>
              <a:gd name="connsiteX4" fmla="*/ 13026 w 1477150"/>
              <a:gd name="connsiteY4" fmla="*/ 1164331 h 2171856"/>
              <a:gd name="connsiteX5" fmla="*/ 10081 w 1477150"/>
              <a:gd name="connsiteY5" fmla="*/ 1180781 h 2171856"/>
              <a:gd name="connsiteX6" fmla="*/ 0 w 1477150"/>
              <a:gd name="connsiteY6" fmla="*/ 1203109 h 2171856"/>
              <a:gd name="connsiteX7" fmla="*/ 6085 w 1477150"/>
              <a:gd name="connsiteY7" fmla="*/ 1203109 h 2171856"/>
              <a:gd name="connsiteX8" fmla="*/ 0 w 1477150"/>
              <a:gd name="connsiteY8" fmla="*/ 1237102 h 2171856"/>
              <a:gd name="connsiteX9" fmla="*/ 0 w 1477150"/>
              <a:gd name="connsiteY9" fmla="*/ 1984901 h 2171856"/>
              <a:gd name="connsiteX10" fmla="*/ 165753 w 1477150"/>
              <a:gd name="connsiteY10" fmla="*/ 2171856 h 21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7150" h="2171856">
                <a:moveTo>
                  <a:pt x="165753" y="2171856"/>
                </a:moveTo>
                <a:lnTo>
                  <a:pt x="1477150" y="2171856"/>
                </a:lnTo>
                <a:lnTo>
                  <a:pt x="543212" y="0"/>
                </a:lnTo>
                <a:lnTo>
                  <a:pt x="31350" y="1133677"/>
                </a:lnTo>
                <a:lnTo>
                  <a:pt x="13026" y="1164331"/>
                </a:lnTo>
                <a:lnTo>
                  <a:pt x="10081" y="1180781"/>
                </a:lnTo>
                <a:lnTo>
                  <a:pt x="0" y="1203109"/>
                </a:lnTo>
                <a:lnTo>
                  <a:pt x="6085" y="1203109"/>
                </a:lnTo>
                <a:lnTo>
                  <a:pt x="0" y="1237102"/>
                </a:lnTo>
                <a:lnTo>
                  <a:pt x="0" y="1984901"/>
                </a:lnTo>
                <a:cubicBezTo>
                  <a:pt x="0" y="2088154"/>
                  <a:pt x="74210" y="2171856"/>
                  <a:pt x="165753" y="2171856"/>
                </a:cubicBezTo>
                <a:close/>
              </a:path>
            </a:pathLst>
          </a:custGeom>
          <a:gradFill flip="none" rotWithShape="1">
            <a:gsLst>
              <a:gs pos="0">
                <a:schemeClr val="bg1">
                  <a:alpha val="0"/>
                </a:schemeClr>
              </a:gs>
              <a:gs pos="75000">
                <a:schemeClr val="bg1">
                  <a:lumMod val="0"/>
                  <a:lumOff val="100000"/>
                  <a:alpha val="37000"/>
                </a:scheme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ikdörtgen 10"/>
          <p:cNvSpPr/>
          <p:nvPr/>
        </p:nvSpPr>
        <p:spPr>
          <a:xfrm>
            <a:off x="2920182" y="3952783"/>
            <a:ext cx="8628526" cy="26942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spcAft>
                <a:spcPts val="1800"/>
              </a:spcAft>
              <a:buFont typeface="Wingdings" panose="05000000000000000000" pitchFamily="2" charset="2"/>
              <a:buChar char="Ø"/>
            </a:pPr>
            <a:r>
              <a:rPr lang="tr-TR" sz="3200" dirty="0">
                <a:solidFill>
                  <a:schemeClr val="tx1"/>
                </a:solidFill>
              </a:rPr>
              <a:t>Namaz vakitlerinin girdiğini Müslümanlara duyurmak için yapılan çağrıya ezan denir. </a:t>
            </a:r>
          </a:p>
          <a:p>
            <a:pPr marL="571500" indent="-571500" algn="just">
              <a:spcAft>
                <a:spcPts val="1800"/>
              </a:spcAft>
              <a:buFont typeface="Wingdings" panose="05000000000000000000" pitchFamily="2" charset="2"/>
              <a:buChar char="Ø"/>
            </a:pPr>
            <a:r>
              <a:rPr lang="tr-TR" sz="3200" dirty="0">
                <a:solidFill>
                  <a:schemeClr val="tx1"/>
                </a:solidFill>
              </a:rPr>
              <a:t>Ezan okuyan cami görevlisine de </a:t>
            </a:r>
            <a:r>
              <a:rPr lang="tr-TR" sz="3200" b="1" dirty="0">
                <a:solidFill>
                  <a:schemeClr val="tx1"/>
                </a:solidFill>
              </a:rPr>
              <a:t>müezzin</a:t>
            </a:r>
            <a:r>
              <a:rPr lang="tr-TR" sz="3200" dirty="0">
                <a:solidFill>
                  <a:schemeClr val="tx1"/>
                </a:solidFill>
              </a:rPr>
              <a:t> denir.</a:t>
            </a:r>
          </a:p>
        </p:txBody>
      </p:sp>
      <p:pic>
        <p:nvPicPr>
          <p:cNvPr id="1026"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535" y="304361"/>
            <a:ext cx="4602127" cy="3402580"/>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p:cNvPicPr>
            <a:picLocks noChangeAspect="1"/>
          </p:cNvPicPr>
          <p:nvPr/>
        </p:nvPicPr>
        <p:blipFill>
          <a:blip r:embed="rId4"/>
          <a:stretch>
            <a:fillRect/>
          </a:stretch>
        </p:blipFill>
        <p:spPr>
          <a:xfrm>
            <a:off x="8233098" y="250663"/>
            <a:ext cx="3315609" cy="3509977"/>
          </a:xfrm>
          <a:prstGeom prst="rect">
            <a:avLst/>
          </a:prstGeom>
        </p:spPr>
      </p:pic>
    </p:spTree>
    <p:custDataLst>
      <p:tags r:id="rId1"/>
    </p:custDataLst>
    <p:extLst>
      <p:ext uri="{BB962C8B-B14F-4D97-AF65-F5344CB8AC3E}">
        <p14:creationId xmlns:p14="http://schemas.microsoft.com/office/powerpoint/2010/main" val="40957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Düz Bağlayıcı 8"/>
          <p:cNvCxnSpPr/>
          <p:nvPr/>
        </p:nvCxnSpPr>
        <p:spPr>
          <a:xfrm>
            <a:off x="4985376" y="1267247"/>
            <a:ext cx="2301520" cy="0"/>
          </a:xfrm>
          <a:prstGeom prst="line">
            <a:avLst/>
          </a:prstGeom>
          <a:ln w="76200">
            <a:solidFill>
              <a:srgbClr val="F9BB3F"/>
            </a:solidFill>
          </a:ln>
        </p:spPr>
        <p:style>
          <a:lnRef idx="1">
            <a:schemeClr val="accent1"/>
          </a:lnRef>
          <a:fillRef idx="0">
            <a:schemeClr val="accent1"/>
          </a:fillRef>
          <a:effectRef idx="0">
            <a:schemeClr val="accent1"/>
          </a:effectRef>
          <a:fontRef idx="minor">
            <a:schemeClr val="tx1"/>
          </a:fontRef>
        </p:style>
      </p:cxnSp>
      <p:grpSp>
        <p:nvGrpSpPr>
          <p:cNvPr id="3" name="Grup 2"/>
          <p:cNvGrpSpPr/>
          <p:nvPr/>
        </p:nvGrpSpPr>
        <p:grpSpPr>
          <a:xfrm>
            <a:off x="168151" y="314746"/>
            <a:ext cx="5269222" cy="1905003"/>
            <a:chOff x="168151" y="314746"/>
            <a:chExt cx="5269222" cy="1905003"/>
          </a:xfrm>
        </p:grpSpPr>
        <p:grpSp>
          <p:nvGrpSpPr>
            <p:cNvPr id="4" name="Group 37">
              <a:extLst>
                <a:ext uri="{FF2B5EF4-FFF2-40B4-BE49-F238E27FC236}">
                  <a16:creationId xmlns:a16="http://schemas.microsoft.com/office/drawing/2014/main" id="{02D99187-518B-4138-A3DC-01DB7E5F78F5}"/>
                </a:ext>
              </a:extLst>
            </p:cNvPr>
            <p:cNvGrpSpPr/>
            <p:nvPr/>
          </p:nvGrpSpPr>
          <p:grpSpPr>
            <a:xfrm rot="5400000" flipV="1">
              <a:off x="1850260" y="-1367363"/>
              <a:ext cx="1905003" cy="5269222"/>
              <a:chOff x="1965157" y="4479564"/>
              <a:chExt cx="1804738" cy="1804738"/>
            </a:xfrm>
            <a:effectLst>
              <a:outerShdw blurRad="76200" dir="18900000" sy="23000" kx="-1200000" algn="bl" rotWithShape="0">
                <a:prstClr val="black">
                  <a:alpha val="20000"/>
                </a:prstClr>
              </a:outerShdw>
            </a:effectLst>
          </p:grpSpPr>
          <p:sp>
            <p:nvSpPr>
              <p:cNvPr id="5" name="Oval 4">
                <a:extLst>
                  <a:ext uri="{FF2B5EF4-FFF2-40B4-BE49-F238E27FC236}">
                    <a16:creationId xmlns:a16="http://schemas.microsoft.com/office/drawing/2014/main" id="{AA7909EC-0FC8-4C30-ADE1-C84975BF90A6}"/>
                  </a:ext>
                </a:extLst>
              </p:cNvPr>
              <p:cNvSpPr/>
              <p:nvPr/>
            </p:nvSpPr>
            <p:spPr>
              <a:xfrm>
                <a:off x="1965157" y="4479564"/>
                <a:ext cx="1804738" cy="1804738"/>
              </a:xfrm>
              <a:prstGeom prst="ellipse">
                <a:avLst/>
              </a:prstGeom>
              <a:gradFill flip="none" rotWithShape="1">
                <a:gsLst>
                  <a:gs pos="100000">
                    <a:schemeClr val="bg1">
                      <a:lumMod val="95000"/>
                    </a:schemeClr>
                  </a:gs>
                  <a:gs pos="0">
                    <a:schemeClr val="bg1"/>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Yuvarlatılmış Dikdörtgen 5">
                <a:extLst>
                  <a:ext uri="{FF2B5EF4-FFF2-40B4-BE49-F238E27FC236}">
                    <a16:creationId xmlns:a16="http://schemas.microsoft.com/office/drawing/2014/main" id="{5383D369-2D27-4197-ADEE-34D840D32FA1}"/>
                  </a:ext>
                </a:extLst>
              </p:cNvPr>
              <p:cNvSpPr/>
              <p:nvPr/>
            </p:nvSpPr>
            <p:spPr>
              <a:xfrm>
                <a:off x="2449420" y="4730108"/>
                <a:ext cx="726551" cy="1313365"/>
              </a:xfrm>
              <a:prstGeom prst="roundRect">
                <a:avLst/>
              </a:prstGeom>
              <a:gradFill flip="none" rotWithShape="1">
                <a:gsLst>
                  <a:gs pos="100000">
                    <a:srgbClr val="FEC148"/>
                  </a:gs>
                  <a:gs pos="0">
                    <a:srgbClr val="D58E01"/>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0">
              <a:extLst>
                <a:ext uri="{FF2B5EF4-FFF2-40B4-BE49-F238E27FC236}">
                  <a16:creationId xmlns:a16="http://schemas.microsoft.com/office/drawing/2014/main" id="{F9A347F6-21F8-4498-810E-1BA4EA84A413}"/>
                </a:ext>
              </a:extLst>
            </p:cNvPr>
            <p:cNvSpPr txBox="1"/>
            <p:nvPr/>
          </p:nvSpPr>
          <p:spPr>
            <a:xfrm>
              <a:off x="583711" y="870155"/>
              <a:ext cx="42892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ea typeface="Open Sans Semibold" panose="020B0706030804020204" pitchFamily="34" charset="0"/>
                  <a:cs typeface="Open Sans Semibold" panose="020B0706030804020204" pitchFamily="34" charset="0"/>
                </a:rPr>
                <a:t>Kamet Nedir?</a:t>
              </a:r>
              <a:endParaRPr kumimoji="0" lang="en-IN" sz="6600" b="0" i="0" u="none" strike="noStrike" kern="1200" cap="none" spc="0" normalizeH="0" baseline="0" noProof="0" dirty="0">
                <a:ln>
                  <a:noFill/>
                </a:ln>
                <a:solidFill>
                  <a:prstClr val="black"/>
                </a:solidFill>
                <a:effectLst/>
                <a:uLnTx/>
                <a:uFillTx/>
              </a:endParaRPr>
            </a:p>
          </p:txBody>
        </p:sp>
      </p:grpSp>
      <p:sp>
        <p:nvSpPr>
          <p:cNvPr id="8" name="Yuvarlatılmış Dikdörtgen 7"/>
          <p:cNvSpPr/>
          <p:nvPr/>
        </p:nvSpPr>
        <p:spPr>
          <a:xfrm>
            <a:off x="7101259" y="983486"/>
            <a:ext cx="4862012" cy="5063354"/>
          </a:xfrm>
          <a:prstGeom prst="roundRect">
            <a:avLst>
              <a:gd name="adj" fmla="val 46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tr-TR" sz="3200" b="1" dirty="0">
                <a:solidFill>
                  <a:schemeClr val="tx1"/>
                </a:solidFill>
              </a:rPr>
              <a:t>KAMET: </a:t>
            </a:r>
            <a:r>
              <a:rPr lang="tr-TR" sz="3200" dirty="0">
                <a:solidFill>
                  <a:schemeClr val="tx1"/>
                </a:solidFill>
              </a:rPr>
              <a:t>farz namazlardan önce, namazın başladığını bildiren ve ezana benzeri sözlerdir</a:t>
            </a:r>
            <a:r>
              <a:rPr lang="tr-TR" sz="3200" b="1" i="1" dirty="0">
                <a:solidFill>
                  <a:schemeClr val="tx1"/>
                </a:solidFill>
              </a:rPr>
              <a:t>.</a:t>
            </a:r>
            <a:r>
              <a:rPr lang="tr-TR" sz="3200" dirty="0">
                <a:solidFill>
                  <a:schemeClr val="tx1"/>
                </a:solidFill>
              </a:rPr>
              <a:t> İster cemaatle, isterse tek başına kılınsın, erkeklerin her farz namazdan önce </a:t>
            </a:r>
            <a:r>
              <a:rPr lang="tr-TR" sz="3200" dirty="0" err="1">
                <a:solidFill>
                  <a:schemeClr val="tx1"/>
                </a:solidFill>
              </a:rPr>
              <a:t>kâmet</a:t>
            </a:r>
            <a:r>
              <a:rPr lang="tr-TR" sz="3200" dirty="0">
                <a:solidFill>
                  <a:schemeClr val="tx1"/>
                </a:solidFill>
              </a:rPr>
              <a:t> getirmeleri </a:t>
            </a:r>
            <a:r>
              <a:rPr lang="tr-TR" sz="3200" b="1" u="sng" dirty="0">
                <a:solidFill>
                  <a:schemeClr val="tx1"/>
                </a:solidFill>
              </a:rPr>
              <a:t>sünnettir.</a:t>
            </a:r>
            <a:endParaRPr kumimoji="0" lang="tr-TR" sz="3200" b="1" i="0" u="sng" strike="noStrike" kern="1200" cap="none" spc="0" normalizeH="0" baseline="0" noProof="0" dirty="0">
              <a:ln>
                <a:noFill/>
              </a:ln>
              <a:solidFill>
                <a:schemeClr val="tx1"/>
              </a:solidFill>
              <a:effectLst/>
              <a:uLnTx/>
              <a:uFillTx/>
              <a:latin typeface="Calibri" panose="020F0502020204030204"/>
            </a:endParaRPr>
          </a:p>
        </p:txBody>
      </p:sp>
      <p:pic>
        <p:nvPicPr>
          <p:cNvPr id="2" name="Resim 1"/>
          <p:cNvPicPr>
            <a:picLocks noChangeAspect="1"/>
          </p:cNvPicPr>
          <p:nvPr/>
        </p:nvPicPr>
        <p:blipFill>
          <a:blip r:embed="rId3"/>
          <a:stretch>
            <a:fillRect/>
          </a:stretch>
        </p:blipFill>
        <p:spPr>
          <a:xfrm>
            <a:off x="298938" y="2313053"/>
            <a:ext cx="6664570" cy="4244839"/>
          </a:xfrm>
          <a:prstGeom prst="rect">
            <a:avLst/>
          </a:prstGeom>
        </p:spPr>
      </p:pic>
    </p:spTree>
    <p:custDataLst>
      <p:tags r:id="rId1"/>
    </p:custDataLst>
    <p:extLst>
      <p:ext uri="{BB962C8B-B14F-4D97-AF65-F5344CB8AC3E}">
        <p14:creationId xmlns:p14="http://schemas.microsoft.com/office/powerpoint/2010/main" val="325164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C9FA7211-8D7B-4DBF-BB6C-6C63ED9E35E8}"/>
              </a:ext>
            </a:extLst>
          </p:cNvPr>
          <p:cNvSpPr/>
          <p:nvPr/>
        </p:nvSpPr>
        <p:spPr>
          <a:xfrm rot="5400000">
            <a:off x="-1014963" y="1972359"/>
            <a:ext cx="4651513" cy="2257764"/>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ight Triangle 4">
            <a:extLst>
              <a:ext uri="{FF2B5EF4-FFF2-40B4-BE49-F238E27FC236}">
                <a16:creationId xmlns:a16="http://schemas.microsoft.com/office/drawing/2014/main" id="{CBE12C74-0640-4A31-8330-2B16F630BECD}"/>
              </a:ext>
            </a:extLst>
          </p:cNvPr>
          <p:cNvSpPr/>
          <p:nvPr/>
        </p:nvSpPr>
        <p:spPr>
          <a:xfrm rot="5400000">
            <a:off x="148811" y="806040"/>
            <a:ext cx="1827385" cy="1761191"/>
          </a:xfrm>
          <a:prstGeom prst="rtTriangle">
            <a:avLst/>
          </a:prstGeom>
          <a:gradFill>
            <a:gsLst>
              <a:gs pos="27000">
                <a:srgbClr val="ED8B6D"/>
              </a:gs>
              <a:gs pos="0">
                <a:srgbClr val="E34C1D"/>
              </a:gs>
              <a:gs pos="81000">
                <a:srgbClr val="ED8B6D"/>
              </a:gs>
              <a:gs pos="90000">
                <a:srgbClr val="E34C1D"/>
              </a:gs>
              <a:gs pos="100000">
                <a:srgbClr val="ED8B6D"/>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Rounded Corners 5">
            <a:extLst>
              <a:ext uri="{FF2B5EF4-FFF2-40B4-BE49-F238E27FC236}">
                <a16:creationId xmlns:a16="http://schemas.microsoft.com/office/drawing/2014/main" id="{2823DE44-8FD8-43F9-A1FE-9910B6D00D26}"/>
              </a:ext>
            </a:extLst>
          </p:cNvPr>
          <p:cNvSpPr/>
          <p:nvPr/>
        </p:nvSpPr>
        <p:spPr>
          <a:xfrm>
            <a:off x="496558" y="3839798"/>
            <a:ext cx="1628469" cy="115910"/>
          </a:xfrm>
          <a:prstGeom prst="roundRect">
            <a:avLst>
              <a:gd name="adj" fmla="val 50000"/>
            </a:avLst>
          </a:prstGeom>
          <a:solidFill>
            <a:srgbClr val="E96F49"/>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D752044F-2CA4-4EA0-9C82-587262571910}"/>
              </a:ext>
            </a:extLst>
          </p:cNvPr>
          <p:cNvSpPr txBox="1"/>
          <p:nvPr/>
        </p:nvSpPr>
        <p:spPr>
          <a:xfrm>
            <a:off x="181908" y="811303"/>
            <a:ext cx="900274" cy="1200329"/>
          </a:xfrm>
          <a:prstGeom prst="rect">
            <a:avLst/>
          </a:prstGeom>
          <a:noFill/>
        </p:spPr>
        <p:txBody>
          <a:bodyPr wrap="square" rtlCol="0">
            <a:spAutoFit/>
          </a:bodyPr>
          <a:lstStyle/>
          <a:p>
            <a:r>
              <a:rPr lang="en-US" sz="7200" dirty="0">
                <a:solidFill>
                  <a:schemeClr val="tx1">
                    <a:lumMod val="75000"/>
                    <a:lumOff val="25000"/>
                  </a:schemeClr>
                </a:solidFill>
                <a:latin typeface="Arial Black" panose="020B0A04020102020204" pitchFamily="34" charset="0"/>
              </a:rPr>
              <a:t>1</a:t>
            </a:r>
            <a:endParaRPr lang="en-IN" sz="7200" dirty="0">
              <a:solidFill>
                <a:schemeClr val="tx1">
                  <a:lumMod val="75000"/>
                  <a:lumOff val="25000"/>
                </a:schemeClr>
              </a:solidFill>
              <a:latin typeface="Arial Black" panose="020B0A04020102020204" pitchFamily="34" charset="0"/>
            </a:endParaRPr>
          </a:p>
        </p:txBody>
      </p:sp>
      <p:sp>
        <p:nvSpPr>
          <p:cNvPr id="8" name="TextBox 7">
            <a:extLst>
              <a:ext uri="{FF2B5EF4-FFF2-40B4-BE49-F238E27FC236}">
                <a16:creationId xmlns:a16="http://schemas.microsoft.com/office/drawing/2014/main" id="{2BC7EAA4-8725-4783-B657-3F9B5ABADBA3}"/>
              </a:ext>
            </a:extLst>
          </p:cNvPr>
          <p:cNvSpPr txBox="1"/>
          <p:nvPr/>
        </p:nvSpPr>
        <p:spPr>
          <a:xfrm>
            <a:off x="122915" y="2442250"/>
            <a:ext cx="2399060" cy="1323439"/>
          </a:xfrm>
          <a:prstGeom prst="rect">
            <a:avLst/>
          </a:prstGeom>
          <a:noFill/>
        </p:spPr>
        <p:txBody>
          <a:bodyPr wrap="square" rtlCol="0">
            <a:spAutoFit/>
          </a:bodyPr>
          <a:lstStyle/>
          <a:p>
            <a:pPr algn="ctr"/>
            <a:r>
              <a:rPr lang="tr-TR" sz="4000" b="1" spc="300" dirty="0">
                <a:cs typeface="Calibri Light" panose="020F0302020204030204" pitchFamily="34" charset="0"/>
              </a:rPr>
              <a:t>Namazın</a:t>
            </a:r>
            <a:r>
              <a:rPr lang="tr-TR" sz="4000" dirty="0"/>
              <a:t> </a:t>
            </a:r>
            <a:r>
              <a:rPr lang="tr-TR" sz="4000" b="1" dirty="0"/>
              <a:t>Farzları</a:t>
            </a:r>
            <a:endParaRPr lang="en-IN" sz="4000" b="1" spc="300" dirty="0">
              <a:cs typeface="Calibri Light" panose="020F0302020204030204" pitchFamily="34" charset="0"/>
            </a:endParaRPr>
          </a:p>
        </p:txBody>
      </p:sp>
      <p:pic>
        <p:nvPicPr>
          <p:cNvPr id="3076" name="Picture 4" descr="islamic clipart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19" y="3796028"/>
            <a:ext cx="967344" cy="1136597"/>
          </a:xfrm>
          <a:prstGeom prst="rect">
            <a:avLst/>
          </a:prstGeom>
          <a:noFill/>
          <a:extLst>
            <a:ext uri="{909E8E84-426E-40DD-AFC4-6F175D3DCCD1}">
              <a14:hiddenFill xmlns:a14="http://schemas.microsoft.com/office/drawing/2010/main">
                <a:solidFill>
                  <a:srgbClr val="FFFFFF"/>
                </a:solidFill>
              </a14:hiddenFill>
            </a:ext>
          </a:extLst>
        </p:spPr>
      </p:pic>
      <p:sp>
        <p:nvSpPr>
          <p:cNvPr id="14" name="İçerik Yer Tutucusu 2"/>
          <p:cNvSpPr>
            <a:spLocks noGrp="1"/>
          </p:cNvSpPr>
          <p:nvPr>
            <p:ph idx="1"/>
          </p:nvPr>
        </p:nvSpPr>
        <p:spPr>
          <a:xfrm>
            <a:off x="2770234" y="140677"/>
            <a:ext cx="9240057" cy="1688124"/>
          </a:xfrm>
          <a:solidFill>
            <a:schemeClr val="accent4">
              <a:lumMod val="40000"/>
              <a:lumOff val="60000"/>
            </a:schemeClr>
          </a:solidFill>
          <a:ln w="38100">
            <a:noFill/>
          </a:ln>
        </p:spPr>
        <p:style>
          <a:lnRef idx="1">
            <a:schemeClr val="accent3"/>
          </a:lnRef>
          <a:fillRef idx="2">
            <a:schemeClr val="accent3"/>
          </a:fillRef>
          <a:effectRef idx="1">
            <a:schemeClr val="accent3"/>
          </a:effectRef>
          <a:fontRef idx="minor">
            <a:schemeClr val="dk1"/>
          </a:fontRef>
        </p:style>
        <p:txBody>
          <a:bodyPr anchor="ctr">
            <a:noAutofit/>
          </a:bodyPr>
          <a:lstStyle/>
          <a:p>
            <a:pPr marL="0" indent="0" algn="just">
              <a:buNone/>
            </a:pPr>
            <a:r>
              <a:rPr lang="tr-TR" sz="3200" dirty="0"/>
              <a:t>Namazın kabul olması için namazdan önce ve namazdayken yapılması gerekenlere  </a:t>
            </a:r>
            <a:r>
              <a:rPr lang="tr-TR" sz="3200" b="1" dirty="0"/>
              <a:t>namazın farzları </a:t>
            </a:r>
            <a:r>
              <a:rPr lang="tr-TR" sz="3200" dirty="0"/>
              <a:t>denir.</a:t>
            </a:r>
          </a:p>
        </p:txBody>
      </p:sp>
      <p:grpSp>
        <p:nvGrpSpPr>
          <p:cNvPr id="11" name="Grup 10"/>
          <p:cNvGrpSpPr/>
          <p:nvPr/>
        </p:nvGrpSpPr>
        <p:grpSpPr>
          <a:xfrm>
            <a:off x="2770234" y="2111579"/>
            <a:ext cx="5829299" cy="1580367"/>
            <a:chOff x="2770234" y="2111579"/>
            <a:chExt cx="5829299" cy="1580367"/>
          </a:xfrm>
        </p:grpSpPr>
        <p:sp>
          <p:nvSpPr>
            <p:cNvPr id="2" name="Dikdörtgen 1"/>
            <p:cNvSpPr/>
            <p:nvPr/>
          </p:nvSpPr>
          <p:spPr>
            <a:xfrm>
              <a:off x="3236226" y="2388895"/>
              <a:ext cx="5363307" cy="1075273"/>
            </a:xfrm>
            <a:prstGeom prst="rect">
              <a:avLst/>
            </a:prstGeom>
            <a:solidFill>
              <a:srgbClr val="E357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Dışındaki Şartlar</a:t>
              </a:r>
            </a:p>
            <a:p>
              <a:pPr algn="ctr"/>
              <a:r>
                <a:rPr lang="tr-TR" sz="3200" dirty="0"/>
                <a:t>Namaza Hazırlık Şartları </a:t>
              </a:r>
            </a:p>
          </p:txBody>
        </p:sp>
        <p:sp>
          <p:nvSpPr>
            <p:cNvPr id="3" name="Dikdörtgen 2"/>
            <p:cNvSpPr/>
            <p:nvPr/>
          </p:nvSpPr>
          <p:spPr>
            <a:xfrm>
              <a:off x="2770234" y="2111579"/>
              <a:ext cx="852197" cy="1580367"/>
            </a:xfrm>
            <a:prstGeom prst="rect">
              <a:avLst/>
            </a:prstGeom>
            <a:solidFill>
              <a:srgbClr val="2C89C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t>1</a:t>
              </a:r>
            </a:p>
          </p:txBody>
        </p:sp>
      </p:grpSp>
      <p:grpSp>
        <p:nvGrpSpPr>
          <p:cNvPr id="20" name="Grup 19"/>
          <p:cNvGrpSpPr/>
          <p:nvPr/>
        </p:nvGrpSpPr>
        <p:grpSpPr>
          <a:xfrm>
            <a:off x="2770234" y="4074409"/>
            <a:ext cx="5829299" cy="1580367"/>
            <a:chOff x="2770234" y="4074409"/>
            <a:chExt cx="5829299" cy="1580367"/>
          </a:xfrm>
        </p:grpSpPr>
        <p:sp>
          <p:nvSpPr>
            <p:cNvPr id="15" name="Dikdörtgen 14"/>
            <p:cNvSpPr/>
            <p:nvPr/>
          </p:nvSpPr>
          <p:spPr>
            <a:xfrm>
              <a:off x="3236226" y="4351725"/>
              <a:ext cx="5363307" cy="1075273"/>
            </a:xfrm>
            <a:prstGeom prst="rect">
              <a:avLst/>
            </a:prstGeom>
            <a:solidFill>
              <a:srgbClr val="E357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İçindeki Şartlar</a:t>
              </a:r>
            </a:p>
            <a:p>
              <a:pPr algn="ctr"/>
              <a:r>
                <a:rPr lang="tr-TR" sz="3200" dirty="0"/>
                <a:t>Namazın Kılınış Şartları </a:t>
              </a:r>
            </a:p>
          </p:txBody>
        </p:sp>
        <p:sp>
          <p:nvSpPr>
            <p:cNvPr id="16" name="Dikdörtgen 15"/>
            <p:cNvSpPr/>
            <p:nvPr/>
          </p:nvSpPr>
          <p:spPr>
            <a:xfrm>
              <a:off x="2770234" y="4074409"/>
              <a:ext cx="852197" cy="1580367"/>
            </a:xfrm>
            <a:prstGeom prst="rect">
              <a:avLst/>
            </a:prstGeom>
            <a:solidFill>
              <a:srgbClr val="2C89C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t>2</a:t>
              </a:r>
            </a:p>
          </p:txBody>
        </p:sp>
      </p:grpSp>
      <p:sp>
        <p:nvSpPr>
          <p:cNvPr id="9" name="Dikdörtgen 8"/>
          <p:cNvSpPr/>
          <p:nvPr/>
        </p:nvSpPr>
        <p:spPr>
          <a:xfrm>
            <a:off x="8599533" y="2719440"/>
            <a:ext cx="1406114"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6 tane</a:t>
            </a:r>
          </a:p>
        </p:txBody>
      </p:sp>
      <p:sp>
        <p:nvSpPr>
          <p:cNvPr id="18" name="Dikdörtgen 17"/>
          <p:cNvSpPr/>
          <p:nvPr/>
        </p:nvSpPr>
        <p:spPr>
          <a:xfrm>
            <a:off x="8599533" y="4655794"/>
            <a:ext cx="1406114" cy="621574"/>
          </a:xfrm>
          <a:prstGeom prst="rect">
            <a:avLst/>
          </a:prstGeom>
          <a:solidFill>
            <a:schemeClr val="accent4">
              <a:lumMod val="40000"/>
              <a:lumOff val="6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6 tane</a:t>
            </a:r>
          </a:p>
        </p:txBody>
      </p:sp>
      <p:sp>
        <p:nvSpPr>
          <p:cNvPr id="19" name="12-Noktalı Yıldız 18"/>
          <p:cNvSpPr/>
          <p:nvPr/>
        </p:nvSpPr>
        <p:spPr>
          <a:xfrm>
            <a:off x="10005647" y="3162048"/>
            <a:ext cx="2028092" cy="1531279"/>
          </a:xfrm>
          <a:prstGeom prst="star12">
            <a:avLst/>
          </a:prstGeom>
          <a:solidFill>
            <a:schemeClr val="accent6">
              <a:lumMod val="60000"/>
              <a:lumOff val="40000"/>
            </a:schemeClr>
          </a:solidFill>
          <a:ln>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6000" dirty="0"/>
              <a:t>12</a:t>
            </a:r>
          </a:p>
        </p:txBody>
      </p:sp>
    </p:spTree>
    <p:custDataLst>
      <p:tags r:id="rId1"/>
    </p:custDataLst>
    <p:extLst>
      <p:ext uri="{BB962C8B-B14F-4D97-AF65-F5344CB8AC3E}">
        <p14:creationId xmlns:p14="http://schemas.microsoft.com/office/powerpoint/2010/main" val="352636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wipe(left)">
                                      <p:cBhvr>
                                        <p:cTn id="7" dur="500"/>
                                        <p:tgtEl>
                                          <p:spTgt spid="14">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9"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50" name="Google Shape;1050;p35"/>
          <p:cNvSpPr txBox="1">
            <a:spLocks noGrp="1"/>
          </p:cNvSpPr>
          <p:nvPr>
            <p:ph type="subTitle" idx="4294967295"/>
          </p:nvPr>
        </p:nvSpPr>
        <p:spPr>
          <a:xfrm>
            <a:off x="1499017" y="2304116"/>
            <a:ext cx="3267855"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616399" y="3671616"/>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616399" y="1936083"/>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5006715" y="5377206"/>
            <a:ext cx="6644522" cy="417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defRPr/>
            </a:pPr>
            <a:r>
              <a:rPr kumimoji="0" lang="tr-TR"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Comfortaa"/>
                <a:hlinkClick r:id="rId3"/>
              </a:rPr>
              <a:t>Kaynak: </a:t>
            </a:r>
            <a:r>
              <a:rPr lang="tr-TR" sz="2000" dirty="0">
                <a:solidFill>
                  <a:prstClr val="black"/>
                </a:solidFill>
                <a:hlinkClick r:id="rId4"/>
              </a:rPr>
              <a:t>http://youtube.com/watch?v=fCYYApHPOxM</a:t>
            </a:r>
            <a:r>
              <a:rPr lang="tr-TR" sz="2000" dirty="0">
                <a:solidFill>
                  <a:prstClr val="black"/>
                </a:solidFill>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grpSp>
        <p:nvGrpSpPr>
          <p:cNvPr id="27" name="Google Shape;8488;p40"/>
          <p:cNvGrpSpPr/>
          <p:nvPr/>
        </p:nvGrpSpPr>
        <p:grpSpPr>
          <a:xfrm>
            <a:off x="5081667" y="884419"/>
            <a:ext cx="6415789" cy="3987383"/>
            <a:chOff x="310825" y="367425"/>
            <a:chExt cx="6969275" cy="4888550"/>
          </a:xfrm>
        </p:grpSpPr>
        <p:sp>
          <p:nvSpPr>
            <p:cNvPr id="28" name="Google Shape;8489;p40"/>
            <p:cNvSpPr/>
            <p:nvPr/>
          </p:nvSpPr>
          <p:spPr>
            <a:xfrm>
              <a:off x="310825" y="412500"/>
              <a:ext cx="6969275" cy="4843475"/>
            </a:xfrm>
            <a:custGeom>
              <a:avLst/>
              <a:gdLst/>
              <a:ahLst/>
              <a:cxnLst/>
              <a:rect l="l" t="t" r="r" b="b"/>
              <a:pathLst>
                <a:path w="278771" h="193739" extrusionOk="0">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490;p40"/>
            <p:cNvSpPr/>
            <p:nvPr/>
          </p:nvSpPr>
          <p:spPr>
            <a:xfrm>
              <a:off x="412600" y="438675"/>
              <a:ext cx="6765725" cy="4700975"/>
            </a:xfrm>
            <a:custGeom>
              <a:avLst/>
              <a:gdLst/>
              <a:ahLst/>
              <a:cxnLst/>
              <a:rect l="l" t="t" r="r" b="b"/>
              <a:pathLst>
                <a:path w="270629" h="188039" extrusionOk="0">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491;p40"/>
            <p:cNvSpPr/>
            <p:nvPr/>
          </p:nvSpPr>
          <p:spPr>
            <a:xfrm>
              <a:off x="310825" y="367425"/>
              <a:ext cx="6969275" cy="508950"/>
            </a:xfrm>
            <a:custGeom>
              <a:avLst/>
              <a:gdLst/>
              <a:ahLst/>
              <a:cxnLst/>
              <a:rect l="l" t="t" r="r" b="b"/>
              <a:pathLst>
                <a:path w="278771" h="20358" extrusionOk="0">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492;p40"/>
            <p:cNvSpPr/>
            <p:nvPr/>
          </p:nvSpPr>
          <p:spPr>
            <a:xfrm>
              <a:off x="2134200" y="1172975"/>
              <a:ext cx="3200375" cy="3079475"/>
            </a:xfrm>
            <a:custGeom>
              <a:avLst/>
              <a:gdLst/>
              <a:ahLst/>
              <a:cxnLst/>
              <a:rect l="l" t="t" r="r" b="b"/>
              <a:pathLst>
                <a:path w="128015" h="123179" extrusionOk="0">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493;p40"/>
            <p:cNvSpPr/>
            <p:nvPr/>
          </p:nvSpPr>
          <p:spPr>
            <a:xfrm>
              <a:off x="3370125" y="2064300"/>
              <a:ext cx="1193800" cy="1488975"/>
            </a:xfrm>
            <a:custGeom>
              <a:avLst/>
              <a:gdLst/>
              <a:ahLst/>
              <a:cxnLst/>
              <a:rect l="l" t="t" r="r" b="b"/>
              <a:pathLst>
                <a:path w="47752" h="59559" extrusionOk="0">
                  <a:moveTo>
                    <a:pt x="1" y="1"/>
                  </a:moveTo>
                  <a:lnTo>
                    <a:pt x="292" y="59558"/>
                  </a:lnTo>
                  <a:lnTo>
                    <a:pt x="47752" y="29896"/>
                  </a:lnTo>
                  <a:lnTo>
                    <a:pt x="1" y="1"/>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494;p40"/>
            <p:cNvSpPr/>
            <p:nvPr/>
          </p:nvSpPr>
          <p:spPr>
            <a:xfrm>
              <a:off x="398050" y="4443125"/>
              <a:ext cx="6794800" cy="769225"/>
            </a:xfrm>
            <a:custGeom>
              <a:avLst/>
              <a:gdLst/>
              <a:ahLst/>
              <a:cxnLst/>
              <a:rect l="l" t="t" r="r" b="b"/>
              <a:pathLst>
                <a:path w="271792" h="30769" extrusionOk="0">
                  <a:moveTo>
                    <a:pt x="1" y="1"/>
                  </a:moveTo>
                  <a:lnTo>
                    <a:pt x="1" y="30768"/>
                  </a:lnTo>
                  <a:lnTo>
                    <a:pt x="271792" y="30768"/>
                  </a:lnTo>
                  <a:lnTo>
                    <a:pt x="271792" y="1"/>
                  </a:ln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495;p40"/>
            <p:cNvSpPr/>
            <p:nvPr/>
          </p:nvSpPr>
          <p:spPr>
            <a:xfrm>
              <a:off x="617625" y="4565275"/>
              <a:ext cx="6310600" cy="34925"/>
            </a:xfrm>
            <a:custGeom>
              <a:avLst/>
              <a:gdLst/>
              <a:ahLst/>
              <a:cxnLst/>
              <a:rect l="l" t="t" r="r" b="b"/>
              <a:pathLst>
                <a:path w="252424" h="1397" extrusionOk="0">
                  <a:moveTo>
                    <a:pt x="0" y="0"/>
                  </a:moveTo>
                  <a:lnTo>
                    <a:pt x="0" y="1396"/>
                  </a:lnTo>
                  <a:lnTo>
                    <a:pt x="252423" y="1396"/>
                  </a:lnTo>
                  <a:lnTo>
                    <a:pt x="252423" y="0"/>
                  </a:lnTo>
                  <a:close/>
                </a:path>
              </a:pathLst>
            </a:custGeom>
            <a:solidFill>
              <a:srgbClr val="D9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496;p40"/>
            <p:cNvSpPr/>
            <p:nvPr/>
          </p:nvSpPr>
          <p:spPr>
            <a:xfrm>
              <a:off x="617625" y="4565275"/>
              <a:ext cx="2576600" cy="34925"/>
            </a:xfrm>
            <a:custGeom>
              <a:avLst/>
              <a:gdLst/>
              <a:ahLst/>
              <a:cxnLst/>
              <a:rect l="l" t="t" r="r" b="b"/>
              <a:pathLst>
                <a:path w="103064" h="1397" extrusionOk="0">
                  <a:moveTo>
                    <a:pt x="0" y="0"/>
                  </a:moveTo>
                  <a:lnTo>
                    <a:pt x="0" y="1396"/>
                  </a:lnTo>
                  <a:lnTo>
                    <a:pt x="103063" y="1396"/>
                  </a:lnTo>
                  <a:lnTo>
                    <a:pt x="103063" y="0"/>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497;p40"/>
            <p:cNvSpPr/>
            <p:nvPr/>
          </p:nvSpPr>
          <p:spPr>
            <a:xfrm>
              <a:off x="1825925" y="4761575"/>
              <a:ext cx="167250" cy="234125"/>
            </a:xfrm>
            <a:custGeom>
              <a:avLst/>
              <a:gdLst/>
              <a:ahLst/>
              <a:cxnLst/>
              <a:rect l="l" t="t" r="r" b="b"/>
              <a:pathLst>
                <a:path w="6690" h="9365" extrusionOk="0">
                  <a:moveTo>
                    <a:pt x="1" y="0"/>
                  </a:moveTo>
                  <a:lnTo>
                    <a:pt x="1" y="9364"/>
                  </a:lnTo>
                  <a:lnTo>
                    <a:pt x="6690" y="465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498;p40"/>
            <p:cNvSpPr/>
            <p:nvPr/>
          </p:nvSpPr>
          <p:spPr>
            <a:xfrm>
              <a:off x="2022225"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499;p40"/>
            <p:cNvSpPr/>
            <p:nvPr/>
          </p:nvSpPr>
          <p:spPr>
            <a:xfrm>
              <a:off x="1351925" y="4761575"/>
              <a:ext cx="167225" cy="234125"/>
            </a:xfrm>
            <a:custGeom>
              <a:avLst/>
              <a:gdLst/>
              <a:ahLst/>
              <a:cxnLst/>
              <a:rect l="l" t="t" r="r" b="b"/>
              <a:pathLst>
                <a:path w="6689" h="9365" extrusionOk="0">
                  <a:moveTo>
                    <a:pt x="0" y="0"/>
                  </a:moveTo>
                  <a:lnTo>
                    <a:pt x="0" y="9364"/>
                  </a:lnTo>
                  <a:lnTo>
                    <a:pt x="6689" y="465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500;p40"/>
            <p:cNvSpPr/>
            <p:nvPr/>
          </p:nvSpPr>
          <p:spPr>
            <a:xfrm>
              <a:off x="877900" y="4761575"/>
              <a:ext cx="167225" cy="234125"/>
            </a:xfrm>
            <a:custGeom>
              <a:avLst/>
              <a:gdLst/>
              <a:ahLst/>
              <a:cxnLst/>
              <a:rect l="l" t="t" r="r" b="b"/>
              <a:pathLst>
                <a:path w="6689" h="9365" extrusionOk="0">
                  <a:moveTo>
                    <a:pt x="6689" y="0"/>
                  </a:moveTo>
                  <a:lnTo>
                    <a:pt x="0" y="4653"/>
                  </a:lnTo>
                  <a:lnTo>
                    <a:pt x="6689" y="9364"/>
                  </a:lnTo>
                  <a:lnTo>
                    <a:pt x="66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501;p40"/>
            <p:cNvSpPr/>
            <p:nvPr/>
          </p:nvSpPr>
          <p:spPr>
            <a:xfrm>
              <a:off x="809550"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502;p40"/>
            <p:cNvSpPr/>
            <p:nvPr/>
          </p:nvSpPr>
          <p:spPr>
            <a:xfrm>
              <a:off x="5477050" y="4719400"/>
              <a:ext cx="303925" cy="299550"/>
            </a:xfrm>
            <a:custGeom>
              <a:avLst/>
              <a:gdLst/>
              <a:ahLst/>
              <a:cxnLst/>
              <a:rect l="l" t="t" r="r" b="b"/>
              <a:pathLst>
                <a:path w="12157" h="11982" extrusionOk="0">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503;p40"/>
            <p:cNvSpPr/>
            <p:nvPr/>
          </p:nvSpPr>
          <p:spPr>
            <a:xfrm>
              <a:off x="5997600" y="4752850"/>
              <a:ext cx="349000" cy="229750"/>
            </a:xfrm>
            <a:custGeom>
              <a:avLst/>
              <a:gdLst/>
              <a:ahLst/>
              <a:cxnLst/>
              <a:rect l="l" t="t" r="r" b="b"/>
              <a:pathLst>
                <a:path w="13960" h="9190" extrusionOk="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504;p40"/>
            <p:cNvSpPr/>
            <p:nvPr/>
          </p:nvSpPr>
          <p:spPr>
            <a:xfrm>
              <a:off x="6720275" y="4728125"/>
              <a:ext cx="114900" cy="114900"/>
            </a:xfrm>
            <a:custGeom>
              <a:avLst/>
              <a:gdLst/>
              <a:ahLst/>
              <a:cxnLst/>
              <a:rect l="l" t="t" r="r" b="b"/>
              <a:pathLst>
                <a:path w="4596" h="4596" extrusionOk="0">
                  <a:moveTo>
                    <a:pt x="0" y="0"/>
                  </a:moveTo>
                  <a:lnTo>
                    <a:pt x="0" y="1047"/>
                  </a:lnTo>
                  <a:lnTo>
                    <a:pt x="3548" y="1047"/>
                  </a:lnTo>
                  <a:lnTo>
                    <a:pt x="3548" y="4595"/>
                  </a:lnTo>
                  <a:lnTo>
                    <a:pt x="4595" y="4595"/>
                  </a:lnTo>
                  <a:lnTo>
                    <a:pt x="459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505;p40"/>
            <p:cNvSpPr/>
            <p:nvPr/>
          </p:nvSpPr>
          <p:spPr>
            <a:xfrm>
              <a:off x="6557425" y="4728125"/>
              <a:ext cx="113425" cy="114900"/>
            </a:xfrm>
            <a:custGeom>
              <a:avLst/>
              <a:gdLst/>
              <a:ahLst/>
              <a:cxnLst/>
              <a:rect l="l" t="t" r="r" b="b"/>
              <a:pathLst>
                <a:path w="4537" h="4596" extrusionOk="0">
                  <a:moveTo>
                    <a:pt x="0" y="0"/>
                  </a:moveTo>
                  <a:lnTo>
                    <a:pt x="0" y="4595"/>
                  </a:lnTo>
                  <a:lnTo>
                    <a:pt x="989" y="4595"/>
                  </a:lnTo>
                  <a:lnTo>
                    <a:pt x="989" y="1047"/>
                  </a:lnTo>
                  <a:lnTo>
                    <a:pt x="4537" y="1047"/>
                  </a:lnTo>
                  <a:lnTo>
                    <a:pt x="4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506;p40"/>
            <p:cNvSpPr/>
            <p:nvPr/>
          </p:nvSpPr>
          <p:spPr>
            <a:xfrm>
              <a:off x="6720275" y="4892425"/>
              <a:ext cx="114900" cy="113450"/>
            </a:xfrm>
            <a:custGeom>
              <a:avLst/>
              <a:gdLst/>
              <a:ahLst/>
              <a:cxnLst/>
              <a:rect l="l" t="t" r="r" b="b"/>
              <a:pathLst>
                <a:path w="4596" h="4538" extrusionOk="0">
                  <a:moveTo>
                    <a:pt x="3548" y="1"/>
                  </a:moveTo>
                  <a:lnTo>
                    <a:pt x="3548" y="3549"/>
                  </a:lnTo>
                  <a:lnTo>
                    <a:pt x="0" y="3549"/>
                  </a:lnTo>
                  <a:lnTo>
                    <a:pt x="0" y="4537"/>
                  </a:lnTo>
                  <a:lnTo>
                    <a:pt x="4595" y="4537"/>
                  </a:lnTo>
                  <a:lnTo>
                    <a:pt x="4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507;p40"/>
            <p:cNvSpPr/>
            <p:nvPr/>
          </p:nvSpPr>
          <p:spPr>
            <a:xfrm>
              <a:off x="6557425" y="4892425"/>
              <a:ext cx="113425" cy="113450"/>
            </a:xfrm>
            <a:custGeom>
              <a:avLst/>
              <a:gdLst/>
              <a:ahLst/>
              <a:cxnLst/>
              <a:rect l="l" t="t" r="r" b="b"/>
              <a:pathLst>
                <a:path w="4537" h="4538" extrusionOk="0">
                  <a:moveTo>
                    <a:pt x="0" y="1"/>
                  </a:moveTo>
                  <a:lnTo>
                    <a:pt x="0" y="4537"/>
                  </a:lnTo>
                  <a:lnTo>
                    <a:pt x="4537" y="4537"/>
                  </a:lnTo>
                  <a:lnTo>
                    <a:pt x="4537" y="3549"/>
                  </a:lnTo>
                  <a:lnTo>
                    <a:pt x="989" y="3549"/>
                  </a:ln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508;p40"/>
            <p:cNvSpPr/>
            <p:nvPr/>
          </p:nvSpPr>
          <p:spPr>
            <a:xfrm>
              <a:off x="3116100" y="4521600"/>
              <a:ext cx="142100" cy="120775"/>
            </a:xfrm>
            <a:custGeom>
              <a:avLst/>
              <a:gdLst/>
              <a:ahLst/>
              <a:cxnLst/>
              <a:rect l="l" t="t" r="r" b="b"/>
              <a:pathLst>
                <a:path w="5684" h="4831" extrusionOk="0">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01709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3" name="Süleymaniye Camisi'nde ikindi kameti okuyan Abdussamed YAZIC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48267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E176DFE6-E6EE-4CBF-AB55-962516DAF6EF}"/>
              </a:ext>
            </a:extLst>
          </p:cNvPr>
          <p:cNvSpPr/>
          <p:nvPr/>
        </p:nvSpPr>
        <p:spPr>
          <a:xfrm>
            <a:off x="353773" y="835923"/>
            <a:ext cx="1800000" cy="1548000"/>
          </a:xfrm>
          <a:prstGeom prst="round2SameRect">
            <a:avLst>
              <a:gd name="adj1" fmla="val 12063"/>
              <a:gd name="adj2" fmla="val 0"/>
            </a:avLst>
          </a:prstGeom>
          <a:solidFill>
            <a:schemeClr val="accent1">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solidFill>
                <a:effectLst/>
                <a:uLnTx/>
                <a:uFillTx/>
                <a:latin typeface="Calibri" panose="020F0502020204030204"/>
              </a:rPr>
              <a:t>Sabah</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dirty="0">
                <a:solidFill>
                  <a:schemeClr val="tx1"/>
                </a:solidFill>
                <a:latin typeface="Calibri" panose="020F0502020204030204"/>
              </a:rPr>
              <a:t>Namazı</a:t>
            </a:r>
            <a:endParaRPr kumimoji="0" lang="en-US" sz="3200" b="0" i="0" u="none" strike="noStrike" kern="1200" cap="none" spc="0" normalizeH="0" baseline="0" noProof="0" dirty="0">
              <a:ln>
                <a:noFill/>
              </a:ln>
              <a:solidFill>
                <a:schemeClr val="tx1"/>
              </a:solidFill>
              <a:effectLst/>
              <a:uLnTx/>
              <a:uFillTx/>
              <a:latin typeface="Calibri" panose="020F0502020204030204"/>
            </a:endParaRPr>
          </a:p>
        </p:txBody>
      </p:sp>
      <p:sp>
        <p:nvSpPr>
          <p:cNvPr id="4" name="TextBox 3">
            <a:extLst>
              <a:ext uri="{FF2B5EF4-FFF2-40B4-BE49-F238E27FC236}">
                <a16:creationId xmlns:a16="http://schemas.microsoft.com/office/drawing/2014/main" id="{BE8AA9BD-5B28-4BB1-803B-54BB6E1B0DE1}"/>
              </a:ext>
            </a:extLst>
          </p:cNvPr>
          <p:cNvSpPr txBox="1"/>
          <p:nvPr/>
        </p:nvSpPr>
        <p:spPr>
          <a:xfrm>
            <a:off x="2564250" y="5901953"/>
            <a:ext cx="7278915"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lumMod val="75000"/>
                    <a:lumOff val="25000"/>
                  </a:prstClr>
                </a:solidFill>
                <a:effectLst/>
                <a:uLnTx/>
                <a:uFillTx/>
                <a:ea typeface="+mn-ea"/>
                <a:cs typeface="+mn-cs"/>
              </a:rPr>
              <a:t>Günlük Namazların Rekat</a:t>
            </a:r>
            <a:r>
              <a:rPr kumimoji="0" lang="tr-TR" sz="3600" b="0" i="0" u="none" strike="noStrike" kern="1200" cap="none" spc="0" normalizeH="0" noProof="0" dirty="0">
                <a:ln>
                  <a:noFill/>
                </a:ln>
                <a:solidFill>
                  <a:prstClr val="black">
                    <a:lumMod val="75000"/>
                    <a:lumOff val="25000"/>
                  </a:prstClr>
                </a:solidFill>
                <a:effectLst/>
                <a:uLnTx/>
                <a:uFillTx/>
                <a:ea typeface="+mn-ea"/>
                <a:cs typeface="+mn-cs"/>
              </a:rPr>
              <a:t> Sayıları</a:t>
            </a:r>
            <a:endParaRPr kumimoji="0" lang="en-US" sz="3600" b="0" i="0" u="none" strike="noStrike" kern="1200" cap="none" spc="0" normalizeH="0" baseline="0" noProof="0" dirty="0">
              <a:ln>
                <a:noFill/>
              </a:ln>
              <a:solidFill>
                <a:prstClr val="black">
                  <a:lumMod val="75000"/>
                  <a:lumOff val="25000"/>
                </a:prstClr>
              </a:solidFill>
              <a:effectLst/>
              <a:uLnTx/>
              <a:uFillTx/>
              <a:ea typeface="+mn-ea"/>
              <a:cs typeface="+mn-cs"/>
            </a:endParaRPr>
          </a:p>
        </p:txBody>
      </p:sp>
      <p:grpSp>
        <p:nvGrpSpPr>
          <p:cNvPr id="5" name="Group 4">
            <a:extLst>
              <a:ext uri="{FF2B5EF4-FFF2-40B4-BE49-F238E27FC236}">
                <a16:creationId xmlns:a16="http://schemas.microsoft.com/office/drawing/2014/main" id="{7D884BCA-1978-49CC-8588-5399D7CABDE7}"/>
              </a:ext>
            </a:extLst>
          </p:cNvPr>
          <p:cNvGrpSpPr/>
          <p:nvPr/>
        </p:nvGrpSpPr>
        <p:grpSpPr>
          <a:xfrm>
            <a:off x="5383283" y="5561737"/>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4" name="Rectangle: Top Corners Rounded 11">
            <a:extLst>
              <a:ext uri="{FF2B5EF4-FFF2-40B4-BE49-F238E27FC236}">
                <a16:creationId xmlns:a16="http://schemas.microsoft.com/office/drawing/2014/main" id="{E176DFE6-E6EE-4CBF-AB55-962516DAF6EF}"/>
              </a:ext>
            </a:extLst>
          </p:cNvPr>
          <p:cNvSpPr/>
          <p:nvPr/>
        </p:nvSpPr>
        <p:spPr>
          <a:xfrm>
            <a:off x="2619189" y="835923"/>
            <a:ext cx="1800000" cy="1548000"/>
          </a:xfrm>
          <a:prstGeom prst="round2SameRect">
            <a:avLst>
              <a:gd name="adj1" fmla="val 12063"/>
              <a:gd name="adj2" fmla="val 0"/>
            </a:avLst>
          </a:prstGeom>
          <a:solidFill>
            <a:srgbClr val="039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rPr>
              <a:t>Öğle</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dirty="0">
                <a:solidFill>
                  <a:prstClr val="white"/>
                </a:solidFill>
                <a:latin typeface="Calibri" panose="020F0502020204030204"/>
              </a:rPr>
              <a:t>Namazı</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
        <p:nvSpPr>
          <p:cNvPr id="99" name="Rectangle: Top Corners Rounded 11">
            <a:extLst>
              <a:ext uri="{FF2B5EF4-FFF2-40B4-BE49-F238E27FC236}">
                <a16:creationId xmlns:a16="http://schemas.microsoft.com/office/drawing/2014/main" id="{E176DFE6-E6EE-4CBF-AB55-962516DAF6EF}"/>
              </a:ext>
            </a:extLst>
          </p:cNvPr>
          <p:cNvSpPr/>
          <p:nvPr/>
        </p:nvSpPr>
        <p:spPr>
          <a:xfrm>
            <a:off x="5076766" y="831127"/>
            <a:ext cx="1800000" cy="1548000"/>
          </a:xfrm>
          <a:prstGeom prst="round2SameRect">
            <a:avLst>
              <a:gd name="adj1" fmla="val 12063"/>
              <a:gd name="adj2" fmla="val 0"/>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İkindi 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Rectangle: Top Corners Rounded 11">
            <a:extLst>
              <a:ext uri="{FF2B5EF4-FFF2-40B4-BE49-F238E27FC236}">
                <a16:creationId xmlns:a16="http://schemas.microsoft.com/office/drawing/2014/main" id="{E176DFE6-E6EE-4CBF-AB55-962516DAF6EF}"/>
              </a:ext>
            </a:extLst>
          </p:cNvPr>
          <p:cNvSpPr/>
          <p:nvPr/>
        </p:nvSpPr>
        <p:spPr>
          <a:xfrm>
            <a:off x="7534343" y="835923"/>
            <a:ext cx="1800000" cy="1548000"/>
          </a:xfrm>
          <a:prstGeom prst="round2SameRect">
            <a:avLst>
              <a:gd name="adj1" fmla="val 12063"/>
              <a:gd name="adj2" fmla="val 0"/>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Akşam 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Rectangle: Top Corners Rounded 11">
            <a:extLst>
              <a:ext uri="{FF2B5EF4-FFF2-40B4-BE49-F238E27FC236}">
                <a16:creationId xmlns:a16="http://schemas.microsoft.com/office/drawing/2014/main" id="{E176DFE6-E6EE-4CBF-AB55-962516DAF6EF}"/>
              </a:ext>
            </a:extLst>
          </p:cNvPr>
          <p:cNvSpPr/>
          <p:nvPr/>
        </p:nvSpPr>
        <p:spPr>
          <a:xfrm>
            <a:off x="10135509" y="835923"/>
            <a:ext cx="1800000" cy="1548000"/>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Yatsı 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Dikdörtgen 57"/>
          <p:cNvSpPr/>
          <p:nvPr/>
        </p:nvSpPr>
        <p:spPr>
          <a:xfrm>
            <a:off x="353773" y="2383923"/>
            <a:ext cx="1800000" cy="2615780"/>
          </a:xfrm>
          <a:prstGeom prst="rect">
            <a:avLst/>
          </a:prstGeom>
          <a:solidFill>
            <a:schemeClr val="accent1">
              <a:lumMod val="40000"/>
              <a:lumOff val="60000"/>
            </a:schemeClr>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b="1" dirty="0"/>
              <a:t>4 REKAT</a:t>
            </a:r>
          </a:p>
          <a:p>
            <a:pPr algn="ctr"/>
            <a:endParaRPr lang="tr-TR" dirty="0"/>
          </a:p>
          <a:p>
            <a:pPr algn="ctr"/>
            <a:r>
              <a:rPr lang="tr-TR" sz="2800" dirty="0"/>
              <a:t>2 SÜNNET</a:t>
            </a:r>
          </a:p>
          <a:p>
            <a:pPr algn="ctr"/>
            <a:r>
              <a:rPr lang="tr-TR" sz="2800" dirty="0"/>
              <a:t>2 FARZ </a:t>
            </a:r>
          </a:p>
        </p:txBody>
      </p:sp>
      <p:sp>
        <p:nvSpPr>
          <p:cNvPr id="59" name="Dikdörtgen 58"/>
          <p:cNvSpPr/>
          <p:nvPr/>
        </p:nvSpPr>
        <p:spPr>
          <a:xfrm>
            <a:off x="2619189" y="2383922"/>
            <a:ext cx="1800000" cy="2630529"/>
          </a:xfrm>
          <a:prstGeom prst="rect">
            <a:avLst/>
          </a:prstGeom>
          <a:solidFill>
            <a:srgbClr val="66BDB7"/>
          </a:solidFill>
          <a:ln>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400" b="1" dirty="0">
                <a:solidFill>
                  <a:schemeClr val="tx1"/>
                </a:solidFill>
              </a:rPr>
              <a:t>10 REKAT</a:t>
            </a:r>
          </a:p>
          <a:p>
            <a:pPr algn="ctr"/>
            <a:endParaRPr lang="tr-TR" dirty="0"/>
          </a:p>
          <a:p>
            <a:pPr algn="ctr"/>
            <a:r>
              <a:rPr lang="tr-TR" sz="2400" dirty="0"/>
              <a:t>4 SÜNNET</a:t>
            </a:r>
          </a:p>
          <a:p>
            <a:pPr algn="ctr"/>
            <a:r>
              <a:rPr lang="tr-TR" sz="2400" dirty="0"/>
              <a:t>4 FARZ</a:t>
            </a:r>
          </a:p>
          <a:p>
            <a:pPr algn="ctr"/>
            <a:r>
              <a:rPr lang="tr-TR" sz="2400" dirty="0"/>
              <a:t>2 SÜNNET</a:t>
            </a:r>
          </a:p>
        </p:txBody>
      </p:sp>
      <p:sp>
        <p:nvSpPr>
          <p:cNvPr id="60" name="Dikdörtgen 59"/>
          <p:cNvSpPr/>
          <p:nvPr/>
        </p:nvSpPr>
        <p:spPr>
          <a:xfrm>
            <a:off x="5076766" y="2383922"/>
            <a:ext cx="1800000" cy="2630529"/>
          </a:xfrm>
          <a:prstGeom prst="rect">
            <a:avLst/>
          </a:prstGeom>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b="1" dirty="0"/>
              <a:t>8 REKAT</a:t>
            </a:r>
          </a:p>
          <a:p>
            <a:pPr algn="ctr"/>
            <a:endParaRPr lang="tr-TR" dirty="0"/>
          </a:p>
          <a:p>
            <a:pPr algn="ctr"/>
            <a:r>
              <a:rPr lang="tr-TR" sz="2800" dirty="0"/>
              <a:t>4 SÜNNET</a:t>
            </a:r>
          </a:p>
          <a:p>
            <a:pPr algn="ctr"/>
            <a:r>
              <a:rPr lang="tr-TR" sz="2800" dirty="0"/>
              <a:t>4 FARZ </a:t>
            </a:r>
          </a:p>
        </p:txBody>
      </p:sp>
      <p:sp>
        <p:nvSpPr>
          <p:cNvPr id="61" name="Dikdörtgen 60"/>
          <p:cNvSpPr/>
          <p:nvPr/>
        </p:nvSpPr>
        <p:spPr>
          <a:xfrm>
            <a:off x="7534343" y="2399246"/>
            <a:ext cx="1800000" cy="2629953"/>
          </a:xfrm>
          <a:prstGeom prst="rect">
            <a:avLst/>
          </a:prstGeom>
          <a:solidFill>
            <a:srgbClr val="77C2E9"/>
          </a:solidFill>
          <a:ln w="19050"/>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2800" b="1" dirty="0"/>
              <a:t>5 REKAT</a:t>
            </a:r>
          </a:p>
          <a:p>
            <a:pPr algn="ctr"/>
            <a:endParaRPr lang="tr-TR" sz="2800" dirty="0"/>
          </a:p>
          <a:p>
            <a:pPr algn="ctr"/>
            <a:r>
              <a:rPr lang="tr-TR" sz="2800" dirty="0"/>
              <a:t>3 FARZ</a:t>
            </a:r>
          </a:p>
          <a:p>
            <a:pPr algn="ctr"/>
            <a:r>
              <a:rPr lang="tr-TR" sz="2800" dirty="0"/>
              <a:t>2 SÜNNET</a:t>
            </a:r>
          </a:p>
        </p:txBody>
      </p:sp>
      <p:sp>
        <p:nvSpPr>
          <p:cNvPr id="62" name="Dikdörtgen 61"/>
          <p:cNvSpPr/>
          <p:nvPr/>
        </p:nvSpPr>
        <p:spPr>
          <a:xfrm>
            <a:off x="10135509" y="2399246"/>
            <a:ext cx="1800000" cy="2688947"/>
          </a:xfrm>
          <a:prstGeom prst="rect">
            <a:avLst/>
          </a:prstGeom>
          <a:solidFill>
            <a:srgbClr val="E86392"/>
          </a:solidFill>
          <a:ln>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000" b="1" dirty="0"/>
              <a:t>13 REKAT</a:t>
            </a:r>
          </a:p>
          <a:p>
            <a:pPr algn="ctr"/>
            <a:endParaRPr lang="tr-TR" sz="2000" dirty="0"/>
          </a:p>
          <a:p>
            <a:pPr algn="ctr"/>
            <a:r>
              <a:rPr lang="tr-TR" sz="2000" dirty="0"/>
              <a:t>4 SÜNNET</a:t>
            </a:r>
          </a:p>
          <a:p>
            <a:pPr algn="ctr"/>
            <a:r>
              <a:rPr lang="tr-TR" sz="2000" dirty="0"/>
              <a:t>4 FARZ</a:t>
            </a:r>
          </a:p>
          <a:p>
            <a:pPr algn="ctr"/>
            <a:r>
              <a:rPr lang="tr-TR" sz="2000" dirty="0"/>
              <a:t>2 SÜNNET</a:t>
            </a:r>
          </a:p>
          <a:p>
            <a:pPr algn="ctr"/>
            <a:r>
              <a:rPr lang="tr-TR" sz="2000" dirty="0"/>
              <a:t>3 VİTİR VACİP</a:t>
            </a:r>
          </a:p>
        </p:txBody>
      </p:sp>
    </p:spTree>
    <p:custDataLst>
      <p:tags r:id="rId1"/>
    </p:custDataLst>
    <p:extLst>
      <p:ext uri="{BB962C8B-B14F-4D97-AF65-F5344CB8AC3E}">
        <p14:creationId xmlns:p14="http://schemas.microsoft.com/office/powerpoint/2010/main" val="2258783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500" fill="hold"/>
                                        <p:tgtEl>
                                          <p:spTgt spid="4"/>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down)">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down)">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down)">
                                      <p:cBhvr>
                                        <p:cTn id="26" dur="500"/>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ipe(down)">
                                      <p:cBhvr>
                                        <p:cTn id="3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8" grpId="0" animBg="1"/>
      <p:bldP spid="59" grpId="0" animBg="1"/>
      <p:bldP spid="60" grpId="0" animBg="1"/>
      <p:bldP spid="61" grpId="0" animBg="1"/>
      <p:bldP spid="6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E176DFE6-E6EE-4CBF-AB55-962516DAF6EF}"/>
              </a:ext>
            </a:extLst>
          </p:cNvPr>
          <p:cNvSpPr/>
          <p:nvPr/>
        </p:nvSpPr>
        <p:spPr>
          <a:xfrm>
            <a:off x="353773" y="835923"/>
            <a:ext cx="1800000" cy="1548000"/>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Sabah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E8AA9BD-5B28-4BB1-803B-54BB6E1B0DE1}"/>
              </a:ext>
            </a:extLst>
          </p:cNvPr>
          <p:cNvSpPr txBox="1"/>
          <p:nvPr/>
        </p:nvSpPr>
        <p:spPr>
          <a:xfrm>
            <a:off x="479632" y="5557157"/>
            <a:ext cx="11359661" cy="646331"/>
          </a:xfrm>
          <a:prstGeom prst="rect">
            <a:avLst/>
          </a:prstGeom>
          <a:noFill/>
          <a:ln>
            <a:noFill/>
          </a:ln>
        </p:spPr>
        <p:txBody>
          <a:bodyPr wrap="square" rtlCol="0">
            <a:spAutoFit/>
          </a:bodyPr>
          <a:lstStyle/>
          <a:p>
            <a:pPr algn="ctr"/>
            <a:r>
              <a:rPr lang="tr-TR" sz="3600" dirty="0"/>
              <a:t>Namaz rekatlarında boş bırakılan yerleri dolduralım</a:t>
            </a:r>
          </a:p>
        </p:txBody>
      </p:sp>
      <p:grpSp>
        <p:nvGrpSpPr>
          <p:cNvPr id="5" name="Group 4">
            <a:extLst>
              <a:ext uri="{FF2B5EF4-FFF2-40B4-BE49-F238E27FC236}">
                <a16:creationId xmlns:a16="http://schemas.microsoft.com/office/drawing/2014/main" id="{7D884BCA-1978-49CC-8588-5399D7CABDE7}"/>
              </a:ext>
            </a:extLst>
          </p:cNvPr>
          <p:cNvGrpSpPr/>
          <p:nvPr/>
        </p:nvGrpSpPr>
        <p:grpSpPr>
          <a:xfrm>
            <a:off x="5442277" y="5098873"/>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4" name="Rectangle: Top Corners Rounded 11">
            <a:extLst>
              <a:ext uri="{FF2B5EF4-FFF2-40B4-BE49-F238E27FC236}">
                <a16:creationId xmlns:a16="http://schemas.microsoft.com/office/drawing/2014/main" id="{E176DFE6-E6EE-4CBF-AB55-962516DAF6EF}"/>
              </a:ext>
            </a:extLst>
          </p:cNvPr>
          <p:cNvSpPr/>
          <p:nvPr/>
        </p:nvSpPr>
        <p:spPr>
          <a:xfrm>
            <a:off x="2619189" y="835923"/>
            <a:ext cx="1800000" cy="1548000"/>
          </a:xfrm>
          <a:prstGeom prst="round2SameRect">
            <a:avLst>
              <a:gd name="adj1" fmla="val 12063"/>
              <a:gd name="adj2" fmla="val 0"/>
            </a:avLst>
          </a:prstGeom>
          <a:solidFill>
            <a:srgbClr val="039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Öğle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Top Corners Rounded 11">
            <a:extLst>
              <a:ext uri="{FF2B5EF4-FFF2-40B4-BE49-F238E27FC236}">
                <a16:creationId xmlns:a16="http://schemas.microsoft.com/office/drawing/2014/main" id="{E176DFE6-E6EE-4CBF-AB55-962516DAF6EF}"/>
              </a:ext>
            </a:extLst>
          </p:cNvPr>
          <p:cNvSpPr/>
          <p:nvPr/>
        </p:nvSpPr>
        <p:spPr>
          <a:xfrm>
            <a:off x="5076766" y="831127"/>
            <a:ext cx="1800000" cy="1548000"/>
          </a:xfrm>
          <a:prstGeom prst="round2SameRect">
            <a:avLst>
              <a:gd name="adj1" fmla="val 12063"/>
              <a:gd name="adj2" fmla="val 0"/>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İkindi 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Rectangle: Top Corners Rounded 11">
            <a:extLst>
              <a:ext uri="{FF2B5EF4-FFF2-40B4-BE49-F238E27FC236}">
                <a16:creationId xmlns:a16="http://schemas.microsoft.com/office/drawing/2014/main" id="{E176DFE6-E6EE-4CBF-AB55-962516DAF6EF}"/>
              </a:ext>
            </a:extLst>
          </p:cNvPr>
          <p:cNvSpPr/>
          <p:nvPr/>
        </p:nvSpPr>
        <p:spPr>
          <a:xfrm>
            <a:off x="7534343" y="835923"/>
            <a:ext cx="1800000" cy="1548000"/>
          </a:xfrm>
          <a:prstGeom prst="round2SameRect">
            <a:avLst>
              <a:gd name="adj1" fmla="val 12063"/>
              <a:gd name="adj2" fmla="val 0"/>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Akşam 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Rectangle: Top Corners Rounded 11">
            <a:extLst>
              <a:ext uri="{FF2B5EF4-FFF2-40B4-BE49-F238E27FC236}">
                <a16:creationId xmlns:a16="http://schemas.microsoft.com/office/drawing/2014/main" id="{E176DFE6-E6EE-4CBF-AB55-962516DAF6EF}"/>
              </a:ext>
            </a:extLst>
          </p:cNvPr>
          <p:cNvSpPr/>
          <p:nvPr/>
        </p:nvSpPr>
        <p:spPr>
          <a:xfrm>
            <a:off x="10135509" y="835923"/>
            <a:ext cx="1800000" cy="1548000"/>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Yatsı 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Dikdörtgen 57"/>
          <p:cNvSpPr/>
          <p:nvPr/>
        </p:nvSpPr>
        <p:spPr>
          <a:xfrm>
            <a:off x="353773" y="2383923"/>
            <a:ext cx="1800000" cy="2124000"/>
          </a:xfrm>
          <a:prstGeom prst="rect">
            <a:avLst/>
          </a:prstGeom>
          <a:solidFill>
            <a:srgbClr val="E86392"/>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____REKAT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__SÜNNET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____ FARZ </a:t>
            </a:r>
          </a:p>
        </p:txBody>
      </p:sp>
      <p:sp>
        <p:nvSpPr>
          <p:cNvPr id="59" name="Dikdörtgen 58"/>
          <p:cNvSpPr/>
          <p:nvPr/>
        </p:nvSpPr>
        <p:spPr>
          <a:xfrm>
            <a:off x="2619189" y="2383923"/>
            <a:ext cx="1800000" cy="2124000"/>
          </a:xfrm>
          <a:prstGeom prst="rect">
            <a:avLst/>
          </a:prstGeom>
          <a:solidFill>
            <a:srgbClr val="66BDB7"/>
          </a:solidFill>
          <a:ln>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____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4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____ FARZ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___ SÜNNET</a:t>
            </a:r>
          </a:p>
        </p:txBody>
      </p:sp>
      <p:sp>
        <p:nvSpPr>
          <p:cNvPr id="60" name="Dikdörtgen 59"/>
          <p:cNvSpPr/>
          <p:nvPr/>
        </p:nvSpPr>
        <p:spPr>
          <a:xfrm>
            <a:off x="5076766" y="2383923"/>
            <a:ext cx="1800000" cy="2124000"/>
          </a:xfrm>
          <a:prstGeom prst="rect">
            <a:avLst/>
          </a:prstGeom>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____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4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____ FARZ </a:t>
            </a:r>
          </a:p>
        </p:txBody>
      </p:sp>
      <p:sp>
        <p:nvSpPr>
          <p:cNvPr id="61" name="Dikdörtgen 60"/>
          <p:cNvSpPr/>
          <p:nvPr/>
        </p:nvSpPr>
        <p:spPr>
          <a:xfrm>
            <a:off x="7534343" y="2399247"/>
            <a:ext cx="1800000" cy="2082618"/>
          </a:xfrm>
          <a:prstGeom prst="rect">
            <a:avLst/>
          </a:prstGeom>
          <a:solidFill>
            <a:srgbClr val="77C2E9"/>
          </a:solidFill>
          <a:ln w="19050"/>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___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___FARZ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2 SÜNNET</a:t>
            </a:r>
          </a:p>
        </p:txBody>
      </p:sp>
      <p:sp>
        <p:nvSpPr>
          <p:cNvPr id="62" name="Dikdörtgen 61"/>
          <p:cNvSpPr/>
          <p:nvPr/>
        </p:nvSpPr>
        <p:spPr>
          <a:xfrm>
            <a:off x="10135509" y="2399247"/>
            <a:ext cx="1800000" cy="2082618"/>
          </a:xfrm>
          <a:prstGeom prst="rect">
            <a:avLst/>
          </a:prstGeom>
          <a:solidFill>
            <a:srgbClr val="E86392"/>
          </a:solidFill>
          <a:ln>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____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4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4 FARZ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___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3 VİTİR VACİP</a:t>
            </a:r>
          </a:p>
        </p:txBody>
      </p:sp>
    </p:spTree>
    <p:extLst>
      <p:ext uri="{BB962C8B-B14F-4D97-AF65-F5344CB8AC3E}">
        <p14:creationId xmlns:p14="http://schemas.microsoft.com/office/powerpoint/2010/main" val="3507898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500" fill="hold"/>
                                        <p:tgtEl>
                                          <p:spTgt spid="4"/>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down)">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down)">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down)">
                                      <p:cBhvr>
                                        <p:cTn id="26" dur="500"/>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ipe(down)">
                                      <p:cBhvr>
                                        <p:cTn id="3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8" grpId="0" animBg="1"/>
      <p:bldP spid="59" grpId="0" animBg="1"/>
      <p:bldP spid="60" grpId="0" animBg="1"/>
      <p:bldP spid="61" grpId="0" animBg="1"/>
      <p:bldP spid="6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E176DFE6-E6EE-4CBF-AB55-962516DAF6EF}"/>
              </a:ext>
            </a:extLst>
          </p:cNvPr>
          <p:cNvSpPr/>
          <p:nvPr/>
        </p:nvSpPr>
        <p:spPr>
          <a:xfrm>
            <a:off x="353773" y="170904"/>
            <a:ext cx="1800000" cy="1548000"/>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Sabah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Top Corners Rounded 11">
            <a:extLst>
              <a:ext uri="{FF2B5EF4-FFF2-40B4-BE49-F238E27FC236}">
                <a16:creationId xmlns:a16="http://schemas.microsoft.com/office/drawing/2014/main" id="{E176DFE6-E6EE-4CBF-AB55-962516DAF6EF}"/>
              </a:ext>
            </a:extLst>
          </p:cNvPr>
          <p:cNvSpPr/>
          <p:nvPr/>
        </p:nvSpPr>
        <p:spPr>
          <a:xfrm>
            <a:off x="2619189" y="170904"/>
            <a:ext cx="1800000" cy="1548000"/>
          </a:xfrm>
          <a:prstGeom prst="round2SameRect">
            <a:avLst>
              <a:gd name="adj1" fmla="val 12063"/>
              <a:gd name="adj2" fmla="val 0"/>
            </a:avLst>
          </a:prstGeom>
          <a:solidFill>
            <a:srgbClr val="039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Öğle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Top Corners Rounded 11">
            <a:extLst>
              <a:ext uri="{FF2B5EF4-FFF2-40B4-BE49-F238E27FC236}">
                <a16:creationId xmlns:a16="http://schemas.microsoft.com/office/drawing/2014/main" id="{E176DFE6-E6EE-4CBF-AB55-962516DAF6EF}"/>
              </a:ext>
            </a:extLst>
          </p:cNvPr>
          <p:cNvSpPr/>
          <p:nvPr/>
        </p:nvSpPr>
        <p:spPr>
          <a:xfrm>
            <a:off x="5076766" y="166108"/>
            <a:ext cx="1800000" cy="1548000"/>
          </a:xfrm>
          <a:prstGeom prst="round2SameRect">
            <a:avLst>
              <a:gd name="adj1" fmla="val 12063"/>
              <a:gd name="adj2" fmla="val 0"/>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İkindi 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Rectangle: Top Corners Rounded 11">
            <a:extLst>
              <a:ext uri="{FF2B5EF4-FFF2-40B4-BE49-F238E27FC236}">
                <a16:creationId xmlns:a16="http://schemas.microsoft.com/office/drawing/2014/main" id="{E176DFE6-E6EE-4CBF-AB55-962516DAF6EF}"/>
              </a:ext>
            </a:extLst>
          </p:cNvPr>
          <p:cNvSpPr/>
          <p:nvPr/>
        </p:nvSpPr>
        <p:spPr>
          <a:xfrm>
            <a:off x="7534343" y="170904"/>
            <a:ext cx="1800000" cy="1548000"/>
          </a:xfrm>
          <a:prstGeom prst="round2SameRect">
            <a:avLst>
              <a:gd name="adj1" fmla="val 12063"/>
              <a:gd name="adj2" fmla="val 0"/>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Akşam 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Rectangle: Top Corners Rounded 11">
            <a:extLst>
              <a:ext uri="{FF2B5EF4-FFF2-40B4-BE49-F238E27FC236}">
                <a16:creationId xmlns:a16="http://schemas.microsoft.com/office/drawing/2014/main" id="{E176DFE6-E6EE-4CBF-AB55-962516DAF6EF}"/>
              </a:ext>
            </a:extLst>
          </p:cNvPr>
          <p:cNvSpPr/>
          <p:nvPr/>
        </p:nvSpPr>
        <p:spPr>
          <a:xfrm>
            <a:off x="10135509" y="170904"/>
            <a:ext cx="1800000" cy="1548000"/>
          </a:xfrm>
          <a:prstGeom prst="round2SameRect">
            <a:avLst>
              <a:gd name="adj1" fmla="val 12063"/>
              <a:gd name="adj2" fmla="val 0"/>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Yatsı Namazı</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Dikdörtgen 57"/>
          <p:cNvSpPr/>
          <p:nvPr/>
        </p:nvSpPr>
        <p:spPr>
          <a:xfrm>
            <a:off x="353773" y="1718904"/>
            <a:ext cx="1800000" cy="2124000"/>
          </a:xfrm>
          <a:prstGeom prst="rect">
            <a:avLst/>
          </a:prstGeom>
          <a:solidFill>
            <a:srgbClr val="E86392"/>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4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2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2 FARZ </a:t>
            </a:r>
          </a:p>
        </p:txBody>
      </p:sp>
      <p:sp>
        <p:nvSpPr>
          <p:cNvPr id="59" name="Dikdörtgen 58"/>
          <p:cNvSpPr/>
          <p:nvPr/>
        </p:nvSpPr>
        <p:spPr>
          <a:xfrm>
            <a:off x="2619189" y="1718904"/>
            <a:ext cx="1800000" cy="2124000"/>
          </a:xfrm>
          <a:prstGeom prst="rect">
            <a:avLst/>
          </a:prstGeom>
          <a:solidFill>
            <a:srgbClr val="66BDB7"/>
          </a:solidFill>
          <a:ln>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10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4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4 FARZ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2 SÜNNET</a:t>
            </a:r>
          </a:p>
        </p:txBody>
      </p:sp>
      <p:sp>
        <p:nvSpPr>
          <p:cNvPr id="60" name="Dikdörtgen 59"/>
          <p:cNvSpPr/>
          <p:nvPr/>
        </p:nvSpPr>
        <p:spPr>
          <a:xfrm>
            <a:off x="5076766" y="1718904"/>
            <a:ext cx="1800000" cy="2124000"/>
          </a:xfrm>
          <a:prstGeom prst="rect">
            <a:avLst/>
          </a:prstGeom>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8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4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4 FARZ </a:t>
            </a:r>
          </a:p>
        </p:txBody>
      </p:sp>
      <p:sp>
        <p:nvSpPr>
          <p:cNvPr id="61" name="Dikdörtgen 60"/>
          <p:cNvSpPr/>
          <p:nvPr/>
        </p:nvSpPr>
        <p:spPr>
          <a:xfrm>
            <a:off x="7534343" y="1734228"/>
            <a:ext cx="1800000" cy="2082618"/>
          </a:xfrm>
          <a:prstGeom prst="rect">
            <a:avLst/>
          </a:prstGeom>
          <a:solidFill>
            <a:srgbClr val="77C2E9"/>
          </a:solidFill>
          <a:ln w="19050"/>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5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3 FARZ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2 SÜNNET</a:t>
            </a:r>
          </a:p>
        </p:txBody>
      </p:sp>
      <p:sp>
        <p:nvSpPr>
          <p:cNvPr id="62" name="Dikdörtgen 61"/>
          <p:cNvSpPr/>
          <p:nvPr/>
        </p:nvSpPr>
        <p:spPr>
          <a:xfrm>
            <a:off x="10135509" y="1734228"/>
            <a:ext cx="1800000" cy="2082618"/>
          </a:xfrm>
          <a:prstGeom prst="rect">
            <a:avLst/>
          </a:prstGeom>
          <a:solidFill>
            <a:srgbClr val="E86392"/>
          </a:solidFill>
          <a:ln>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13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black"/>
                </a:solidFill>
                <a:effectLst/>
                <a:uLnTx/>
                <a:uFillTx/>
                <a:latin typeface="Calibri" panose="020F0502020204030204"/>
                <a:ea typeface="+mn-ea"/>
                <a:cs typeface="+mn-cs"/>
              </a:rPr>
              <a:t>4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black"/>
                </a:solidFill>
                <a:effectLst/>
                <a:uLnTx/>
                <a:uFillTx/>
                <a:latin typeface="Calibri" panose="020F0502020204030204"/>
                <a:ea typeface="+mn-ea"/>
                <a:cs typeface="+mn-cs"/>
              </a:rPr>
              <a:t>4 FARZ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black"/>
                </a:solidFill>
                <a:effectLst/>
                <a:uLnTx/>
                <a:uFillTx/>
                <a:latin typeface="Calibri" panose="020F0502020204030204"/>
                <a:ea typeface="+mn-ea"/>
                <a:cs typeface="+mn-cs"/>
              </a:rPr>
              <a:t>2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black"/>
                </a:solidFill>
                <a:effectLst/>
                <a:uLnTx/>
                <a:uFillTx/>
                <a:latin typeface="Calibri" panose="020F0502020204030204"/>
                <a:ea typeface="+mn-ea"/>
                <a:cs typeface="+mn-cs"/>
              </a:rPr>
              <a:t>3 VİTİR VACİP</a:t>
            </a:r>
          </a:p>
        </p:txBody>
      </p:sp>
      <p:sp>
        <p:nvSpPr>
          <p:cNvPr id="19" name="Dikdörtgen 18"/>
          <p:cNvSpPr/>
          <p:nvPr/>
        </p:nvSpPr>
        <p:spPr>
          <a:xfrm>
            <a:off x="9880779" y="4637018"/>
            <a:ext cx="1800000" cy="2124000"/>
          </a:xfrm>
          <a:prstGeom prst="rect">
            <a:avLst/>
          </a:prstGeom>
          <a:solidFill>
            <a:schemeClr val="accent4">
              <a:lumMod val="60000"/>
              <a:lumOff val="4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4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2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2 FARZ </a:t>
            </a:r>
          </a:p>
        </p:txBody>
      </p:sp>
      <p:sp>
        <p:nvSpPr>
          <p:cNvPr id="20" name="Dikdörtgen 19"/>
          <p:cNvSpPr/>
          <p:nvPr/>
        </p:nvSpPr>
        <p:spPr>
          <a:xfrm>
            <a:off x="554862" y="4637018"/>
            <a:ext cx="1800000" cy="2124000"/>
          </a:xfrm>
          <a:prstGeom prst="rect">
            <a:avLst/>
          </a:prstGeom>
          <a:solidFill>
            <a:schemeClr val="accent4">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10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4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4 FARZ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2 SÜNNET</a:t>
            </a:r>
          </a:p>
        </p:txBody>
      </p:sp>
      <p:sp>
        <p:nvSpPr>
          <p:cNvPr id="21" name="Dikdörtgen 20"/>
          <p:cNvSpPr/>
          <p:nvPr/>
        </p:nvSpPr>
        <p:spPr>
          <a:xfrm>
            <a:off x="7549299" y="4637018"/>
            <a:ext cx="1800000" cy="2124000"/>
          </a:xfrm>
          <a:prstGeom prst="rect">
            <a:avLst/>
          </a:prstGeom>
          <a:solidFill>
            <a:schemeClr val="accent4">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8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4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4 FARZ </a:t>
            </a:r>
          </a:p>
        </p:txBody>
      </p:sp>
      <p:sp>
        <p:nvSpPr>
          <p:cNvPr id="22" name="Dikdörtgen 21"/>
          <p:cNvSpPr/>
          <p:nvPr/>
        </p:nvSpPr>
        <p:spPr>
          <a:xfrm>
            <a:off x="2886341" y="4657709"/>
            <a:ext cx="1800000" cy="2082618"/>
          </a:xfrm>
          <a:prstGeom prst="rect">
            <a:avLst/>
          </a:prstGeom>
          <a:solidFill>
            <a:schemeClr val="accent4">
              <a:lumMod val="60000"/>
              <a:lumOff val="40000"/>
            </a:schemeClr>
          </a:solidFill>
          <a:ln w="31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5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3 FARZ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2 SÜNNET</a:t>
            </a:r>
          </a:p>
        </p:txBody>
      </p:sp>
      <p:sp>
        <p:nvSpPr>
          <p:cNvPr id="23" name="Dikdörtgen 22"/>
          <p:cNvSpPr/>
          <p:nvPr/>
        </p:nvSpPr>
        <p:spPr>
          <a:xfrm>
            <a:off x="5217820" y="4657709"/>
            <a:ext cx="1800000" cy="2082618"/>
          </a:xfrm>
          <a:prstGeom prst="rect">
            <a:avLst/>
          </a:prstGeom>
          <a:solidFill>
            <a:schemeClr val="accent4">
              <a:lumMod val="60000"/>
              <a:lumOff val="4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13 REKAT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4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4 FARZ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2 SÜNNET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3 VİTİR VACİP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Dikdörtgen 1"/>
          <p:cNvSpPr/>
          <p:nvPr/>
        </p:nvSpPr>
        <p:spPr>
          <a:xfrm>
            <a:off x="2433734" y="3957919"/>
            <a:ext cx="7368172" cy="584775"/>
          </a:xfrm>
          <a:prstGeom prst="rect">
            <a:avLst/>
          </a:prstGeom>
          <a:solidFill>
            <a:schemeClr val="accent4">
              <a:lumMod val="40000"/>
              <a:lumOff val="60000"/>
            </a:schemeClr>
          </a:solidFill>
          <a:ln>
            <a:noFill/>
          </a:ln>
        </p:spPr>
        <p:txBody>
          <a:bodyPr wrap="none">
            <a:spAutoFit/>
          </a:bodyPr>
          <a:lstStyle/>
          <a:p>
            <a:pPr algn="ctr"/>
            <a:r>
              <a:rPr lang="tr-TR" sz="3200" dirty="0"/>
              <a:t>Günlük namazları rekat sayılarıyla eşleştirin</a:t>
            </a:r>
          </a:p>
        </p:txBody>
      </p:sp>
    </p:spTree>
    <p:custDataLst>
      <p:tags r:id="rId1"/>
    </p:custDataLst>
    <p:extLst>
      <p:ext uri="{BB962C8B-B14F-4D97-AF65-F5344CB8AC3E}">
        <p14:creationId xmlns:p14="http://schemas.microsoft.com/office/powerpoint/2010/main" val="389552514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22" presetClass="exit" presetSubtype="1" fill="hold" grpId="0" nodeType="afterEffect">
                                  <p:stCondLst>
                                    <p:cond delay="0"/>
                                  </p:stCondLst>
                                  <p:childTnLst>
                                    <p:animEffect transition="out" filter="wipe(up)">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down)">
                                      <p:cBhvr>
                                        <p:cTn id="17" dur="500"/>
                                        <p:tgtEl>
                                          <p:spTgt spid="5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8" fill="hold">
                            <p:stCondLst>
                              <p:cond delay="500"/>
                            </p:stCondLst>
                            <p:childTnLst>
                              <p:par>
                                <p:cTn id="19" presetID="22" presetClass="exit" presetSubtype="1" fill="hold" grpId="0" nodeType="afterEffect">
                                  <p:stCondLst>
                                    <p:cond delay="0"/>
                                  </p:stCondLst>
                                  <p:childTnLst>
                                    <p:animEffect transition="out" filter="wipe(up)">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down)">
                                      <p:cBhvr>
                                        <p:cTn id="27" dur="500"/>
                                        <p:tgtEl>
                                          <p:spTgt spid="60"/>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500"/>
                            </p:stCondLst>
                            <p:childTnLst>
                              <p:par>
                                <p:cTn id="29" presetID="22" presetClass="exit" presetSubtype="1" fill="hold" grpId="0" nodeType="afterEffect">
                                  <p:stCondLst>
                                    <p:cond delay="0"/>
                                  </p:stCondLst>
                                  <p:childTnLst>
                                    <p:animEffect transition="out" filter="wipe(up)">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down)">
                                      <p:cBhvr>
                                        <p:cTn id="37" dur="500"/>
                                        <p:tgtEl>
                                          <p:spTgt spid="6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8" fill="hold">
                            <p:stCondLst>
                              <p:cond delay="500"/>
                            </p:stCondLst>
                            <p:childTnLst>
                              <p:par>
                                <p:cTn id="39" presetID="22" presetClass="exit" presetSubtype="1" fill="hold" grpId="0" nodeType="afterEffect">
                                  <p:stCondLst>
                                    <p:cond delay="0"/>
                                  </p:stCondLst>
                                  <p:childTnLst>
                                    <p:animEffect transition="out" filter="wipe(up)">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500"/>
                            </p:stCondLst>
                            <p:childTnLst>
                              <p:par>
                                <p:cTn id="49" presetID="22" presetClass="exit" presetSubtype="1" fill="hold" grpId="0" nodeType="afterEffect">
                                  <p:stCondLst>
                                    <p:cond delay="0"/>
                                  </p:stCondLst>
                                  <p:childTnLst>
                                    <p:animEffect transition="out" filter="wipe(up)">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8" grpId="0" animBg="1"/>
      <p:bldP spid="59" grpId="0" animBg="1"/>
      <p:bldP spid="60" grpId="0" animBg="1"/>
      <p:bldP spid="61" grpId="0" animBg="1"/>
      <p:bldP spid="62" grpId="0" animBg="1"/>
      <p:bldP spid="19" grpId="0" animBg="1"/>
      <p:bldP spid="20" grpId="0" animBg="1"/>
      <p:bldP spid="21"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4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3915167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98764" y="180109"/>
            <a:ext cx="11152908" cy="988933"/>
          </a:xfr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sz="4800" dirty="0"/>
              <a:t>Namazın Kılınışı: Sabah Namazının Sünneti </a:t>
            </a:r>
          </a:p>
        </p:txBody>
      </p:sp>
      <p:sp>
        <p:nvSpPr>
          <p:cNvPr id="3" name="İçerik Yer Tutucusu 2"/>
          <p:cNvSpPr>
            <a:spLocks noGrp="1"/>
          </p:cNvSpPr>
          <p:nvPr>
            <p:ph idx="1"/>
          </p:nvPr>
        </p:nvSpPr>
        <p:spPr>
          <a:xfrm>
            <a:off x="5591943" y="1600201"/>
            <a:ext cx="6059729" cy="1018678"/>
          </a:xfrm>
          <a:solidFill>
            <a:srgbClr val="E86392"/>
          </a:solidFill>
        </p:spPr>
        <p:style>
          <a:lnRef idx="1">
            <a:schemeClr val="accent3"/>
          </a:lnRef>
          <a:fillRef idx="2">
            <a:schemeClr val="accent3"/>
          </a:fillRef>
          <a:effectRef idx="1">
            <a:schemeClr val="accent3"/>
          </a:effectRef>
          <a:fontRef idx="minor">
            <a:schemeClr val="dk1"/>
          </a:fontRef>
        </p:style>
        <p:txBody>
          <a:bodyPr>
            <a:normAutofit/>
          </a:bodyPr>
          <a:lstStyle/>
          <a:p>
            <a:pPr marL="0" indent="0" algn="ctr">
              <a:buNone/>
            </a:pPr>
            <a:r>
              <a:rPr lang="tr-TR" dirty="0"/>
              <a:t>Niyet ettim Allah rızası için sabah namazının sünnetini kılmaya.</a:t>
            </a:r>
          </a:p>
        </p:txBody>
      </p:sp>
      <p:sp>
        <p:nvSpPr>
          <p:cNvPr id="4" name="Dikdörtgen 3"/>
          <p:cNvSpPr/>
          <p:nvPr/>
        </p:nvSpPr>
        <p:spPr>
          <a:xfrm>
            <a:off x="244642" y="1733363"/>
            <a:ext cx="3455396" cy="914400"/>
          </a:xfrm>
          <a:prstGeom prst="rect">
            <a:avLst/>
          </a:prstGeom>
          <a:solidFill>
            <a:srgbClr val="E2573C"/>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600" dirty="0">
                <a:solidFill>
                  <a:schemeClr val="bg1"/>
                </a:solidFill>
              </a:rPr>
              <a:t>NİYET : </a:t>
            </a:r>
          </a:p>
        </p:txBody>
      </p:sp>
      <p:sp>
        <p:nvSpPr>
          <p:cNvPr id="6" name="Çentikli Sağ Ok 5"/>
          <p:cNvSpPr/>
          <p:nvPr/>
        </p:nvSpPr>
        <p:spPr>
          <a:xfrm>
            <a:off x="3757135" y="1840805"/>
            <a:ext cx="1588588" cy="699516"/>
          </a:xfrm>
          <a:prstGeom prst="notchedRightArrow">
            <a:avLst>
              <a:gd name="adj1" fmla="val 45843"/>
              <a:gd name="adj2" fmla="val 50000"/>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8" name="Dikdörtgen 7"/>
          <p:cNvSpPr/>
          <p:nvPr/>
        </p:nvSpPr>
        <p:spPr>
          <a:xfrm>
            <a:off x="244642" y="3376246"/>
            <a:ext cx="3434421" cy="1863969"/>
          </a:xfrm>
          <a:prstGeom prst="rect">
            <a:avLst/>
          </a:prstGeom>
          <a:solidFill>
            <a:srgbClr val="E2573C"/>
          </a:solidFill>
        </p:spPr>
        <p:style>
          <a:lnRef idx="1">
            <a:schemeClr val="accent2"/>
          </a:lnRef>
          <a:fillRef idx="2">
            <a:schemeClr val="accent2"/>
          </a:fillRef>
          <a:effectRef idx="1">
            <a:schemeClr val="accent2"/>
          </a:effectRef>
          <a:fontRef idx="minor">
            <a:schemeClr val="dk1"/>
          </a:fontRef>
        </p:style>
        <p:txBody>
          <a:bodyPr rtlCol="0" anchor="ctr"/>
          <a:lstStyle/>
          <a:p>
            <a:pPr marL="514350" indent="-514350" algn="ctr">
              <a:buAutoNum type="arabicPeriod"/>
            </a:pPr>
            <a:r>
              <a:rPr lang="tr-TR" sz="3200" dirty="0">
                <a:solidFill>
                  <a:schemeClr val="bg1"/>
                </a:solidFill>
              </a:rPr>
              <a:t>İFTİTAH TEKBİRİ</a:t>
            </a:r>
          </a:p>
          <a:p>
            <a:pPr algn="ctr"/>
            <a:r>
              <a:rPr lang="tr-TR" sz="3600" dirty="0" err="1">
                <a:solidFill>
                  <a:schemeClr val="bg1"/>
                </a:solidFill>
              </a:rPr>
              <a:t>Allâhü</a:t>
            </a:r>
            <a:r>
              <a:rPr lang="tr-TR" sz="3600" dirty="0">
                <a:solidFill>
                  <a:schemeClr val="bg1"/>
                </a:solidFill>
              </a:rPr>
              <a:t> </a:t>
            </a:r>
            <a:r>
              <a:rPr lang="tr-TR" sz="3600" dirty="0" err="1">
                <a:solidFill>
                  <a:schemeClr val="bg1"/>
                </a:solidFill>
              </a:rPr>
              <a:t>ekber</a:t>
            </a:r>
            <a:r>
              <a:rPr lang="tr-TR" sz="5400" dirty="0">
                <a:solidFill>
                  <a:schemeClr val="bg1"/>
                </a:solidFill>
              </a:rPr>
              <a:t> </a:t>
            </a:r>
          </a:p>
        </p:txBody>
      </p:sp>
      <p:sp>
        <p:nvSpPr>
          <p:cNvPr id="9" name="Çentikli Sağ Ok 8"/>
          <p:cNvSpPr/>
          <p:nvPr/>
        </p:nvSpPr>
        <p:spPr>
          <a:xfrm>
            <a:off x="3751618" y="4037169"/>
            <a:ext cx="1592562" cy="699516"/>
          </a:xfrm>
          <a:prstGeom prst="notchedRightArrow">
            <a:avLst>
              <a:gd name="adj1" fmla="val 45843"/>
              <a:gd name="adj2" fmla="val 50000"/>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2"/>
          <a:stretch>
            <a:fillRect/>
          </a:stretch>
        </p:blipFill>
        <p:spPr>
          <a:xfrm>
            <a:off x="5591943" y="2886743"/>
            <a:ext cx="2954180" cy="3877835"/>
          </a:xfrm>
          <a:prstGeom prst="rect">
            <a:avLst/>
          </a:prstGeom>
        </p:spPr>
      </p:pic>
      <p:pic>
        <p:nvPicPr>
          <p:cNvPr id="5" name="Resim 4"/>
          <p:cNvPicPr>
            <a:picLocks noChangeAspect="1"/>
          </p:cNvPicPr>
          <p:nvPr/>
        </p:nvPicPr>
        <p:blipFill rotWithShape="1">
          <a:blip r:embed="rId3"/>
          <a:srcRect l="60934" r="9890" b="2858"/>
          <a:stretch/>
        </p:blipFill>
        <p:spPr>
          <a:xfrm>
            <a:off x="9079523" y="2886743"/>
            <a:ext cx="2572149" cy="3840972"/>
          </a:xfrm>
          <a:prstGeom prst="rect">
            <a:avLst/>
          </a:prstGeom>
        </p:spPr>
      </p:pic>
    </p:spTree>
    <p:extLst>
      <p:ext uri="{BB962C8B-B14F-4D97-AF65-F5344CB8AC3E}">
        <p14:creationId xmlns:p14="http://schemas.microsoft.com/office/powerpoint/2010/main" val="241016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wipe(left)">
                                      <p:cBhvr>
                                        <p:cTn id="16" dur="500"/>
                                        <p:tgtEl>
                                          <p:spTgt spid="3">
                                            <p:bg/>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6"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445562" y="944724"/>
            <a:ext cx="3749535" cy="2181934"/>
          </a:xfrm>
          <a:prstGeom prst="rect">
            <a:avLst/>
          </a:prstGeom>
          <a:solidFill>
            <a:srgbClr val="66BDB7"/>
          </a:solidFill>
        </p:spPr>
        <p:style>
          <a:lnRef idx="1">
            <a:schemeClr val="accent3"/>
          </a:lnRef>
          <a:fillRef idx="2">
            <a:schemeClr val="accent3"/>
          </a:fillRef>
          <a:effectRef idx="1">
            <a:schemeClr val="accent3"/>
          </a:effectRef>
          <a:fontRef idx="minor">
            <a:schemeClr val="dk1"/>
          </a:fontRef>
        </p:style>
        <p:txBody>
          <a:bodyPr rtlCol="0" anchor="ctr"/>
          <a:lstStyle/>
          <a:p>
            <a:pPr algn="ctr" fontAlgn="t"/>
            <a:r>
              <a:rPr lang="tr-TR" sz="2400" dirty="0"/>
              <a:t>Dua ve sureleri okumak için ayakta durmaktır</a:t>
            </a:r>
            <a:r>
              <a:rPr lang="tr-TR" sz="2400" b="1" dirty="0"/>
              <a:t>.</a:t>
            </a:r>
            <a:br>
              <a:rPr lang="tr-TR" sz="3200" dirty="0"/>
            </a:br>
            <a:r>
              <a:rPr lang="tr-TR" sz="2400" dirty="0"/>
              <a:t>Ayakta duramayanlar oturarak veya yatarken dua ve sureleri okurlar.</a:t>
            </a:r>
            <a:endParaRPr lang="tr-TR" sz="3200" dirty="0"/>
          </a:p>
        </p:txBody>
      </p:sp>
      <p:sp>
        <p:nvSpPr>
          <p:cNvPr id="9" name="Çentikli Sağ Ok 8"/>
          <p:cNvSpPr/>
          <p:nvPr/>
        </p:nvSpPr>
        <p:spPr>
          <a:xfrm>
            <a:off x="8392553" y="1896227"/>
            <a:ext cx="648072" cy="809869"/>
          </a:xfrm>
          <a:prstGeom prst="notchedRightArrow">
            <a:avLst>
              <a:gd name="adj1" fmla="val 50000"/>
              <a:gd name="adj2" fmla="val 53628"/>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1" name="Çentikli Sağ Ok 10"/>
          <p:cNvSpPr/>
          <p:nvPr/>
        </p:nvSpPr>
        <p:spPr>
          <a:xfrm rot="10800000">
            <a:off x="3493909" y="1758460"/>
            <a:ext cx="895602" cy="765009"/>
          </a:xfrm>
          <a:prstGeom prst="notchedRightArrow">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4" name="Yuvarlatılmış Dikdörtgen 13"/>
          <p:cNvSpPr/>
          <p:nvPr/>
        </p:nvSpPr>
        <p:spPr>
          <a:xfrm>
            <a:off x="4456735" y="30324"/>
            <a:ext cx="3738362" cy="765155"/>
          </a:xfrm>
          <a:prstGeom prst="roundRect">
            <a:avLst/>
          </a:prstGeom>
          <a:solidFill>
            <a:srgbClr val="E2573C"/>
          </a:solidFill>
        </p:spPr>
        <p:style>
          <a:lnRef idx="1">
            <a:schemeClr val="accent2"/>
          </a:lnRef>
          <a:fillRef idx="2">
            <a:schemeClr val="accent2"/>
          </a:fillRef>
          <a:effectRef idx="1">
            <a:schemeClr val="accent2"/>
          </a:effectRef>
          <a:fontRef idx="minor">
            <a:schemeClr val="dk1"/>
          </a:fontRef>
        </p:style>
        <p:txBody>
          <a:bodyPr rtlCol="0" anchor="t"/>
          <a:lstStyle/>
          <a:p>
            <a:pPr algn="ctr"/>
            <a:r>
              <a:rPr lang="tr-TR" sz="4400" b="1" dirty="0">
                <a:solidFill>
                  <a:schemeClr val="bg1"/>
                </a:solidFill>
              </a:rPr>
              <a:t>2.KIYAM</a:t>
            </a:r>
            <a:endParaRPr lang="tr-TR" sz="1600" dirty="0">
              <a:solidFill>
                <a:schemeClr val="bg1"/>
              </a:solidFill>
            </a:endParaRPr>
          </a:p>
        </p:txBody>
      </p:sp>
      <p:pic>
        <p:nvPicPr>
          <p:cNvPr id="5" name="Resim 4"/>
          <p:cNvPicPr>
            <a:picLocks noChangeAspect="1"/>
          </p:cNvPicPr>
          <p:nvPr/>
        </p:nvPicPr>
        <p:blipFill>
          <a:blip r:embed="rId3"/>
          <a:stretch>
            <a:fillRect/>
          </a:stretch>
        </p:blipFill>
        <p:spPr>
          <a:xfrm>
            <a:off x="16972" y="438798"/>
            <a:ext cx="3329556" cy="4901935"/>
          </a:xfrm>
          <a:prstGeom prst="rect">
            <a:avLst/>
          </a:prstGeom>
        </p:spPr>
      </p:pic>
      <p:pic>
        <p:nvPicPr>
          <p:cNvPr id="6" name="Resim 5"/>
          <p:cNvPicPr>
            <a:picLocks noChangeAspect="1"/>
          </p:cNvPicPr>
          <p:nvPr/>
        </p:nvPicPr>
        <p:blipFill>
          <a:blip r:embed="rId4"/>
          <a:stretch>
            <a:fillRect/>
          </a:stretch>
        </p:blipFill>
        <p:spPr>
          <a:xfrm>
            <a:off x="9188006" y="438798"/>
            <a:ext cx="3003992" cy="5478953"/>
          </a:xfrm>
          <a:prstGeom prst="rect">
            <a:avLst/>
          </a:prstGeom>
        </p:spPr>
      </p:pic>
      <p:sp>
        <p:nvSpPr>
          <p:cNvPr id="3" name="Dikdörtgen 2"/>
          <p:cNvSpPr/>
          <p:nvPr/>
        </p:nvSpPr>
        <p:spPr>
          <a:xfrm>
            <a:off x="3543985" y="4291782"/>
            <a:ext cx="5437784" cy="2425542"/>
          </a:xfrm>
          <a:prstGeom prst="rect">
            <a:avLst/>
          </a:prstGeom>
          <a:solidFill>
            <a:srgbClr val="FBC891"/>
          </a:solidFill>
        </p:spPr>
        <p:style>
          <a:lnRef idx="1">
            <a:schemeClr val="accent4"/>
          </a:lnRef>
          <a:fillRef idx="2">
            <a:schemeClr val="accent4"/>
          </a:fillRef>
          <a:effectRef idx="1">
            <a:schemeClr val="accent4"/>
          </a:effectRef>
          <a:fontRef idx="minor">
            <a:schemeClr val="dk1"/>
          </a:fontRef>
        </p:style>
        <p:txBody>
          <a:bodyPr rtlCol="0" anchor="ctr"/>
          <a:lstStyle/>
          <a:p>
            <a:r>
              <a:rPr lang="tr-TR" sz="2400" dirty="0"/>
              <a:t>Eller bağlandıktan sonra sırasıyla</a:t>
            </a:r>
          </a:p>
          <a:p>
            <a:pPr marL="457200" indent="-457200">
              <a:buFont typeface="+mj-lt"/>
              <a:buAutoNum type="arabicPeriod"/>
            </a:pPr>
            <a:r>
              <a:rPr lang="tr-TR" sz="2400" dirty="0" err="1"/>
              <a:t>Sübhâneke</a:t>
            </a:r>
            <a:r>
              <a:rPr lang="tr-TR" sz="2400" dirty="0"/>
              <a:t>  okunur,</a:t>
            </a:r>
          </a:p>
          <a:p>
            <a:pPr marL="457200" indent="-457200">
              <a:buFont typeface="+mj-lt"/>
              <a:buAutoNum type="arabicPeriod"/>
            </a:pPr>
            <a:r>
              <a:rPr lang="tr-TR" sz="2400" dirty="0" err="1"/>
              <a:t>eûzü</a:t>
            </a:r>
            <a:r>
              <a:rPr lang="tr-TR" sz="2400" dirty="0"/>
              <a:t> besmele okunur,</a:t>
            </a:r>
          </a:p>
          <a:p>
            <a:pPr marL="457200" indent="-457200">
              <a:buFont typeface="+mj-lt"/>
              <a:buAutoNum type="arabicPeriod"/>
            </a:pPr>
            <a:r>
              <a:rPr lang="tr-TR" sz="2400" dirty="0"/>
              <a:t>Fâtiha suresi okunur,</a:t>
            </a:r>
          </a:p>
          <a:p>
            <a:pPr marL="457200" indent="-457200">
              <a:buFont typeface="+mj-lt"/>
              <a:buAutoNum type="arabicPeriod"/>
            </a:pPr>
            <a:r>
              <a:rPr lang="tr-TR" sz="2400" dirty="0"/>
              <a:t>Kur’an’dan bir bölüm (</a:t>
            </a:r>
            <a:r>
              <a:rPr lang="tr-TR" sz="2400" dirty="0" err="1"/>
              <a:t>zamm</a:t>
            </a:r>
            <a:r>
              <a:rPr lang="tr-TR" sz="2400" dirty="0"/>
              <a:t>-ı sure) okunur.</a:t>
            </a:r>
          </a:p>
        </p:txBody>
      </p:sp>
      <p:sp>
        <p:nvSpPr>
          <p:cNvPr id="4" name="Aşağı Ok 3"/>
          <p:cNvSpPr/>
          <p:nvPr/>
        </p:nvSpPr>
        <p:spPr>
          <a:xfrm>
            <a:off x="5843504" y="3231658"/>
            <a:ext cx="868103" cy="940771"/>
          </a:xfrm>
          <a:prstGeom prst="downArrow">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Tree>
    <p:custDataLst>
      <p:tags r:id="rId1"/>
    </p:custDataLst>
    <p:extLst>
      <p:ext uri="{BB962C8B-B14F-4D97-AF65-F5344CB8AC3E}">
        <p14:creationId xmlns:p14="http://schemas.microsoft.com/office/powerpoint/2010/main" val="96746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4" grpId="0" animBg="1"/>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431276" y="976446"/>
            <a:ext cx="4181803" cy="3290754"/>
          </a:xfrm>
          <a:prstGeom prst="rect">
            <a:avLst/>
          </a:prstGeom>
          <a:solidFill>
            <a:srgbClr val="66BDB7"/>
          </a:solidFill>
        </p:spPr>
        <p:style>
          <a:lnRef idx="1">
            <a:schemeClr val="accent3"/>
          </a:lnRef>
          <a:fillRef idx="2">
            <a:schemeClr val="accent3"/>
          </a:fillRef>
          <a:effectRef idx="1">
            <a:schemeClr val="accent3"/>
          </a:effectRef>
          <a:fontRef idx="minor">
            <a:schemeClr val="dk1"/>
          </a:fontRef>
        </p:style>
        <p:txBody>
          <a:bodyPr rtlCol="0" anchor="ctr"/>
          <a:lstStyle/>
          <a:p>
            <a:pPr algn="ctr" fontAlgn="t"/>
            <a:endParaRPr lang="tr-TR" sz="4000" dirty="0"/>
          </a:p>
          <a:p>
            <a:pPr algn="ctr" fontAlgn="t"/>
            <a:endParaRPr lang="tr-TR" sz="4000" dirty="0"/>
          </a:p>
          <a:p>
            <a:pPr algn="ctr" fontAlgn="t"/>
            <a:endParaRPr lang="tr-TR" sz="4000" dirty="0"/>
          </a:p>
          <a:p>
            <a:pPr algn="ctr" fontAlgn="t"/>
            <a:r>
              <a:rPr lang="tr-TR" sz="4000" dirty="0"/>
              <a:t>“Allahu Ekber” diyerek </a:t>
            </a:r>
            <a:r>
              <a:rPr lang="tr-TR" sz="4000" dirty="0" err="1"/>
              <a:t>rüku’a</a:t>
            </a:r>
            <a:r>
              <a:rPr lang="tr-TR" sz="4000" dirty="0"/>
              <a:t> eğiliriz. </a:t>
            </a:r>
          </a:p>
          <a:p>
            <a:pPr algn="ctr" fontAlgn="t"/>
            <a:br>
              <a:rPr lang="tr-TR" sz="3600" dirty="0"/>
            </a:br>
            <a:endParaRPr lang="tr-TR" sz="4000" dirty="0"/>
          </a:p>
        </p:txBody>
      </p:sp>
      <p:sp>
        <p:nvSpPr>
          <p:cNvPr id="9" name="Çentikli Sağ Ok 8"/>
          <p:cNvSpPr/>
          <p:nvPr/>
        </p:nvSpPr>
        <p:spPr>
          <a:xfrm>
            <a:off x="8703686" y="1855138"/>
            <a:ext cx="756771" cy="484632"/>
          </a:xfrm>
          <a:prstGeom prst="notchedRightArrow">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1" name="Çentikli Sağ Ok 10"/>
          <p:cNvSpPr/>
          <p:nvPr/>
        </p:nvSpPr>
        <p:spPr>
          <a:xfrm rot="10800000">
            <a:off x="3287879" y="1855137"/>
            <a:ext cx="953991" cy="484632"/>
          </a:xfrm>
          <a:prstGeom prst="notchedRightArrow">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4" name="Yuvarlatılmış Dikdörtgen 13"/>
          <p:cNvSpPr/>
          <p:nvPr/>
        </p:nvSpPr>
        <p:spPr>
          <a:xfrm>
            <a:off x="4431276" y="106947"/>
            <a:ext cx="4181803" cy="684361"/>
          </a:xfrm>
          <a:prstGeom prst="roundRect">
            <a:avLst/>
          </a:prstGeom>
          <a:solidFill>
            <a:srgbClr val="E3573C"/>
          </a:solidFill>
        </p:spPr>
        <p:style>
          <a:lnRef idx="1">
            <a:schemeClr val="accent2"/>
          </a:lnRef>
          <a:fillRef idx="2">
            <a:schemeClr val="accent2"/>
          </a:fillRef>
          <a:effectRef idx="1">
            <a:schemeClr val="accent2"/>
          </a:effectRef>
          <a:fontRef idx="minor">
            <a:schemeClr val="dk1"/>
          </a:fontRef>
        </p:style>
        <p:txBody>
          <a:bodyPr rtlCol="0" anchor="t"/>
          <a:lstStyle/>
          <a:p>
            <a:pPr algn="ctr"/>
            <a:r>
              <a:rPr lang="tr-TR" sz="4000" b="1" dirty="0">
                <a:solidFill>
                  <a:schemeClr val="bg1"/>
                </a:solidFill>
              </a:rPr>
              <a:t>3. RÜKÛ</a:t>
            </a:r>
            <a:endParaRPr lang="tr-TR" sz="1400" dirty="0">
              <a:solidFill>
                <a:schemeClr val="bg1"/>
              </a:solidFill>
            </a:endParaRPr>
          </a:p>
        </p:txBody>
      </p:sp>
      <p:pic>
        <p:nvPicPr>
          <p:cNvPr id="3" name="Resim 2"/>
          <p:cNvPicPr>
            <a:picLocks noChangeAspect="1"/>
          </p:cNvPicPr>
          <p:nvPr/>
        </p:nvPicPr>
        <p:blipFill>
          <a:blip r:embed="rId2"/>
          <a:stretch>
            <a:fillRect/>
          </a:stretch>
        </p:blipFill>
        <p:spPr>
          <a:xfrm>
            <a:off x="0" y="434652"/>
            <a:ext cx="3193176" cy="4389104"/>
          </a:xfrm>
          <a:prstGeom prst="rect">
            <a:avLst/>
          </a:prstGeom>
        </p:spPr>
      </p:pic>
      <p:pic>
        <p:nvPicPr>
          <p:cNvPr id="4" name="Resim 3"/>
          <p:cNvPicPr>
            <a:picLocks noChangeAspect="1"/>
          </p:cNvPicPr>
          <p:nvPr/>
        </p:nvPicPr>
        <p:blipFill>
          <a:blip r:embed="rId3"/>
          <a:stretch>
            <a:fillRect/>
          </a:stretch>
        </p:blipFill>
        <p:spPr>
          <a:xfrm>
            <a:off x="9551065" y="615462"/>
            <a:ext cx="2586797" cy="4393431"/>
          </a:xfrm>
          <a:prstGeom prst="rect">
            <a:avLst/>
          </a:prstGeom>
        </p:spPr>
      </p:pic>
      <p:sp>
        <p:nvSpPr>
          <p:cNvPr id="5" name="Dikdörtgen Belirtme Çizgisi 4"/>
          <p:cNvSpPr/>
          <p:nvPr/>
        </p:nvSpPr>
        <p:spPr>
          <a:xfrm>
            <a:off x="3240773" y="5472337"/>
            <a:ext cx="6303818" cy="1158691"/>
          </a:xfrm>
          <a:prstGeom prst="wedgeRectCallout">
            <a:avLst>
              <a:gd name="adj1" fmla="val -32863"/>
              <a:gd name="adj2" fmla="val -48374"/>
            </a:avLst>
          </a:prstGeom>
          <a:solidFill>
            <a:srgbClr val="FBC891"/>
          </a:solidFill>
        </p:spPr>
        <p:style>
          <a:lnRef idx="1">
            <a:schemeClr val="accent2"/>
          </a:lnRef>
          <a:fillRef idx="2">
            <a:schemeClr val="accent2"/>
          </a:fillRef>
          <a:effectRef idx="1">
            <a:schemeClr val="accent2"/>
          </a:effectRef>
          <a:fontRef idx="minor">
            <a:schemeClr val="dk1"/>
          </a:fontRef>
        </p:style>
        <p:txBody>
          <a:bodyPr rtlCol="0" anchor="ctr"/>
          <a:lstStyle/>
          <a:p>
            <a:pPr fontAlgn="t"/>
            <a:r>
              <a:rPr lang="tr-TR" sz="2800" dirty="0"/>
              <a:t>Rüku’da </a:t>
            </a:r>
            <a:r>
              <a:rPr lang="tr-TR" sz="2800" b="1" dirty="0"/>
              <a:t>üç</a:t>
            </a:r>
            <a:r>
              <a:rPr lang="tr-TR" sz="2800" dirty="0"/>
              <a:t> defa </a:t>
            </a:r>
            <a:r>
              <a:rPr lang="tr-TR" sz="2800" b="1" dirty="0"/>
              <a:t>“</a:t>
            </a:r>
            <a:r>
              <a:rPr lang="tr-TR" sz="2800" b="1" dirty="0" err="1"/>
              <a:t>Sübhâne</a:t>
            </a:r>
            <a:r>
              <a:rPr lang="tr-TR" sz="2800" b="1" dirty="0"/>
              <a:t> </a:t>
            </a:r>
            <a:r>
              <a:rPr lang="tr-TR" sz="2800" b="1" dirty="0" err="1"/>
              <a:t>rabbiyel</a:t>
            </a:r>
            <a:r>
              <a:rPr lang="tr-TR" sz="2800" b="1" dirty="0"/>
              <a:t>-azîm” </a:t>
            </a:r>
            <a:r>
              <a:rPr lang="tr-TR" sz="2800" dirty="0"/>
              <a:t>demeliyiz.</a:t>
            </a:r>
          </a:p>
        </p:txBody>
      </p:sp>
      <p:sp>
        <p:nvSpPr>
          <p:cNvPr id="6" name="Çentikli Sağ Ok 5"/>
          <p:cNvSpPr/>
          <p:nvPr/>
        </p:nvSpPr>
        <p:spPr>
          <a:xfrm rot="5400000">
            <a:off x="6111391" y="4495562"/>
            <a:ext cx="736967" cy="650520"/>
          </a:xfrm>
          <a:prstGeom prst="notchedRightArrow">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298155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239920" y="132328"/>
            <a:ext cx="4657724"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0" name="Grup 119"/>
          <p:cNvGrpSpPr/>
          <p:nvPr/>
        </p:nvGrpSpPr>
        <p:grpSpPr>
          <a:xfrm>
            <a:off x="630513" y="1984687"/>
            <a:ext cx="3876541" cy="785612"/>
            <a:chOff x="630513" y="1984687"/>
            <a:chExt cx="3876541" cy="785612"/>
          </a:xfrm>
        </p:grpSpPr>
        <p:sp>
          <p:nvSpPr>
            <p:cNvPr id="16" name="Rectangle: Rounded Corners 57">
              <a:extLst>
                <a:ext uri="{FF2B5EF4-FFF2-40B4-BE49-F238E27FC236}">
                  <a16:creationId xmlns:a16="http://schemas.microsoft.com/office/drawing/2014/main" id="{91BBB216-0CCA-4A6E-BFCE-C8DFDF4BDFA8}"/>
                </a:ext>
              </a:extLst>
            </p:cNvPr>
            <p:cNvSpPr/>
            <p:nvPr/>
          </p:nvSpPr>
          <p:spPr>
            <a:xfrm>
              <a:off x="723347"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Rounded Corners 58">
              <a:extLst>
                <a:ext uri="{FF2B5EF4-FFF2-40B4-BE49-F238E27FC236}">
                  <a16:creationId xmlns:a16="http://schemas.microsoft.com/office/drawing/2014/main" id="{AE344980-A0F9-4442-AA03-D323D7E1CA3B}"/>
                </a:ext>
              </a:extLst>
            </p:cNvPr>
            <p:cNvSpPr/>
            <p:nvPr/>
          </p:nvSpPr>
          <p:spPr>
            <a:xfrm>
              <a:off x="630513"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59">
              <a:extLst>
                <a:ext uri="{FF2B5EF4-FFF2-40B4-BE49-F238E27FC236}">
                  <a16:creationId xmlns:a16="http://schemas.microsoft.com/office/drawing/2014/main" id="{B68465A6-46E2-4EE0-8184-2FACF9CC45D2}"/>
                </a:ext>
              </a:extLst>
            </p:cNvPr>
            <p:cNvSpPr/>
            <p:nvPr/>
          </p:nvSpPr>
          <p:spPr>
            <a:xfrm>
              <a:off x="1114425" y="1984687"/>
              <a:ext cx="339262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72">
              <a:extLst>
                <a:ext uri="{FF2B5EF4-FFF2-40B4-BE49-F238E27FC236}">
                  <a16:creationId xmlns:a16="http://schemas.microsoft.com/office/drawing/2014/main" id="{934F7C64-0C73-48B9-950D-322D29770A15}"/>
                </a:ext>
              </a:extLst>
            </p:cNvPr>
            <p:cNvSpPr txBox="1"/>
            <p:nvPr/>
          </p:nvSpPr>
          <p:spPr>
            <a:xfrm>
              <a:off x="708720" y="199562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r>
                <a:rPr lang="en-US" dirty="0">
                  <a:latin typeface="+mn-lt"/>
                </a:rPr>
                <a:t>2</a:t>
              </a:r>
              <a:endParaRPr lang="en-IN" dirty="0">
                <a:latin typeface="+mn-lt"/>
              </a:endParaRPr>
            </a:p>
          </p:txBody>
        </p:sp>
      </p:grpSp>
      <p:sp>
        <p:nvSpPr>
          <p:cNvPr id="35" name="TextBox 76">
            <a:extLst>
              <a:ext uri="{FF2B5EF4-FFF2-40B4-BE49-F238E27FC236}">
                <a16:creationId xmlns:a16="http://schemas.microsoft.com/office/drawing/2014/main" id="{0480DD8E-FCE9-42DC-BA60-82D264F8D3A2}"/>
              </a:ext>
            </a:extLst>
          </p:cNvPr>
          <p:cNvSpPr txBox="1"/>
          <p:nvPr/>
        </p:nvSpPr>
        <p:spPr>
          <a:xfrm>
            <a:off x="1269307" y="2114739"/>
            <a:ext cx="3497848" cy="538609"/>
          </a:xfrm>
          <a:prstGeom prst="rect">
            <a:avLst/>
          </a:prstGeom>
          <a:noFill/>
        </p:spPr>
        <p:txBody>
          <a:bodyPr wrap="square" rtlCol="0">
            <a:spAutoFit/>
          </a:bodyPr>
          <a:lstStyle/>
          <a:p>
            <a:pPr fontAlgn="t"/>
            <a:r>
              <a:rPr lang="tr-TR" sz="2900" b="1" dirty="0" err="1">
                <a:solidFill>
                  <a:schemeClr val="bg1"/>
                </a:solidFill>
              </a:rPr>
              <a:t>Necâsetten</a:t>
            </a:r>
            <a:r>
              <a:rPr lang="tr-TR" sz="2900" b="1" dirty="0">
                <a:solidFill>
                  <a:schemeClr val="bg1"/>
                </a:solidFill>
              </a:rPr>
              <a:t> </a:t>
            </a:r>
            <a:r>
              <a:rPr lang="tr-TR" sz="2900" b="1" dirty="0" err="1">
                <a:solidFill>
                  <a:schemeClr val="bg1"/>
                </a:solidFill>
              </a:rPr>
              <a:t>Tahâret</a:t>
            </a:r>
            <a:endParaRPr lang="tr-TR" sz="2900" b="1" dirty="0">
              <a:solidFill>
                <a:schemeClr val="bg1"/>
              </a:solidFill>
            </a:endParaRPr>
          </a:p>
        </p:txBody>
      </p:sp>
      <p:grpSp>
        <p:nvGrpSpPr>
          <p:cNvPr id="121" name="Grup 120"/>
          <p:cNvGrpSpPr/>
          <p:nvPr/>
        </p:nvGrpSpPr>
        <p:grpSpPr>
          <a:xfrm>
            <a:off x="630991" y="2926952"/>
            <a:ext cx="3876541" cy="785612"/>
            <a:chOff x="630991" y="2926952"/>
            <a:chExt cx="3876541" cy="785612"/>
          </a:xfrm>
        </p:grpSpPr>
        <p:sp>
          <p:nvSpPr>
            <p:cNvPr id="19" name="Rectangle: Rounded Corners 60">
              <a:extLst>
                <a:ext uri="{FF2B5EF4-FFF2-40B4-BE49-F238E27FC236}">
                  <a16:creationId xmlns:a16="http://schemas.microsoft.com/office/drawing/2014/main" id="{01FF7A35-2AC0-4FA3-8B0D-27AC6C047793}"/>
                </a:ext>
              </a:extLst>
            </p:cNvPr>
            <p:cNvSpPr/>
            <p:nvPr/>
          </p:nvSpPr>
          <p:spPr>
            <a:xfrm>
              <a:off x="723825"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Rounded Corners 61">
              <a:extLst>
                <a:ext uri="{FF2B5EF4-FFF2-40B4-BE49-F238E27FC236}">
                  <a16:creationId xmlns:a16="http://schemas.microsoft.com/office/drawing/2014/main" id="{CE88C51E-BF84-44AE-A36F-9FBDF75B71AE}"/>
                </a:ext>
              </a:extLst>
            </p:cNvPr>
            <p:cNvSpPr/>
            <p:nvPr/>
          </p:nvSpPr>
          <p:spPr>
            <a:xfrm>
              <a:off x="630991"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Shape 62">
              <a:extLst>
                <a:ext uri="{FF2B5EF4-FFF2-40B4-BE49-F238E27FC236}">
                  <a16:creationId xmlns:a16="http://schemas.microsoft.com/office/drawing/2014/main" id="{50C9307A-763D-493E-992C-D7C62C81E610}"/>
                </a:ext>
              </a:extLst>
            </p:cNvPr>
            <p:cNvSpPr/>
            <p:nvPr/>
          </p:nvSpPr>
          <p:spPr>
            <a:xfrm>
              <a:off x="1114425" y="2926952"/>
              <a:ext cx="339310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TextBox 73">
              <a:extLst>
                <a:ext uri="{FF2B5EF4-FFF2-40B4-BE49-F238E27FC236}">
                  <a16:creationId xmlns:a16="http://schemas.microsoft.com/office/drawing/2014/main" id="{5F588A33-70C0-4CD9-83AE-1FD66845597C}"/>
                </a:ext>
              </a:extLst>
            </p:cNvPr>
            <p:cNvSpPr txBox="1"/>
            <p:nvPr/>
          </p:nvSpPr>
          <p:spPr>
            <a:xfrm>
              <a:off x="734829" y="2963682"/>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r>
                <a:rPr lang="en-US" dirty="0">
                  <a:latin typeface="+mn-lt"/>
                </a:rPr>
                <a:t>3</a:t>
              </a:r>
              <a:endParaRPr lang="en-IN" dirty="0">
                <a:latin typeface="+mn-lt"/>
              </a:endParaRPr>
            </a:p>
          </p:txBody>
        </p:sp>
        <p:sp>
          <p:nvSpPr>
            <p:cNvPr id="37" name="TextBox 78">
              <a:extLst>
                <a:ext uri="{FF2B5EF4-FFF2-40B4-BE49-F238E27FC236}">
                  <a16:creationId xmlns:a16="http://schemas.microsoft.com/office/drawing/2014/main" id="{EF79C6E0-05FC-478F-BEF3-E8C1CFAE1C96}"/>
                </a:ext>
              </a:extLst>
            </p:cNvPr>
            <p:cNvSpPr txBox="1"/>
            <p:nvPr/>
          </p:nvSpPr>
          <p:spPr>
            <a:xfrm>
              <a:off x="1377190" y="3064485"/>
              <a:ext cx="2733549" cy="584775"/>
            </a:xfrm>
            <a:prstGeom prst="rect">
              <a:avLst/>
            </a:prstGeom>
            <a:noFill/>
          </p:spPr>
          <p:txBody>
            <a:bodyPr wrap="square" rtlCol="0">
              <a:spAutoFit/>
            </a:bodyPr>
            <a:lstStyle/>
            <a:p>
              <a:r>
                <a:rPr lang="tr-TR" sz="3200" b="1" dirty="0" err="1">
                  <a:solidFill>
                    <a:schemeClr val="bg1"/>
                  </a:solidFill>
                  <a:ea typeface="Adobe Gothic Std B" panose="020B0800000000000000" pitchFamily="34" charset="-128"/>
                </a:rPr>
                <a:t>Setr</a:t>
              </a:r>
              <a:r>
                <a:rPr lang="tr-TR" sz="3200" b="1" dirty="0">
                  <a:solidFill>
                    <a:schemeClr val="bg1"/>
                  </a:solidFill>
                  <a:ea typeface="Adobe Gothic Std B" panose="020B0800000000000000" pitchFamily="34" charset="-128"/>
                </a:rPr>
                <a:t>-i Avret</a:t>
              </a:r>
              <a:endParaRPr lang="en-IN" sz="3200" dirty="0">
                <a:solidFill>
                  <a:schemeClr val="bg1"/>
                </a:solidFill>
                <a:ea typeface="Adobe Fan Heiti Std B" panose="020B0700000000000000" pitchFamily="34" charset="-128"/>
              </a:endParaRPr>
            </a:p>
          </p:txBody>
        </p:sp>
      </p:grpSp>
      <p:grpSp>
        <p:nvGrpSpPr>
          <p:cNvPr id="122" name="Grup 121"/>
          <p:cNvGrpSpPr/>
          <p:nvPr/>
        </p:nvGrpSpPr>
        <p:grpSpPr>
          <a:xfrm>
            <a:off x="637325" y="3890004"/>
            <a:ext cx="3876542" cy="785612"/>
            <a:chOff x="637325" y="3890004"/>
            <a:chExt cx="3876542" cy="785612"/>
          </a:xfrm>
        </p:grpSpPr>
        <p:sp>
          <p:nvSpPr>
            <p:cNvPr id="22" name="Rectangle: Rounded Corners 63">
              <a:extLst>
                <a:ext uri="{FF2B5EF4-FFF2-40B4-BE49-F238E27FC236}">
                  <a16:creationId xmlns:a16="http://schemas.microsoft.com/office/drawing/2014/main" id="{53E5E4F4-1597-4ACA-BB97-4C64A4610159}"/>
                </a:ext>
              </a:extLst>
            </p:cNvPr>
            <p:cNvSpPr/>
            <p:nvPr/>
          </p:nvSpPr>
          <p:spPr>
            <a:xfrm>
              <a:off x="730159"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Rounded Corners 64">
              <a:extLst>
                <a:ext uri="{FF2B5EF4-FFF2-40B4-BE49-F238E27FC236}">
                  <a16:creationId xmlns:a16="http://schemas.microsoft.com/office/drawing/2014/main" id="{ECF73E63-5652-4474-BCB8-8902000D9824}"/>
                </a:ext>
              </a:extLst>
            </p:cNvPr>
            <p:cNvSpPr/>
            <p:nvPr/>
          </p:nvSpPr>
          <p:spPr>
            <a:xfrm>
              <a:off x="637325"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65">
              <a:extLst>
                <a:ext uri="{FF2B5EF4-FFF2-40B4-BE49-F238E27FC236}">
                  <a16:creationId xmlns:a16="http://schemas.microsoft.com/office/drawing/2014/main" id="{3AB7F088-4F1C-4196-9474-A1119A2F99FC}"/>
                </a:ext>
              </a:extLst>
            </p:cNvPr>
            <p:cNvSpPr/>
            <p:nvPr/>
          </p:nvSpPr>
          <p:spPr>
            <a:xfrm>
              <a:off x="1114425" y="3890004"/>
              <a:ext cx="3399442"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74">
              <a:extLst>
                <a:ext uri="{FF2B5EF4-FFF2-40B4-BE49-F238E27FC236}">
                  <a16:creationId xmlns:a16="http://schemas.microsoft.com/office/drawing/2014/main" id="{A996D8A1-9775-4312-9DF7-8AABBC25D66D}"/>
                </a:ext>
              </a:extLst>
            </p:cNvPr>
            <p:cNvSpPr txBox="1"/>
            <p:nvPr/>
          </p:nvSpPr>
          <p:spPr>
            <a:xfrm>
              <a:off x="708720" y="391921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r>
                <a:rPr lang="en-US" dirty="0">
                  <a:latin typeface="+mn-lt"/>
                </a:rPr>
                <a:t>4</a:t>
              </a:r>
              <a:endParaRPr lang="en-IN" dirty="0">
                <a:latin typeface="+mn-lt"/>
              </a:endParaRPr>
            </a:p>
          </p:txBody>
        </p:sp>
        <p:sp>
          <p:nvSpPr>
            <p:cNvPr id="39" name="TextBox 80">
              <a:extLst>
                <a:ext uri="{FF2B5EF4-FFF2-40B4-BE49-F238E27FC236}">
                  <a16:creationId xmlns:a16="http://schemas.microsoft.com/office/drawing/2014/main" id="{322818A5-95D6-4438-B968-698D88CA9683}"/>
                </a:ext>
              </a:extLst>
            </p:cNvPr>
            <p:cNvSpPr txBox="1"/>
            <p:nvPr/>
          </p:nvSpPr>
          <p:spPr>
            <a:xfrm>
              <a:off x="1367340" y="3980828"/>
              <a:ext cx="3009221" cy="646331"/>
            </a:xfrm>
            <a:prstGeom prst="rect">
              <a:avLst/>
            </a:prstGeom>
            <a:noFill/>
          </p:spPr>
          <p:txBody>
            <a:bodyPr wrap="square" rtlCol="0">
              <a:spAutoFit/>
            </a:bodyPr>
            <a:lstStyle/>
            <a:p>
              <a:pPr fontAlgn="t"/>
              <a:r>
                <a:rPr lang="tr-TR" sz="3600" b="1" dirty="0">
                  <a:solidFill>
                    <a:schemeClr val="bg1"/>
                  </a:solidFill>
                </a:rPr>
                <a:t>İstikbâl-i kıble</a:t>
              </a:r>
            </a:p>
          </p:txBody>
        </p:sp>
      </p:grpSp>
      <p:grpSp>
        <p:nvGrpSpPr>
          <p:cNvPr id="123" name="Grup 122"/>
          <p:cNvGrpSpPr/>
          <p:nvPr/>
        </p:nvGrpSpPr>
        <p:grpSpPr>
          <a:xfrm>
            <a:off x="631469" y="4832970"/>
            <a:ext cx="3876541" cy="785612"/>
            <a:chOff x="631469" y="4832970"/>
            <a:chExt cx="3876541" cy="785612"/>
          </a:xfrm>
        </p:grpSpPr>
        <p:sp>
          <p:nvSpPr>
            <p:cNvPr id="25" name="Rectangle: Rounded Corners 66">
              <a:extLst>
                <a:ext uri="{FF2B5EF4-FFF2-40B4-BE49-F238E27FC236}">
                  <a16:creationId xmlns:a16="http://schemas.microsoft.com/office/drawing/2014/main" id="{219F130D-1895-40E7-9937-89BB7425DB62}"/>
                </a:ext>
              </a:extLst>
            </p:cNvPr>
            <p:cNvSpPr/>
            <p:nvPr/>
          </p:nvSpPr>
          <p:spPr>
            <a:xfrm>
              <a:off x="724303"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Rounded Corners 67">
              <a:extLst>
                <a:ext uri="{FF2B5EF4-FFF2-40B4-BE49-F238E27FC236}">
                  <a16:creationId xmlns:a16="http://schemas.microsoft.com/office/drawing/2014/main" id="{3195C082-7ECA-4236-AB01-47DE567F36EB}"/>
                </a:ext>
              </a:extLst>
            </p:cNvPr>
            <p:cNvSpPr/>
            <p:nvPr/>
          </p:nvSpPr>
          <p:spPr>
            <a:xfrm>
              <a:off x="631469"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Shape 68">
              <a:extLst>
                <a:ext uri="{FF2B5EF4-FFF2-40B4-BE49-F238E27FC236}">
                  <a16:creationId xmlns:a16="http://schemas.microsoft.com/office/drawing/2014/main" id="{B1A9008D-F5A1-41E3-9A4E-7199DCBD9D66}"/>
                </a:ext>
              </a:extLst>
            </p:cNvPr>
            <p:cNvSpPr/>
            <p:nvPr/>
          </p:nvSpPr>
          <p:spPr>
            <a:xfrm>
              <a:off x="1257301" y="4832970"/>
              <a:ext cx="325070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75">
              <a:extLst>
                <a:ext uri="{FF2B5EF4-FFF2-40B4-BE49-F238E27FC236}">
                  <a16:creationId xmlns:a16="http://schemas.microsoft.com/office/drawing/2014/main" id="{B2EB0E46-D07C-46B0-97BC-52C2D3EDC447}"/>
                </a:ext>
              </a:extLst>
            </p:cNvPr>
            <p:cNvSpPr txBox="1"/>
            <p:nvPr/>
          </p:nvSpPr>
          <p:spPr>
            <a:xfrm>
              <a:off x="708720" y="490572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r>
                <a:rPr lang="en-US" dirty="0">
                  <a:latin typeface="+mn-lt"/>
                </a:rPr>
                <a:t>5</a:t>
              </a:r>
              <a:endParaRPr lang="en-IN" dirty="0">
                <a:latin typeface="+mn-lt"/>
              </a:endParaRPr>
            </a:p>
          </p:txBody>
        </p:sp>
        <p:sp>
          <p:nvSpPr>
            <p:cNvPr id="41" name="TextBox 82">
              <a:extLst>
                <a:ext uri="{FF2B5EF4-FFF2-40B4-BE49-F238E27FC236}">
                  <a16:creationId xmlns:a16="http://schemas.microsoft.com/office/drawing/2014/main" id="{7323DDFB-4AA7-4AA0-B4C0-8F3070DC340E}"/>
                </a:ext>
              </a:extLst>
            </p:cNvPr>
            <p:cNvSpPr txBox="1"/>
            <p:nvPr/>
          </p:nvSpPr>
          <p:spPr>
            <a:xfrm>
              <a:off x="1750634" y="4874341"/>
              <a:ext cx="2361062" cy="707886"/>
            </a:xfrm>
            <a:prstGeom prst="rect">
              <a:avLst/>
            </a:prstGeom>
            <a:noFill/>
          </p:spPr>
          <p:txBody>
            <a:bodyPr wrap="square" rtlCol="0">
              <a:spAutoFit/>
            </a:bodyPr>
            <a:lstStyle/>
            <a:p>
              <a:r>
                <a:rPr lang="tr-TR" sz="4000" b="1" dirty="0">
                  <a:solidFill>
                    <a:schemeClr val="bg1"/>
                  </a:solidFill>
                  <a:ea typeface="Adobe Gothic Std B" panose="020B0800000000000000" pitchFamily="34" charset="-128"/>
                </a:rPr>
                <a:t>Vakit</a:t>
              </a:r>
              <a:endParaRPr lang="en-IN" sz="4000" dirty="0">
                <a:solidFill>
                  <a:schemeClr val="bg1"/>
                </a:solidFill>
                <a:ea typeface="Adobe Fan Heiti Std B" panose="020B0700000000000000" pitchFamily="34" charset="-128"/>
              </a:endParaRPr>
            </a:p>
          </p:txBody>
        </p:sp>
      </p:grpSp>
      <p:grpSp>
        <p:nvGrpSpPr>
          <p:cNvPr id="124" name="Grup 123"/>
          <p:cNvGrpSpPr/>
          <p:nvPr/>
        </p:nvGrpSpPr>
        <p:grpSpPr>
          <a:xfrm>
            <a:off x="630513" y="5763127"/>
            <a:ext cx="3876541" cy="785612"/>
            <a:chOff x="630513" y="5763127"/>
            <a:chExt cx="3876541" cy="785612"/>
          </a:xfrm>
        </p:grpSpPr>
        <p:sp>
          <p:nvSpPr>
            <p:cNvPr id="45" name="Rectangle: Rounded Corners 54">
              <a:extLst>
                <a:ext uri="{FF2B5EF4-FFF2-40B4-BE49-F238E27FC236}">
                  <a16:creationId xmlns:a16="http://schemas.microsoft.com/office/drawing/2014/main" id="{221237B6-F95C-4D1C-9E6F-D9FEFD8EA6D8}"/>
                </a:ext>
              </a:extLst>
            </p:cNvPr>
            <p:cNvSpPr/>
            <p:nvPr/>
          </p:nvSpPr>
          <p:spPr>
            <a:xfrm>
              <a:off x="723347"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Rectangle: Rounded Corners 55">
              <a:extLst>
                <a:ext uri="{FF2B5EF4-FFF2-40B4-BE49-F238E27FC236}">
                  <a16:creationId xmlns:a16="http://schemas.microsoft.com/office/drawing/2014/main" id="{46CE7A94-7BD1-4E38-9127-94A734DFAD21}"/>
                </a:ext>
              </a:extLst>
            </p:cNvPr>
            <p:cNvSpPr/>
            <p:nvPr/>
          </p:nvSpPr>
          <p:spPr>
            <a:xfrm>
              <a:off x="630513"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Shape 56">
              <a:extLst>
                <a:ext uri="{FF2B5EF4-FFF2-40B4-BE49-F238E27FC236}">
                  <a16:creationId xmlns:a16="http://schemas.microsoft.com/office/drawing/2014/main" id="{7A2619FC-FC19-47C7-8431-02D06554B411}"/>
                </a:ext>
              </a:extLst>
            </p:cNvPr>
            <p:cNvSpPr/>
            <p:nvPr/>
          </p:nvSpPr>
          <p:spPr>
            <a:xfrm>
              <a:off x="1257301" y="5763127"/>
              <a:ext cx="324975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TextBox 69">
              <a:extLst>
                <a:ext uri="{FF2B5EF4-FFF2-40B4-BE49-F238E27FC236}">
                  <a16:creationId xmlns:a16="http://schemas.microsoft.com/office/drawing/2014/main" id="{AC839C23-B05F-4222-90AC-2C645A8998DF}"/>
                </a:ext>
              </a:extLst>
            </p:cNvPr>
            <p:cNvSpPr txBox="1"/>
            <p:nvPr/>
          </p:nvSpPr>
          <p:spPr>
            <a:xfrm>
              <a:off x="722868" y="580438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r>
                <a:rPr lang="tr-TR" sz="3600" b="1" dirty="0">
                  <a:solidFill>
                    <a:schemeClr val="bg1"/>
                  </a:solidFill>
                  <a:ea typeface="Adobe Gothic Std B" panose="020B0800000000000000" pitchFamily="34" charset="-128"/>
                </a:rPr>
                <a:t>6</a:t>
              </a:r>
              <a:endParaRPr lang="en-IN" sz="3600" b="1" dirty="0">
                <a:solidFill>
                  <a:schemeClr val="bg1"/>
                </a:solidFill>
                <a:ea typeface="Adobe Gothic Std B" panose="020B0800000000000000" pitchFamily="34" charset="-128"/>
              </a:endParaRPr>
            </a:p>
          </p:txBody>
        </p:sp>
        <p:sp>
          <p:nvSpPr>
            <p:cNvPr id="49" name="TextBox 70">
              <a:extLst>
                <a:ext uri="{FF2B5EF4-FFF2-40B4-BE49-F238E27FC236}">
                  <a16:creationId xmlns:a16="http://schemas.microsoft.com/office/drawing/2014/main" id="{B3508916-B9DB-4925-9444-5FCDC3C4DE9E}"/>
                </a:ext>
              </a:extLst>
            </p:cNvPr>
            <p:cNvSpPr txBox="1"/>
            <p:nvPr/>
          </p:nvSpPr>
          <p:spPr>
            <a:xfrm>
              <a:off x="1749678" y="5780074"/>
              <a:ext cx="2361062" cy="707886"/>
            </a:xfrm>
            <a:prstGeom prst="rect">
              <a:avLst/>
            </a:prstGeom>
            <a:noFill/>
          </p:spPr>
          <p:txBody>
            <a:bodyPr wrap="square" rtlCol="0">
              <a:spAutoFit/>
            </a:bodyPr>
            <a:lstStyle/>
            <a:p>
              <a:r>
                <a:rPr lang="tr-TR" sz="4000" b="1" dirty="0">
                  <a:solidFill>
                    <a:schemeClr val="bg1"/>
                  </a:solidFill>
                  <a:ea typeface="Adobe Gothic Std B" panose="020B0800000000000000" pitchFamily="34" charset="-128"/>
                </a:rPr>
                <a:t>Niyet</a:t>
              </a:r>
              <a:endParaRPr lang="en-IN" sz="4000" dirty="0">
                <a:solidFill>
                  <a:schemeClr val="bg1"/>
                </a:solidFill>
                <a:ea typeface="Adobe Fan Heiti Std B" panose="020B0700000000000000" pitchFamily="34" charset="-128"/>
              </a:endParaRPr>
            </a:p>
          </p:txBody>
        </p:sp>
      </p:grpSp>
      <p:sp>
        <p:nvSpPr>
          <p:cNvPr id="51" name="İçerik Yer Tutucusu 2"/>
          <p:cNvSpPr>
            <a:spLocks noGrp="1"/>
          </p:cNvSpPr>
          <p:nvPr>
            <p:ph idx="1"/>
          </p:nvPr>
        </p:nvSpPr>
        <p:spPr>
          <a:xfrm rot="5400000">
            <a:off x="4270742" y="3230098"/>
            <a:ext cx="3711985" cy="813175"/>
          </a:xfrm>
          <a:solidFill>
            <a:schemeClr val="accent4">
              <a:lumMod val="40000"/>
              <a:lumOff val="60000"/>
            </a:schemeClr>
          </a:solidFill>
          <a:ln w="28575">
            <a:no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ctr">
              <a:buNone/>
            </a:pPr>
            <a:r>
              <a:rPr lang="tr-TR" sz="3200" dirty="0"/>
              <a:t>NAMAZIN ŞARTLARI</a:t>
            </a:r>
          </a:p>
        </p:txBody>
      </p:sp>
      <p:sp>
        <p:nvSpPr>
          <p:cNvPr id="52" name="Dikdörtgen 51"/>
          <p:cNvSpPr/>
          <p:nvPr/>
        </p:nvSpPr>
        <p:spPr>
          <a:xfrm>
            <a:off x="651948" y="2200"/>
            <a:ext cx="3918856" cy="950005"/>
          </a:xfrm>
          <a:prstGeom prst="rect">
            <a:avLst/>
          </a:prstGeom>
          <a:solidFill>
            <a:srgbClr val="F3994B"/>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a:t>Dışındaki Şartlar</a:t>
            </a:r>
          </a:p>
          <a:p>
            <a:pPr algn="ctr"/>
            <a:r>
              <a:rPr lang="tr-TR" sz="2800" dirty="0"/>
              <a:t>Namaza Hazırlık Şartları </a:t>
            </a:r>
          </a:p>
        </p:txBody>
      </p:sp>
      <p:sp>
        <p:nvSpPr>
          <p:cNvPr id="44" name="Sağ Ok 43"/>
          <p:cNvSpPr/>
          <p:nvPr/>
        </p:nvSpPr>
        <p:spPr>
          <a:xfrm>
            <a:off x="6597334" y="3394370"/>
            <a:ext cx="756348" cy="484632"/>
          </a:xfrm>
          <a:prstGeom prst="rightArrow">
            <a:avLst/>
          </a:prstGeom>
          <a:solidFill>
            <a:srgbClr val="E35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4" name="Sağ Ok 53"/>
          <p:cNvSpPr/>
          <p:nvPr/>
        </p:nvSpPr>
        <p:spPr>
          <a:xfrm rot="10800000">
            <a:off x="4990000" y="3404237"/>
            <a:ext cx="606577" cy="484632"/>
          </a:xfrm>
          <a:prstGeom prst="rightArrow">
            <a:avLst/>
          </a:prstGeom>
          <a:solidFill>
            <a:srgbClr val="E35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7" name="Dikdörtgen 86"/>
          <p:cNvSpPr/>
          <p:nvPr/>
        </p:nvSpPr>
        <p:spPr>
          <a:xfrm>
            <a:off x="7508631" y="132328"/>
            <a:ext cx="4586508"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5" name="Grup 124"/>
          <p:cNvGrpSpPr/>
          <p:nvPr/>
        </p:nvGrpSpPr>
        <p:grpSpPr>
          <a:xfrm>
            <a:off x="7845515" y="1102846"/>
            <a:ext cx="3876541" cy="785612"/>
            <a:chOff x="7845515" y="1102846"/>
            <a:chExt cx="3876541" cy="785612"/>
          </a:xfrm>
        </p:grpSpPr>
        <p:sp>
          <p:nvSpPr>
            <p:cNvPr id="88" name="Rectangle: Rounded Corners 54">
              <a:extLst>
                <a:ext uri="{FF2B5EF4-FFF2-40B4-BE49-F238E27FC236}">
                  <a16:creationId xmlns:a16="http://schemas.microsoft.com/office/drawing/2014/main" id="{221237B6-F95C-4D1C-9E6F-D9FEFD8EA6D8}"/>
                </a:ext>
              </a:extLst>
            </p:cNvPr>
            <p:cNvSpPr/>
            <p:nvPr/>
          </p:nvSpPr>
          <p:spPr>
            <a:xfrm>
              <a:off x="7938349"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Rectangle: Rounded Corners 55">
              <a:extLst>
                <a:ext uri="{FF2B5EF4-FFF2-40B4-BE49-F238E27FC236}">
                  <a16:creationId xmlns:a16="http://schemas.microsoft.com/office/drawing/2014/main" id="{46CE7A94-7BD1-4E38-9127-94A734DFAD21}"/>
                </a:ext>
              </a:extLst>
            </p:cNvPr>
            <p:cNvSpPr/>
            <p:nvPr/>
          </p:nvSpPr>
          <p:spPr>
            <a:xfrm>
              <a:off x="7845515"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0" name="Freeform: Shape 56">
              <a:extLst>
                <a:ext uri="{FF2B5EF4-FFF2-40B4-BE49-F238E27FC236}">
                  <a16:creationId xmlns:a16="http://schemas.microsoft.com/office/drawing/2014/main" id="{7A2619FC-FC19-47C7-8431-02D06554B411}"/>
                </a:ext>
              </a:extLst>
            </p:cNvPr>
            <p:cNvSpPr/>
            <p:nvPr/>
          </p:nvSpPr>
          <p:spPr>
            <a:xfrm>
              <a:off x="8272463" y="1102846"/>
              <a:ext cx="344959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TextBox 69">
              <a:extLst>
                <a:ext uri="{FF2B5EF4-FFF2-40B4-BE49-F238E27FC236}">
                  <a16:creationId xmlns:a16="http://schemas.microsoft.com/office/drawing/2014/main" id="{AC839C23-B05F-4222-90AC-2C645A8998DF}"/>
                </a:ext>
              </a:extLst>
            </p:cNvPr>
            <p:cNvSpPr txBox="1"/>
            <p:nvPr/>
          </p:nvSpPr>
          <p:spPr>
            <a:xfrm>
              <a:off x="7937871" y="119907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r>
                <a:rPr lang="en-US" sz="3600" b="1" dirty="0">
                  <a:solidFill>
                    <a:schemeClr val="bg1"/>
                  </a:solidFill>
                  <a:ea typeface="Adobe Gothic Std B" panose="020B0800000000000000" pitchFamily="34" charset="-128"/>
                </a:rPr>
                <a:t>1</a:t>
              </a:r>
              <a:endParaRPr lang="en-IN" sz="3600" b="1" dirty="0">
                <a:solidFill>
                  <a:schemeClr val="bg1"/>
                </a:solidFill>
                <a:ea typeface="Adobe Gothic Std B" panose="020B0800000000000000" pitchFamily="34" charset="-128"/>
              </a:endParaRPr>
            </a:p>
          </p:txBody>
        </p:sp>
        <p:sp>
          <p:nvSpPr>
            <p:cNvPr id="104" name="TextBox 70">
              <a:extLst>
                <a:ext uri="{FF2B5EF4-FFF2-40B4-BE49-F238E27FC236}">
                  <a16:creationId xmlns:a16="http://schemas.microsoft.com/office/drawing/2014/main" id="{B3508916-B9DB-4925-9444-5FCDC3C4DE9E}"/>
                </a:ext>
              </a:extLst>
            </p:cNvPr>
            <p:cNvSpPr txBox="1"/>
            <p:nvPr/>
          </p:nvSpPr>
          <p:spPr>
            <a:xfrm>
              <a:off x="8588621" y="1175781"/>
              <a:ext cx="2817276" cy="646331"/>
            </a:xfrm>
            <a:prstGeom prst="rect">
              <a:avLst/>
            </a:prstGeom>
            <a:noFill/>
          </p:spPr>
          <p:txBody>
            <a:bodyPr wrap="square" rtlCol="0">
              <a:spAutoFit/>
            </a:bodyPr>
            <a:lstStyle/>
            <a:p>
              <a:pPr fontAlgn="t"/>
              <a:r>
                <a:rPr lang="tr-TR" sz="3600" b="1" dirty="0" err="1">
                  <a:solidFill>
                    <a:schemeClr val="bg1"/>
                  </a:solidFill>
                </a:rPr>
                <a:t>İftitah</a:t>
              </a:r>
              <a:r>
                <a:rPr lang="tr-TR" sz="3600" b="1" dirty="0">
                  <a:solidFill>
                    <a:schemeClr val="bg1"/>
                  </a:solidFill>
                </a:rPr>
                <a:t> tekbiri</a:t>
              </a:r>
            </a:p>
          </p:txBody>
        </p:sp>
      </p:grpSp>
      <p:grpSp>
        <p:nvGrpSpPr>
          <p:cNvPr id="126" name="Grup 125"/>
          <p:cNvGrpSpPr/>
          <p:nvPr/>
        </p:nvGrpSpPr>
        <p:grpSpPr>
          <a:xfrm>
            <a:off x="7828008" y="1984687"/>
            <a:ext cx="3876542" cy="785612"/>
            <a:chOff x="7828008" y="1984687"/>
            <a:chExt cx="3876542" cy="785612"/>
          </a:xfrm>
        </p:grpSpPr>
        <p:sp>
          <p:nvSpPr>
            <p:cNvPr id="91" name="Rectangle: Rounded Corners 57">
              <a:extLst>
                <a:ext uri="{FF2B5EF4-FFF2-40B4-BE49-F238E27FC236}">
                  <a16:creationId xmlns:a16="http://schemas.microsoft.com/office/drawing/2014/main" id="{91BBB216-0CCA-4A6E-BFCE-C8DFDF4BDFA8}"/>
                </a:ext>
              </a:extLst>
            </p:cNvPr>
            <p:cNvSpPr/>
            <p:nvPr/>
          </p:nvSpPr>
          <p:spPr>
            <a:xfrm>
              <a:off x="7920842"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Rectangle: Rounded Corners 58">
              <a:extLst>
                <a:ext uri="{FF2B5EF4-FFF2-40B4-BE49-F238E27FC236}">
                  <a16:creationId xmlns:a16="http://schemas.microsoft.com/office/drawing/2014/main" id="{AE344980-A0F9-4442-AA03-D323D7E1CA3B}"/>
                </a:ext>
              </a:extLst>
            </p:cNvPr>
            <p:cNvSpPr/>
            <p:nvPr/>
          </p:nvSpPr>
          <p:spPr>
            <a:xfrm>
              <a:off x="7828008"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Freeform: Shape 59">
              <a:extLst>
                <a:ext uri="{FF2B5EF4-FFF2-40B4-BE49-F238E27FC236}">
                  <a16:creationId xmlns:a16="http://schemas.microsoft.com/office/drawing/2014/main" id="{B68465A6-46E2-4EE0-8184-2FACF9CC45D2}"/>
                </a:ext>
              </a:extLst>
            </p:cNvPr>
            <p:cNvSpPr/>
            <p:nvPr/>
          </p:nvSpPr>
          <p:spPr>
            <a:xfrm>
              <a:off x="8429626" y="1984687"/>
              <a:ext cx="3274924"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TextBox 72">
              <a:extLst>
                <a:ext uri="{FF2B5EF4-FFF2-40B4-BE49-F238E27FC236}">
                  <a16:creationId xmlns:a16="http://schemas.microsoft.com/office/drawing/2014/main" id="{934F7C64-0C73-48B9-950D-322D29770A15}"/>
                </a:ext>
              </a:extLst>
            </p:cNvPr>
            <p:cNvSpPr txBox="1"/>
            <p:nvPr/>
          </p:nvSpPr>
          <p:spPr>
            <a:xfrm>
              <a:off x="7920364" y="2081974"/>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r>
                <a:rPr lang="en-US" dirty="0">
                  <a:latin typeface="+mn-lt"/>
                </a:rPr>
                <a:t>2</a:t>
              </a:r>
              <a:endParaRPr lang="en-IN" dirty="0">
                <a:latin typeface="+mn-lt"/>
              </a:endParaRPr>
            </a:p>
          </p:txBody>
        </p:sp>
        <p:sp>
          <p:nvSpPr>
            <p:cNvPr id="109" name="TextBox 76">
              <a:extLst>
                <a:ext uri="{FF2B5EF4-FFF2-40B4-BE49-F238E27FC236}">
                  <a16:creationId xmlns:a16="http://schemas.microsoft.com/office/drawing/2014/main" id="{0480DD8E-FCE9-42DC-BA60-82D264F8D3A2}"/>
                </a:ext>
              </a:extLst>
            </p:cNvPr>
            <p:cNvSpPr txBox="1"/>
            <p:nvPr/>
          </p:nvSpPr>
          <p:spPr>
            <a:xfrm>
              <a:off x="8650508" y="2055000"/>
              <a:ext cx="2361062" cy="707886"/>
            </a:xfrm>
            <a:prstGeom prst="rect">
              <a:avLst/>
            </a:prstGeom>
            <a:noFill/>
          </p:spPr>
          <p:txBody>
            <a:bodyPr wrap="square" rtlCol="0">
              <a:spAutoFit/>
            </a:bodyPr>
            <a:lstStyle/>
            <a:p>
              <a:r>
                <a:rPr lang="tr-TR" sz="4000" b="1" dirty="0">
                  <a:solidFill>
                    <a:schemeClr val="bg1"/>
                  </a:solidFill>
                  <a:ea typeface="Adobe Gothic Std B" panose="020B0800000000000000" pitchFamily="34" charset="-128"/>
                </a:rPr>
                <a:t>Kıyam</a:t>
              </a:r>
              <a:endParaRPr lang="en-IN" sz="4000" dirty="0">
                <a:solidFill>
                  <a:schemeClr val="bg1"/>
                </a:solidFill>
                <a:ea typeface="Adobe Fan Heiti Std B" panose="020B0700000000000000" pitchFamily="34" charset="-128"/>
              </a:endParaRPr>
            </a:p>
          </p:txBody>
        </p:sp>
      </p:grpSp>
      <p:grpSp>
        <p:nvGrpSpPr>
          <p:cNvPr id="127" name="Grup 126"/>
          <p:cNvGrpSpPr/>
          <p:nvPr/>
        </p:nvGrpSpPr>
        <p:grpSpPr>
          <a:xfrm>
            <a:off x="7828486" y="2926952"/>
            <a:ext cx="3876541" cy="785612"/>
            <a:chOff x="7828486" y="2926952"/>
            <a:chExt cx="3876541" cy="785612"/>
          </a:xfrm>
        </p:grpSpPr>
        <p:sp>
          <p:nvSpPr>
            <p:cNvPr id="94" name="Rectangle: Rounded Corners 60">
              <a:extLst>
                <a:ext uri="{FF2B5EF4-FFF2-40B4-BE49-F238E27FC236}">
                  <a16:creationId xmlns:a16="http://schemas.microsoft.com/office/drawing/2014/main" id="{01FF7A35-2AC0-4FA3-8B0D-27AC6C047793}"/>
                </a:ext>
              </a:extLst>
            </p:cNvPr>
            <p:cNvSpPr/>
            <p:nvPr/>
          </p:nvSpPr>
          <p:spPr>
            <a:xfrm>
              <a:off x="7921320"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Rectangle: Rounded Corners 61">
              <a:extLst>
                <a:ext uri="{FF2B5EF4-FFF2-40B4-BE49-F238E27FC236}">
                  <a16:creationId xmlns:a16="http://schemas.microsoft.com/office/drawing/2014/main" id="{CE88C51E-BF84-44AE-A36F-9FBDF75B71AE}"/>
                </a:ext>
              </a:extLst>
            </p:cNvPr>
            <p:cNvSpPr/>
            <p:nvPr/>
          </p:nvSpPr>
          <p:spPr>
            <a:xfrm>
              <a:off x="7828486"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Freeform: Shape 62">
              <a:extLst>
                <a:ext uri="{FF2B5EF4-FFF2-40B4-BE49-F238E27FC236}">
                  <a16:creationId xmlns:a16="http://schemas.microsoft.com/office/drawing/2014/main" id="{50C9307A-763D-493E-992C-D7C62C81E610}"/>
                </a:ext>
              </a:extLst>
            </p:cNvPr>
            <p:cNvSpPr/>
            <p:nvPr/>
          </p:nvSpPr>
          <p:spPr>
            <a:xfrm>
              <a:off x="8458200" y="2926952"/>
              <a:ext cx="324682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TextBox 73">
              <a:extLst>
                <a:ext uri="{FF2B5EF4-FFF2-40B4-BE49-F238E27FC236}">
                  <a16:creationId xmlns:a16="http://schemas.microsoft.com/office/drawing/2014/main" id="{5F588A33-70C0-4CD9-83AE-1FD66845597C}"/>
                </a:ext>
              </a:extLst>
            </p:cNvPr>
            <p:cNvSpPr txBox="1"/>
            <p:nvPr/>
          </p:nvSpPr>
          <p:spPr>
            <a:xfrm>
              <a:off x="7920842" y="303469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r>
                <a:rPr lang="en-US" dirty="0">
                  <a:latin typeface="+mn-lt"/>
                </a:rPr>
                <a:t>3</a:t>
              </a:r>
              <a:endParaRPr lang="en-IN" dirty="0">
                <a:latin typeface="+mn-lt"/>
              </a:endParaRPr>
            </a:p>
          </p:txBody>
        </p:sp>
        <p:sp>
          <p:nvSpPr>
            <p:cNvPr id="110" name="TextBox 78">
              <a:extLst>
                <a:ext uri="{FF2B5EF4-FFF2-40B4-BE49-F238E27FC236}">
                  <a16:creationId xmlns:a16="http://schemas.microsoft.com/office/drawing/2014/main" id="{EF79C6E0-05FC-478F-BEF3-E8C1CFAE1C96}"/>
                </a:ext>
              </a:extLst>
            </p:cNvPr>
            <p:cNvSpPr txBox="1"/>
            <p:nvPr/>
          </p:nvSpPr>
          <p:spPr>
            <a:xfrm>
              <a:off x="8683969" y="3028293"/>
              <a:ext cx="2361062" cy="646331"/>
            </a:xfrm>
            <a:prstGeom prst="rect">
              <a:avLst/>
            </a:prstGeom>
            <a:noFill/>
          </p:spPr>
          <p:txBody>
            <a:bodyPr wrap="square" rtlCol="0">
              <a:spAutoFit/>
            </a:bodyPr>
            <a:lstStyle/>
            <a:p>
              <a:r>
                <a:rPr lang="tr-TR" sz="3600" b="1" dirty="0">
                  <a:solidFill>
                    <a:schemeClr val="bg1"/>
                  </a:solidFill>
                  <a:ea typeface="Adobe Gothic Std B" panose="020B0800000000000000" pitchFamily="34" charset="-128"/>
                </a:rPr>
                <a:t>Kıraat</a:t>
              </a:r>
              <a:endParaRPr lang="en-IN" sz="3600" dirty="0">
                <a:solidFill>
                  <a:schemeClr val="bg1"/>
                </a:solidFill>
                <a:ea typeface="Adobe Fan Heiti Std B" panose="020B0700000000000000" pitchFamily="34" charset="-128"/>
              </a:endParaRPr>
            </a:p>
          </p:txBody>
        </p:sp>
      </p:grpSp>
      <p:grpSp>
        <p:nvGrpSpPr>
          <p:cNvPr id="2048" name="Grup 2047"/>
          <p:cNvGrpSpPr/>
          <p:nvPr/>
        </p:nvGrpSpPr>
        <p:grpSpPr>
          <a:xfrm>
            <a:off x="7834820" y="3890004"/>
            <a:ext cx="3876541" cy="785612"/>
            <a:chOff x="7834820" y="3890004"/>
            <a:chExt cx="3876541" cy="785612"/>
          </a:xfrm>
        </p:grpSpPr>
        <p:sp>
          <p:nvSpPr>
            <p:cNvPr id="97" name="Rectangle: Rounded Corners 63">
              <a:extLst>
                <a:ext uri="{FF2B5EF4-FFF2-40B4-BE49-F238E27FC236}">
                  <a16:creationId xmlns:a16="http://schemas.microsoft.com/office/drawing/2014/main" id="{53E5E4F4-1597-4ACA-BB97-4C64A4610159}"/>
                </a:ext>
              </a:extLst>
            </p:cNvPr>
            <p:cNvSpPr/>
            <p:nvPr/>
          </p:nvSpPr>
          <p:spPr>
            <a:xfrm>
              <a:off x="7927654"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Rectangle: Rounded Corners 64">
              <a:extLst>
                <a:ext uri="{FF2B5EF4-FFF2-40B4-BE49-F238E27FC236}">
                  <a16:creationId xmlns:a16="http://schemas.microsoft.com/office/drawing/2014/main" id="{ECF73E63-5652-4474-BCB8-8902000D9824}"/>
                </a:ext>
              </a:extLst>
            </p:cNvPr>
            <p:cNvSpPr/>
            <p:nvPr/>
          </p:nvSpPr>
          <p:spPr>
            <a:xfrm>
              <a:off x="7834820"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Freeform: Shape 65">
              <a:extLst>
                <a:ext uri="{FF2B5EF4-FFF2-40B4-BE49-F238E27FC236}">
                  <a16:creationId xmlns:a16="http://schemas.microsoft.com/office/drawing/2014/main" id="{3AB7F088-4F1C-4196-9474-A1119A2F99FC}"/>
                </a:ext>
              </a:extLst>
            </p:cNvPr>
            <p:cNvSpPr/>
            <p:nvPr/>
          </p:nvSpPr>
          <p:spPr>
            <a:xfrm>
              <a:off x="8429626" y="3890004"/>
              <a:ext cx="3281735"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TextBox 74">
              <a:extLst>
                <a:ext uri="{FF2B5EF4-FFF2-40B4-BE49-F238E27FC236}">
                  <a16:creationId xmlns:a16="http://schemas.microsoft.com/office/drawing/2014/main" id="{A996D8A1-9775-4312-9DF7-8AABBC25D66D}"/>
                </a:ext>
              </a:extLst>
            </p:cNvPr>
            <p:cNvSpPr txBox="1"/>
            <p:nvPr/>
          </p:nvSpPr>
          <p:spPr>
            <a:xfrm>
              <a:off x="7927176" y="3977438"/>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r>
                <a:rPr lang="en-US" dirty="0">
                  <a:latin typeface="+mn-lt"/>
                </a:rPr>
                <a:t>4</a:t>
              </a:r>
              <a:endParaRPr lang="en-IN" dirty="0">
                <a:latin typeface="+mn-lt"/>
              </a:endParaRPr>
            </a:p>
          </p:txBody>
        </p:sp>
        <p:sp>
          <p:nvSpPr>
            <p:cNvPr id="111" name="TextBox 80">
              <a:extLst>
                <a:ext uri="{FF2B5EF4-FFF2-40B4-BE49-F238E27FC236}">
                  <a16:creationId xmlns:a16="http://schemas.microsoft.com/office/drawing/2014/main" id="{322818A5-95D6-4438-B968-698D88CA9683}"/>
                </a:ext>
              </a:extLst>
            </p:cNvPr>
            <p:cNvSpPr txBox="1"/>
            <p:nvPr/>
          </p:nvSpPr>
          <p:spPr>
            <a:xfrm>
              <a:off x="8739627" y="3950032"/>
              <a:ext cx="2361062" cy="707886"/>
            </a:xfrm>
            <a:prstGeom prst="rect">
              <a:avLst/>
            </a:prstGeom>
            <a:noFill/>
          </p:spPr>
          <p:txBody>
            <a:bodyPr wrap="square" rtlCol="0">
              <a:spAutoFit/>
            </a:bodyPr>
            <a:lstStyle/>
            <a:p>
              <a:r>
                <a:rPr lang="tr-TR" sz="4000" b="1" dirty="0">
                  <a:solidFill>
                    <a:schemeClr val="bg1"/>
                  </a:solidFill>
                  <a:ea typeface="Adobe Gothic Std B" panose="020B0800000000000000" pitchFamily="34" charset="-128"/>
                </a:rPr>
                <a:t>Rükû</a:t>
              </a:r>
              <a:endParaRPr lang="en-IN" sz="4000" dirty="0">
                <a:solidFill>
                  <a:schemeClr val="bg1"/>
                </a:solidFill>
                <a:ea typeface="Adobe Fan Heiti Std B" panose="020B0700000000000000" pitchFamily="34" charset="-128"/>
              </a:endParaRPr>
            </a:p>
          </p:txBody>
        </p:sp>
      </p:grpSp>
      <p:grpSp>
        <p:nvGrpSpPr>
          <p:cNvPr id="2049" name="Grup 2048"/>
          <p:cNvGrpSpPr/>
          <p:nvPr/>
        </p:nvGrpSpPr>
        <p:grpSpPr>
          <a:xfrm>
            <a:off x="7828964" y="4832970"/>
            <a:ext cx="3876541" cy="797518"/>
            <a:chOff x="7828964" y="4832970"/>
            <a:chExt cx="3876541" cy="797518"/>
          </a:xfrm>
        </p:grpSpPr>
        <p:sp>
          <p:nvSpPr>
            <p:cNvPr id="100" name="Rectangle: Rounded Corners 66">
              <a:extLst>
                <a:ext uri="{FF2B5EF4-FFF2-40B4-BE49-F238E27FC236}">
                  <a16:creationId xmlns:a16="http://schemas.microsoft.com/office/drawing/2014/main" id="{219F130D-1895-40E7-9937-89BB7425DB62}"/>
                </a:ext>
              </a:extLst>
            </p:cNvPr>
            <p:cNvSpPr/>
            <p:nvPr/>
          </p:nvSpPr>
          <p:spPr>
            <a:xfrm>
              <a:off x="7921798"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Rectangle: Rounded Corners 67">
              <a:extLst>
                <a:ext uri="{FF2B5EF4-FFF2-40B4-BE49-F238E27FC236}">
                  <a16:creationId xmlns:a16="http://schemas.microsoft.com/office/drawing/2014/main" id="{3195C082-7ECA-4236-AB01-47DE567F36EB}"/>
                </a:ext>
              </a:extLst>
            </p:cNvPr>
            <p:cNvSpPr/>
            <p:nvPr/>
          </p:nvSpPr>
          <p:spPr>
            <a:xfrm>
              <a:off x="7828964"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Freeform: Shape 68">
              <a:extLst>
                <a:ext uri="{FF2B5EF4-FFF2-40B4-BE49-F238E27FC236}">
                  <a16:creationId xmlns:a16="http://schemas.microsoft.com/office/drawing/2014/main" id="{B1A9008D-F5A1-41E3-9A4E-7199DCBD9D66}"/>
                </a:ext>
              </a:extLst>
            </p:cNvPr>
            <p:cNvSpPr/>
            <p:nvPr/>
          </p:nvSpPr>
          <p:spPr>
            <a:xfrm>
              <a:off x="8429626" y="4832970"/>
              <a:ext cx="327587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TextBox 75">
              <a:extLst>
                <a:ext uri="{FF2B5EF4-FFF2-40B4-BE49-F238E27FC236}">
                  <a16:creationId xmlns:a16="http://schemas.microsoft.com/office/drawing/2014/main" id="{B2EB0E46-D07C-46B0-97BC-52C2D3EDC447}"/>
                </a:ext>
              </a:extLst>
            </p:cNvPr>
            <p:cNvSpPr txBox="1"/>
            <p:nvPr/>
          </p:nvSpPr>
          <p:spPr>
            <a:xfrm>
              <a:off x="7921320" y="493431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r>
                <a:rPr lang="en-US" dirty="0">
                  <a:latin typeface="+mn-lt"/>
                </a:rPr>
                <a:t>5</a:t>
              </a:r>
              <a:endParaRPr lang="en-IN" dirty="0">
                <a:latin typeface="+mn-lt"/>
              </a:endParaRPr>
            </a:p>
          </p:txBody>
        </p:sp>
        <p:sp>
          <p:nvSpPr>
            <p:cNvPr id="112" name="TextBox 82">
              <a:extLst>
                <a:ext uri="{FF2B5EF4-FFF2-40B4-BE49-F238E27FC236}">
                  <a16:creationId xmlns:a16="http://schemas.microsoft.com/office/drawing/2014/main" id="{7323DDFB-4AA7-4AA0-B4C0-8F3070DC340E}"/>
                </a:ext>
              </a:extLst>
            </p:cNvPr>
            <p:cNvSpPr txBox="1"/>
            <p:nvPr/>
          </p:nvSpPr>
          <p:spPr>
            <a:xfrm>
              <a:off x="8785618" y="4922602"/>
              <a:ext cx="2361062" cy="707886"/>
            </a:xfrm>
            <a:prstGeom prst="rect">
              <a:avLst/>
            </a:prstGeom>
            <a:noFill/>
          </p:spPr>
          <p:txBody>
            <a:bodyPr wrap="square" rtlCol="0">
              <a:spAutoFit/>
            </a:bodyPr>
            <a:lstStyle/>
            <a:p>
              <a:r>
                <a:rPr lang="tr-TR" sz="4000" b="1" dirty="0">
                  <a:solidFill>
                    <a:schemeClr val="bg1"/>
                  </a:solidFill>
                  <a:ea typeface="Adobe Gothic Std B" panose="020B0800000000000000" pitchFamily="34" charset="-128"/>
                </a:rPr>
                <a:t>Secde</a:t>
              </a:r>
              <a:endParaRPr lang="en-IN" sz="4000" dirty="0">
                <a:solidFill>
                  <a:schemeClr val="bg1"/>
                </a:solidFill>
                <a:ea typeface="Adobe Fan Heiti Std B" panose="020B0700000000000000" pitchFamily="34" charset="-128"/>
              </a:endParaRPr>
            </a:p>
          </p:txBody>
        </p:sp>
      </p:grpSp>
      <p:grpSp>
        <p:nvGrpSpPr>
          <p:cNvPr id="2051" name="Grup 2050"/>
          <p:cNvGrpSpPr/>
          <p:nvPr/>
        </p:nvGrpSpPr>
        <p:grpSpPr>
          <a:xfrm>
            <a:off x="7828008" y="5763127"/>
            <a:ext cx="3876541" cy="785612"/>
            <a:chOff x="7828008" y="5763127"/>
            <a:chExt cx="3876541" cy="785612"/>
          </a:xfrm>
        </p:grpSpPr>
        <p:sp>
          <p:nvSpPr>
            <p:cNvPr id="113" name="Rectangle: Rounded Corners 54">
              <a:extLst>
                <a:ext uri="{FF2B5EF4-FFF2-40B4-BE49-F238E27FC236}">
                  <a16:creationId xmlns:a16="http://schemas.microsoft.com/office/drawing/2014/main" id="{221237B6-F95C-4D1C-9E6F-D9FEFD8EA6D8}"/>
                </a:ext>
              </a:extLst>
            </p:cNvPr>
            <p:cNvSpPr/>
            <p:nvPr/>
          </p:nvSpPr>
          <p:spPr>
            <a:xfrm>
              <a:off x="7920842"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Rectangle: Rounded Corners 55">
              <a:extLst>
                <a:ext uri="{FF2B5EF4-FFF2-40B4-BE49-F238E27FC236}">
                  <a16:creationId xmlns:a16="http://schemas.microsoft.com/office/drawing/2014/main" id="{46CE7A94-7BD1-4E38-9127-94A734DFAD21}"/>
                </a:ext>
              </a:extLst>
            </p:cNvPr>
            <p:cNvSpPr/>
            <p:nvPr/>
          </p:nvSpPr>
          <p:spPr>
            <a:xfrm>
              <a:off x="7828008"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Freeform: Shape 56">
              <a:extLst>
                <a:ext uri="{FF2B5EF4-FFF2-40B4-BE49-F238E27FC236}">
                  <a16:creationId xmlns:a16="http://schemas.microsoft.com/office/drawing/2014/main" id="{7A2619FC-FC19-47C7-8431-02D06554B411}"/>
                </a:ext>
              </a:extLst>
            </p:cNvPr>
            <p:cNvSpPr/>
            <p:nvPr/>
          </p:nvSpPr>
          <p:spPr>
            <a:xfrm>
              <a:off x="8429626" y="5763127"/>
              <a:ext cx="327492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TextBox 69">
              <a:extLst>
                <a:ext uri="{FF2B5EF4-FFF2-40B4-BE49-F238E27FC236}">
                  <a16:creationId xmlns:a16="http://schemas.microsoft.com/office/drawing/2014/main" id="{AC839C23-B05F-4222-90AC-2C645A8998DF}"/>
                </a:ext>
              </a:extLst>
            </p:cNvPr>
            <p:cNvSpPr txBox="1"/>
            <p:nvPr/>
          </p:nvSpPr>
          <p:spPr>
            <a:xfrm>
              <a:off x="7920364" y="5859358"/>
              <a:ext cx="509262" cy="646331"/>
            </a:xfrm>
            <a:prstGeom prst="rect">
              <a:avLst/>
            </a:prstGeom>
            <a:noFill/>
            <a:effectLst>
              <a:outerShdw blurRad="50800" dist="50800" dir="5400000" algn="ctr" rotWithShape="0">
                <a:srgbClr val="000000">
                  <a:alpha val="75000"/>
                </a:srgbClr>
              </a:outerShdw>
            </a:effectLst>
          </p:spPr>
          <p:txBody>
            <a:bodyPr wrap="square" rtlCol="0">
              <a:spAutoFit/>
            </a:bodyPr>
            <a:lstStyle/>
            <a:p>
              <a:r>
                <a:rPr lang="tr-TR" sz="3600" b="1" dirty="0">
                  <a:solidFill>
                    <a:schemeClr val="bg1"/>
                  </a:solidFill>
                  <a:ea typeface="Adobe Gothic Std B" panose="020B0800000000000000" pitchFamily="34" charset="-128"/>
                </a:rPr>
                <a:t>6</a:t>
              </a:r>
              <a:endParaRPr lang="en-IN" sz="3600" b="1" dirty="0">
                <a:solidFill>
                  <a:schemeClr val="bg1"/>
                </a:solidFill>
                <a:ea typeface="Adobe Gothic Std B" panose="020B0800000000000000" pitchFamily="34" charset="-128"/>
              </a:endParaRPr>
            </a:p>
          </p:txBody>
        </p:sp>
        <p:sp>
          <p:nvSpPr>
            <p:cNvPr id="117" name="TextBox 70">
              <a:extLst>
                <a:ext uri="{FF2B5EF4-FFF2-40B4-BE49-F238E27FC236}">
                  <a16:creationId xmlns:a16="http://schemas.microsoft.com/office/drawing/2014/main" id="{B3508916-B9DB-4925-9444-5FCDC3C4DE9E}"/>
                </a:ext>
              </a:extLst>
            </p:cNvPr>
            <p:cNvSpPr txBox="1"/>
            <p:nvPr/>
          </p:nvSpPr>
          <p:spPr>
            <a:xfrm>
              <a:off x="8646454" y="5853995"/>
              <a:ext cx="2982766" cy="646331"/>
            </a:xfrm>
            <a:prstGeom prst="rect">
              <a:avLst/>
            </a:prstGeom>
            <a:noFill/>
          </p:spPr>
          <p:txBody>
            <a:bodyPr wrap="square" rtlCol="0">
              <a:spAutoFit/>
            </a:bodyPr>
            <a:lstStyle/>
            <a:p>
              <a:r>
                <a:rPr lang="tr-TR" sz="3600" b="1" dirty="0">
                  <a:solidFill>
                    <a:schemeClr val="bg1"/>
                  </a:solidFill>
                  <a:ea typeface="Adobe Gothic Std B" panose="020B0800000000000000" pitchFamily="34" charset="-128"/>
                </a:rPr>
                <a:t>Kaide-i ahire</a:t>
              </a:r>
              <a:endParaRPr lang="en-IN" sz="3600" dirty="0">
                <a:solidFill>
                  <a:schemeClr val="bg1"/>
                </a:solidFill>
                <a:ea typeface="Adobe Fan Heiti Std B" panose="020B0700000000000000" pitchFamily="34" charset="-128"/>
              </a:endParaRPr>
            </a:p>
          </p:txBody>
        </p:sp>
      </p:grpSp>
      <p:sp>
        <p:nvSpPr>
          <p:cNvPr id="118" name="Dikdörtgen 117"/>
          <p:cNvSpPr/>
          <p:nvPr/>
        </p:nvSpPr>
        <p:spPr>
          <a:xfrm>
            <a:off x="7863100" y="-2358"/>
            <a:ext cx="3918856" cy="950005"/>
          </a:xfrm>
          <a:prstGeom prst="rect">
            <a:avLst/>
          </a:prstGeom>
          <a:solidFill>
            <a:srgbClr val="77C2E9"/>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a:t>İçindeki Şartlar</a:t>
            </a:r>
          </a:p>
          <a:p>
            <a:pPr algn="ctr"/>
            <a:r>
              <a:rPr lang="tr-TR" sz="2800" dirty="0"/>
              <a:t>Namazın Kılınış Şartları </a:t>
            </a:r>
          </a:p>
        </p:txBody>
      </p:sp>
      <p:grpSp>
        <p:nvGrpSpPr>
          <p:cNvPr id="53" name="Grup 52"/>
          <p:cNvGrpSpPr/>
          <p:nvPr/>
        </p:nvGrpSpPr>
        <p:grpSpPr>
          <a:xfrm>
            <a:off x="648020" y="1102846"/>
            <a:ext cx="3876541" cy="785612"/>
            <a:chOff x="648020" y="1102846"/>
            <a:chExt cx="3876541" cy="785612"/>
          </a:xfrm>
        </p:grpSpPr>
        <p:sp>
          <p:nvSpPr>
            <p:cNvPr id="13" name="Rectangle: Rounded Corners 54">
              <a:extLst>
                <a:ext uri="{FF2B5EF4-FFF2-40B4-BE49-F238E27FC236}">
                  <a16:creationId xmlns:a16="http://schemas.microsoft.com/office/drawing/2014/main" id="{221237B6-F95C-4D1C-9E6F-D9FEFD8EA6D8}"/>
                </a:ext>
              </a:extLst>
            </p:cNvPr>
            <p:cNvSpPr/>
            <p:nvPr/>
          </p:nvSpPr>
          <p:spPr>
            <a:xfrm>
              <a:off x="740854"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55">
              <a:extLst>
                <a:ext uri="{FF2B5EF4-FFF2-40B4-BE49-F238E27FC236}">
                  <a16:creationId xmlns:a16="http://schemas.microsoft.com/office/drawing/2014/main" id="{46CE7A94-7BD1-4E38-9127-94A734DFAD21}"/>
                </a:ext>
              </a:extLst>
            </p:cNvPr>
            <p:cNvSpPr/>
            <p:nvPr/>
          </p:nvSpPr>
          <p:spPr>
            <a:xfrm>
              <a:off x="648020"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Shape 56">
              <a:extLst>
                <a:ext uri="{FF2B5EF4-FFF2-40B4-BE49-F238E27FC236}">
                  <a16:creationId xmlns:a16="http://schemas.microsoft.com/office/drawing/2014/main" id="{7A2619FC-FC19-47C7-8431-02D06554B411}"/>
                </a:ext>
              </a:extLst>
            </p:cNvPr>
            <p:cNvSpPr/>
            <p:nvPr/>
          </p:nvSpPr>
          <p:spPr>
            <a:xfrm>
              <a:off x="971550" y="1102846"/>
              <a:ext cx="3553011"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69">
              <a:extLst>
                <a:ext uri="{FF2B5EF4-FFF2-40B4-BE49-F238E27FC236}">
                  <a16:creationId xmlns:a16="http://schemas.microsoft.com/office/drawing/2014/main" id="{AC839C23-B05F-4222-90AC-2C645A8998DF}"/>
                </a:ext>
              </a:extLst>
            </p:cNvPr>
            <p:cNvSpPr txBox="1"/>
            <p:nvPr/>
          </p:nvSpPr>
          <p:spPr>
            <a:xfrm>
              <a:off x="724902" y="112816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r>
                <a:rPr lang="en-US" sz="3600" b="1" dirty="0">
                  <a:solidFill>
                    <a:schemeClr val="bg1"/>
                  </a:solidFill>
                  <a:ea typeface="Adobe Gothic Std B" panose="020B0800000000000000" pitchFamily="34" charset="-128"/>
                </a:rPr>
                <a:t>1</a:t>
              </a:r>
              <a:endParaRPr lang="en-IN" sz="3600" b="1" dirty="0">
                <a:solidFill>
                  <a:schemeClr val="bg1"/>
                </a:solidFill>
                <a:ea typeface="Adobe Gothic Std B" panose="020B0800000000000000" pitchFamily="34" charset="-128"/>
              </a:endParaRPr>
            </a:p>
          </p:txBody>
        </p:sp>
        <p:sp>
          <p:nvSpPr>
            <p:cNvPr id="29" name="TextBox 70">
              <a:extLst>
                <a:ext uri="{FF2B5EF4-FFF2-40B4-BE49-F238E27FC236}">
                  <a16:creationId xmlns:a16="http://schemas.microsoft.com/office/drawing/2014/main" id="{B3508916-B9DB-4925-9444-5FCDC3C4DE9E}"/>
                </a:ext>
              </a:extLst>
            </p:cNvPr>
            <p:cNvSpPr txBox="1"/>
            <p:nvPr/>
          </p:nvSpPr>
          <p:spPr>
            <a:xfrm>
              <a:off x="1539904" y="1332969"/>
              <a:ext cx="2361062" cy="461665"/>
            </a:xfrm>
            <a:prstGeom prst="rect">
              <a:avLst/>
            </a:prstGeom>
            <a:noFill/>
          </p:spPr>
          <p:txBody>
            <a:bodyPr wrap="square" rtlCol="0">
              <a:spAutoFit/>
            </a:bodyPr>
            <a:lstStyle/>
            <a:p>
              <a:endParaRPr lang="en-IN" sz="2400" dirty="0">
                <a:solidFill>
                  <a:schemeClr val="bg1"/>
                </a:solidFill>
                <a:ea typeface="Adobe Fan Heiti Std B" panose="020B0700000000000000" pitchFamily="34" charset="-128"/>
              </a:endParaRPr>
            </a:p>
          </p:txBody>
        </p:sp>
        <p:sp>
          <p:nvSpPr>
            <p:cNvPr id="119" name="TextBox 76">
              <a:extLst>
                <a:ext uri="{FF2B5EF4-FFF2-40B4-BE49-F238E27FC236}">
                  <a16:creationId xmlns:a16="http://schemas.microsoft.com/office/drawing/2014/main" id="{0480DD8E-FCE9-42DC-BA60-82D264F8D3A2}"/>
                </a:ext>
              </a:extLst>
            </p:cNvPr>
            <p:cNvSpPr txBox="1"/>
            <p:nvPr/>
          </p:nvSpPr>
          <p:spPr>
            <a:xfrm>
              <a:off x="1168452" y="1181959"/>
              <a:ext cx="3300946" cy="584775"/>
            </a:xfrm>
            <a:prstGeom prst="rect">
              <a:avLst/>
            </a:prstGeom>
            <a:noFill/>
          </p:spPr>
          <p:txBody>
            <a:bodyPr wrap="square" rtlCol="0">
              <a:spAutoFit/>
            </a:bodyPr>
            <a:lstStyle/>
            <a:p>
              <a:pPr fontAlgn="t"/>
              <a:r>
                <a:rPr lang="tr-TR" sz="3200" b="1" dirty="0">
                  <a:solidFill>
                    <a:schemeClr val="bg1"/>
                  </a:solidFill>
                </a:rPr>
                <a:t>Hadesten </a:t>
              </a:r>
              <a:r>
                <a:rPr lang="tr-TR" sz="3200" b="1" dirty="0" err="1">
                  <a:solidFill>
                    <a:schemeClr val="bg1"/>
                  </a:solidFill>
                </a:rPr>
                <a:t>Tahâret</a:t>
              </a:r>
              <a:endParaRPr lang="tr-TR" sz="3200" b="1" dirty="0">
                <a:solidFill>
                  <a:schemeClr val="bg1"/>
                </a:solidFill>
              </a:endParaRPr>
            </a:p>
          </p:txBody>
        </p:sp>
      </p:grpSp>
      <p:sp>
        <p:nvSpPr>
          <p:cNvPr id="132" name="12-Noktalı Yıldız 131"/>
          <p:cNvSpPr/>
          <p:nvPr/>
        </p:nvSpPr>
        <p:spPr>
          <a:xfrm>
            <a:off x="5067394" y="5354692"/>
            <a:ext cx="2028092" cy="1531279"/>
          </a:xfrm>
          <a:prstGeom prst="star12">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6000" dirty="0"/>
              <a:t>12</a:t>
            </a:r>
          </a:p>
        </p:txBody>
      </p:sp>
    </p:spTree>
    <p:custDataLst>
      <p:tags r:id="rId1"/>
    </p:custDataLst>
    <p:extLst>
      <p:ext uri="{BB962C8B-B14F-4D97-AF65-F5344CB8AC3E}">
        <p14:creationId xmlns:p14="http://schemas.microsoft.com/office/powerpoint/2010/main" val="414845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bg/>
                                          </p:spTgt>
                                        </p:tgtEl>
                                        <p:attrNameLst>
                                          <p:attrName>style.visibility</p:attrName>
                                        </p:attrNameLst>
                                      </p:cBhvr>
                                      <p:to>
                                        <p:strVal val="visible"/>
                                      </p:to>
                                    </p:set>
                                    <p:animEffect transition="in" filter="wipe(down)">
                                      <p:cBhvr>
                                        <p:cTn id="7" dur="500"/>
                                        <p:tgtEl>
                                          <p:spTgt spid="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
                                            <p:txEl>
                                              <p:pRg st="0" end="0"/>
                                            </p:txEl>
                                          </p:spTgt>
                                        </p:tgtEl>
                                        <p:attrNameLst>
                                          <p:attrName>style.visibility</p:attrName>
                                        </p:attrNameLst>
                                      </p:cBhvr>
                                      <p:to>
                                        <p:strVal val="visible"/>
                                      </p:to>
                                    </p:set>
                                    <p:animEffect transition="in" filter="wipe(down)">
                                      <p:cBhvr>
                                        <p:cTn id="10" dur="500"/>
                                        <p:tgtEl>
                                          <p:spTgt spid="51">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down)">
                                      <p:cBhvr>
                                        <p:cTn id="26" dur="500"/>
                                        <p:tgtEl>
                                          <p:spTgt spid="8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left)">
                                      <p:cBhvr>
                                        <p:cTn id="34" dur="500"/>
                                        <p:tgtEl>
                                          <p:spTgt spid="1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wipe(left)">
                                      <p:cBhvr>
                                        <p:cTn id="43" dur="500"/>
                                        <p:tgtEl>
                                          <p:spTgt spid="1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wipe(left)">
                                      <p:cBhvr>
                                        <p:cTn id="50" dur="500"/>
                                        <p:tgtEl>
                                          <p:spTgt spid="121"/>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left)">
                                      <p:cBhvr>
                                        <p:cTn id="54" dur="500"/>
                                        <p:tgtEl>
                                          <p:spTgt spid="122"/>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123"/>
                                        </p:tgtEl>
                                        <p:attrNameLst>
                                          <p:attrName>style.visibility</p:attrName>
                                        </p:attrNameLst>
                                      </p:cBhvr>
                                      <p:to>
                                        <p:strVal val="visible"/>
                                      </p:to>
                                    </p:set>
                                    <p:animEffect transition="in" filter="wipe(left)">
                                      <p:cBhvr>
                                        <p:cTn id="58" dur="500"/>
                                        <p:tgtEl>
                                          <p:spTgt spid="123"/>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wipe(left)">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wipe(left)">
                                      <p:cBhvr>
                                        <p:cTn id="67" dur="500"/>
                                        <p:tgtEl>
                                          <p:spTgt spid="125"/>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wipe(left)">
                                      <p:cBhvr>
                                        <p:cTn id="71" dur="500"/>
                                        <p:tgtEl>
                                          <p:spTgt spid="126"/>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wipe(left)">
                                      <p:cBhvr>
                                        <p:cTn id="75" dur="500"/>
                                        <p:tgtEl>
                                          <p:spTgt spid="127"/>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2048"/>
                                        </p:tgtEl>
                                        <p:attrNameLst>
                                          <p:attrName>style.visibility</p:attrName>
                                        </p:attrNameLst>
                                      </p:cBhvr>
                                      <p:to>
                                        <p:strVal val="visible"/>
                                      </p:to>
                                    </p:set>
                                    <p:animEffect transition="in" filter="wipe(left)">
                                      <p:cBhvr>
                                        <p:cTn id="79" dur="500"/>
                                        <p:tgtEl>
                                          <p:spTgt spid="2048"/>
                                        </p:tgtEl>
                                      </p:cBhvr>
                                    </p:animEffect>
                                  </p:childTnLst>
                                </p:cTn>
                              </p:par>
                            </p:childTnLst>
                          </p:cTn>
                        </p:par>
                        <p:par>
                          <p:cTn id="80" fill="hold">
                            <p:stCondLst>
                              <p:cond delay="2000"/>
                            </p:stCondLst>
                            <p:childTnLst>
                              <p:par>
                                <p:cTn id="81" presetID="22" presetClass="entr" presetSubtype="8" fill="hold" nodeType="afterEffect">
                                  <p:stCondLst>
                                    <p:cond delay="0"/>
                                  </p:stCondLst>
                                  <p:childTnLst>
                                    <p:set>
                                      <p:cBhvr>
                                        <p:cTn id="82" dur="1" fill="hold">
                                          <p:stCondLst>
                                            <p:cond delay="0"/>
                                          </p:stCondLst>
                                        </p:cTn>
                                        <p:tgtEl>
                                          <p:spTgt spid="2049"/>
                                        </p:tgtEl>
                                        <p:attrNameLst>
                                          <p:attrName>style.visibility</p:attrName>
                                        </p:attrNameLst>
                                      </p:cBhvr>
                                      <p:to>
                                        <p:strVal val="visible"/>
                                      </p:to>
                                    </p:set>
                                    <p:animEffect transition="in" filter="wipe(left)">
                                      <p:cBhvr>
                                        <p:cTn id="83" dur="500"/>
                                        <p:tgtEl>
                                          <p:spTgt spid="2049"/>
                                        </p:tgtEl>
                                      </p:cBhvr>
                                    </p:animEffect>
                                  </p:childTnLst>
                                </p:cTn>
                              </p:par>
                            </p:childTnLst>
                          </p:cTn>
                        </p:par>
                        <p:par>
                          <p:cTn id="84" fill="hold">
                            <p:stCondLst>
                              <p:cond delay="2500"/>
                            </p:stCondLst>
                            <p:childTnLst>
                              <p:par>
                                <p:cTn id="85" presetID="22" presetClass="entr" presetSubtype="8" fill="hold" nodeType="afterEffect">
                                  <p:stCondLst>
                                    <p:cond delay="0"/>
                                  </p:stCondLst>
                                  <p:childTnLst>
                                    <p:set>
                                      <p:cBhvr>
                                        <p:cTn id="86" dur="1" fill="hold">
                                          <p:stCondLst>
                                            <p:cond delay="0"/>
                                          </p:stCondLst>
                                        </p:cTn>
                                        <p:tgtEl>
                                          <p:spTgt spid="2051"/>
                                        </p:tgtEl>
                                        <p:attrNameLst>
                                          <p:attrName>style.visibility</p:attrName>
                                        </p:attrNameLst>
                                      </p:cBhvr>
                                      <p:to>
                                        <p:strVal val="visible"/>
                                      </p:to>
                                    </p:set>
                                    <p:animEffect transition="in" filter="wipe(left)">
                                      <p:cBhvr>
                                        <p:cTn id="87" dur="500"/>
                                        <p:tgtEl>
                                          <p:spTgt spid="205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132"/>
                                        </p:tgtEl>
                                        <p:attrNameLst>
                                          <p:attrName>style.visibility</p:attrName>
                                        </p:attrNameLst>
                                      </p:cBhvr>
                                      <p:to>
                                        <p:strVal val="visible"/>
                                      </p:to>
                                    </p:set>
                                    <p:anim calcmode="lin" valueType="num">
                                      <p:cBhvr>
                                        <p:cTn id="92" dur="500" fill="hold"/>
                                        <p:tgtEl>
                                          <p:spTgt spid="132"/>
                                        </p:tgtEl>
                                        <p:attrNameLst>
                                          <p:attrName>ppt_w</p:attrName>
                                        </p:attrNameLst>
                                      </p:cBhvr>
                                      <p:tavLst>
                                        <p:tav tm="0">
                                          <p:val>
                                            <p:fltVal val="0"/>
                                          </p:val>
                                        </p:tav>
                                        <p:tav tm="100000">
                                          <p:val>
                                            <p:strVal val="#ppt_w"/>
                                          </p:val>
                                        </p:tav>
                                      </p:tavLst>
                                    </p:anim>
                                    <p:anim calcmode="lin" valueType="num">
                                      <p:cBhvr>
                                        <p:cTn id="93" dur="500" fill="hold"/>
                                        <p:tgtEl>
                                          <p:spTgt spid="132"/>
                                        </p:tgtEl>
                                        <p:attrNameLst>
                                          <p:attrName>ppt_h</p:attrName>
                                        </p:attrNameLst>
                                      </p:cBhvr>
                                      <p:tavLst>
                                        <p:tav tm="0">
                                          <p:val>
                                            <p:fltVal val="0"/>
                                          </p:val>
                                        </p:tav>
                                        <p:tav tm="100000">
                                          <p:val>
                                            <p:strVal val="#ppt_h"/>
                                          </p:val>
                                        </p:tav>
                                      </p:tavLst>
                                    </p:anim>
                                    <p:animEffect transition="in" filter="fade">
                                      <p:cBhvr>
                                        <p:cTn id="94"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p:bldP spid="51" grpId="0" uiExpand="1" build="p" animBg="1"/>
      <p:bldP spid="52" grpId="0" animBg="1"/>
      <p:bldP spid="44" grpId="0" animBg="1"/>
      <p:bldP spid="54" grpId="0" animBg="1"/>
      <p:bldP spid="87" grpId="0" animBg="1"/>
      <p:bldP spid="118" grpId="0" animBg="1"/>
      <p:bldP spid="13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8705" y="559067"/>
            <a:ext cx="5885910" cy="933578"/>
          </a:xfrm>
          <a:solidFill>
            <a:srgbClr val="E3573C"/>
          </a:solidFill>
        </p:spPr>
        <p:style>
          <a:lnRef idx="1">
            <a:schemeClr val="accent1"/>
          </a:lnRef>
          <a:fillRef idx="2">
            <a:schemeClr val="accent1"/>
          </a:fillRef>
          <a:effectRef idx="1">
            <a:schemeClr val="accent1"/>
          </a:effectRef>
          <a:fontRef idx="minor">
            <a:schemeClr val="dk1"/>
          </a:fontRef>
        </p:style>
        <p:txBody>
          <a:bodyPr/>
          <a:lstStyle/>
          <a:p>
            <a:pPr algn="ctr"/>
            <a:r>
              <a:rPr lang="tr-TR" dirty="0">
                <a:solidFill>
                  <a:schemeClr val="bg1"/>
                </a:solidFill>
              </a:rPr>
              <a:t>RÜKUDAN doğruluş</a:t>
            </a:r>
          </a:p>
        </p:txBody>
      </p:sp>
      <p:sp>
        <p:nvSpPr>
          <p:cNvPr id="4" name="Çentikli Sağ Ok 3"/>
          <p:cNvSpPr/>
          <p:nvPr/>
        </p:nvSpPr>
        <p:spPr>
          <a:xfrm rot="16200000">
            <a:off x="8279070" y="2937211"/>
            <a:ext cx="1800200" cy="800124"/>
          </a:xfrm>
          <a:prstGeom prst="notchedRightArrow">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5" name="İçerik Yer Tutucusu 2"/>
          <p:cNvSpPr txBox="1">
            <a:spLocks/>
          </p:cNvSpPr>
          <p:nvPr/>
        </p:nvSpPr>
        <p:spPr>
          <a:xfrm>
            <a:off x="6365631" y="1178995"/>
            <a:ext cx="5627078" cy="943332"/>
          </a:xfrm>
          <a:prstGeom prst="rect">
            <a:avLst/>
          </a:prstGeom>
          <a:solidFill>
            <a:srgbClr val="FBC891"/>
          </a:solidFill>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tr-TR" sz="4000" dirty="0"/>
              <a:t>“</a:t>
            </a:r>
            <a:r>
              <a:rPr lang="tr-TR" sz="4000" dirty="0" err="1"/>
              <a:t>Rabbenâ</a:t>
            </a:r>
            <a:r>
              <a:rPr lang="tr-TR" sz="4000" dirty="0"/>
              <a:t> </a:t>
            </a:r>
            <a:r>
              <a:rPr lang="tr-TR" sz="4000" dirty="0" err="1"/>
              <a:t>lekel</a:t>
            </a:r>
            <a:r>
              <a:rPr lang="tr-TR" sz="4000" dirty="0"/>
              <a:t> </a:t>
            </a:r>
            <a:r>
              <a:rPr lang="tr-TR" sz="4000" dirty="0" err="1"/>
              <a:t>hamd</a:t>
            </a:r>
            <a:r>
              <a:rPr lang="tr-TR" sz="4000" dirty="0"/>
              <a:t>.”</a:t>
            </a:r>
          </a:p>
        </p:txBody>
      </p:sp>
      <p:sp>
        <p:nvSpPr>
          <p:cNvPr id="3" name="İçerik Yer Tutucusu 2"/>
          <p:cNvSpPr>
            <a:spLocks noGrp="1"/>
          </p:cNvSpPr>
          <p:nvPr>
            <p:ph idx="1"/>
          </p:nvPr>
        </p:nvSpPr>
        <p:spPr>
          <a:xfrm>
            <a:off x="6365631" y="4433677"/>
            <a:ext cx="5627078" cy="1106119"/>
          </a:xfrm>
          <a:solidFill>
            <a:srgbClr val="66BDB7"/>
          </a:solidFill>
          <a:ln>
            <a:solidFill>
              <a:srgbClr val="66BDB7"/>
            </a:solidFill>
          </a:ln>
        </p:spPr>
        <p:style>
          <a:lnRef idx="1">
            <a:schemeClr val="accent5"/>
          </a:lnRef>
          <a:fillRef idx="2">
            <a:schemeClr val="accent5"/>
          </a:fillRef>
          <a:effectRef idx="1">
            <a:schemeClr val="accent5"/>
          </a:effectRef>
          <a:fontRef idx="minor">
            <a:schemeClr val="dk1"/>
          </a:fontRef>
        </p:style>
        <p:txBody>
          <a:bodyPr anchor="ctr">
            <a:noAutofit/>
          </a:bodyPr>
          <a:lstStyle/>
          <a:p>
            <a:pPr marL="0" indent="0" algn="ctr">
              <a:buNone/>
            </a:pPr>
            <a:endParaRPr lang="tr-TR" sz="3600" dirty="0"/>
          </a:p>
          <a:p>
            <a:pPr marL="0" indent="0" algn="ctr">
              <a:buNone/>
            </a:pPr>
            <a:r>
              <a:rPr lang="tr-TR" sz="3600" dirty="0"/>
              <a:t>“</a:t>
            </a:r>
            <a:r>
              <a:rPr lang="tr-TR" sz="3600" dirty="0" err="1"/>
              <a:t>Semiallâhü</a:t>
            </a:r>
            <a:r>
              <a:rPr lang="tr-TR" sz="3600" dirty="0"/>
              <a:t> limen </a:t>
            </a:r>
            <a:r>
              <a:rPr lang="tr-TR" sz="3600" dirty="0" err="1"/>
              <a:t>hamideh</a:t>
            </a:r>
            <a:r>
              <a:rPr lang="tr-TR" sz="3600" dirty="0"/>
              <a:t>.”</a:t>
            </a:r>
          </a:p>
          <a:p>
            <a:pPr marL="0" indent="0">
              <a:buNone/>
            </a:pPr>
            <a:endParaRPr lang="tr-TR" sz="3600" dirty="0"/>
          </a:p>
        </p:txBody>
      </p:sp>
      <p:pic>
        <p:nvPicPr>
          <p:cNvPr id="7" name="Resim 6"/>
          <p:cNvPicPr>
            <a:picLocks noChangeAspect="1"/>
          </p:cNvPicPr>
          <p:nvPr/>
        </p:nvPicPr>
        <p:blipFill>
          <a:blip r:embed="rId2"/>
          <a:stretch>
            <a:fillRect/>
          </a:stretch>
        </p:blipFill>
        <p:spPr>
          <a:xfrm>
            <a:off x="268705" y="2134500"/>
            <a:ext cx="5885910" cy="3436078"/>
          </a:xfrm>
          <a:prstGeom prst="rect">
            <a:avLst/>
          </a:prstGeom>
        </p:spPr>
      </p:pic>
    </p:spTree>
    <p:extLst>
      <p:ext uri="{BB962C8B-B14F-4D97-AF65-F5344CB8AC3E}">
        <p14:creationId xmlns:p14="http://schemas.microsoft.com/office/powerpoint/2010/main" val="4282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wipe(left)">
                                      <p:cBhvr>
                                        <p:cTn id="16" dur="500"/>
                                        <p:tgtEl>
                                          <p:spTgt spid="3">
                                            <p:bg/>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560982" y="662738"/>
            <a:ext cx="3452495" cy="3558350"/>
          </a:xfrm>
          <a:prstGeom prst="rect">
            <a:avLst/>
          </a:prstGeom>
          <a:solidFill>
            <a:srgbClr val="66BDB7"/>
          </a:solidFill>
        </p:spPr>
        <p:style>
          <a:lnRef idx="1">
            <a:schemeClr val="accent3"/>
          </a:lnRef>
          <a:fillRef idx="2">
            <a:schemeClr val="accent3"/>
          </a:fillRef>
          <a:effectRef idx="1">
            <a:schemeClr val="accent3"/>
          </a:effectRef>
          <a:fontRef idx="minor">
            <a:schemeClr val="dk1"/>
          </a:fontRef>
        </p:style>
        <p:txBody>
          <a:bodyPr rtlCol="0" anchor="ctr"/>
          <a:lstStyle/>
          <a:p>
            <a:pPr algn="ctr" fontAlgn="t"/>
            <a:endParaRPr lang="tr-TR" sz="3200" dirty="0"/>
          </a:p>
          <a:p>
            <a:pPr algn="ctr" fontAlgn="t"/>
            <a:r>
              <a:rPr lang="tr-TR" sz="3200" dirty="0"/>
              <a:t>“</a:t>
            </a:r>
            <a:r>
              <a:rPr lang="tr-TR" sz="3200" dirty="0" err="1"/>
              <a:t>Allahü</a:t>
            </a:r>
            <a:r>
              <a:rPr lang="tr-TR" sz="3200" dirty="0"/>
              <a:t> Ekber” diyerek secdeye varılır. </a:t>
            </a:r>
          </a:p>
          <a:p>
            <a:pPr algn="ctr" fontAlgn="t"/>
            <a:r>
              <a:rPr lang="tr-TR" sz="3200" dirty="0"/>
              <a:t>İki defa secde yapılır. </a:t>
            </a:r>
            <a:br>
              <a:rPr lang="tr-TR" sz="2800" dirty="0"/>
            </a:br>
            <a:endParaRPr lang="tr-TR" sz="3200" dirty="0"/>
          </a:p>
        </p:txBody>
      </p:sp>
      <p:sp>
        <p:nvSpPr>
          <p:cNvPr id="9" name="Çentikli Sağ Ok 8"/>
          <p:cNvSpPr/>
          <p:nvPr/>
        </p:nvSpPr>
        <p:spPr>
          <a:xfrm>
            <a:off x="8219954" y="1477215"/>
            <a:ext cx="860080" cy="687137"/>
          </a:xfrm>
          <a:prstGeom prst="notchedRightArrow">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1" name="Çentikli Sağ Ok 10"/>
          <p:cNvSpPr/>
          <p:nvPr/>
        </p:nvSpPr>
        <p:spPr>
          <a:xfrm rot="10800000">
            <a:off x="3822401" y="1477215"/>
            <a:ext cx="669989" cy="693815"/>
          </a:xfrm>
          <a:prstGeom prst="notchedRightArrow">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4" name="Yuvarlatılmış Dikdörtgen 13"/>
          <p:cNvSpPr/>
          <p:nvPr/>
        </p:nvSpPr>
        <p:spPr>
          <a:xfrm>
            <a:off x="4413697" y="0"/>
            <a:ext cx="3738362" cy="662738"/>
          </a:xfrm>
          <a:prstGeom prst="roundRect">
            <a:avLst/>
          </a:prstGeom>
          <a:solidFill>
            <a:srgbClr val="E3573C"/>
          </a:solidFill>
        </p:spPr>
        <p:style>
          <a:lnRef idx="1">
            <a:schemeClr val="accent2"/>
          </a:lnRef>
          <a:fillRef idx="2">
            <a:schemeClr val="accent2"/>
          </a:fillRef>
          <a:effectRef idx="1">
            <a:schemeClr val="accent2"/>
          </a:effectRef>
          <a:fontRef idx="minor">
            <a:schemeClr val="dk1"/>
          </a:fontRef>
        </p:style>
        <p:txBody>
          <a:bodyPr rtlCol="0" anchor="t"/>
          <a:lstStyle/>
          <a:p>
            <a:pPr algn="ctr"/>
            <a:r>
              <a:rPr lang="tr-TR" sz="4000" b="1" dirty="0">
                <a:solidFill>
                  <a:schemeClr val="bg1"/>
                </a:solidFill>
              </a:rPr>
              <a:t>5. SECDE</a:t>
            </a:r>
            <a:endParaRPr lang="tr-TR" sz="1400" dirty="0">
              <a:solidFill>
                <a:schemeClr val="bg1"/>
              </a:solidFill>
            </a:endParaRPr>
          </a:p>
        </p:txBody>
      </p:sp>
      <p:pic>
        <p:nvPicPr>
          <p:cNvPr id="5" name="Resim 4"/>
          <p:cNvPicPr>
            <a:picLocks noChangeAspect="1"/>
          </p:cNvPicPr>
          <p:nvPr/>
        </p:nvPicPr>
        <p:blipFill>
          <a:blip r:embed="rId2"/>
          <a:stretch>
            <a:fillRect/>
          </a:stretch>
        </p:blipFill>
        <p:spPr>
          <a:xfrm>
            <a:off x="195320" y="771193"/>
            <a:ext cx="3456841" cy="4529782"/>
          </a:xfrm>
          <a:prstGeom prst="rect">
            <a:avLst/>
          </a:prstGeom>
        </p:spPr>
      </p:pic>
      <p:pic>
        <p:nvPicPr>
          <p:cNvPr id="6" name="Resim 5"/>
          <p:cNvPicPr>
            <a:picLocks noChangeAspect="1"/>
          </p:cNvPicPr>
          <p:nvPr/>
        </p:nvPicPr>
        <p:blipFill>
          <a:blip r:embed="rId3"/>
          <a:stretch>
            <a:fillRect/>
          </a:stretch>
        </p:blipFill>
        <p:spPr>
          <a:xfrm>
            <a:off x="9147928" y="662738"/>
            <a:ext cx="2966418" cy="4638237"/>
          </a:xfrm>
          <a:prstGeom prst="rect">
            <a:avLst/>
          </a:prstGeom>
        </p:spPr>
      </p:pic>
      <p:pic>
        <p:nvPicPr>
          <p:cNvPr id="3" name="Resim 2"/>
          <p:cNvPicPr>
            <a:picLocks noChangeAspect="1"/>
          </p:cNvPicPr>
          <p:nvPr/>
        </p:nvPicPr>
        <p:blipFill>
          <a:blip r:embed="rId4"/>
          <a:stretch>
            <a:fillRect/>
          </a:stretch>
        </p:blipFill>
        <p:spPr>
          <a:xfrm>
            <a:off x="6125700" y="4310713"/>
            <a:ext cx="548688" cy="771241"/>
          </a:xfrm>
          <a:prstGeom prst="rect">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pic>
      <p:sp>
        <p:nvSpPr>
          <p:cNvPr id="10" name="Dikdörtgen Belirtme Çizgisi 9"/>
          <p:cNvSpPr/>
          <p:nvPr/>
        </p:nvSpPr>
        <p:spPr>
          <a:xfrm>
            <a:off x="3822400" y="5316183"/>
            <a:ext cx="4881985" cy="1202665"/>
          </a:xfrm>
          <a:prstGeom prst="wedgeRectCallout">
            <a:avLst>
              <a:gd name="adj1" fmla="val -32863"/>
              <a:gd name="adj2" fmla="val -48374"/>
            </a:avLst>
          </a:prstGeom>
          <a:solidFill>
            <a:srgbClr val="FBC891"/>
          </a:solidFill>
          <a:ln>
            <a:solidFill>
              <a:srgbClr val="FBC891"/>
            </a:solidFill>
          </a:ln>
        </p:spPr>
        <p:style>
          <a:lnRef idx="1">
            <a:schemeClr val="accent2"/>
          </a:lnRef>
          <a:fillRef idx="2">
            <a:schemeClr val="accent2"/>
          </a:fillRef>
          <a:effectRef idx="1">
            <a:schemeClr val="accent2"/>
          </a:effectRef>
          <a:fontRef idx="minor">
            <a:schemeClr val="dk1"/>
          </a:fontRef>
        </p:style>
        <p:txBody>
          <a:bodyPr rtlCol="0" anchor="ctr"/>
          <a:lstStyle/>
          <a:p>
            <a:pPr algn="ctr" fontAlgn="t"/>
            <a:r>
              <a:rPr lang="tr-TR" sz="3200" dirty="0"/>
              <a:t>Secdede üç kere “</a:t>
            </a:r>
            <a:r>
              <a:rPr lang="tr-TR" sz="3200" dirty="0" err="1"/>
              <a:t>Sübhâne</a:t>
            </a:r>
            <a:r>
              <a:rPr lang="tr-TR" sz="3200" dirty="0"/>
              <a:t> </a:t>
            </a:r>
            <a:r>
              <a:rPr lang="tr-TR" sz="3200" dirty="0" err="1"/>
              <a:t>Rabbiye’l</a:t>
            </a:r>
            <a:r>
              <a:rPr lang="tr-TR" sz="3200" dirty="0"/>
              <a:t>-âlâ” demeliyiz.  </a:t>
            </a:r>
            <a:endParaRPr lang="tr-TR" sz="3600" dirty="0"/>
          </a:p>
        </p:txBody>
      </p:sp>
    </p:spTree>
    <p:extLst>
      <p:ext uri="{BB962C8B-B14F-4D97-AF65-F5344CB8AC3E}">
        <p14:creationId xmlns:p14="http://schemas.microsoft.com/office/powerpoint/2010/main" val="217921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par>
                                <p:cTn id="31" presetID="22" presetClass="entr" presetSubtype="8"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4"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65564" y="1700808"/>
            <a:ext cx="10072253" cy="1224136"/>
          </a:xfrm>
          <a:solidFill>
            <a:srgbClr val="FBC891"/>
          </a:solidFill>
        </p:spPr>
        <p:style>
          <a:lnRef idx="1">
            <a:schemeClr val="accent3"/>
          </a:lnRef>
          <a:fillRef idx="2">
            <a:schemeClr val="accent3"/>
          </a:fillRef>
          <a:effectRef idx="1">
            <a:schemeClr val="accent3"/>
          </a:effectRef>
          <a:fontRef idx="minor">
            <a:schemeClr val="dk1"/>
          </a:fontRef>
        </p:style>
        <p:txBody>
          <a:bodyPr anchor="ctr">
            <a:noAutofit/>
          </a:bodyPr>
          <a:lstStyle/>
          <a:p>
            <a:pPr marL="0" indent="0">
              <a:buNone/>
            </a:pPr>
            <a:endParaRPr lang="tr-TR" sz="3600" dirty="0"/>
          </a:p>
          <a:p>
            <a:pPr marL="0" indent="0">
              <a:buNone/>
            </a:pPr>
            <a:r>
              <a:rPr lang="tr-TR" sz="3600" dirty="0"/>
              <a:t>İki defa secdeden sonra “</a:t>
            </a:r>
            <a:r>
              <a:rPr lang="tr-TR" sz="3600" dirty="0" err="1"/>
              <a:t>Allâhu</a:t>
            </a:r>
            <a:r>
              <a:rPr lang="tr-TR" sz="3600" dirty="0"/>
              <a:t> </a:t>
            </a:r>
            <a:r>
              <a:rPr lang="tr-TR" sz="3600" dirty="0" err="1"/>
              <a:t>ekber</a:t>
            </a:r>
            <a:r>
              <a:rPr lang="tr-TR" sz="3600" dirty="0"/>
              <a:t>” denilerek ayağa, ikinci rekâta kalkılır.</a:t>
            </a:r>
          </a:p>
          <a:p>
            <a:pPr marL="0" indent="0">
              <a:buNone/>
            </a:pPr>
            <a:endParaRPr lang="tr-TR" sz="3600" dirty="0"/>
          </a:p>
        </p:txBody>
      </p:sp>
      <p:sp>
        <p:nvSpPr>
          <p:cNvPr id="4" name="Unvan 1"/>
          <p:cNvSpPr>
            <a:spLocks noGrp="1"/>
          </p:cNvSpPr>
          <p:nvPr>
            <p:ph type="title"/>
          </p:nvPr>
        </p:nvSpPr>
        <p:spPr>
          <a:xfrm>
            <a:off x="4961525" y="275049"/>
            <a:ext cx="3280330" cy="942586"/>
          </a:xfrm>
          <a:solidFill>
            <a:srgbClr val="E3573C"/>
          </a:solidFill>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sz="6000" dirty="0">
                <a:solidFill>
                  <a:schemeClr val="bg1"/>
                </a:solidFill>
              </a:rPr>
              <a:t>2. Rekat </a:t>
            </a:r>
          </a:p>
        </p:txBody>
      </p:sp>
      <p:sp>
        <p:nvSpPr>
          <p:cNvPr id="5" name="Çentikli Sağ Ok 4"/>
          <p:cNvSpPr/>
          <p:nvPr/>
        </p:nvSpPr>
        <p:spPr>
          <a:xfrm>
            <a:off x="362850" y="2015142"/>
            <a:ext cx="978408" cy="484632"/>
          </a:xfrm>
          <a:prstGeom prst="notchedRightArrow">
            <a:avLst/>
          </a:prstGeom>
          <a:solidFill>
            <a:srgbClr val="FFFF00"/>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6" name="İçerik Yer Tutucusu 2"/>
          <p:cNvSpPr txBox="1">
            <a:spLocks/>
          </p:cNvSpPr>
          <p:nvPr/>
        </p:nvSpPr>
        <p:spPr>
          <a:xfrm>
            <a:off x="1565564" y="3208114"/>
            <a:ext cx="10072253" cy="1224136"/>
          </a:xfrm>
          <a:prstGeom prst="rect">
            <a:avLst/>
          </a:prstGeom>
          <a:solidFill>
            <a:srgbClr val="FBC891"/>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tr-TR" dirty="0"/>
              <a:t>Ayaktayken besmele çekilir, </a:t>
            </a:r>
            <a:r>
              <a:rPr lang="tr-TR" dirty="0" err="1"/>
              <a:t>Fâtiha</a:t>
            </a:r>
            <a:r>
              <a:rPr lang="tr-TR" dirty="0"/>
              <a:t> suresi ile Kur’an’dan bir bölüm (bir sure) okunur.</a:t>
            </a:r>
          </a:p>
        </p:txBody>
      </p:sp>
      <p:sp>
        <p:nvSpPr>
          <p:cNvPr id="8" name="Çentikli Sağ Ok 7"/>
          <p:cNvSpPr/>
          <p:nvPr/>
        </p:nvSpPr>
        <p:spPr>
          <a:xfrm>
            <a:off x="362850" y="3522448"/>
            <a:ext cx="978408" cy="484632"/>
          </a:xfrm>
          <a:prstGeom prst="notchedRightArrow">
            <a:avLst/>
          </a:prstGeom>
          <a:solidFill>
            <a:srgbClr val="FFFF00"/>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9" name="Çentikli Sağ Ok 8"/>
          <p:cNvSpPr/>
          <p:nvPr/>
        </p:nvSpPr>
        <p:spPr>
          <a:xfrm>
            <a:off x="362850" y="5029592"/>
            <a:ext cx="978408" cy="484632"/>
          </a:xfrm>
          <a:prstGeom prst="notchedRightArrow">
            <a:avLst/>
          </a:prstGeom>
          <a:solidFill>
            <a:srgbClr val="FFFF00"/>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10" name="İçerik Yer Tutucusu 2"/>
          <p:cNvSpPr txBox="1">
            <a:spLocks/>
          </p:cNvSpPr>
          <p:nvPr/>
        </p:nvSpPr>
        <p:spPr>
          <a:xfrm>
            <a:off x="1565564" y="4702195"/>
            <a:ext cx="10072253" cy="1224136"/>
          </a:xfrm>
          <a:prstGeom prst="rect">
            <a:avLst/>
          </a:prstGeom>
          <a:solidFill>
            <a:srgbClr val="FBC891"/>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None/>
            </a:pPr>
            <a:r>
              <a:rPr lang="tr-TR" dirty="0"/>
              <a:t>Birinci rekâtta olduğu gibi rükû ile secdeler yapılır ve oturulur. </a:t>
            </a:r>
          </a:p>
        </p:txBody>
      </p:sp>
    </p:spTree>
    <p:custDataLst>
      <p:tags r:id="rId1"/>
    </p:custDataLst>
    <p:extLst>
      <p:ext uri="{BB962C8B-B14F-4D97-AF65-F5344CB8AC3E}">
        <p14:creationId xmlns:p14="http://schemas.microsoft.com/office/powerpoint/2010/main" val="22000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left)">
                                      <p:cBhvr>
                                        <p:cTn id="18" dur="500"/>
                                        <p:tgtEl>
                                          <p:spTgt spid="3">
                                            <p:bg/>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P spid="6" grpId="0" animBg="1"/>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426747" y="2033377"/>
            <a:ext cx="3835996" cy="2839362"/>
          </a:xfrm>
          <a:prstGeom prst="rect">
            <a:avLst/>
          </a:prstGeom>
          <a:solidFill>
            <a:srgbClr val="FBC891"/>
          </a:solidFill>
        </p:spPr>
        <p:style>
          <a:lnRef idx="1">
            <a:schemeClr val="accent3"/>
          </a:lnRef>
          <a:fillRef idx="2">
            <a:schemeClr val="accent3"/>
          </a:fillRef>
          <a:effectRef idx="1">
            <a:schemeClr val="accent3"/>
          </a:effectRef>
          <a:fontRef idx="minor">
            <a:schemeClr val="dk1"/>
          </a:fontRef>
        </p:style>
        <p:txBody>
          <a:bodyPr rtlCol="0" anchor="ctr"/>
          <a:lstStyle/>
          <a:p>
            <a:pPr algn="ctr" fontAlgn="t"/>
            <a:r>
              <a:rPr lang="tr-TR" sz="3600" dirty="0" err="1"/>
              <a:t>Ettehıyyâtü</a:t>
            </a:r>
            <a:r>
              <a:rPr lang="tr-TR" sz="3600" dirty="0"/>
              <a:t>, </a:t>
            </a:r>
            <a:r>
              <a:rPr lang="tr-TR" sz="3600" dirty="0" err="1"/>
              <a:t>Allâhümme</a:t>
            </a:r>
            <a:r>
              <a:rPr lang="tr-TR" sz="3600" dirty="0"/>
              <a:t> </a:t>
            </a:r>
            <a:r>
              <a:rPr lang="tr-TR" sz="3600" dirty="0" err="1"/>
              <a:t>Salli</a:t>
            </a:r>
            <a:r>
              <a:rPr lang="tr-TR" sz="3600" dirty="0"/>
              <a:t> ve </a:t>
            </a:r>
            <a:r>
              <a:rPr lang="tr-TR" sz="3600" dirty="0" err="1"/>
              <a:t>Allâhümme</a:t>
            </a:r>
            <a:r>
              <a:rPr lang="tr-TR" sz="3600" dirty="0"/>
              <a:t> </a:t>
            </a:r>
            <a:r>
              <a:rPr lang="tr-TR" sz="3600" dirty="0" err="1"/>
              <a:t>Bârik</a:t>
            </a:r>
            <a:r>
              <a:rPr lang="tr-TR" sz="3600" dirty="0"/>
              <a:t> ile </a:t>
            </a:r>
            <a:r>
              <a:rPr lang="tr-TR" sz="3600" dirty="0" err="1"/>
              <a:t>Rabbenâ</a:t>
            </a:r>
            <a:r>
              <a:rPr lang="tr-TR" sz="3600" dirty="0"/>
              <a:t> duaları okunur.</a:t>
            </a:r>
            <a:endParaRPr lang="tr-TR" sz="4400" dirty="0"/>
          </a:p>
        </p:txBody>
      </p:sp>
      <p:sp>
        <p:nvSpPr>
          <p:cNvPr id="9" name="Çentikli Sağ Ok 8"/>
          <p:cNvSpPr/>
          <p:nvPr/>
        </p:nvSpPr>
        <p:spPr>
          <a:xfrm>
            <a:off x="8478476" y="3083451"/>
            <a:ext cx="784167" cy="739215"/>
          </a:xfrm>
          <a:prstGeom prst="notchedRightArrow">
            <a:avLst/>
          </a:prstGeom>
          <a:solidFill>
            <a:srgbClr val="FFFF00"/>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p>
        </p:txBody>
      </p:sp>
      <p:sp>
        <p:nvSpPr>
          <p:cNvPr id="11" name="Çentikli Sağ Ok 10"/>
          <p:cNvSpPr/>
          <p:nvPr/>
        </p:nvSpPr>
        <p:spPr>
          <a:xfrm rot="10800000">
            <a:off x="3542475" y="3189885"/>
            <a:ext cx="732373" cy="637848"/>
          </a:xfrm>
          <a:prstGeom prst="notchedRightArrow">
            <a:avLst/>
          </a:prstGeom>
          <a:solidFill>
            <a:srgbClr val="FFFF00"/>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sp>
        <p:nvSpPr>
          <p:cNvPr id="14" name="Yuvarlatılmış Dikdörtgen 13"/>
          <p:cNvSpPr/>
          <p:nvPr/>
        </p:nvSpPr>
        <p:spPr>
          <a:xfrm>
            <a:off x="4328508" y="497939"/>
            <a:ext cx="3934236" cy="1366030"/>
          </a:xfrm>
          <a:prstGeom prst="roundRect">
            <a:avLst/>
          </a:prstGeom>
          <a:solidFill>
            <a:srgbClr val="E3573C"/>
          </a:solidFill>
        </p:spPr>
        <p:style>
          <a:lnRef idx="1">
            <a:schemeClr val="accent2"/>
          </a:lnRef>
          <a:fillRef idx="2">
            <a:schemeClr val="accent2"/>
          </a:fillRef>
          <a:effectRef idx="1">
            <a:schemeClr val="accent2"/>
          </a:effectRef>
          <a:fontRef idx="minor">
            <a:schemeClr val="dk1"/>
          </a:fontRef>
        </p:style>
        <p:txBody>
          <a:bodyPr rtlCol="0" anchor="t"/>
          <a:lstStyle/>
          <a:p>
            <a:pPr algn="ctr"/>
            <a:r>
              <a:rPr lang="tr-TR" sz="3600" b="1" dirty="0">
                <a:solidFill>
                  <a:schemeClr val="bg1"/>
                </a:solidFill>
              </a:rPr>
              <a:t>6. KAİDE-İ AHÎRE SON OTURUŞ</a:t>
            </a:r>
          </a:p>
        </p:txBody>
      </p:sp>
      <p:pic>
        <p:nvPicPr>
          <p:cNvPr id="7" name="Resim 6"/>
          <p:cNvPicPr>
            <a:picLocks noChangeAspect="1"/>
          </p:cNvPicPr>
          <p:nvPr/>
        </p:nvPicPr>
        <p:blipFill>
          <a:blip r:embed="rId2"/>
          <a:stretch>
            <a:fillRect/>
          </a:stretch>
        </p:blipFill>
        <p:spPr>
          <a:xfrm>
            <a:off x="198582" y="789708"/>
            <a:ext cx="3188637" cy="4790323"/>
          </a:xfrm>
          <a:prstGeom prst="rect">
            <a:avLst/>
          </a:prstGeom>
        </p:spPr>
      </p:pic>
      <p:pic>
        <p:nvPicPr>
          <p:cNvPr id="8" name="Resim 7"/>
          <p:cNvPicPr>
            <a:picLocks noChangeAspect="1"/>
          </p:cNvPicPr>
          <p:nvPr/>
        </p:nvPicPr>
        <p:blipFill>
          <a:blip r:embed="rId3"/>
          <a:stretch>
            <a:fillRect/>
          </a:stretch>
        </p:blipFill>
        <p:spPr>
          <a:xfrm>
            <a:off x="9478376" y="799738"/>
            <a:ext cx="2495417" cy="4780294"/>
          </a:xfrm>
          <a:prstGeom prst="rect">
            <a:avLst/>
          </a:prstGeom>
        </p:spPr>
      </p:pic>
    </p:spTree>
    <p:extLst>
      <p:ext uri="{BB962C8B-B14F-4D97-AF65-F5344CB8AC3E}">
        <p14:creationId xmlns:p14="http://schemas.microsoft.com/office/powerpoint/2010/main" val="248360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091395" y="1300342"/>
            <a:ext cx="4333171" cy="3636404"/>
          </a:xfrm>
          <a:prstGeom prst="rect">
            <a:avLst/>
          </a:prstGeom>
          <a:solidFill>
            <a:srgbClr val="FBC891"/>
          </a:solidFill>
          <a:ln>
            <a:solidFill>
              <a:srgbClr val="E3573C"/>
            </a:solidFill>
          </a:ln>
        </p:spPr>
        <p:style>
          <a:lnRef idx="1">
            <a:schemeClr val="accent3"/>
          </a:lnRef>
          <a:fillRef idx="2">
            <a:schemeClr val="accent3"/>
          </a:fillRef>
          <a:effectRef idx="1">
            <a:schemeClr val="accent3"/>
          </a:effectRef>
          <a:fontRef idx="minor">
            <a:schemeClr val="dk1"/>
          </a:fontRef>
        </p:style>
        <p:txBody>
          <a:bodyPr rtlCol="0" anchor="ctr"/>
          <a:lstStyle/>
          <a:p>
            <a:pPr algn="just" fontAlgn="t"/>
            <a:r>
              <a:rPr lang="tr-TR" sz="3200" b="1" dirty="0"/>
              <a:t>“</a:t>
            </a:r>
            <a:r>
              <a:rPr lang="tr-TR" sz="3200" b="1" dirty="0" err="1"/>
              <a:t>Esselâmü</a:t>
            </a:r>
            <a:r>
              <a:rPr lang="tr-TR" sz="3200" b="1" dirty="0"/>
              <a:t> </a:t>
            </a:r>
            <a:r>
              <a:rPr lang="tr-TR" sz="3200" b="1" dirty="0" err="1"/>
              <a:t>aleyküm</a:t>
            </a:r>
            <a:r>
              <a:rPr lang="tr-TR" sz="3200" b="1" dirty="0"/>
              <a:t> ve </a:t>
            </a:r>
            <a:r>
              <a:rPr lang="tr-TR" sz="3200" b="1" dirty="0" err="1"/>
              <a:t>rahmetullâh</a:t>
            </a:r>
            <a:r>
              <a:rPr lang="tr-TR" sz="3200" b="1" dirty="0"/>
              <a:t>.” </a:t>
            </a:r>
            <a:r>
              <a:rPr lang="tr-TR" sz="3200" dirty="0"/>
              <a:t>diyerek önce sağa sonra sola selam verilir.</a:t>
            </a:r>
            <a:endParaRPr lang="tr-TR" sz="5400" dirty="0"/>
          </a:p>
        </p:txBody>
      </p:sp>
      <p:sp>
        <p:nvSpPr>
          <p:cNvPr id="9" name="Çentikli Sağ Ok 8"/>
          <p:cNvSpPr/>
          <p:nvPr/>
        </p:nvSpPr>
        <p:spPr>
          <a:xfrm>
            <a:off x="8524743" y="2876227"/>
            <a:ext cx="883025" cy="754547"/>
          </a:xfrm>
          <a:prstGeom prst="notchedRightArrow">
            <a:avLst/>
          </a:prstGeom>
          <a:solidFill>
            <a:srgbClr val="FFFF00"/>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p>
        </p:txBody>
      </p:sp>
      <p:sp>
        <p:nvSpPr>
          <p:cNvPr id="11" name="Çentikli Sağ Ok 10"/>
          <p:cNvSpPr/>
          <p:nvPr/>
        </p:nvSpPr>
        <p:spPr>
          <a:xfrm rot="10800000">
            <a:off x="3312423" y="2878850"/>
            <a:ext cx="678795" cy="751924"/>
          </a:xfrm>
          <a:prstGeom prst="notchedRightArrow">
            <a:avLst/>
          </a:prstGeom>
          <a:solidFill>
            <a:srgbClr val="FFFF00"/>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sp>
        <p:nvSpPr>
          <p:cNvPr id="14" name="Yuvarlatılmış Dikdörtgen 13"/>
          <p:cNvSpPr/>
          <p:nvPr/>
        </p:nvSpPr>
        <p:spPr>
          <a:xfrm>
            <a:off x="4327198" y="577940"/>
            <a:ext cx="3788889" cy="949592"/>
          </a:xfrm>
          <a:prstGeom prst="roundRect">
            <a:avLst/>
          </a:prstGeom>
          <a:solidFill>
            <a:srgbClr val="E3573C"/>
          </a:solidFill>
        </p:spPr>
        <p:style>
          <a:lnRef idx="1">
            <a:schemeClr val="accent2"/>
          </a:lnRef>
          <a:fillRef idx="2">
            <a:schemeClr val="accent2"/>
          </a:fillRef>
          <a:effectRef idx="1">
            <a:schemeClr val="accent2"/>
          </a:effectRef>
          <a:fontRef idx="minor">
            <a:schemeClr val="dk1"/>
          </a:fontRef>
        </p:style>
        <p:txBody>
          <a:bodyPr rtlCol="0" anchor="t"/>
          <a:lstStyle/>
          <a:p>
            <a:pPr algn="ctr"/>
            <a:r>
              <a:rPr lang="tr-TR" sz="4000" dirty="0">
                <a:solidFill>
                  <a:schemeClr val="bg1"/>
                </a:solidFill>
              </a:rPr>
              <a:t>SELAM VERMEK </a:t>
            </a:r>
            <a:endParaRPr lang="tr-TR" sz="1100" dirty="0">
              <a:solidFill>
                <a:schemeClr val="bg1"/>
              </a:solidFill>
            </a:endParaRPr>
          </a:p>
        </p:txBody>
      </p:sp>
      <p:pic>
        <p:nvPicPr>
          <p:cNvPr id="3" name="Resim 2"/>
          <p:cNvPicPr>
            <a:picLocks noChangeAspect="1"/>
          </p:cNvPicPr>
          <p:nvPr/>
        </p:nvPicPr>
        <p:blipFill>
          <a:blip r:embed="rId2"/>
          <a:stretch>
            <a:fillRect/>
          </a:stretch>
        </p:blipFill>
        <p:spPr>
          <a:xfrm>
            <a:off x="425320" y="412927"/>
            <a:ext cx="2806390" cy="6270039"/>
          </a:xfrm>
          <a:prstGeom prst="rect">
            <a:avLst/>
          </a:prstGeom>
        </p:spPr>
      </p:pic>
      <p:pic>
        <p:nvPicPr>
          <p:cNvPr id="4" name="Resim 3"/>
          <p:cNvPicPr>
            <a:picLocks noChangeAspect="1"/>
          </p:cNvPicPr>
          <p:nvPr/>
        </p:nvPicPr>
        <p:blipFill>
          <a:blip r:embed="rId3"/>
          <a:stretch>
            <a:fillRect/>
          </a:stretch>
        </p:blipFill>
        <p:spPr>
          <a:xfrm>
            <a:off x="9581472" y="300268"/>
            <a:ext cx="2388956" cy="6556237"/>
          </a:xfrm>
          <a:prstGeom prst="rect">
            <a:avLst/>
          </a:prstGeom>
        </p:spPr>
      </p:pic>
    </p:spTree>
    <p:extLst>
      <p:ext uri="{BB962C8B-B14F-4D97-AF65-F5344CB8AC3E}">
        <p14:creationId xmlns:p14="http://schemas.microsoft.com/office/powerpoint/2010/main" val="5198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9993" y="147484"/>
            <a:ext cx="6619365" cy="1700981"/>
          </a:xfrm>
          <a:solidFill>
            <a:schemeClr val="accent1">
              <a:lumMod val="40000"/>
              <a:lumOff val="6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a:normAutofit/>
          </a:bodyPr>
          <a:lstStyle/>
          <a:p>
            <a:pPr algn="just"/>
            <a:r>
              <a:rPr lang="tr-TR" sz="3200" dirty="0"/>
              <a:t>Muhammed tekbir alıp ellerini bağladıktan sonra sırasıyla neleri okumalıdır? İşaretleyelim. </a:t>
            </a:r>
          </a:p>
        </p:txBody>
      </p:sp>
      <p:sp>
        <p:nvSpPr>
          <p:cNvPr id="14" name="Dikdörtgen 13"/>
          <p:cNvSpPr/>
          <p:nvPr/>
        </p:nvSpPr>
        <p:spPr>
          <a:xfrm>
            <a:off x="7347758" y="936532"/>
            <a:ext cx="4623075" cy="1321685"/>
          </a:xfrm>
          <a:prstGeom prst="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r>
              <a:rPr lang="tr-TR" sz="3200" dirty="0"/>
              <a:t>Besmele-Fatiha-</a:t>
            </a:r>
          </a:p>
          <a:p>
            <a:r>
              <a:rPr lang="tr-TR" sz="3200" dirty="0"/>
              <a:t>Bir Sure </a:t>
            </a:r>
          </a:p>
        </p:txBody>
      </p:sp>
      <p:sp>
        <p:nvSpPr>
          <p:cNvPr id="15" name="Dikdörtgen 14"/>
          <p:cNvSpPr/>
          <p:nvPr/>
        </p:nvSpPr>
        <p:spPr>
          <a:xfrm>
            <a:off x="7347758" y="4971721"/>
            <a:ext cx="4623075" cy="1778210"/>
          </a:xfrm>
          <a:prstGeom prst="rec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tr-TR" sz="3200" dirty="0" err="1"/>
              <a:t>Euzu</a:t>
            </a:r>
            <a:r>
              <a:rPr lang="tr-TR" sz="3200" dirty="0"/>
              <a:t> besmele </a:t>
            </a:r>
          </a:p>
          <a:p>
            <a:r>
              <a:rPr lang="tr-TR" sz="3200" dirty="0"/>
              <a:t>Besmele</a:t>
            </a:r>
          </a:p>
          <a:p>
            <a:r>
              <a:rPr lang="tr-TR" sz="3200" dirty="0"/>
              <a:t>Fatiha ve Bir sure</a:t>
            </a:r>
          </a:p>
        </p:txBody>
      </p:sp>
      <p:sp>
        <p:nvSpPr>
          <p:cNvPr id="16" name="Dikdörtgen 15"/>
          <p:cNvSpPr/>
          <p:nvPr/>
        </p:nvSpPr>
        <p:spPr>
          <a:xfrm>
            <a:off x="7347758" y="2584427"/>
            <a:ext cx="4724675" cy="2062399"/>
          </a:xfrm>
          <a:prstGeom prst="rect">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r>
              <a:rPr lang="tr-TR" sz="3200" dirty="0" err="1"/>
              <a:t>Subhaneke</a:t>
            </a:r>
            <a:r>
              <a:rPr lang="tr-TR" sz="3200" dirty="0"/>
              <a:t> Duası</a:t>
            </a:r>
          </a:p>
          <a:p>
            <a:r>
              <a:rPr lang="tr-TR" sz="3200" dirty="0" err="1"/>
              <a:t>Euzu</a:t>
            </a:r>
            <a:r>
              <a:rPr lang="tr-TR" sz="3200" dirty="0"/>
              <a:t> besmele </a:t>
            </a:r>
          </a:p>
          <a:p>
            <a:r>
              <a:rPr lang="tr-TR" sz="3200" dirty="0"/>
              <a:t>Besmele</a:t>
            </a:r>
          </a:p>
          <a:p>
            <a:r>
              <a:rPr lang="tr-TR" sz="3200" dirty="0"/>
              <a:t>Fatiha ve Bir sure</a:t>
            </a:r>
          </a:p>
        </p:txBody>
      </p:sp>
      <p:sp>
        <p:nvSpPr>
          <p:cNvPr id="17" name="Dikdörtgen 16"/>
          <p:cNvSpPr/>
          <p:nvPr/>
        </p:nvSpPr>
        <p:spPr>
          <a:xfrm>
            <a:off x="10849779" y="2583113"/>
            <a:ext cx="1222655" cy="206371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600" dirty="0">
                <a:solidFill>
                  <a:srgbClr val="00B050"/>
                </a:solidFill>
              </a:rPr>
              <a:t>✔</a:t>
            </a:r>
          </a:p>
        </p:txBody>
      </p:sp>
      <p:sp>
        <p:nvSpPr>
          <p:cNvPr id="18" name="Dikdörtgen 17"/>
          <p:cNvSpPr/>
          <p:nvPr/>
        </p:nvSpPr>
        <p:spPr>
          <a:xfrm>
            <a:off x="11062179" y="936530"/>
            <a:ext cx="908654" cy="13216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600" b="1" dirty="0">
                <a:solidFill>
                  <a:srgbClr val="FF0000"/>
                </a:solidFill>
              </a:rPr>
              <a:t>X</a:t>
            </a:r>
          </a:p>
        </p:txBody>
      </p:sp>
      <p:sp>
        <p:nvSpPr>
          <p:cNvPr id="19" name="Dikdörtgen 18"/>
          <p:cNvSpPr/>
          <p:nvPr/>
        </p:nvSpPr>
        <p:spPr>
          <a:xfrm>
            <a:off x="11043815" y="4971721"/>
            <a:ext cx="928890" cy="177821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600" b="1" dirty="0">
                <a:solidFill>
                  <a:srgbClr val="FF0000"/>
                </a:solidFill>
              </a:rPr>
              <a:t>X</a:t>
            </a:r>
          </a:p>
        </p:txBody>
      </p:sp>
      <p:pic>
        <p:nvPicPr>
          <p:cNvPr id="10" name="Resim 9"/>
          <p:cNvPicPr>
            <a:picLocks noChangeAspect="1"/>
          </p:cNvPicPr>
          <p:nvPr/>
        </p:nvPicPr>
        <p:blipFill>
          <a:blip r:embed="rId4"/>
          <a:stretch>
            <a:fillRect/>
          </a:stretch>
        </p:blipFill>
        <p:spPr>
          <a:xfrm>
            <a:off x="159993" y="2046052"/>
            <a:ext cx="3104317" cy="4710323"/>
          </a:xfrm>
          <a:prstGeom prst="rect">
            <a:avLst/>
          </a:prstGeom>
        </p:spPr>
      </p:pic>
      <p:sp>
        <p:nvSpPr>
          <p:cNvPr id="12" name="Oval 11"/>
          <p:cNvSpPr/>
          <p:nvPr/>
        </p:nvSpPr>
        <p:spPr>
          <a:xfrm>
            <a:off x="11283346" y="-659"/>
            <a:ext cx="908654" cy="93653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t>1</a:t>
            </a:r>
          </a:p>
        </p:txBody>
      </p:sp>
      <p:pic>
        <p:nvPicPr>
          <p:cNvPr id="13" name="Resim 12"/>
          <p:cNvPicPr>
            <a:picLocks noChangeAspect="1"/>
          </p:cNvPicPr>
          <p:nvPr/>
        </p:nvPicPr>
        <p:blipFill>
          <a:blip r:embed="rId5"/>
          <a:stretch>
            <a:fillRect/>
          </a:stretch>
        </p:blipFill>
        <p:spPr>
          <a:xfrm>
            <a:off x="3748215" y="2025445"/>
            <a:ext cx="3031143" cy="4724486"/>
          </a:xfrm>
          <a:prstGeom prst="rect">
            <a:avLst/>
          </a:prstGeom>
        </p:spPr>
      </p:pic>
    </p:spTree>
    <p:extLst>
      <p:ext uri="{BB962C8B-B14F-4D97-AF65-F5344CB8AC3E}">
        <p14:creationId xmlns:p14="http://schemas.microsoft.com/office/powerpoint/2010/main" val="396167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2" name="Yanlış Cevap.wav"/>
                                        </p:tgtEl>
                                      </p:cMediaNode>
                                    </p:audio>
                                  </p:sub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2" name="Yanlış Cevap.wav"/>
                                        </p:tgtEl>
                                      </p:cMediaNode>
                                    </p:audio>
                                  </p:sub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4321" y="334416"/>
            <a:ext cx="7244421" cy="1217402"/>
          </a:xfrm>
          <a:solidFill>
            <a:srgbClr val="FBC891"/>
          </a:solidFill>
        </p:spPr>
        <p:style>
          <a:lnRef idx="1">
            <a:schemeClr val="accent4"/>
          </a:lnRef>
          <a:fillRef idx="2">
            <a:schemeClr val="accent4"/>
          </a:fillRef>
          <a:effectRef idx="1">
            <a:schemeClr val="accent4"/>
          </a:effectRef>
          <a:fontRef idx="minor">
            <a:schemeClr val="dk1"/>
          </a:fontRef>
        </p:style>
        <p:txBody>
          <a:bodyPr>
            <a:normAutofit/>
          </a:bodyPr>
          <a:lstStyle/>
          <a:p>
            <a:pPr algn="ctr"/>
            <a:r>
              <a:rPr lang="tr-TR" dirty="0"/>
              <a:t>Secdede hangisi söylenir?</a:t>
            </a:r>
          </a:p>
        </p:txBody>
      </p:sp>
      <p:sp>
        <p:nvSpPr>
          <p:cNvPr id="14" name="Dikdörtgen 13"/>
          <p:cNvSpPr/>
          <p:nvPr/>
        </p:nvSpPr>
        <p:spPr>
          <a:xfrm>
            <a:off x="7505320" y="3582164"/>
            <a:ext cx="4466704" cy="1004349"/>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r>
              <a:rPr lang="tr-TR" sz="3600" dirty="0" err="1"/>
              <a:t>Sübhâne</a:t>
            </a:r>
            <a:r>
              <a:rPr lang="tr-TR" sz="3600" dirty="0"/>
              <a:t> </a:t>
            </a:r>
          </a:p>
          <a:p>
            <a:r>
              <a:rPr lang="tr-TR" sz="3600" dirty="0" err="1"/>
              <a:t>rabbiyel</a:t>
            </a:r>
            <a:r>
              <a:rPr lang="tr-TR" sz="3600" dirty="0"/>
              <a:t>-azîm</a:t>
            </a:r>
          </a:p>
        </p:txBody>
      </p:sp>
      <p:sp>
        <p:nvSpPr>
          <p:cNvPr id="15" name="Dikdörtgen 14"/>
          <p:cNvSpPr/>
          <p:nvPr/>
        </p:nvSpPr>
        <p:spPr>
          <a:xfrm>
            <a:off x="7505319" y="2021090"/>
            <a:ext cx="4463642" cy="1157539"/>
          </a:xfrm>
          <a:prstGeom prst="rect">
            <a:avLst/>
          </a:prstGeom>
          <a:solidFill>
            <a:srgbClr val="F3A5BF"/>
          </a:solidFill>
        </p:spPr>
        <p:style>
          <a:lnRef idx="1">
            <a:schemeClr val="accent1"/>
          </a:lnRef>
          <a:fillRef idx="2">
            <a:schemeClr val="accent1"/>
          </a:fillRef>
          <a:effectRef idx="1">
            <a:schemeClr val="accent1"/>
          </a:effectRef>
          <a:fontRef idx="minor">
            <a:schemeClr val="dk1"/>
          </a:fontRef>
        </p:style>
        <p:txBody>
          <a:bodyPr rtlCol="0" anchor="ctr"/>
          <a:lstStyle/>
          <a:p>
            <a:r>
              <a:rPr lang="tr-TR" sz="4000" dirty="0" err="1"/>
              <a:t>Semiallâhü</a:t>
            </a:r>
            <a:r>
              <a:rPr lang="tr-TR" sz="4000" dirty="0"/>
              <a:t>              limen </a:t>
            </a:r>
            <a:r>
              <a:rPr lang="tr-TR" sz="4000" dirty="0" err="1"/>
              <a:t>hamideh</a:t>
            </a:r>
            <a:r>
              <a:rPr lang="tr-TR" sz="4000" dirty="0"/>
              <a:t>.</a:t>
            </a:r>
          </a:p>
        </p:txBody>
      </p:sp>
      <p:sp>
        <p:nvSpPr>
          <p:cNvPr id="16" name="Dikdörtgen 15"/>
          <p:cNvSpPr/>
          <p:nvPr/>
        </p:nvSpPr>
        <p:spPr>
          <a:xfrm>
            <a:off x="7505319" y="4841450"/>
            <a:ext cx="4463643" cy="962472"/>
          </a:xfrm>
          <a:prstGeom prst="rect">
            <a:avLst/>
          </a:prstGeom>
          <a:solidFill>
            <a:srgbClr val="77C2E9"/>
          </a:solidFill>
        </p:spPr>
        <p:style>
          <a:lnRef idx="1">
            <a:schemeClr val="accent6"/>
          </a:lnRef>
          <a:fillRef idx="2">
            <a:schemeClr val="accent6"/>
          </a:fillRef>
          <a:effectRef idx="1">
            <a:schemeClr val="accent6"/>
          </a:effectRef>
          <a:fontRef idx="minor">
            <a:schemeClr val="dk1"/>
          </a:fontRef>
        </p:style>
        <p:txBody>
          <a:bodyPr rtlCol="0" anchor="ctr"/>
          <a:lstStyle/>
          <a:p>
            <a:r>
              <a:rPr lang="tr-TR" sz="3200" dirty="0" err="1"/>
              <a:t>Sübhâne</a:t>
            </a:r>
            <a:r>
              <a:rPr lang="tr-TR" sz="3200" dirty="0"/>
              <a:t> </a:t>
            </a:r>
          </a:p>
          <a:p>
            <a:r>
              <a:rPr lang="tr-TR" sz="3200" dirty="0" err="1"/>
              <a:t>Rabbiye’l</a:t>
            </a:r>
            <a:r>
              <a:rPr lang="tr-TR" sz="3200" dirty="0"/>
              <a:t>-âlâ</a:t>
            </a:r>
          </a:p>
        </p:txBody>
      </p:sp>
      <p:sp>
        <p:nvSpPr>
          <p:cNvPr id="17" name="Dikdörtgen 16"/>
          <p:cNvSpPr/>
          <p:nvPr/>
        </p:nvSpPr>
        <p:spPr>
          <a:xfrm>
            <a:off x="11174483" y="4841449"/>
            <a:ext cx="794479" cy="96247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a:solidFill>
                  <a:srgbClr val="00B050"/>
                </a:solidFill>
              </a:rPr>
              <a:t>✔</a:t>
            </a:r>
          </a:p>
        </p:txBody>
      </p:sp>
      <p:sp>
        <p:nvSpPr>
          <p:cNvPr id="18" name="Dikdörtgen 17"/>
          <p:cNvSpPr/>
          <p:nvPr/>
        </p:nvSpPr>
        <p:spPr>
          <a:xfrm>
            <a:off x="11174482" y="3582163"/>
            <a:ext cx="798221" cy="100434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600" b="1" dirty="0">
                <a:solidFill>
                  <a:srgbClr val="FF0000"/>
                </a:solidFill>
              </a:rPr>
              <a:t>X</a:t>
            </a:r>
          </a:p>
        </p:txBody>
      </p:sp>
      <p:sp>
        <p:nvSpPr>
          <p:cNvPr id="19" name="Dikdörtgen 18"/>
          <p:cNvSpPr/>
          <p:nvPr/>
        </p:nvSpPr>
        <p:spPr>
          <a:xfrm>
            <a:off x="11306629" y="2021090"/>
            <a:ext cx="680442" cy="115753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b="1" dirty="0">
                <a:solidFill>
                  <a:srgbClr val="FF0000"/>
                </a:solidFill>
              </a:rPr>
              <a:t>X</a:t>
            </a:r>
          </a:p>
        </p:txBody>
      </p:sp>
      <p:sp>
        <p:nvSpPr>
          <p:cNvPr id="3" name="Oval 2"/>
          <p:cNvSpPr/>
          <p:nvPr/>
        </p:nvSpPr>
        <p:spPr>
          <a:xfrm>
            <a:off x="11008176" y="67519"/>
            <a:ext cx="1127091" cy="121740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t>2</a:t>
            </a:r>
          </a:p>
        </p:txBody>
      </p:sp>
      <p:pic>
        <p:nvPicPr>
          <p:cNvPr id="12" name="Resim 11"/>
          <p:cNvPicPr>
            <a:picLocks noChangeAspect="1"/>
          </p:cNvPicPr>
          <p:nvPr/>
        </p:nvPicPr>
        <p:blipFill>
          <a:blip r:embed="rId4"/>
          <a:stretch>
            <a:fillRect/>
          </a:stretch>
        </p:blipFill>
        <p:spPr>
          <a:xfrm>
            <a:off x="114321" y="1774527"/>
            <a:ext cx="3761033" cy="4928390"/>
          </a:xfrm>
          <a:prstGeom prst="rect">
            <a:avLst/>
          </a:prstGeom>
        </p:spPr>
      </p:pic>
      <p:pic>
        <p:nvPicPr>
          <p:cNvPr id="13" name="Resim 12"/>
          <p:cNvPicPr>
            <a:picLocks noChangeAspect="1"/>
          </p:cNvPicPr>
          <p:nvPr/>
        </p:nvPicPr>
        <p:blipFill>
          <a:blip r:embed="rId5"/>
          <a:stretch>
            <a:fillRect/>
          </a:stretch>
        </p:blipFill>
        <p:spPr>
          <a:xfrm>
            <a:off x="4021931" y="1765218"/>
            <a:ext cx="3336811" cy="4937699"/>
          </a:xfrm>
          <a:prstGeom prst="rect">
            <a:avLst/>
          </a:prstGeom>
        </p:spPr>
      </p:pic>
    </p:spTree>
    <p:extLst>
      <p:ext uri="{BB962C8B-B14F-4D97-AF65-F5344CB8AC3E}">
        <p14:creationId xmlns:p14="http://schemas.microsoft.com/office/powerpoint/2010/main" val="77243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2" name="Yanlış Cevap.wav"/>
                                        </p:tgtEl>
                                      </p:cMediaNode>
                                    </p:audio>
                                  </p:sub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2" name="Yanlış Cevap.wav"/>
                                        </p:tgtEl>
                                      </p:cMediaNode>
                                    </p:audio>
                                  </p:sub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16"/>
                  </p:tgtEl>
                </p:cond>
              </p:nextCondLst>
            </p:seq>
          </p:childTnLst>
        </p:cTn>
      </p:par>
    </p:tnLst>
    <p:bldLst>
      <p:bldP spid="17" grpId="0" animBg="1"/>
      <p:bldP spid="18"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138050" y="114189"/>
            <a:ext cx="1526407" cy="2411298"/>
          </a:xfrm>
          <a:prstGeom prst="rect">
            <a:avLst/>
          </a:prstGeom>
        </p:spPr>
      </p:pic>
      <p:pic>
        <p:nvPicPr>
          <p:cNvPr id="8" name="Resim 7"/>
          <p:cNvPicPr>
            <a:picLocks noChangeAspect="1"/>
          </p:cNvPicPr>
          <p:nvPr/>
        </p:nvPicPr>
        <p:blipFill>
          <a:blip r:embed="rId3"/>
          <a:stretch>
            <a:fillRect/>
          </a:stretch>
        </p:blipFill>
        <p:spPr>
          <a:xfrm>
            <a:off x="1824632" y="114188"/>
            <a:ext cx="1498931" cy="2411298"/>
          </a:xfrm>
          <a:prstGeom prst="rect">
            <a:avLst/>
          </a:prstGeom>
        </p:spPr>
      </p:pic>
      <p:pic>
        <p:nvPicPr>
          <p:cNvPr id="9" name="Resim 8"/>
          <p:cNvPicPr>
            <a:picLocks noChangeAspect="1"/>
          </p:cNvPicPr>
          <p:nvPr/>
        </p:nvPicPr>
        <p:blipFill>
          <a:blip r:embed="rId4"/>
          <a:stretch>
            <a:fillRect/>
          </a:stretch>
        </p:blipFill>
        <p:spPr>
          <a:xfrm>
            <a:off x="3483738" y="114188"/>
            <a:ext cx="1477487" cy="2411298"/>
          </a:xfrm>
          <a:prstGeom prst="rect">
            <a:avLst/>
          </a:prstGeom>
        </p:spPr>
      </p:pic>
      <p:pic>
        <p:nvPicPr>
          <p:cNvPr id="10" name="Resim 9"/>
          <p:cNvPicPr>
            <a:picLocks noChangeAspect="1"/>
          </p:cNvPicPr>
          <p:nvPr/>
        </p:nvPicPr>
        <p:blipFill>
          <a:blip r:embed="rId5"/>
          <a:stretch>
            <a:fillRect/>
          </a:stretch>
        </p:blipFill>
        <p:spPr>
          <a:xfrm>
            <a:off x="5133253" y="97857"/>
            <a:ext cx="1562833" cy="2411298"/>
          </a:xfrm>
          <a:prstGeom prst="rect">
            <a:avLst/>
          </a:prstGeom>
        </p:spPr>
      </p:pic>
      <p:pic>
        <p:nvPicPr>
          <p:cNvPr id="12" name="Resim 11"/>
          <p:cNvPicPr>
            <a:picLocks noChangeAspect="1"/>
          </p:cNvPicPr>
          <p:nvPr/>
        </p:nvPicPr>
        <p:blipFill>
          <a:blip r:embed="rId6"/>
          <a:stretch>
            <a:fillRect/>
          </a:stretch>
        </p:blipFill>
        <p:spPr>
          <a:xfrm>
            <a:off x="6859989" y="97857"/>
            <a:ext cx="1637662" cy="2411298"/>
          </a:xfrm>
          <a:prstGeom prst="rect">
            <a:avLst/>
          </a:prstGeom>
        </p:spPr>
      </p:pic>
      <p:pic>
        <p:nvPicPr>
          <p:cNvPr id="13" name="Resim 12"/>
          <p:cNvPicPr>
            <a:picLocks noChangeAspect="1"/>
          </p:cNvPicPr>
          <p:nvPr/>
        </p:nvPicPr>
        <p:blipFill>
          <a:blip r:embed="rId7"/>
          <a:stretch>
            <a:fillRect/>
          </a:stretch>
        </p:blipFill>
        <p:spPr>
          <a:xfrm>
            <a:off x="8627938" y="114188"/>
            <a:ext cx="1592722" cy="2394967"/>
          </a:xfrm>
          <a:prstGeom prst="rect">
            <a:avLst/>
          </a:prstGeom>
        </p:spPr>
      </p:pic>
      <p:pic>
        <p:nvPicPr>
          <p:cNvPr id="14" name="Resim 13"/>
          <p:cNvPicPr>
            <a:picLocks noChangeAspect="1"/>
          </p:cNvPicPr>
          <p:nvPr/>
        </p:nvPicPr>
        <p:blipFill>
          <a:blip r:embed="rId6"/>
          <a:stretch>
            <a:fillRect/>
          </a:stretch>
        </p:blipFill>
        <p:spPr>
          <a:xfrm>
            <a:off x="10351851" y="114188"/>
            <a:ext cx="1840149" cy="2411298"/>
          </a:xfrm>
          <a:prstGeom prst="rect">
            <a:avLst/>
          </a:prstGeom>
        </p:spPr>
      </p:pic>
      <p:pic>
        <p:nvPicPr>
          <p:cNvPr id="15" name="Resim 14"/>
          <p:cNvPicPr>
            <a:picLocks noChangeAspect="1"/>
          </p:cNvPicPr>
          <p:nvPr/>
        </p:nvPicPr>
        <p:blipFill>
          <a:blip r:embed="rId3"/>
          <a:stretch>
            <a:fillRect/>
          </a:stretch>
        </p:blipFill>
        <p:spPr>
          <a:xfrm>
            <a:off x="138050" y="2675960"/>
            <a:ext cx="1458329" cy="2345983"/>
          </a:xfrm>
          <a:prstGeom prst="rect">
            <a:avLst/>
          </a:prstGeom>
        </p:spPr>
      </p:pic>
      <p:pic>
        <p:nvPicPr>
          <p:cNvPr id="16" name="Resim 15"/>
          <p:cNvPicPr>
            <a:picLocks noChangeAspect="1"/>
          </p:cNvPicPr>
          <p:nvPr/>
        </p:nvPicPr>
        <p:blipFill>
          <a:blip r:embed="rId4"/>
          <a:stretch>
            <a:fillRect/>
          </a:stretch>
        </p:blipFill>
        <p:spPr>
          <a:xfrm>
            <a:off x="1797157" y="2675960"/>
            <a:ext cx="1437466" cy="2345983"/>
          </a:xfrm>
          <a:prstGeom prst="rect">
            <a:avLst/>
          </a:prstGeom>
        </p:spPr>
      </p:pic>
      <p:pic>
        <p:nvPicPr>
          <p:cNvPr id="17" name="Resim 16"/>
          <p:cNvPicPr>
            <a:picLocks noChangeAspect="1"/>
          </p:cNvPicPr>
          <p:nvPr/>
        </p:nvPicPr>
        <p:blipFill>
          <a:blip r:embed="rId5"/>
          <a:stretch>
            <a:fillRect/>
          </a:stretch>
        </p:blipFill>
        <p:spPr>
          <a:xfrm>
            <a:off x="3434820" y="2675961"/>
            <a:ext cx="1520500" cy="2345983"/>
          </a:xfrm>
          <a:prstGeom prst="rect">
            <a:avLst/>
          </a:prstGeom>
        </p:spPr>
      </p:pic>
      <p:pic>
        <p:nvPicPr>
          <p:cNvPr id="18" name="Resim 17"/>
          <p:cNvPicPr>
            <a:picLocks noChangeAspect="1"/>
          </p:cNvPicPr>
          <p:nvPr/>
        </p:nvPicPr>
        <p:blipFill>
          <a:blip r:embed="rId6"/>
          <a:stretch>
            <a:fillRect/>
          </a:stretch>
        </p:blipFill>
        <p:spPr>
          <a:xfrm>
            <a:off x="5173407" y="2659629"/>
            <a:ext cx="1593303" cy="2345983"/>
          </a:xfrm>
          <a:prstGeom prst="rect">
            <a:avLst/>
          </a:prstGeom>
        </p:spPr>
      </p:pic>
      <p:pic>
        <p:nvPicPr>
          <p:cNvPr id="19" name="Resim 18"/>
          <p:cNvPicPr>
            <a:picLocks noChangeAspect="1"/>
          </p:cNvPicPr>
          <p:nvPr/>
        </p:nvPicPr>
        <p:blipFill>
          <a:blip r:embed="rId7"/>
          <a:stretch>
            <a:fillRect/>
          </a:stretch>
        </p:blipFill>
        <p:spPr>
          <a:xfrm>
            <a:off x="6941356" y="2675961"/>
            <a:ext cx="1549580" cy="2330094"/>
          </a:xfrm>
          <a:prstGeom prst="rect">
            <a:avLst/>
          </a:prstGeom>
        </p:spPr>
      </p:pic>
      <p:pic>
        <p:nvPicPr>
          <p:cNvPr id="20" name="Resim 19"/>
          <p:cNvPicPr>
            <a:picLocks noChangeAspect="1"/>
          </p:cNvPicPr>
          <p:nvPr/>
        </p:nvPicPr>
        <p:blipFill>
          <a:blip r:embed="rId6"/>
          <a:stretch>
            <a:fillRect/>
          </a:stretch>
        </p:blipFill>
        <p:spPr>
          <a:xfrm>
            <a:off x="8665269" y="2675960"/>
            <a:ext cx="1555391" cy="2345983"/>
          </a:xfrm>
          <a:prstGeom prst="rect">
            <a:avLst/>
          </a:prstGeom>
        </p:spPr>
      </p:pic>
      <p:pic>
        <p:nvPicPr>
          <p:cNvPr id="21" name="Resim 20"/>
          <p:cNvPicPr>
            <a:picLocks noChangeAspect="1"/>
          </p:cNvPicPr>
          <p:nvPr/>
        </p:nvPicPr>
        <p:blipFill>
          <a:blip r:embed="rId7"/>
          <a:stretch>
            <a:fillRect/>
          </a:stretch>
        </p:blipFill>
        <p:spPr>
          <a:xfrm>
            <a:off x="10476659" y="2675961"/>
            <a:ext cx="1549580" cy="2330094"/>
          </a:xfrm>
          <a:prstGeom prst="rect">
            <a:avLst/>
          </a:prstGeom>
        </p:spPr>
      </p:pic>
      <p:pic>
        <p:nvPicPr>
          <p:cNvPr id="23" name="Resim 22"/>
          <p:cNvPicPr>
            <a:picLocks noChangeAspect="1"/>
          </p:cNvPicPr>
          <p:nvPr/>
        </p:nvPicPr>
        <p:blipFill>
          <a:blip r:embed="rId8"/>
          <a:stretch>
            <a:fillRect/>
          </a:stretch>
        </p:blipFill>
        <p:spPr>
          <a:xfrm>
            <a:off x="2118412" y="5164465"/>
            <a:ext cx="1662471" cy="1712849"/>
          </a:xfrm>
          <a:prstGeom prst="rect">
            <a:avLst/>
          </a:prstGeom>
        </p:spPr>
      </p:pic>
      <p:pic>
        <p:nvPicPr>
          <p:cNvPr id="24" name="Resim 23"/>
          <p:cNvPicPr>
            <a:picLocks noChangeAspect="1"/>
          </p:cNvPicPr>
          <p:nvPr/>
        </p:nvPicPr>
        <p:blipFill>
          <a:blip r:embed="rId9"/>
          <a:stretch>
            <a:fillRect/>
          </a:stretch>
        </p:blipFill>
        <p:spPr>
          <a:xfrm>
            <a:off x="169398" y="5134564"/>
            <a:ext cx="1811996" cy="1696948"/>
          </a:xfrm>
          <a:prstGeom prst="rect">
            <a:avLst/>
          </a:prstGeom>
        </p:spPr>
      </p:pic>
      <p:sp>
        <p:nvSpPr>
          <p:cNvPr id="2" name="Dikdörtgen 1"/>
          <p:cNvSpPr/>
          <p:nvPr/>
        </p:nvSpPr>
        <p:spPr>
          <a:xfrm>
            <a:off x="6386052" y="5732585"/>
            <a:ext cx="5501148" cy="633046"/>
          </a:xfrm>
          <a:prstGeom prst="rect">
            <a:avLst/>
          </a:prstGeom>
          <a:solidFill>
            <a:srgbClr val="F3A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İki rekatlı bir namazın kılınışı</a:t>
            </a:r>
          </a:p>
        </p:txBody>
      </p:sp>
    </p:spTree>
    <p:extLst>
      <p:ext uri="{BB962C8B-B14F-4D97-AF65-F5344CB8AC3E}">
        <p14:creationId xmlns:p14="http://schemas.microsoft.com/office/powerpoint/2010/main" val="116011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ppt_x"/>
                                          </p:val>
                                        </p:tav>
                                        <p:tav tm="100000">
                                          <p:val>
                                            <p:strVal val="#ppt_x"/>
                                          </p:val>
                                        </p:tav>
                                      </p:tavLst>
                                    </p:anim>
                                    <p:anim calcmode="lin" valueType="num">
                                      <p:cBhvr additive="base">
                                        <p:cTn id="9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117911" y="118252"/>
            <a:ext cx="1744705" cy="3325543"/>
          </a:xfrm>
          <a:prstGeom prst="rect">
            <a:avLst/>
          </a:prstGeom>
        </p:spPr>
      </p:pic>
      <p:pic>
        <p:nvPicPr>
          <p:cNvPr id="5" name="Resim 4"/>
          <p:cNvPicPr>
            <a:picLocks noChangeAspect="1"/>
          </p:cNvPicPr>
          <p:nvPr/>
        </p:nvPicPr>
        <p:blipFill>
          <a:blip r:embed="rId3"/>
          <a:stretch>
            <a:fillRect/>
          </a:stretch>
        </p:blipFill>
        <p:spPr>
          <a:xfrm>
            <a:off x="0" y="78835"/>
            <a:ext cx="1399041" cy="3364960"/>
          </a:xfrm>
          <a:prstGeom prst="rect">
            <a:avLst/>
          </a:prstGeom>
        </p:spPr>
      </p:pic>
      <p:pic>
        <p:nvPicPr>
          <p:cNvPr id="6" name="Resim 5"/>
          <p:cNvPicPr>
            <a:picLocks noChangeAspect="1"/>
          </p:cNvPicPr>
          <p:nvPr/>
        </p:nvPicPr>
        <p:blipFill>
          <a:blip r:embed="rId4"/>
          <a:stretch>
            <a:fillRect/>
          </a:stretch>
        </p:blipFill>
        <p:spPr>
          <a:xfrm>
            <a:off x="1440451" y="78835"/>
            <a:ext cx="1706814" cy="3364960"/>
          </a:xfrm>
          <a:prstGeom prst="rect">
            <a:avLst/>
          </a:prstGeom>
        </p:spPr>
      </p:pic>
      <p:pic>
        <p:nvPicPr>
          <p:cNvPr id="7" name="Resim 6"/>
          <p:cNvPicPr>
            <a:picLocks noChangeAspect="1"/>
          </p:cNvPicPr>
          <p:nvPr/>
        </p:nvPicPr>
        <p:blipFill>
          <a:blip r:embed="rId5"/>
          <a:stretch>
            <a:fillRect/>
          </a:stretch>
        </p:blipFill>
        <p:spPr>
          <a:xfrm>
            <a:off x="3315757" y="78835"/>
            <a:ext cx="1677204" cy="3364960"/>
          </a:xfrm>
          <a:prstGeom prst="rect">
            <a:avLst/>
          </a:prstGeom>
        </p:spPr>
      </p:pic>
      <p:pic>
        <p:nvPicPr>
          <p:cNvPr id="8" name="Resim 7"/>
          <p:cNvPicPr>
            <a:picLocks noChangeAspect="1"/>
          </p:cNvPicPr>
          <p:nvPr/>
        </p:nvPicPr>
        <p:blipFill>
          <a:blip r:embed="rId6"/>
          <a:stretch>
            <a:fillRect/>
          </a:stretch>
        </p:blipFill>
        <p:spPr>
          <a:xfrm>
            <a:off x="6987567" y="118252"/>
            <a:ext cx="1590378" cy="3286125"/>
          </a:xfrm>
          <a:prstGeom prst="rect">
            <a:avLst/>
          </a:prstGeom>
        </p:spPr>
      </p:pic>
      <p:pic>
        <p:nvPicPr>
          <p:cNvPr id="9" name="Resim 8"/>
          <p:cNvPicPr>
            <a:picLocks noChangeAspect="1"/>
          </p:cNvPicPr>
          <p:nvPr/>
        </p:nvPicPr>
        <p:blipFill>
          <a:blip r:embed="rId7"/>
          <a:stretch>
            <a:fillRect/>
          </a:stretch>
        </p:blipFill>
        <p:spPr>
          <a:xfrm>
            <a:off x="8673868" y="118252"/>
            <a:ext cx="1760411" cy="3372294"/>
          </a:xfrm>
          <a:prstGeom prst="rect">
            <a:avLst/>
          </a:prstGeom>
        </p:spPr>
      </p:pic>
      <p:pic>
        <p:nvPicPr>
          <p:cNvPr id="10" name="Resim 9"/>
          <p:cNvPicPr>
            <a:picLocks noChangeAspect="1"/>
          </p:cNvPicPr>
          <p:nvPr/>
        </p:nvPicPr>
        <p:blipFill>
          <a:blip r:embed="rId6"/>
          <a:stretch>
            <a:fillRect/>
          </a:stretch>
        </p:blipFill>
        <p:spPr>
          <a:xfrm>
            <a:off x="10558080" y="118251"/>
            <a:ext cx="1590378" cy="3372295"/>
          </a:xfrm>
          <a:prstGeom prst="rect">
            <a:avLst/>
          </a:prstGeom>
        </p:spPr>
      </p:pic>
      <p:pic>
        <p:nvPicPr>
          <p:cNvPr id="11" name="Resim 10"/>
          <p:cNvPicPr>
            <a:picLocks noChangeAspect="1"/>
          </p:cNvPicPr>
          <p:nvPr/>
        </p:nvPicPr>
        <p:blipFill>
          <a:blip r:embed="rId2"/>
          <a:stretch>
            <a:fillRect/>
          </a:stretch>
        </p:blipFill>
        <p:spPr>
          <a:xfrm>
            <a:off x="3410293" y="3473778"/>
            <a:ext cx="1565875" cy="2529557"/>
          </a:xfrm>
          <a:prstGeom prst="rect">
            <a:avLst/>
          </a:prstGeom>
        </p:spPr>
      </p:pic>
      <p:pic>
        <p:nvPicPr>
          <p:cNvPr id="12" name="Resim 11"/>
          <p:cNvPicPr>
            <a:picLocks noChangeAspect="1"/>
          </p:cNvPicPr>
          <p:nvPr/>
        </p:nvPicPr>
        <p:blipFill>
          <a:blip r:embed="rId4"/>
          <a:stretch>
            <a:fillRect/>
          </a:stretch>
        </p:blipFill>
        <p:spPr>
          <a:xfrm>
            <a:off x="1292" y="3443795"/>
            <a:ext cx="1439159" cy="2559540"/>
          </a:xfrm>
          <a:prstGeom prst="rect">
            <a:avLst/>
          </a:prstGeom>
        </p:spPr>
      </p:pic>
      <p:pic>
        <p:nvPicPr>
          <p:cNvPr id="13" name="Resim 12"/>
          <p:cNvPicPr>
            <a:picLocks noChangeAspect="1"/>
          </p:cNvPicPr>
          <p:nvPr/>
        </p:nvPicPr>
        <p:blipFill>
          <a:blip r:embed="rId5"/>
          <a:stretch>
            <a:fillRect/>
          </a:stretch>
        </p:blipFill>
        <p:spPr>
          <a:xfrm>
            <a:off x="1564456" y="3443795"/>
            <a:ext cx="1458804" cy="2559540"/>
          </a:xfrm>
          <a:prstGeom prst="rect">
            <a:avLst/>
          </a:prstGeom>
        </p:spPr>
      </p:pic>
      <p:pic>
        <p:nvPicPr>
          <p:cNvPr id="14" name="Resim 13"/>
          <p:cNvPicPr>
            <a:picLocks noChangeAspect="1"/>
          </p:cNvPicPr>
          <p:nvPr/>
        </p:nvPicPr>
        <p:blipFill>
          <a:blip r:embed="rId6"/>
          <a:stretch>
            <a:fillRect/>
          </a:stretch>
        </p:blipFill>
        <p:spPr>
          <a:xfrm>
            <a:off x="5209115" y="3490546"/>
            <a:ext cx="1543446" cy="2499574"/>
          </a:xfrm>
          <a:prstGeom prst="rect">
            <a:avLst/>
          </a:prstGeom>
        </p:spPr>
      </p:pic>
      <p:pic>
        <p:nvPicPr>
          <p:cNvPr id="15" name="Resim 14"/>
          <p:cNvPicPr>
            <a:picLocks noChangeAspect="1"/>
          </p:cNvPicPr>
          <p:nvPr/>
        </p:nvPicPr>
        <p:blipFill>
          <a:blip r:embed="rId7"/>
          <a:stretch>
            <a:fillRect/>
          </a:stretch>
        </p:blipFill>
        <p:spPr>
          <a:xfrm>
            <a:off x="6988389" y="3455997"/>
            <a:ext cx="1339048" cy="2565118"/>
          </a:xfrm>
          <a:prstGeom prst="rect">
            <a:avLst/>
          </a:prstGeom>
        </p:spPr>
      </p:pic>
      <p:pic>
        <p:nvPicPr>
          <p:cNvPr id="16" name="Resim 15"/>
          <p:cNvPicPr>
            <a:picLocks noChangeAspect="1"/>
          </p:cNvPicPr>
          <p:nvPr/>
        </p:nvPicPr>
        <p:blipFill>
          <a:blip r:embed="rId6"/>
          <a:stretch>
            <a:fillRect/>
          </a:stretch>
        </p:blipFill>
        <p:spPr>
          <a:xfrm>
            <a:off x="8588379" y="3455996"/>
            <a:ext cx="1513654" cy="2565119"/>
          </a:xfrm>
          <a:prstGeom prst="rect">
            <a:avLst/>
          </a:prstGeom>
        </p:spPr>
      </p:pic>
      <p:pic>
        <p:nvPicPr>
          <p:cNvPr id="17" name="Resim 16"/>
          <p:cNvPicPr>
            <a:picLocks noChangeAspect="1"/>
          </p:cNvPicPr>
          <p:nvPr/>
        </p:nvPicPr>
        <p:blipFill>
          <a:blip r:embed="rId7"/>
          <a:stretch>
            <a:fillRect/>
          </a:stretch>
        </p:blipFill>
        <p:spPr>
          <a:xfrm>
            <a:off x="10662988" y="3492435"/>
            <a:ext cx="1334941" cy="2557251"/>
          </a:xfrm>
          <a:prstGeom prst="rect">
            <a:avLst/>
          </a:prstGeom>
        </p:spPr>
      </p:pic>
      <p:pic>
        <p:nvPicPr>
          <p:cNvPr id="18" name="Resim 17"/>
          <p:cNvPicPr>
            <a:picLocks noChangeAspect="1"/>
          </p:cNvPicPr>
          <p:nvPr/>
        </p:nvPicPr>
        <p:blipFill>
          <a:blip r:embed="rId8"/>
          <a:stretch>
            <a:fillRect/>
          </a:stretch>
        </p:blipFill>
        <p:spPr>
          <a:xfrm>
            <a:off x="231597" y="5049561"/>
            <a:ext cx="1400175" cy="1685925"/>
          </a:xfrm>
          <a:prstGeom prst="rect">
            <a:avLst/>
          </a:prstGeom>
        </p:spPr>
      </p:pic>
      <p:pic>
        <p:nvPicPr>
          <p:cNvPr id="19" name="Resim 18"/>
          <p:cNvPicPr>
            <a:picLocks noChangeAspect="1"/>
          </p:cNvPicPr>
          <p:nvPr/>
        </p:nvPicPr>
        <p:blipFill>
          <a:blip r:embed="rId9"/>
          <a:stretch>
            <a:fillRect/>
          </a:stretch>
        </p:blipFill>
        <p:spPr>
          <a:xfrm>
            <a:off x="1712577" y="4878111"/>
            <a:ext cx="1571625" cy="1857375"/>
          </a:xfrm>
          <a:prstGeom prst="rect">
            <a:avLst/>
          </a:prstGeom>
        </p:spPr>
      </p:pic>
      <p:sp>
        <p:nvSpPr>
          <p:cNvPr id="20" name="Dikdörtgen 19"/>
          <p:cNvSpPr/>
          <p:nvPr/>
        </p:nvSpPr>
        <p:spPr>
          <a:xfrm>
            <a:off x="6902245" y="6067866"/>
            <a:ext cx="5095684" cy="633046"/>
          </a:xfrm>
          <a:prstGeom prst="rect">
            <a:avLst/>
          </a:prstGeom>
          <a:solidFill>
            <a:srgbClr val="F3A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İki rekatlı bir namazın kılınışı</a:t>
            </a:r>
          </a:p>
        </p:txBody>
      </p:sp>
    </p:spTree>
    <p:extLst>
      <p:ext uri="{BB962C8B-B14F-4D97-AF65-F5344CB8AC3E}">
        <p14:creationId xmlns:p14="http://schemas.microsoft.com/office/powerpoint/2010/main" val="182847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2812669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239920" y="132328"/>
            <a:ext cx="4657724"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ea typeface="+mn-ea"/>
              <a:cs typeface="+mn-cs"/>
            </a:endParaRPr>
          </a:p>
        </p:txBody>
      </p:sp>
      <p:grpSp>
        <p:nvGrpSpPr>
          <p:cNvPr id="120" name="Grup 119"/>
          <p:cNvGrpSpPr/>
          <p:nvPr/>
        </p:nvGrpSpPr>
        <p:grpSpPr>
          <a:xfrm>
            <a:off x="630513" y="1984687"/>
            <a:ext cx="3876541" cy="785612"/>
            <a:chOff x="630513" y="1984687"/>
            <a:chExt cx="3876541" cy="785612"/>
          </a:xfrm>
        </p:grpSpPr>
        <p:sp>
          <p:nvSpPr>
            <p:cNvPr id="16" name="Rectangle: Rounded Corners 57">
              <a:extLst>
                <a:ext uri="{FF2B5EF4-FFF2-40B4-BE49-F238E27FC236}">
                  <a16:creationId xmlns:a16="http://schemas.microsoft.com/office/drawing/2014/main" id="{91BBB216-0CCA-4A6E-BFCE-C8DFDF4BDFA8}"/>
                </a:ext>
              </a:extLst>
            </p:cNvPr>
            <p:cNvSpPr/>
            <p:nvPr/>
          </p:nvSpPr>
          <p:spPr>
            <a:xfrm>
              <a:off x="723347"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7" name="Rectangle: Rounded Corners 58">
              <a:extLst>
                <a:ext uri="{FF2B5EF4-FFF2-40B4-BE49-F238E27FC236}">
                  <a16:creationId xmlns:a16="http://schemas.microsoft.com/office/drawing/2014/main" id="{AE344980-A0F9-4442-AA03-D323D7E1CA3B}"/>
                </a:ext>
              </a:extLst>
            </p:cNvPr>
            <p:cNvSpPr/>
            <p:nvPr/>
          </p:nvSpPr>
          <p:spPr>
            <a:xfrm>
              <a:off x="630513"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8" name="Freeform: Shape 59">
              <a:extLst>
                <a:ext uri="{FF2B5EF4-FFF2-40B4-BE49-F238E27FC236}">
                  <a16:creationId xmlns:a16="http://schemas.microsoft.com/office/drawing/2014/main" id="{B68465A6-46E2-4EE0-8184-2FACF9CC45D2}"/>
                </a:ext>
              </a:extLst>
            </p:cNvPr>
            <p:cNvSpPr/>
            <p:nvPr/>
          </p:nvSpPr>
          <p:spPr>
            <a:xfrm>
              <a:off x="1114425" y="1984687"/>
              <a:ext cx="339262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31" name="TextBox 72">
              <a:extLst>
                <a:ext uri="{FF2B5EF4-FFF2-40B4-BE49-F238E27FC236}">
                  <a16:creationId xmlns:a16="http://schemas.microsoft.com/office/drawing/2014/main" id="{934F7C64-0C73-48B9-950D-322D29770A15}"/>
                </a:ext>
              </a:extLst>
            </p:cNvPr>
            <p:cNvSpPr txBox="1"/>
            <p:nvPr/>
          </p:nvSpPr>
          <p:spPr>
            <a:xfrm>
              <a:off x="708720" y="199562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endParaRPr>
            </a:p>
          </p:txBody>
        </p:sp>
      </p:grpSp>
      <p:sp>
        <p:nvSpPr>
          <p:cNvPr id="35" name="TextBox 76">
            <a:extLst>
              <a:ext uri="{FF2B5EF4-FFF2-40B4-BE49-F238E27FC236}">
                <a16:creationId xmlns:a16="http://schemas.microsoft.com/office/drawing/2014/main" id="{0480DD8E-FCE9-42DC-BA60-82D264F8D3A2}"/>
              </a:ext>
            </a:extLst>
          </p:cNvPr>
          <p:cNvSpPr txBox="1"/>
          <p:nvPr/>
        </p:nvSpPr>
        <p:spPr>
          <a:xfrm>
            <a:off x="1269307" y="2114739"/>
            <a:ext cx="3497848" cy="53860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2900" b="1" i="0" u="none" strike="noStrike" kern="1200" cap="none" spc="0" normalizeH="0" baseline="0" noProof="0" dirty="0" err="1">
                <a:ln>
                  <a:noFill/>
                </a:ln>
                <a:solidFill>
                  <a:prstClr val="white"/>
                </a:solidFill>
                <a:effectLst/>
                <a:uLnTx/>
                <a:uFillTx/>
                <a:ea typeface="+mn-ea"/>
                <a:cs typeface="+mn-cs"/>
              </a:rPr>
              <a:t>Necâsetten</a:t>
            </a:r>
            <a:r>
              <a:rPr kumimoji="0" lang="tr-TR" sz="2900" b="1" i="0" u="none" strike="noStrike" kern="1200" cap="none" spc="0" normalizeH="0" baseline="0" noProof="0" dirty="0">
                <a:ln>
                  <a:noFill/>
                </a:ln>
                <a:solidFill>
                  <a:prstClr val="white"/>
                </a:solidFill>
                <a:effectLst/>
                <a:uLnTx/>
                <a:uFillTx/>
                <a:ea typeface="+mn-ea"/>
                <a:cs typeface="+mn-cs"/>
              </a:rPr>
              <a:t> </a:t>
            </a:r>
            <a:r>
              <a:rPr kumimoji="0" lang="tr-TR" sz="2900" b="1" i="0" u="none" strike="noStrike" kern="1200" cap="none" spc="0" normalizeH="0" baseline="0" noProof="0" dirty="0" err="1">
                <a:ln>
                  <a:noFill/>
                </a:ln>
                <a:solidFill>
                  <a:prstClr val="white"/>
                </a:solidFill>
                <a:effectLst/>
                <a:uLnTx/>
                <a:uFillTx/>
                <a:ea typeface="+mn-ea"/>
                <a:cs typeface="+mn-cs"/>
              </a:rPr>
              <a:t>Tahâret</a:t>
            </a:r>
            <a:endParaRPr kumimoji="0" lang="tr-TR" sz="2900" b="1" i="0" u="none" strike="noStrike" kern="1200" cap="none" spc="0" normalizeH="0" baseline="0" noProof="0" dirty="0">
              <a:ln>
                <a:noFill/>
              </a:ln>
              <a:solidFill>
                <a:prstClr val="white"/>
              </a:solidFill>
              <a:effectLst/>
              <a:uLnTx/>
              <a:uFillTx/>
              <a:ea typeface="+mn-ea"/>
              <a:cs typeface="+mn-cs"/>
            </a:endParaRPr>
          </a:p>
        </p:txBody>
      </p:sp>
      <p:grpSp>
        <p:nvGrpSpPr>
          <p:cNvPr id="121" name="Grup 120"/>
          <p:cNvGrpSpPr/>
          <p:nvPr/>
        </p:nvGrpSpPr>
        <p:grpSpPr>
          <a:xfrm>
            <a:off x="630991" y="2926952"/>
            <a:ext cx="3876541" cy="785612"/>
            <a:chOff x="630991" y="2926952"/>
            <a:chExt cx="3876541" cy="785612"/>
          </a:xfrm>
        </p:grpSpPr>
        <p:sp>
          <p:nvSpPr>
            <p:cNvPr id="19" name="Rectangle: Rounded Corners 60">
              <a:extLst>
                <a:ext uri="{FF2B5EF4-FFF2-40B4-BE49-F238E27FC236}">
                  <a16:creationId xmlns:a16="http://schemas.microsoft.com/office/drawing/2014/main" id="{01FF7A35-2AC0-4FA3-8B0D-27AC6C047793}"/>
                </a:ext>
              </a:extLst>
            </p:cNvPr>
            <p:cNvSpPr/>
            <p:nvPr/>
          </p:nvSpPr>
          <p:spPr>
            <a:xfrm>
              <a:off x="723825"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20" name="Rectangle: Rounded Corners 61">
              <a:extLst>
                <a:ext uri="{FF2B5EF4-FFF2-40B4-BE49-F238E27FC236}">
                  <a16:creationId xmlns:a16="http://schemas.microsoft.com/office/drawing/2014/main" id="{CE88C51E-BF84-44AE-A36F-9FBDF75B71AE}"/>
                </a:ext>
              </a:extLst>
            </p:cNvPr>
            <p:cNvSpPr/>
            <p:nvPr/>
          </p:nvSpPr>
          <p:spPr>
            <a:xfrm>
              <a:off x="630991"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21" name="Freeform: Shape 62">
              <a:extLst>
                <a:ext uri="{FF2B5EF4-FFF2-40B4-BE49-F238E27FC236}">
                  <a16:creationId xmlns:a16="http://schemas.microsoft.com/office/drawing/2014/main" id="{50C9307A-763D-493E-992C-D7C62C81E610}"/>
                </a:ext>
              </a:extLst>
            </p:cNvPr>
            <p:cNvSpPr/>
            <p:nvPr/>
          </p:nvSpPr>
          <p:spPr>
            <a:xfrm>
              <a:off x="1114425" y="2926952"/>
              <a:ext cx="339310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32" name="TextBox 73">
              <a:extLst>
                <a:ext uri="{FF2B5EF4-FFF2-40B4-BE49-F238E27FC236}">
                  <a16:creationId xmlns:a16="http://schemas.microsoft.com/office/drawing/2014/main" id="{5F588A33-70C0-4CD9-83AE-1FD66845597C}"/>
                </a:ext>
              </a:extLst>
            </p:cNvPr>
            <p:cNvSpPr txBox="1"/>
            <p:nvPr/>
          </p:nvSpPr>
          <p:spPr>
            <a:xfrm>
              <a:off x="734829" y="2963682"/>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endParaRPr>
            </a:p>
          </p:txBody>
        </p:sp>
        <p:sp>
          <p:nvSpPr>
            <p:cNvPr id="37" name="TextBox 78">
              <a:extLst>
                <a:ext uri="{FF2B5EF4-FFF2-40B4-BE49-F238E27FC236}">
                  <a16:creationId xmlns:a16="http://schemas.microsoft.com/office/drawing/2014/main" id="{EF79C6E0-05FC-478F-BEF3-E8C1CFAE1C96}"/>
                </a:ext>
              </a:extLst>
            </p:cNvPr>
            <p:cNvSpPr txBox="1"/>
            <p:nvPr/>
          </p:nvSpPr>
          <p:spPr>
            <a:xfrm>
              <a:off x="1377191" y="3064485"/>
              <a:ext cx="23610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dirty="0">
                <a:ln>
                  <a:noFill/>
                </a:ln>
                <a:solidFill>
                  <a:prstClr val="white"/>
                </a:solidFill>
                <a:effectLst/>
                <a:uLnTx/>
                <a:uFillTx/>
                <a:ea typeface="Adobe Fan Heiti Std B" panose="020B0700000000000000" pitchFamily="34" charset="-128"/>
                <a:cs typeface="+mn-cs"/>
              </a:endParaRPr>
            </a:p>
          </p:txBody>
        </p:sp>
      </p:grpSp>
      <p:grpSp>
        <p:nvGrpSpPr>
          <p:cNvPr id="122" name="Grup 121"/>
          <p:cNvGrpSpPr/>
          <p:nvPr/>
        </p:nvGrpSpPr>
        <p:grpSpPr>
          <a:xfrm>
            <a:off x="637325" y="3890004"/>
            <a:ext cx="3876542" cy="785612"/>
            <a:chOff x="637325" y="3890004"/>
            <a:chExt cx="3876542" cy="785612"/>
          </a:xfrm>
        </p:grpSpPr>
        <p:sp>
          <p:nvSpPr>
            <p:cNvPr id="22" name="Rectangle: Rounded Corners 63">
              <a:extLst>
                <a:ext uri="{FF2B5EF4-FFF2-40B4-BE49-F238E27FC236}">
                  <a16:creationId xmlns:a16="http://schemas.microsoft.com/office/drawing/2014/main" id="{53E5E4F4-1597-4ACA-BB97-4C64A4610159}"/>
                </a:ext>
              </a:extLst>
            </p:cNvPr>
            <p:cNvSpPr/>
            <p:nvPr/>
          </p:nvSpPr>
          <p:spPr>
            <a:xfrm>
              <a:off x="730159"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23" name="Rectangle: Rounded Corners 64">
              <a:extLst>
                <a:ext uri="{FF2B5EF4-FFF2-40B4-BE49-F238E27FC236}">
                  <a16:creationId xmlns:a16="http://schemas.microsoft.com/office/drawing/2014/main" id="{ECF73E63-5652-4474-BCB8-8902000D9824}"/>
                </a:ext>
              </a:extLst>
            </p:cNvPr>
            <p:cNvSpPr/>
            <p:nvPr/>
          </p:nvSpPr>
          <p:spPr>
            <a:xfrm>
              <a:off x="637325"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24" name="Freeform: Shape 65">
              <a:extLst>
                <a:ext uri="{FF2B5EF4-FFF2-40B4-BE49-F238E27FC236}">
                  <a16:creationId xmlns:a16="http://schemas.microsoft.com/office/drawing/2014/main" id="{3AB7F088-4F1C-4196-9474-A1119A2F99FC}"/>
                </a:ext>
              </a:extLst>
            </p:cNvPr>
            <p:cNvSpPr/>
            <p:nvPr/>
          </p:nvSpPr>
          <p:spPr>
            <a:xfrm>
              <a:off x="1114425" y="3890004"/>
              <a:ext cx="3399442"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33" name="TextBox 74">
              <a:extLst>
                <a:ext uri="{FF2B5EF4-FFF2-40B4-BE49-F238E27FC236}">
                  <a16:creationId xmlns:a16="http://schemas.microsoft.com/office/drawing/2014/main" id="{A996D8A1-9775-4312-9DF7-8AABBC25D66D}"/>
                </a:ext>
              </a:extLst>
            </p:cNvPr>
            <p:cNvSpPr txBox="1"/>
            <p:nvPr/>
          </p:nvSpPr>
          <p:spPr>
            <a:xfrm>
              <a:off x="708720" y="391921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endParaRPr>
            </a:p>
          </p:txBody>
        </p:sp>
        <p:sp>
          <p:nvSpPr>
            <p:cNvPr id="39" name="TextBox 80">
              <a:extLst>
                <a:ext uri="{FF2B5EF4-FFF2-40B4-BE49-F238E27FC236}">
                  <a16:creationId xmlns:a16="http://schemas.microsoft.com/office/drawing/2014/main" id="{322818A5-95D6-4438-B968-698D88CA9683}"/>
                </a:ext>
              </a:extLst>
            </p:cNvPr>
            <p:cNvSpPr txBox="1"/>
            <p:nvPr/>
          </p:nvSpPr>
          <p:spPr>
            <a:xfrm>
              <a:off x="1367340" y="3980828"/>
              <a:ext cx="3009221"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ea typeface="+mn-ea"/>
                  <a:cs typeface="+mn-cs"/>
                </a:rPr>
                <a:t>İstikbâl-i kıble</a:t>
              </a:r>
            </a:p>
          </p:txBody>
        </p:sp>
      </p:grpSp>
      <p:grpSp>
        <p:nvGrpSpPr>
          <p:cNvPr id="123" name="Grup 122"/>
          <p:cNvGrpSpPr/>
          <p:nvPr/>
        </p:nvGrpSpPr>
        <p:grpSpPr>
          <a:xfrm>
            <a:off x="631469" y="4832970"/>
            <a:ext cx="3876541" cy="785612"/>
            <a:chOff x="631469" y="4832970"/>
            <a:chExt cx="3876541" cy="785612"/>
          </a:xfrm>
        </p:grpSpPr>
        <p:sp>
          <p:nvSpPr>
            <p:cNvPr id="25" name="Rectangle: Rounded Corners 66">
              <a:extLst>
                <a:ext uri="{FF2B5EF4-FFF2-40B4-BE49-F238E27FC236}">
                  <a16:creationId xmlns:a16="http://schemas.microsoft.com/office/drawing/2014/main" id="{219F130D-1895-40E7-9937-89BB7425DB62}"/>
                </a:ext>
              </a:extLst>
            </p:cNvPr>
            <p:cNvSpPr/>
            <p:nvPr/>
          </p:nvSpPr>
          <p:spPr>
            <a:xfrm>
              <a:off x="724303"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67">
              <a:extLst>
                <a:ext uri="{FF2B5EF4-FFF2-40B4-BE49-F238E27FC236}">
                  <a16:creationId xmlns:a16="http://schemas.microsoft.com/office/drawing/2014/main" id="{3195C082-7ECA-4236-AB01-47DE567F36EB}"/>
                </a:ext>
              </a:extLst>
            </p:cNvPr>
            <p:cNvSpPr/>
            <p:nvPr/>
          </p:nvSpPr>
          <p:spPr>
            <a:xfrm>
              <a:off x="631469"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27" name="Freeform: Shape 68">
              <a:extLst>
                <a:ext uri="{FF2B5EF4-FFF2-40B4-BE49-F238E27FC236}">
                  <a16:creationId xmlns:a16="http://schemas.microsoft.com/office/drawing/2014/main" id="{B1A9008D-F5A1-41E3-9A4E-7199DCBD9D66}"/>
                </a:ext>
              </a:extLst>
            </p:cNvPr>
            <p:cNvSpPr/>
            <p:nvPr/>
          </p:nvSpPr>
          <p:spPr>
            <a:xfrm>
              <a:off x="1257301" y="4832970"/>
              <a:ext cx="325070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34" name="TextBox 75">
              <a:extLst>
                <a:ext uri="{FF2B5EF4-FFF2-40B4-BE49-F238E27FC236}">
                  <a16:creationId xmlns:a16="http://schemas.microsoft.com/office/drawing/2014/main" id="{B2EB0E46-D07C-46B0-97BC-52C2D3EDC447}"/>
                </a:ext>
              </a:extLst>
            </p:cNvPr>
            <p:cNvSpPr txBox="1"/>
            <p:nvPr/>
          </p:nvSpPr>
          <p:spPr>
            <a:xfrm>
              <a:off x="708720" y="490572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endParaRPr>
            </a:p>
          </p:txBody>
        </p:sp>
        <p:sp>
          <p:nvSpPr>
            <p:cNvPr id="41" name="TextBox 82">
              <a:extLst>
                <a:ext uri="{FF2B5EF4-FFF2-40B4-BE49-F238E27FC236}">
                  <a16:creationId xmlns:a16="http://schemas.microsoft.com/office/drawing/2014/main" id="{7323DDFB-4AA7-4AA0-B4C0-8F3070DC340E}"/>
                </a:ext>
              </a:extLst>
            </p:cNvPr>
            <p:cNvSpPr txBox="1"/>
            <p:nvPr/>
          </p:nvSpPr>
          <p:spPr>
            <a:xfrm>
              <a:off x="1750634" y="4874341"/>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000" b="0" i="0" u="none" strike="noStrike" kern="1200" cap="none" spc="0" normalizeH="0" baseline="0" noProof="0" dirty="0">
                <a:ln>
                  <a:noFill/>
                </a:ln>
                <a:solidFill>
                  <a:prstClr val="white"/>
                </a:solidFill>
                <a:effectLst/>
                <a:uLnTx/>
                <a:uFillTx/>
                <a:ea typeface="Adobe Fan Heiti Std B" panose="020B0700000000000000" pitchFamily="34" charset="-128"/>
                <a:cs typeface="+mn-cs"/>
              </a:endParaRPr>
            </a:p>
          </p:txBody>
        </p:sp>
      </p:grpSp>
      <p:grpSp>
        <p:nvGrpSpPr>
          <p:cNvPr id="124" name="Grup 123"/>
          <p:cNvGrpSpPr/>
          <p:nvPr/>
        </p:nvGrpSpPr>
        <p:grpSpPr>
          <a:xfrm>
            <a:off x="630513" y="5763127"/>
            <a:ext cx="3876541" cy="785612"/>
            <a:chOff x="630513" y="5763127"/>
            <a:chExt cx="3876541" cy="785612"/>
          </a:xfrm>
        </p:grpSpPr>
        <p:sp>
          <p:nvSpPr>
            <p:cNvPr id="45" name="Rectangle: Rounded Corners 54">
              <a:extLst>
                <a:ext uri="{FF2B5EF4-FFF2-40B4-BE49-F238E27FC236}">
                  <a16:creationId xmlns:a16="http://schemas.microsoft.com/office/drawing/2014/main" id="{221237B6-F95C-4D1C-9E6F-D9FEFD8EA6D8}"/>
                </a:ext>
              </a:extLst>
            </p:cNvPr>
            <p:cNvSpPr/>
            <p:nvPr/>
          </p:nvSpPr>
          <p:spPr>
            <a:xfrm>
              <a:off x="723347"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46" name="Rectangle: Rounded Corners 55">
              <a:extLst>
                <a:ext uri="{FF2B5EF4-FFF2-40B4-BE49-F238E27FC236}">
                  <a16:creationId xmlns:a16="http://schemas.microsoft.com/office/drawing/2014/main" id="{46CE7A94-7BD1-4E38-9127-94A734DFAD21}"/>
                </a:ext>
              </a:extLst>
            </p:cNvPr>
            <p:cNvSpPr/>
            <p:nvPr/>
          </p:nvSpPr>
          <p:spPr>
            <a:xfrm>
              <a:off x="630513"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47" name="Freeform: Shape 56">
              <a:extLst>
                <a:ext uri="{FF2B5EF4-FFF2-40B4-BE49-F238E27FC236}">
                  <a16:creationId xmlns:a16="http://schemas.microsoft.com/office/drawing/2014/main" id="{7A2619FC-FC19-47C7-8431-02D06554B411}"/>
                </a:ext>
              </a:extLst>
            </p:cNvPr>
            <p:cNvSpPr/>
            <p:nvPr/>
          </p:nvSpPr>
          <p:spPr>
            <a:xfrm>
              <a:off x="1257301" y="5763127"/>
              <a:ext cx="324975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48" name="TextBox 69">
              <a:extLst>
                <a:ext uri="{FF2B5EF4-FFF2-40B4-BE49-F238E27FC236}">
                  <a16:creationId xmlns:a16="http://schemas.microsoft.com/office/drawing/2014/main" id="{AC839C23-B05F-4222-90AC-2C645A8998DF}"/>
                </a:ext>
              </a:extLst>
            </p:cNvPr>
            <p:cNvSpPr txBox="1"/>
            <p:nvPr/>
          </p:nvSpPr>
          <p:spPr>
            <a:xfrm>
              <a:off x="722868" y="580438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49" name="TextBox 70">
              <a:extLst>
                <a:ext uri="{FF2B5EF4-FFF2-40B4-BE49-F238E27FC236}">
                  <a16:creationId xmlns:a16="http://schemas.microsoft.com/office/drawing/2014/main" id="{B3508916-B9DB-4925-9444-5FCDC3C4DE9E}"/>
                </a:ext>
              </a:extLst>
            </p:cNvPr>
            <p:cNvSpPr txBox="1"/>
            <p:nvPr/>
          </p:nvSpPr>
          <p:spPr>
            <a:xfrm>
              <a:off x="1749678" y="5780074"/>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white"/>
                  </a:solidFill>
                  <a:effectLst/>
                  <a:uLnTx/>
                  <a:uFillTx/>
                  <a:ea typeface="Adobe Gothic Std B" panose="020B0800000000000000" pitchFamily="34" charset="-128"/>
                  <a:cs typeface="+mn-cs"/>
                </a:rPr>
                <a:t>Niyet</a:t>
              </a:r>
              <a:endParaRPr kumimoji="0" lang="en-IN" sz="4000" b="0" i="0" u="none" strike="noStrike" kern="1200" cap="none" spc="0" normalizeH="0" baseline="0" noProof="0" dirty="0">
                <a:ln>
                  <a:noFill/>
                </a:ln>
                <a:solidFill>
                  <a:prstClr val="white"/>
                </a:solidFill>
                <a:effectLst/>
                <a:uLnTx/>
                <a:uFillTx/>
                <a:ea typeface="Adobe Fan Heiti Std B" panose="020B0700000000000000" pitchFamily="34" charset="-128"/>
                <a:cs typeface="+mn-cs"/>
              </a:endParaRPr>
            </a:p>
          </p:txBody>
        </p:sp>
      </p:grpSp>
      <p:sp>
        <p:nvSpPr>
          <p:cNvPr id="51" name="İçerik Yer Tutucusu 2"/>
          <p:cNvSpPr>
            <a:spLocks noGrp="1"/>
          </p:cNvSpPr>
          <p:nvPr>
            <p:ph idx="1"/>
          </p:nvPr>
        </p:nvSpPr>
        <p:spPr>
          <a:xfrm rot="5400000">
            <a:off x="4270742" y="3230098"/>
            <a:ext cx="3711985" cy="813175"/>
          </a:xfrm>
          <a:solidFill>
            <a:srgbClr val="E3573C"/>
          </a:solidFill>
          <a:ln w="28575">
            <a:solidFill>
              <a:srgbClr val="FFFF00"/>
            </a:solid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ctr">
              <a:buNone/>
            </a:pPr>
            <a:r>
              <a:rPr lang="tr-TR" sz="3200" dirty="0"/>
              <a:t>NAMAZIN ŞARTLARI</a:t>
            </a:r>
          </a:p>
        </p:txBody>
      </p:sp>
      <p:sp>
        <p:nvSpPr>
          <p:cNvPr id="52" name="Dikdörtgen 51"/>
          <p:cNvSpPr/>
          <p:nvPr/>
        </p:nvSpPr>
        <p:spPr>
          <a:xfrm>
            <a:off x="651948" y="2200"/>
            <a:ext cx="3918856" cy="950005"/>
          </a:xfrm>
          <a:prstGeom prst="rect">
            <a:avLst/>
          </a:prstGeom>
          <a:solidFill>
            <a:srgbClr val="F3994B"/>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ea typeface="+mn-ea"/>
                <a:cs typeface="+mn-cs"/>
              </a:rPr>
              <a:t>Dışındaki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ea typeface="+mn-ea"/>
                <a:cs typeface="+mn-cs"/>
              </a:rPr>
              <a:t>Namaza Hazırlık Şartları </a:t>
            </a:r>
          </a:p>
        </p:txBody>
      </p:sp>
      <p:sp>
        <p:nvSpPr>
          <p:cNvPr id="44" name="Sağ Ok 43"/>
          <p:cNvSpPr/>
          <p:nvPr/>
        </p:nvSpPr>
        <p:spPr>
          <a:xfrm>
            <a:off x="6597334" y="3394370"/>
            <a:ext cx="756348"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ea typeface="+mn-ea"/>
              <a:cs typeface="+mn-cs"/>
            </a:endParaRPr>
          </a:p>
        </p:txBody>
      </p:sp>
      <p:sp>
        <p:nvSpPr>
          <p:cNvPr id="54" name="Sağ Ok 53"/>
          <p:cNvSpPr/>
          <p:nvPr/>
        </p:nvSpPr>
        <p:spPr>
          <a:xfrm rot="10800000">
            <a:off x="4990000" y="3404237"/>
            <a:ext cx="606577" cy="484632"/>
          </a:xfrm>
          <a:prstGeom prst="rightArrow">
            <a:avLst/>
          </a:prstGeom>
          <a:solidFill>
            <a:srgbClr val="E3573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ea typeface="+mn-ea"/>
              <a:cs typeface="+mn-cs"/>
            </a:endParaRPr>
          </a:p>
        </p:txBody>
      </p:sp>
      <p:sp>
        <p:nvSpPr>
          <p:cNvPr id="87" name="Dikdörtgen 86"/>
          <p:cNvSpPr/>
          <p:nvPr/>
        </p:nvSpPr>
        <p:spPr>
          <a:xfrm>
            <a:off x="7508631" y="132328"/>
            <a:ext cx="4586508" cy="6645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ea typeface="+mn-ea"/>
              <a:cs typeface="+mn-cs"/>
            </a:endParaRPr>
          </a:p>
        </p:txBody>
      </p:sp>
      <p:grpSp>
        <p:nvGrpSpPr>
          <p:cNvPr id="125" name="Grup 124"/>
          <p:cNvGrpSpPr/>
          <p:nvPr/>
        </p:nvGrpSpPr>
        <p:grpSpPr>
          <a:xfrm>
            <a:off x="7845515" y="1102846"/>
            <a:ext cx="3876541" cy="785612"/>
            <a:chOff x="7845515" y="1102846"/>
            <a:chExt cx="3876541" cy="785612"/>
          </a:xfrm>
        </p:grpSpPr>
        <p:sp>
          <p:nvSpPr>
            <p:cNvPr id="88" name="Rectangle: Rounded Corners 54">
              <a:extLst>
                <a:ext uri="{FF2B5EF4-FFF2-40B4-BE49-F238E27FC236}">
                  <a16:creationId xmlns:a16="http://schemas.microsoft.com/office/drawing/2014/main" id="{221237B6-F95C-4D1C-9E6F-D9FEFD8EA6D8}"/>
                </a:ext>
              </a:extLst>
            </p:cNvPr>
            <p:cNvSpPr/>
            <p:nvPr/>
          </p:nvSpPr>
          <p:spPr>
            <a:xfrm>
              <a:off x="7938349"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89" name="Rectangle: Rounded Corners 55">
              <a:extLst>
                <a:ext uri="{FF2B5EF4-FFF2-40B4-BE49-F238E27FC236}">
                  <a16:creationId xmlns:a16="http://schemas.microsoft.com/office/drawing/2014/main" id="{46CE7A94-7BD1-4E38-9127-94A734DFAD21}"/>
                </a:ext>
              </a:extLst>
            </p:cNvPr>
            <p:cNvSpPr/>
            <p:nvPr/>
          </p:nvSpPr>
          <p:spPr>
            <a:xfrm>
              <a:off x="7845515"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90" name="Freeform: Shape 56">
              <a:extLst>
                <a:ext uri="{FF2B5EF4-FFF2-40B4-BE49-F238E27FC236}">
                  <a16:creationId xmlns:a16="http://schemas.microsoft.com/office/drawing/2014/main" id="{7A2619FC-FC19-47C7-8431-02D06554B411}"/>
                </a:ext>
              </a:extLst>
            </p:cNvPr>
            <p:cNvSpPr/>
            <p:nvPr/>
          </p:nvSpPr>
          <p:spPr>
            <a:xfrm>
              <a:off x="8272463" y="1102846"/>
              <a:ext cx="344959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03" name="TextBox 69">
              <a:extLst>
                <a:ext uri="{FF2B5EF4-FFF2-40B4-BE49-F238E27FC236}">
                  <a16:creationId xmlns:a16="http://schemas.microsoft.com/office/drawing/2014/main" id="{AC839C23-B05F-4222-90AC-2C645A8998DF}"/>
                </a:ext>
              </a:extLst>
            </p:cNvPr>
            <p:cNvSpPr txBox="1"/>
            <p:nvPr/>
          </p:nvSpPr>
          <p:spPr>
            <a:xfrm>
              <a:off x="7937871" y="1199077"/>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04" name="TextBox 70">
              <a:extLst>
                <a:ext uri="{FF2B5EF4-FFF2-40B4-BE49-F238E27FC236}">
                  <a16:creationId xmlns:a16="http://schemas.microsoft.com/office/drawing/2014/main" id="{B3508916-B9DB-4925-9444-5FCDC3C4DE9E}"/>
                </a:ext>
              </a:extLst>
            </p:cNvPr>
            <p:cNvSpPr txBox="1"/>
            <p:nvPr/>
          </p:nvSpPr>
          <p:spPr>
            <a:xfrm>
              <a:off x="8588621" y="1175781"/>
              <a:ext cx="2817276" cy="646331"/>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err="1">
                  <a:ln>
                    <a:noFill/>
                  </a:ln>
                  <a:solidFill>
                    <a:prstClr val="white"/>
                  </a:solidFill>
                  <a:effectLst/>
                  <a:uLnTx/>
                  <a:uFillTx/>
                  <a:ea typeface="+mn-ea"/>
                  <a:cs typeface="+mn-cs"/>
                </a:rPr>
                <a:t>İftitah</a:t>
              </a:r>
              <a:r>
                <a:rPr kumimoji="0" lang="tr-TR" sz="3600" b="1" i="0" u="none" strike="noStrike" kern="1200" cap="none" spc="0" normalizeH="0" baseline="0" noProof="0" dirty="0">
                  <a:ln>
                    <a:noFill/>
                  </a:ln>
                  <a:solidFill>
                    <a:prstClr val="white"/>
                  </a:solidFill>
                  <a:effectLst/>
                  <a:uLnTx/>
                  <a:uFillTx/>
                  <a:ea typeface="+mn-ea"/>
                  <a:cs typeface="+mn-cs"/>
                </a:rPr>
                <a:t> tekbiri</a:t>
              </a:r>
            </a:p>
          </p:txBody>
        </p:sp>
      </p:grpSp>
      <p:grpSp>
        <p:nvGrpSpPr>
          <p:cNvPr id="126" name="Grup 125"/>
          <p:cNvGrpSpPr/>
          <p:nvPr/>
        </p:nvGrpSpPr>
        <p:grpSpPr>
          <a:xfrm>
            <a:off x="7828008" y="1984687"/>
            <a:ext cx="3876542" cy="785612"/>
            <a:chOff x="7828008" y="1984687"/>
            <a:chExt cx="3876542" cy="785612"/>
          </a:xfrm>
        </p:grpSpPr>
        <p:sp>
          <p:nvSpPr>
            <p:cNvPr id="91" name="Rectangle: Rounded Corners 57">
              <a:extLst>
                <a:ext uri="{FF2B5EF4-FFF2-40B4-BE49-F238E27FC236}">
                  <a16:creationId xmlns:a16="http://schemas.microsoft.com/office/drawing/2014/main" id="{91BBB216-0CCA-4A6E-BFCE-C8DFDF4BDFA8}"/>
                </a:ext>
              </a:extLst>
            </p:cNvPr>
            <p:cNvSpPr/>
            <p:nvPr/>
          </p:nvSpPr>
          <p:spPr>
            <a:xfrm>
              <a:off x="7920842" y="2046721"/>
              <a:ext cx="3690871" cy="647700"/>
            </a:xfrm>
            <a:prstGeom prst="roundRect">
              <a:avLst>
                <a:gd name="adj" fmla="val 29782"/>
              </a:avLst>
            </a:prstGeom>
            <a:gradFill flip="none" rotWithShape="1">
              <a:gsLst>
                <a:gs pos="0">
                  <a:srgbClr val="FFC000"/>
                </a:gs>
                <a:gs pos="88000">
                  <a:srgbClr val="C495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92" name="Rectangle: Rounded Corners 58">
              <a:extLst>
                <a:ext uri="{FF2B5EF4-FFF2-40B4-BE49-F238E27FC236}">
                  <a16:creationId xmlns:a16="http://schemas.microsoft.com/office/drawing/2014/main" id="{AE344980-A0F9-4442-AA03-D323D7E1CA3B}"/>
                </a:ext>
              </a:extLst>
            </p:cNvPr>
            <p:cNvSpPr/>
            <p:nvPr/>
          </p:nvSpPr>
          <p:spPr>
            <a:xfrm>
              <a:off x="7828008" y="198468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93" name="Freeform: Shape 59">
              <a:extLst>
                <a:ext uri="{FF2B5EF4-FFF2-40B4-BE49-F238E27FC236}">
                  <a16:creationId xmlns:a16="http://schemas.microsoft.com/office/drawing/2014/main" id="{B68465A6-46E2-4EE0-8184-2FACF9CC45D2}"/>
                </a:ext>
              </a:extLst>
            </p:cNvPr>
            <p:cNvSpPr/>
            <p:nvPr/>
          </p:nvSpPr>
          <p:spPr>
            <a:xfrm>
              <a:off x="8429626" y="1984687"/>
              <a:ext cx="3274924"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05" name="TextBox 72">
              <a:extLst>
                <a:ext uri="{FF2B5EF4-FFF2-40B4-BE49-F238E27FC236}">
                  <a16:creationId xmlns:a16="http://schemas.microsoft.com/office/drawing/2014/main" id="{934F7C64-0C73-48B9-950D-322D29770A15}"/>
                </a:ext>
              </a:extLst>
            </p:cNvPr>
            <p:cNvSpPr txBox="1"/>
            <p:nvPr/>
          </p:nvSpPr>
          <p:spPr>
            <a:xfrm>
              <a:off x="7920364" y="2081974"/>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rPr>
                <a:t>2</a:t>
              </a:r>
              <a:endParaRPr kumimoji="0" lang="en-IN"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endParaRPr>
            </a:p>
          </p:txBody>
        </p:sp>
        <p:sp>
          <p:nvSpPr>
            <p:cNvPr id="109" name="TextBox 76">
              <a:extLst>
                <a:ext uri="{FF2B5EF4-FFF2-40B4-BE49-F238E27FC236}">
                  <a16:creationId xmlns:a16="http://schemas.microsoft.com/office/drawing/2014/main" id="{0480DD8E-FCE9-42DC-BA60-82D264F8D3A2}"/>
                </a:ext>
              </a:extLst>
            </p:cNvPr>
            <p:cNvSpPr txBox="1"/>
            <p:nvPr/>
          </p:nvSpPr>
          <p:spPr>
            <a:xfrm>
              <a:off x="8650508" y="2055000"/>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000" b="0" i="0" u="none" strike="noStrike" kern="1200" cap="none" spc="0" normalizeH="0" baseline="0" noProof="0" dirty="0">
                <a:ln>
                  <a:noFill/>
                </a:ln>
                <a:solidFill>
                  <a:prstClr val="white"/>
                </a:solidFill>
                <a:effectLst/>
                <a:uLnTx/>
                <a:uFillTx/>
                <a:ea typeface="Adobe Fan Heiti Std B" panose="020B0700000000000000" pitchFamily="34" charset="-128"/>
                <a:cs typeface="+mn-cs"/>
              </a:endParaRPr>
            </a:p>
          </p:txBody>
        </p:sp>
      </p:grpSp>
      <p:grpSp>
        <p:nvGrpSpPr>
          <p:cNvPr id="127" name="Grup 126"/>
          <p:cNvGrpSpPr/>
          <p:nvPr/>
        </p:nvGrpSpPr>
        <p:grpSpPr>
          <a:xfrm>
            <a:off x="7828486" y="2926952"/>
            <a:ext cx="3876541" cy="785612"/>
            <a:chOff x="7828486" y="2926952"/>
            <a:chExt cx="3876541" cy="785612"/>
          </a:xfrm>
        </p:grpSpPr>
        <p:sp>
          <p:nvSpPr>
            <p:cNvPr id="94" name="Rectangle: Rounded Corners 60">
              <a:extLst>
                <a:ext uri="{FF2B5EF4-FFF2-40B4-BE49-F238E27FC236}">
                  <a16:creationId xmlns:a16="http://schemas.microsoft.com/office/drawing/2014/main" id="{01FF7A35-2AC0-4FA3-8B0D-27AC6C047793}"/>
                </a:ext>
              </a:extLst>
            </p:cNvPr>
            <p:cNvSpPr/>
            <p:nvPr/>
          </p:nvSpPr>
          <p:spPr>
            <a:xfrm>
              <a:off x="7921320" y="2988986"/>
              <a:ext cx="3690871" cy="647700"/>
            </a:xfrm>
            <a:prstGeom prst="roundRect">
              <a:avLst>
                <a:gd name="adj" fmla="val 29782"/>
              </a:avLst>
            </a:prstGeom>
            <a:gradFill flip="none" rotWithShape="1">
              <a:gsLst>
                <a:gs pos="0">
                  <a:srgbClr val="00B0F0"/>
                </a:gs>
                <a:gs pos="88000">
                  <a:srgbClr val="0070C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95" name="Rectangle: Rounded Corners 61">
              <a:extLst>
                <a:ext uri="{FF2B5EF4-FFF2-40B4-BE49-F238E27FC236}">
                  <a16:creationId xmlns:a16="http://schemas.microsoft.com/office/drawing/2014/main" id="{CE88C51E-BF84-44AE-A36F-9FBDF75B71AE}"/>
                </a:ext>
              </a:extLst>
            </p:cNvPr>
            <p:cNvSpPr/>
            <p:nvPr/>
          </p:nvSpPr>
          <p:spPr>
            <a:xfrm>
              <a:off x="7828486" y="2926953"/>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96" name="Freeform: Shape 62">
              <a:extLst>
                <a:ext uri="{FF2B5EF4-FFF2-40B4-BE49-F238E27FC236}">
                  <a16:creationId xmlns:a16="http://schemas.microsoft.com/office/drawing/2014/main" id="{50C9307A-763D-493E-992C-D7C62C81E610}"/>
                </a:ext>
              </a:extLst>
            </p:cNvPr>
            <p:cNvSpPr/>
            <p:nvPr/>
          </p:nvSpPr>
          <p:spPr>
            <a:xfrm>
              <a:off x="8458200" y="2926952"/>
              <a:ext cx="3246827"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06" name="TextBox 73">
              <a:extLst>
                <a:ext uri="{FF2B5EF4-FFF2-40B4-BE49-F238E27FC236}">
                  <a16:creationId xmlns:a16="http://schemas.microsoft.com/office/drawing/2014/main" id="{5F588A33-70C0-4CD9-83AE-1FD66845597C}"/>
                </a:ext>
              </a:extLst>
            </p:cNvPr>
            <p:cNvSpPr txBox="1"/>
            <p:nvPr/>
          </p:nvSpPr>
          <p:spPr>
            <a:xfrm>
              <a:off x="7920842" y="303469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rPr>
                <a:t>3</a:t>
              </a:r>
              <a:endParaRPr kumimoji="0" lang="en-IN"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endParaRPr>
            </a:p>
          </p:txBody>
        </p:sp>
        <p:sp>
          <p:nvSpPr>
            <p:cNvPr id="110" name="TextBox 78">
              <a:extLst>
                <a:ext uri="{FF2B5EF4-FFF2-40B4-BE49-F238E27FC236}">
                  <a16:creationId xmlns:a16="http://schemas.microsoft.com/office/drawing/2014/main" id="{EF79C6E0-05FC-478F-BEF3-E8C1CFAE1C96}"/>
                </a:ext>
              </a:extLst>
            </p:cNvPr>
            <p:cNvSpPr txBox="1"/>
            <p:nvPr/>
          </p:nvSpPr>
          <p:spPr>
            <a:xfrm>
              <a:off x="8683969" y="3028293"/>
              <a:ext cx="2361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ea typeface="Adobe Gothic Std B" panose="020B0800000000000000" pitchFamily="34" charset="-128"/>
                  <a:cs typeface="+mn-cs"/>
                </a:rPr>
                <a:t>Kıraat</a:t>
              </a:r>
              <a:endParaRPr kumimoji="0" lang="en-IN" sz="3600" b="0" i="0" u="none" strike="noStrike" kern="1200" cap="none" spc="0" normalizeH="0" baseline="0" noProof="0" dirty="0">
                <a:ln>
                  <a:noFill/>
                </a:ln>
                <a:solidFill>
                  <a:prstClr val="white"/>
                </a:solidFill>
                <a:effectLst/>
                <a:uLnTx/>
                <a:uFillTx/>
                <a:ea typeface="Adobe Fan Heiti Std B" panose="020B0700000000000000" pitchFamily="34" charset="-128"/>
                <a:cs typeface="+mn-cs"/>
              </a:endParaRPr>
            </a:p>
          </p:txBody>
        </p:sp>
      </p:grpSp>
      <p:grpSp>
        <p:nvGrpSpPr>
          <p:cNvPr id="2048" name="Grup 2047"/>
          <p:cNvGrpSpPr/>
          <p:nvPr/>
        </p:nvGrpSpPr>
        <p:grpSpPr>
          <a:xfrm>
            <a:off x="7834820" y="3890004"/>
            <a:ext cx="3876541" cy="785612"/>
            <a:chOff x="7834820" y="3890004"/>
            <a:chExt cx="3876541" cy="785612"/>
          </a:xfrm>
        </p:grpSpPr>
        <p:sp>
          <p:nvSpPr>
            <p:cNvPr id="97" name="Rectangle: Rounded Corners 63">
              <a:extLst>
                <a:ext uri="{FF2B5EF4-FFF2-40B4-BE49-F238E27FC236}">
                  <a16:creationId xmlns:a16="http://schemas.microsoft.com/office/drawing/2014/main" id="{53E5E4F4-1597-4ACA-BB97-4C64A4610159}"/>
                </a:ext>
              </a:extLst>
            </p:cNvPr>
            <p:cNvSpPr/>
            <p:nvPr/>
          </p:nvSpPr>
          <p:spPr>
            <a:xfrm>
              <a:off x="7927654" y="3952038"/>
              <a:ext cx="3690871" cy="647700"/>
            </a:xfrm>
            <a:prstGeom prst="roundRect">
              <a:avLst>
                <a:gd name="adj" fmla="val 29782"/>
              </a:avLst>
            </a:prstGeom>
            <a:gradFill flip="none" rotWithShape="1">
              <a:gsLst>
                <a:gs pos="0">
                  <a:srgbClr val="8037B7"/>
                </a:gs>
                <a:gs pos="88000">
                  <a:srgbClr val="4A206A"/>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98" name="Rectangle: Rounded Corners 64">
              <a:extLst>
                <a:ext uri="{FF2B5EF4-FFF2-40B4-BE49-F238E27FC236}">
                  <a16:creationId xmlns:a16="http://schemas.microsoft.com/office/drawing/2014/main" id="{ECF73E63-5652-4474-BCB8-8902000D9824}"/>
                </a:ext>
              </a:extLst>
            </p:cNvPr>
            <p:cNvSpPr/>
            <p:nvPr/>
          </p:nvSpPr>
          <p:spPr>
            <a:xfrm>
              <a:off x="7834820" y="3890005"/>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99" name="Freeform: Shape 65">
              <a:extLst>
                <a:ext uri="{FF2B5EF4-FFF2-40B4-BE49-F238E27FC236}">
                  <a16:creationId xmlns:a16="http://schemas.microsoft.com/office/drawing/2014/main" id="{3AB7F088-4F1C-4196-9474-A1119A2F99FC}"/>
                </a:ext>
              </a:extLst>
            </p:cNvPr>
            <p:cNvSpPr/>
            <p:nvPr/>
          </p:nvSpPr>
          <p:spPr>
            <a:xfrm>
              <a:off x="8429626" y="3890004"/>
              <a:ext cx="3281735"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07" name="TextBox 74">
              <a:extLst>
                <a:ext uri="{FF2B5EF4-FFF2-40B4-BE49-F238E27FC236}">
                  <a16:creationId xmlns:a16="http://schemas.microsoft.com/office/drawing/2014/main" id="{A996D8A1-9775-4312-9DF7-8AABBC25D66D}"/>
                </a:ext>
              </a:extLst>
            </p:cNvPr>
            <p:cNvSpPr txBox="1"/>
            <p:nvPr/>
          </p:nvSpPr>
          <p:spPr>
            <a:xfrm>
              <a:off x="7927176" y="3977438"/>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rPr>
                <a:t>4</a:t>
              </a:r>
              <a:endParaRPr kumimoji="0" lang="en-IN"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endParaRPr>
            </a:p>
          </p:txBody>
        </p:sp>
        <p:sp>
          <p:nvSpPr>
            <p:cNvPr id="111" name="TextBox 80">
              <a:extLst>
                <a:ext uri="{FF2B5EF4-FFF2-40B4-BE49-F238E27FC236}">
                  <a16:creationId xmlns:a16="http://schemas.microsoft.com/office/drawing/2014/main" id="{322818A5-95D6-4438-B968-698D88CA9683}"/>
                </a:ext>
              </a:extLst>
            </p:cNvPr>
            <p:cNvSpPr txBox="1"/>
            <p:nvPr/>
          </p:nvSpPr>
          <p:spPr>
            <a:xfrm>
              <a:off x="8739627" y="395003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white"/>
                  </a:solidFill>
                  <a:effectLst/>
                  <a:uLnTx/>
                  <a:uFillTx/>
                  <a:ea typeface="Adobe Gothic Std B" panose="020B0800000000000000" pitchFamily="34" charset="-128"/>
                  <a:cs typeface="+mn-cs"/>
                </a:rPr>
                <a:t>Rükû</a:t>
              </a:r>
              <a:endParaRPr kumimoji="0" lang="en-IN" sz="4000" b="0" i="0" u="none" strike="noStrike" kern="1200" cap="none" spc="0" normalizeH="0" baseline="0" noProof="0" dirty="0">
                <a:ln>
                  <a:noFill/>
                </a:ln>
                <a:solidFill>
                  <a:prstClr val="white"/>
                </a:solidFill>
                <a:effectLst/>
                <a:uLnTx/>
                <a:uFillTx/>
                <a:ea typeface="Adobe Fan Heiti Std B" panose="020B0700000000000000" pitchFamily="34" charset="-128"/>
                <a:cs typeface="+mn-cs"/>
              </a:endParaRPr>
            </a:p>
          </p:txBody>
        </p:sp>
      </p:grpSp>
      <p:grpSp>
        <p:nvGrpSpPr>
          <p:cNvPr id="2049" name="Grup 2048"/>
          <p:cNvGrpSpPr/>
          <p:nvPr/>
        </p:nvGrpSpPr>
        <p:grpSpPr>
          <a:xfrm>
            <a:off x="7828964" y="4832970"/>
            <a:ext cx="3876541" cy="797518"/>
            <a:chOff x="7828964" y="4832970"/>
            <a:chExt cx="3876541" cy="797518"/>
          </a:xfrm>
        </p:grpSpPr>
        <p:sp>
          <p:nvSpPr>
            <p:cNvPr id="100" name="Rectangle: Rounded Corners 66">
              <a:extLst>
                <a:ext uri="{FF2B5EF4-FFF2-40B4-BE49-F238E27FC236}">
                  <a16:creationId xmlns:a16="http://schemas.microsoft.com/office/drawing/2014/main" id="{219F130D-1895-40E7-9937-89BB7425DB62}"/>
                </a:ext>
              </a:extLst>
            </p:cNvPr>
            <p:cNvSpPr/>
            <p:nvPr/>
          </p:nvSpPr>
          <p:spPr>
            <a:xfrm>
              <a:off x="7921798" y="4895004"/>
              <a:ext cx="3690871" cy="647700"/>
            </a:xfrm>
            <a:prstGeom prst="roundRect">
              <a:avLst>
                <a:gd name="adj" fmla="val 29782"/>
              </a:avLst>
            </a:prstGeom>
            <a:gradFill flip="none" rotWithShape="1">
              <a:gsLst>
                <a:gs pos="0">
                  <a:srgbClr val="2F9DA3"/>
                </a:gs>
                <a:gs pos="88000">
                  <a:srgbClr val="1E6468"/>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01" name="Rectangle: Rounded Corners 67">
              <a:extLst>
                <a:ext uri="{FF2B5EF4-FFF2-40B4-BE49-F238E27FC236}">
                  <a16:creationId xmlns:a16="http://schemas.microsoft.com/office/drawing/2014/main" id="{3195C082-7ECA-4236-AB01-47DE567F36EB}"/>
                </a:ext>
              </a:extLst>
            </p:cNvPr>
            <p:cNvSpPr/>
            <p:nvPr/>
          </p:nvSpPr>
          <p:spPr>
            <a:xfrm>
              <a:off x="7828964" y="4832971"/>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02" name="Freeform: Shape 68">
              <a:extLst>
                <a:ext uri="{FF2B5EF4-FFF2-40B4-BE49-F238E27FC236}">
                  <a16:creationId xmlns:a16="http://schemas.microsoft.com/office/drawing/2014/main" id="{B1A9008D-F5A1-41E3-9A4E-7199DCBD9D66}"/>
                </a:ext>
              </a:extLst>
            </p:cNvPr>
            <p:cNvSpPr/>
            <p:nvPr/>
          </p:nvSpPr>
          <p:spPr>
            <a:xfrm>
              <a:off x="8429626" y="4832970"/>
              <a:ext cx="3275879"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08" name="TextBox 75">
              <a:extLst>
                <a:ext uri="{FF2B5EF4-FFF2-40B4-BE49-F238E27FC236}">
                  <a16:creationId xmlns:a16="http://schemas.microsoft.com/office/drawing/2014/main" id="{B2EB0E46-D07C-46B0-97BC-52C2D3EDC447}"/>
                </a:ext>
              </a:extLst>
            </p:cNvPr>
            <p:cNvSpPr txBox="1"/>
            <p:nvPr/>
          </p:nvSpPr>
          <p:spPr>
            <a:xfrm>
              <a:off x="7921320" y="4934311"/>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defPPr>
                <a:defRPr lang="en-US"/>
              </a:defPPr>
              <a:lvl1pPr>
                <a:defRPr sz="3600" b="1">
                  <a:solidFill>
                    <a:schemeClr val="bg1"/>
                  </a:solidFill>
                  <a:latin typeface="Adobe Gothic Std B" panose="020B0800000000000000" pitchFamily="34" charset="-128"/>
                  <a:ea typeface="Adobe Gothic Std B" panose="020B0800000000000000" pitchFamily="34"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rPr>
                <a:t>5</a:t>
              </a:r>
              <a:endParaRPr kumimoji="0" lang="en-IN" sz="3600" b="1" i="0" u="none" strike="noStrike" kern="1200" cap="none" spc="0" normalizeH="0" baseline="0" noProof="0" dirty="0">
                <a:ln>
                  <a:noFill/>
                </a:ln>
                <a:solidFill>
                  <a:prstClr val="white"/>
                </a:solidFill>
                <a:effectLst/>
                <a:uLnTx/>
                <a:uFillTx/>
                <a:latin typeface="+mn-lt"/>
                <a:ea typeface="Adobe Gothic Std B" panose="020B0800000000000000" pitchFamily="34" charset="-128"/>
                <a:cs typeface="+mn-cs"/>
              </a:endParaRPr>
            </a:p>
          </p:txBody>
        </p:sp>
        <p:sp>
          <p:nvSpPr>
            <p:cNvPr id="112" name="TextBox 82">
              <a:extLst>
                <a:ext uri="{FF2B5EF4-FFF2-40B4-BE49-F238E27FC236}">
                  <a16:creationId xmlns:a16="http://schemas.microsoft.com/office/drawing/2014/main" id="{7323DDFB-4AA7-4AA0-B4C0-8F3070DC340E}"/>
                </a:ext>
              </a:extLst>
            </p:cNvPr>
            <p:cNvSpPr txBox="1"/>
            <p:nvPr/>
          </p:nvSpPr>
          <p:spPr>
            <a:xfrm>
              <a:off x="8785618" y="4922602"/>
              <a:ext cx="2361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4000" b="0" i="0" u="none" strike="noStrike" kern="1200" cap="none" spc="0" normalizeH="0" baseline="0" noProof="0" dirty="0">
                <a:ln>
                  <a:noFill/>
                </a:ln>
                <a:solidFill>
                  <a:prstClr val="white"/>
                </a:solidFill>
                <a:effectLst/>
                <a:uLnTx/>
                <a:uFillTx/>
                <a:ea typeface="Adobe Fan Heiti Std B" panose="020B0700000000000000" pitchFamily="34" charset="-128"/>
                <a:cs typeface="+mn-cs"/>
              </a:endParaRPr>
            </a:p>
          </p:txBody>
        </p:sp>
      </p:grpSp>
      <p:grpSp>
        <p:nvGrpSpPr>
          <p:cNvPr id="2051" name="Grup 2050"/>
          <p:cNvGrpSpPr/>
          <p:nvPr/>
        </p:nvGrpSpPr>
        <p:grpSpPr>
          <a:xfrm>
            <a:off x="7828008" y="5763127"/>
            <a:ext cx="3876541" cy="785612"/>
            <a:chOff x="7828008" y="5763127"/>
            <a:chExt cx="3876541" cy="785612"/>
          </a:xfrm>
        </p:grpSpPr>
        <p:sp>
          <p:nvSpPr>
            <p:cNvPr id="113" name="Rectangle: Rounded Corners 54">
              <a:extLst>
                <a:ext uri="{FF2B5EF4-FFF2-40B4-BE49-F238E27FC236}">
                  <a16:creationId xmlns:a16="http://schemas.microsoft.com/office/drawing/2014/main" id="{221237B6-F95C-4D1C-9E6F-D9FEFD8EA6D8}"/>
                </a:ext>
              </a:extLst>
            </p:cNvPr>
            <p:cNvSpPr/>
            <p:nvPr/>
          </p:nvSpPr>
          <p:spPr>
            <a:xfrm>
              <a:off x="7920842" y="5825161"/>
              <a:ext cx="3690871" cy="647700"/>
            </a:xfrm>
            <a:prstGeom prst="roundRect">
              <a:avLst>
                <a:gd name="adj" fmla="val 29782"/>
              </a:avLst>
            </a:prstGeom>
            <a:solidFill>
              <a:schemeClr val="accent6">
                <a:lumMod val="75000"/>
              </a:schemeClr>
            </a:soli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14" name="Rectangle: Rounded Corners 55">
              <a:extLst>
                <a:ext uri="{FF2B5EF4-FFF2-40B4-BE49-F238E27FC236}">
                  <a16:creationId xmlns:a16="http://schemas.microsoft.com/office/drawing/2014/main" id="{46CE7A94-7BD1-4E38-9127-94A734DFAD21}"/>
                </a:ext>
              </a:extLst>
            </p:cNvPr>
            <p:cNvSpPr/>
            <p:nvPr/>
          </p:nvSpPr>
          <p:spPr>
            <a:xfrm>
              <a:off x="7828008" y="5763128"/>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15" name="Freeform: Shape 56">
              <a:extLst>
                <a:ext uri="{FF2B5EF4-FFF2-40B4-BE49-F238E27FC236}">
                  <a16:creationId xmlns:a16="http://schemas.microsoft.com/office/drawing/2014/main" id="{7A2619FC-FC19-47C7-8431-02D06554B411}"/>
                </a:ext>
              </a:extLst>
            </p:cNvPr>
            <p:cNvSpPr/>
            <p:nvPr/>
          </p:nvSpPr>
          <p:spPr>
            <a:xfrm>
              <a:off x="8429626" y="5763127"/>
              <a:ext cx="3274923"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16" name="TextBox 69">
              <a:extLst>
                <a:ext uri="{FF2B5EF4-FFF2-40B4-BE49-F238E27FC236}">
                  <a16:creationId xmlns:a16="http://schemas.microsoft.com/office/drawing/2014/main" id="{AC839C23-B05F-4222-90AC-2C645A8998DF}"/>
                </a:ext>
              </a:extLst>
            </p:cNvPr>
            <p:cNvSpPr txBox="1"/>
            <p:nvPr/>
          </p:nvSpPr>
          <p:spPr>
            <a:xfrm>
              <a:off x="7920364" y="5859358"/>
              <a:ext cx="50926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ea typeface="Adobe Gothic Std B" panose="020B0800000000000000" pitchFamily="34" charset="-128"/>
                  <a:cs typeface="+mn-cs"/>
                </a:rPr>
                <a:t>6</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117" name="TextBox 70">
              <a:extLst>
                <a:ext uri="{FF2B5EF4-FFF2-40B4-BE49-F238E27FC236}">
                  <a16:creationId xmlns:a16="http://schemas.microsoft.com/office/drawing/2014/main" id="{B3508916-B9DB-4925-9444-5FCDC3C4DE9E}"/>
                </a:ext>
              </a:extLst>
            </p:cNvPr>
            <p:cNvSpPr txBox="1"/>
            <p:nvPr/>
          </p:nvSpPr>
          <p:spPr>
            <a:xfrm>
              <a:off x="8646454" y="5853995"/>
              <a:ext cx="298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3600" b="0" i="0" u="none" strike="noStrike" kern="1200" cap="none" spc="0" normalizeH="0" baseline="0" noProof="0" dirty="0">
                <a:ln>
                  <a:noFill/>
                </a:ln>
                <a:solidFill>
                  <a:prstClr val="white"/>
                </a:solidFill>
                <a:effectLst/>
                <a:uLnTx/>
                <a:uFillTx/>
                <a:ea typeface="Adobe Fan Heiti Std B" panose="020B0700000000000000" pitchFamily="34" charset="-128"/>
                <a:cs typeface="+mn-cs"/>
              </a:endParaRPr>
            </a:p>
          </p:txBody>
        </p:sp>
      </p:grpSp>
      <p:sp>
        <p:nvSpPr>
          <p:cNvPr id="118" name="Dikdörtgen 117"/>
          <p:cNvSpPr/>
          <p:nvPr/>
        </p:nvSpPr>
        <p:spPr>
          <a:xfrm>
            <a:off x="7863100" y="-2358"/>
            <a:ext cx="3918856" cy="950005"/>
          </a:xfrm>
          <a:prstGeom prst="rect">
            <a:avLst/>
          </a:prstGeom>
          <a:solidFill>
            <a:srgbClr val="77C2E9"/>
          </a:solid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ea typeface="+mn-ea"/>
                <a:cs typeface="+mn-cs"/>
              </a:rPr>
              <a:t>Dışındaki Şartlar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ea typeface="+mn-ea"/>
                <a:cs typeface="+mn-cs"/>
              </a:rPr>
              <a:t>Namaza Hazırlık Şartları </a:t>
            </a:r>
          </a:p>
        </p:txBody>
      </p:sp>
      <p:grpSp>
        <p:nvGrpSpPr>
          <p:cNvPr id="53" name="Grup 52"/>
          <p:cNvGrpSpPr/>
          <p:nvPr/>
        </p:nvGrpSpPr>
        <p:grpSpPr>
          <a:xfrm>
            <a:off x="648020" y="1102846"/>
            <a:ext cx="3876541" cy="785612"/>
            <a:chOff x="648020" y="1102846"/>
            <a:chExt cx="3876541" cy="785612"/>
          </a:xfrm>
        </p:grpSpPr>
        <p:sp>
          <p:nvSpPr>
            <p:cNvPr id="13" name="Rectangle: Rounded Corners 54">
              <a:extLst>
                <a:ext uri="{FF2B5EF4-FFF2-40B4-BE49-F238E27FC236}">
                  <a16:creationId xmlns:a16="http://schemas.microsoft.com/office/drawing/2014/main" id="{221237B6-F95C-4D1C-9E6F-D9FEFD8EA6D8}"/>
                </a:ext>
              </a:extLst>
            </p:cNvPr>
            <p:cNvSpPr/>
            <p:nvPr/>
          </p:nvSpPr>
          <p:spPr>
            <a:xfrm>
              <a:off x="740854" y="1164880"/>
              <a:ext cx="3690871" cy="647700"/>
            </a:xfrm>
            <a:prstGeom prst="roundRect">
              <a:avLst>
                <a:gd name="adj" fmla="val 29782"/>
              </a:avLst>
            </a:prstGeom>
            <a:gradFill flip="none" rotWithShape="1">
              <a:gsLst>
                <a:gs pos="0">
                  <a:srgbClr val="FF0000"/>
                </a:gs>
                <a:gs pos="88000">
                  <a:srgbClr val="860000"/>
                </a:gs>
              </a:gsLst>
              <a:path path="circle">
                <a:fillToRect l="50000" t="50000" r="50000" b="50000"/>
              </a:path>
              <a:tileRect/>
            </a:gradFill>
            <a:ln w="28575">
              <a:noFill/>
            </a:ln>
            <a:effectLst>
              <a:outerShdw blurRad="1143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4" name="Rectangle: Rounded Corners 55">
              <a:extLst>
                <a:ext uri="{FF2B5EF4-FFF2-40B4-BE49-F238E27FC236}">
                  <a16:creationId xmlns:a16="http://schemas.microsoft.com/office/drawing/2014/main" id="{46CE7A94-7BD1-4E38-9127-94A734DFAD21}"/>
                </a:ext>
              </a:extLst>
            </p:cNvPr>
            <p:cNvSpPr/>
            <p:nvPr/>
          </p:nvSpPr>
          <p:spPr>
            <a:xfrm>
              <a:off x="648020" y="1102847"/>
              <a:ext cx="3876541" cy="785611"/>
            </a:xfrm>
            <a:prstGeom prst="roundRect">
              <a:avLst>
                <a:gd name="adj" fmla="val 29782"/>
              </a:avLst>
            </a:prstGeom>
            <a:noFill/>
            <a:ln w="28575">
              <a:gradFill flip="none" rotWithShape="1">
                <a:gsLst>
                  <a:gs pos="0">
                    <a:schemeClr val="accent1">
                      <a:lumMod val="5000"/>
                      <a:lumOff val="95000"/>
                    </a:schemeClr>
                  </a:gs>
                  <a:gs pos="35000">
                    <a:schemeClr val="tx1"/>
                  </a:gs>
                  <a:gs pos="22000">
                    <a:schemeClr val="bg1"/>
                  </a:gs>
                  <a:gs pos="49000">
                    <a:schemeClr val="bg1"/>
                  </a:gs>
                  <a:gs pos="80000">
                    <a:schemeClr val="bg1"/>
                  </a:gs>
                  <a:gs pos="100000">
                    <a:schemeClr val="tx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15" name="Freeform: Shape 56">
              <a:extLst>
                <a:ext uri="{FF2B5EF4-FFF2-40B4-BE49-F238E27FC236}">
                  <a16:creationId xmlns:a16="http://schemas.microsoft.com/office/drawing/2014/main" id="{7A2619FC-FC19-47C7-8431-02D06554B411}"/>
                </a:ext>
              </a:extLst>
            </p:cNvPr>
            <p:cNvSpPr/>
            <p:nvPr/>
          </p:nvSpPr>
          <p:spPr>
            <a:xfrm>
              <a:off x="971550" y="1102846"/>
              <a:ext cx="3553011" cy="785611"/>
            </a:xfrm>
            <a:custGeom>
              <a:avLst/>
              <a:gdLst>
                <a:gd name="connsiteX0" fmla="*/ 0 w 3060853"/>
                <a:gd name="connsiteY0" fmla="*/ 0 h 785611"/>
                <a:gd name="connsiteX1" fmla="*/ 2826882 w 3060853"/>
                <a:gd name="connsiteY1" fmla="*/ 0 h 785611"/>
                <a:gd name="connsiteX2" fmla="*/ 3060853 w 3060853"/>
                <a:gd name="connsiteY2" fmla="*/ 233971 h 785611"/>
                <a:gd name="connsiteX3" fmla="*/ 3060853 w 3060853"/>
                <a:gd name="connsiteY3" fmla="*/ 551640 h 785611"/>
                <a:gd name="connsiteX4" fmla="*/ 2826882 w 3060853"/>
                <a:gd name="connsiteY4" fmla="*/ 785611 h 785611"/>
                <a:gd name="connsiteX5" fmla="*/ 355665 w 3060853"/>
                <a:gd name="connsiteY5" fmla="*/ 785611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53" h="785611">
                  <a:moveTo>
                    <a:pt x="0" y="0"/>
                  </a:moveTo>
                  <a:lnTo>
                    <a:pt x="2826882" y="0"/>
                  </a:lnTo>
                  <a:cubicBezTo>
                    <a:pt x="2956101" y="0"/>
                    <a:pt x="3060853" y="104752"/>
                    <a:pt x="3060853" y="233971"/>
                  </a:cubicBezTo>
                  <a:lnTo>
                    <a:pt x="3060853" y="551640"/>
                  </a:lnTo>
                  <a:cubicBezTo>
                    <a:pt x="3060853" y="680859"/>
                    <a:pt x="2956101" y="785611"/>
                    <a:pt x="2826882" y="785611"/>
                  </a:cubicBezTo>
                  <a:lnTo>
                    <a:pt x="355665" y="785611"/>
                  </a:lnTo>
                  <a:close/>
                </a:path>
              </a:pathLst>
            </a:custGeom>
            <a:gradFill flip="none" rotWithShape="1">
              <a:gsLst>
                <a:gs pos="0">
                  <a:schemeClr val="bg1">
                    <a:alpha val="56000"/>
                  </a:schemeClr>
                </a:gs>
                <a:gs pos="100000">
                  <a:schemeClr val="tx1">
                    <a:alpha val="0"/>
                  </a:schemeClr>
                </a:gs>
              </a:gsLst>
              <a:lin ang="48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ea typeface="+mn-ea"/>
                <a:cs typeface="+mn-cs"/>
              </a:endParaRPr>
            </a:p>
          </p:txBody>
        </p:sp>
        <p:sp>
          <p:nvSpPr>
            <p:cNvPr id="28" name="TextBox 69">
              <a:extLst>
                <a:ext uri="{FF2B5EF4-FFF2-40B4-BE49-F238E27FC236}">
                  <a16:creationId xmlns:a16="http://schemas.microsoft.com/office/drawing/2014/main" id="{AC839C23-B05F-4222-90AC-2C645A8998DF}"/>
                </a:ext>
              </a:extLst>
            </p:cNvPr>
            <p:cNvSpPr txBox="1"/>
            <p:nvPr/>
          </p:nvSpPr>
          <p:spPr>
            <a:xfrm>
              <a:off x="724902" y="1128160"/>
              <a:ext cx="723332" cy="646331"/>
            </a:xfrm>
            <a:prstGeom prst="rect">
              <a:avLst/>
            </a:prstGeom>
            <a:noFill/>
            <a:effectLst>
              <a:outerShdw blurRad="50800" dist="50800" dir="5400000" algn="ctr" rotWithShape="0">
                <a:srgbClr val="000000">
                  <a:alpha val="75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Adobe Gothic Std B" panose="020B0800000000000000" pitchFamily="34" charset="-128"/>
                  <a:cs typeface="+mn-cs"/>
                </a:rPr>
                <a:t>1</a:t>
              </a:r>
              <a:endParaRPr kumimoji="0" lang="en-IN" sz="3600" b="1" i="0" u="none" strike="noStrike" kern="1200" cap="none" spc="0" normalizeH="0" baseline="0" noProof="0" dirty="0">
                <a:ln>
                  <a:noFill/>
                </a:ln>
                <a:solidFill>
                  <a:prstClr val="white"/>
                </a:solidFill>
                <a:effectLst/>
                <a:uLnTx/>
                <a:uFillTx/>
                <a:ea typeface="Adobe Gothic Std B" panose="020B0800000000000000" pitchFamily="34" charset="-128"/>
                <a:cs typeface="+mn-cs"/>
              </a:endParaRPr>
            </a:p>
          </p:txBody>
        </p:sp>
        <p:sp>
          <p:nvSpPr>
            <p:cNvPr id="29" name="TextBox 70">
              <a:extLst>
                <a:ext uri="{FF2B5EF4-FFF2-40B4-BE49-F238E27FC236}">
                  <a16:creationId xmlns:a16="http://schemas.microsoft.com/office/drawing/2014/main" id="{B3508916-B9DB-4925-9444-5FCDC3C4DE9E}"/>
                </a:ext>
              </a:extLst>
            </p:cNvPr>
            <p:cNvSpPr txBox="1"/>
            <p:nvPr/>
          </p:nvSpPr>
          <p:spPr>
            <a:xfrm>
              <a:off x="1539904" y="1332969"/>
              <a:ext cx="23610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ea typeface="Adobe Fan Heiti Std B" panose="020B0700000000000000" pitchFamily="34" charset="-128"/>
                <a:cs typeface="+mn-cs"/>
              </a:endParaRPr>
            </a:p>
          </p:txBody>
        </p:sp>
        <p:sp>
          <p:nvSpPr>
            <p:cNvPr id="119" name="TextBox 76">
              <a:extLst>
                <a:ext uri="{FF2B5EF4-FFF2-40B4-BE49-F238E27FC236}">
                  <a16:creationId xmlns:a16="http://schemas.microsoft.com/office/drawing/2014/main" id="{0480DD8E-FCE9-42DC-BA60-82D264F8D3A2}"/>
                </a:ext>
              </a:extLst>
            </p:cNvPr>
            <p:cNvSpPr txBox="1"/>
            <p:nvPr/>
          </p:nvSpPr>
          <p:spPr>
            <a:xfrm>
              <a:off x="1168452" y="1181959"/>
              <a:ext cx="3300946" cy="58477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white"/>
                </a:solidFill>
                <a:effectLst/>
                <a:uLnTx/>
                <a:uFillTx/>
                <a:ea typeface="+mn-ea"/>
                <a:cs typeface="+mn-cs"/>
              </a:endParaRPr>
            </a:p>
          </p:txBody>
        </p:sp>
      </p:grpSp>
    </p:spTree>
    <p:extLst>
      <p:ext uri="{BB962C8B-B14F-4D97-AF65-F5344CB8AC3E}">
        <p14:creationId xmlns:p14="http://schemas.microsoft.com/office/powerpoint/2010/main" val="420525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bg/>
                                          </p:spTgt>
                                        </p:tgtEl>
                                        <p:attrNameLst>
                                          <p:attrName>style.visibility</p:attrName>
                                        </p:attrNameLst>
                                      </p:cBhvr>
                                      <p:to>
                                        <p:strVal val="visible"/>
                                      </p:to>
                                    </p:set>
                                    <p:animEffect transition="in" filter="wipe(down)">
                                      <p:cBhvr>
                                        <p:cTn id="7" dur="500"/>
                                        <p:tgtEl>
                                          <p:spTgt spid="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
                                            <p:txEl>
                                              <p:pRg st="0" end="0"/>
                                            </p:txEl>
                                          </p:spTgt>
                                        </p:tgtEl>
                                        <p:attrNameLst>
                                          <p:attrName>style.visibility</p:attrName>
                                        </p:attrNameLst>
                                      </p:cBhvr>
                                      <p:to>
                                        <p:strVal val="visible"/>
                                      </p:to>
                                    </p:set>
                                    <p:animEffect transition="in" filter="wipe(down)">
                                      <p:cBhvr>
                                        <p:cTn id="10" dur="500"/>
                                        <p:tgtEl>
                                          <p:spTgt spid="51">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right)">
                                      <p:cBhvr>
                                        <p:cTn id="18" dur="500"/>
                                        <p:tgtEl>
                                          <p:spTgt spid="54"/>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down)">
                                      <p:cBhvr>
                                        <p:cTn id="26" dur="500"/>
                                        <p:tgtEl>
                                          <p:spTgt spid="8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left)">
                                      <p:cBhvr>
                                        <p:cTn id="34" dur="500"/>
                                        <p:tgtEl>
                                          <p:spTgt spid="1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wipe(left)">
                                      <p:cBhvr>
                                        <p:cTn id="43" dur="500"/>
                                        <p:tgtEl>
                                          <p:spTgt spid="1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wipe(left)">
                                      <p:cBhvr>
                                        <p:cTn id="50" dur="500"/>
                                        <p:tgtEl>
                                          <p:spTgt spid="121"/>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left)">
                                      <p:cBhvr>
                                        <p:cTn id="54" dur="500"/>
                                        <p:tgtEl>
                                          <p:spTgt spid="122"/>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123"/>
                                        </p:tgtEl>
                                        <p:attrNameLst>
                                          <p:attrName>style.visibility</p:attrName>
                                        </p:attrNameLst>
                                      </p:cBhvr>
                                      <p:to>
                                        <p:strVal val="visible"/>
                                      </p:to>
                                    </p:set>
                                    <p:animEffect transition="in" filter="wipe(left)">
                                      <p:cBhvr>
                                        <p:cTn id="58" dur="500"/>
                                        <p:tgtEl>
                                          <p:spTgt spid="123"/>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wipe(left)">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wipe(left)">
                                      <p:cBhvr>
                                        <p:cTn id="67" dur="500"/>
                                        <p:tgtEl>
                                          <p:spTgt spid="125"/>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wipe(left)">
                                      <p:cBhvr>
                                        <p:cTn id="71" dur="500"/>
                                        <p:tgtEl>
                                          <p:spTgt spid="126"/>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wipe(left)">
                                      <p:cBhvr>
                                        <p:cTn id="75" dur="500"/>
                                        <p:tgtEl>
                                          <p:spTgt spid="127"/>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2048"/>
                                        </p:tgtEl>
                                        <p:attrNameLst>
                                          <p:attrName>style.visibility</p:attrName>
                                        </p:attrNameLst>
                                      </p:cBhvr>
                                      <p:to>
                                        <p:strVal val="visible"/>
                                      </p:to>
                                    </p:set>
                                    <p:animEffect transition="in" filter="wipe(left)">
                                      <p:cBhvr>
                                        <p:cTn id="79" dur="500"/>
                                        <p:tgtEl>
                                          <p:spTgt spid="2048"/>
                                        </p:tgtEl>
                                      </p:cBhvr>
                                    </p:animEffect>
                                  </p:childTnLst>
                                </p:cTn>
                              </p:par>
                            </p:childTnLst>
                          </p:cTn>
                        </p:par>
                        <p:par>
                          <p:cTn id="80" fill="hold">
                            <p:stCondLst>
                              <p:cond delay="2000"/>
                            </p:stCondLst>
                            <p:childTnLst>
                              <p:par>
                                <p:cTn id="81" presetID="22" presetClass="entr" presetSubtype="8" fill="hold" nodeType="afterEffect">
                                  <p:stCondLst>
                                    <p:cond delay="0"/>
                                  </p:stCondLst>
                                  <p:childTnLst>
                                    <p:set>
                                      <p:cBhvr>
                                        <p:cTn id="82" dur="1" fill="hold">
                                          <p:stCondLst>
                                            <p:cond delay="0"/>
                                          </p:stCondLst>
                                        </p:cTn>
                                        <p:tgtEl>
                                          <p:spTgt spid="2049"/>
                                        </p:tgtEl>
                                        <p:attrNameLst>
                                          <p:attrName>style.visibility</p:attrName>
                                        </p:attrNameLst>
                                      </p:cBhvr>
                                      <p:to>
                                        <p:strVal val="visible"/>
                                      </p:to>
                                    </p:set>
                                    <p:animEffect transition="in" filter="wipe(left)">
                                      <p:cBhvr>
                                        <p:cTn id="83" dur="500"/>
                                        <p:tgtEl>
                                          <p:spTgt spid="2049"/>
                                        </p:tgtEl>
                                      </p:cBhvr>
                                    </p:animEffect>
                                  </p:childTnLst>
                                </p:cTn>
                              </p:par>
                            </p:childTnLst>
                          </p:cTn>
                        </p:par>
                        <p:par>
                          <p:cTn id="84" fill="hold">
                            <p:stCondLst>
                              <p:cond delay="2500"/>
                            </p:stCondLst>
                            <p:childTnLst>
                              <p:par>
                                <p:cTn id="85" presetID="22" presetClass="entr" presetSubtype="8" fill="hold" nodeType="afterEffect">
                                  <p:stCondLst>
                                    <p:cond delay="0"/>
                                  </p:stCondLst>
                                  <p:childTnLst>
                                    <p:set>
                                      <p:cBhvr>
                                        <p:cTn id="86" dur="1" fill="hold">
                                          <p:stCondLst>
                                            <p:cond delay="0"/>
                                          </p:stCondLst>
                                        </p:cTn>
                                        <p:tgtEl>
                                          <p:spTgt spid="2051"/>
                                        </p:tgtEl>
                                        <p:attrNameLst>
                                          <p:attrName>style.visibility</p:attrName>
                                        </p:attrNameLst>
                                      </p:cBhvr>
                                      <p:to>
                                        <p:strVal val="visible"/>
                                      </p:to>
                                    </p:set>
                                    <p:animEffect transition="in" filter="wipe(left)">
                                      <p:cBhvr>
                                        <p:cTn id="8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p:bldP spid="51" grpId="0" uiExpand="1" build="p" animBg="1"/>
      <p:bldP spid="52" grpId="0" animBg="1"/>
      <p:bldP spid="44" grpId="0" animBg="1"/>
      <p:bldP spid="54" grpId="0" animBg="1"/>
      <p:bldP spid="87" grpId="0" animBg="1"/>
      <p:bldP spid="1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249606" y="988143"/>
            <a:ext cx="5869355" cy="4675239"/>
          </a:xfrm>
          <a:prstGeom prst="roundRect">
            <a:avLst>
              <a:gd name="adj" fmla="val 4596"/>
            </a:avLst>
          </a:prstGeom>
          <a:solidFill>
            <a:schemeClr val="accent1">
              <a:lumMod val="40000"/>
              <a:lumOff val="60000"/>
            </a:schemeClr>
          </a:solidFill>
          <a:ln>
            <a:solidFill>
              <a:srgbClr val="F47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tr-TR" sz="3200" dirty="0">
              <a:solidFill>
                <a:schemeClr val="tx1"/>
              </a:solidFill>
            </a:endParaRPr>
          </a:p>
          <a:p>
            <a:pPr algn="just"/>
            <a:endParaRPr lang="tr-TR" sz="3200" dirty="0">
              <a:solidFill>
                <a:schemeClr val="tx1"/>
              </a:solidFill>
            </a:endParaRPr>
          </a:p>
          <a:p>
            <a:pPr algn="just"/>
            <a:r>
              <a:rPr lang="tr-TR" sz="3200" dirty="0">
                <a:solidFill>
                  <a:schemeClr val="tx1"/>
                </a:solidFill>
              </a:rPr>
              <a:t>Namazın bir imama uyularak beraberce kılınması demektir. Cemaatle namaz, </a:t>
            </a:r>
            <a:r>
              <a:rPr lang="tr-TR" sz="3200" b="1" dirty="0">
                <a:solidFill>
                  <a:schemeClr val="tx1"/>
                </a:solidFill>
              </a:rPr>
              <a:t>camide</a:t>
            </a:r>
            <a:r>
              <a:rPr lang="tr-TR" sz="3200" dirty="0">
                <a:solidFill>
                  <a:schemeClr val="tx1"/>
                </a:solidFill>
              </a:rPr>
              <a:t> kılınabildiği gibi </a:t>
            </a:r>
            <a:r>
              <a:rPr lang="tr-TR" sz="3200" b="1" dirty="0">
                <a:solidFill>
                  <a:schemeClr val="tx1"/>
                </a:solidFill>
              </a:rPr>
              <a:t>evde</a:t>
            </a:r>
            <a:r>
              <a:rPr lang="tr-TR" sz="3200" dirty="0">
                <a:solidFill>
                  <a:schemeClr val="tx1"/>
                </a:solidFill>
              </a:rPr>
              <a:t> ya da temiz ve uygun herhangi bir </a:t>
            </a:r>
            <a:r>
              <a:rPr lang="tr-TR" sz="3200" b="1" dirty="0">
                <a:solidFill>
                  <a:schemeClr val="tx1"/>
                </a:solidFill>
              </a:rPr>
              <a:t>başka yerde </a:t>
            </a:r>
            <a:r>
              <a:rPr lang="tr-TR" sz="3200" dirty="0">
                <a:solidFill>
                  <a:schemeClr val="tx1"/>
                </a:solidFill>
              </a:rPr>
              <a:t>de kılınabilir.</a:t>
            </a:r>
            <a:endParaRPr lang="tr-TR" sz="5400" dirty="0">
              <a:solidFill>
                <a:schemeClr val="tx1"/>
              </a:solidFill>
            </a:endParaRPr>
          </a:p>
        </p:txBody>
      </p:sp>
      <p:sp>
        <p:nvSpPr>
          <p:cNvPr id="6" name="Dikdörtgen 5"/>
          <p:cNvSpPr/>
          <p:nvPr/>
        </p:nvSpPr>
        <p:spPr>
          <a:xfrm>
            <a:off x="250723" y="914401"/>
            <a:ext cx="5884606" cy="119768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Cemaatle namaz</a:t>
            </a:r>
          </a:p>
        </p:txBody>
      </p:sp>
      <p:pic>
        <p:nvPicPr>
          <p:cNvPr id="4" name="Picture 2" descr="Cemaatle namaz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877" y="355202"/>
            <a:ext cx="5656629" cy="5626535"/>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6689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
        <p:nvSpPr>
          <p:cNvPr id="23" name="Dikdörtgen 22"/>
          <p:cNvSpPr/>
          <p:nvPr/>
        </p:nvSpPr>
        <p:spPr>
          <a:xfrm>
            <a:off x="2350731" y="6084516"/>
            <a:ext cx="30573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a:ea typeface="+mn-ea"/>
                <a:cs typeface="+mn-cs"/>
                <a:hlinkClick r:id="rId4"/>
              </a:rPr>
              <a:t>www.dindersimateryal.com</a:t>
            </a:r>
            <a:r>
              <a:rPr kumimoji="0" lang="tr-TR" sz="18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4049623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3" name="Neden cemaatle namaz kılmalıyız">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168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274110" y="2936691"/>
            <a:ext cx="6052948" cy="1650058"/>
          </a:xfr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sz="4800" dirty="0"/>
              <a:t>Hangi namazlar tek başına </a:t>
            </a:r>
            <a:r>
              <a:rPr lang="tr-TR" sz="4800" b="1" dirty="0"/>
              <a:t>kılınmaz?</a:t>
            </a:r>
          </a:p>
        </p:txBody>
      </p:sp>
      <p:pic>
        <p:nvPicPr>
          <p:cNvPr id="5" name="Picture 2" descr="question mark thinking Sticker by Universal Kid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74446" y="0"/>
            <a:ext cx="7279901" cy="727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22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44;p39"/>
          <p:cNvGrpSpPr/>
          <p:nvPr/>
        </p:nvGrpSpPr>
        <p:grpSpPr>
          <a:xfrm rot="525700">
            <a:off x="23477" y="1389969"/>
            <a:ext cx="3545305" cy="3481136"/>
            <a:chOff x="-331425" y="1579700"/>
            <a:chExt cx="1880250" cy="1905825"/>
          </a:xfrm>
        </p:grpSpPr>
        <p:sp>
          <p:nvSpPr>
            <p:cNvPr id="5" name="Google Shape;345;p39"/>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rgbClr val="595959">
                <a:alpha val="26789"/>
              </a:srgbClr>
            </a:solidFill>
            <a:ln>
              <a:noFill/>
            </a:ln>
            <a:effectLst>
              <a:outerShdw blurRad="100013" dist="19050" dir="1200000" algn="bl" rotWithShape="0">
                <a:srgbClr val="000000">
                  <a:alpha val="4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46;p39"/>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rgbClr val="F1C232"/>
            </a:solidFill>
            <a:ln>
              <a:noFill/>
            </a:ln>
            <a:effectLst>
              <a:outerShdw blurRad="71438" dist="19050" dir="1200000" algn="bl" rotWithShape="0">
                <a:srgbClr val="000000">
                  <a:alpha val="46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47;p39"/>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rgbClr val="595959">
                <a:alpha val="267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Metin kutusu 7"/>
          <p:cNvSpPr txBox="1"/>
          <p:nvPr/>
        </p:nvSpPr>
        <p:spPr>
          <a:xfrm rot="1018870">
            <a:off x="548010" y="2946584"/>
            <a:ext cx="29439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Cemaatle</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dirty="0">
                <a:solidFill>
                  <a:prstClr val="black"/>
                </a:solidFill>
                <a:latin typeface="Calibri" panose="020F0502020204030204"/>
              </a:rPr>
              <a:t>namaz</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Google Shape;625;p20"/>
          <p:cNvSpPr/>
          <p:nvPr/>
        </p:nvSpPr>
        <p:spPr>
          <a:xfrm>
            <a:off x="4049069" y="1204969"/>
            <a:ext cx="103004" cy="5328566"/>
          </a:xfrm>
          <a:prstGeom prst="roundRect">
            <a:avLst>
              <a:gd name="adj" fmla="val 50000"/>
            </a:avLst>
          </a:prstGeom>
          <a:solidFill>
            <a:srgbClr val="C9C9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8" name="Google Shape;627;p20"/>
          <p:cNvGrpSpPr/>
          <p:nvPr/>
        </p:nvGrpSpPr>
        <p:grpSpPr>
          <a:xfrm>
            <a:off x="4382014" y="748694"/>
            <a:ext cx="7809985" cy="1684788"/>
            <a:chOff x="9226032" y="1337792"/>
            <a:chExt cx="3766361" cy="763787"/>
          </a:xfrm>
        </p:grpSpPr>
        <p:sp>
          <p:nvSpPr>
            <p:cNvPr id="29" name="Google Shape;628;p20"/>
            <p:cNvSpPr txBox="1"/>
            <p:nvPr/>
          </p:nvSpPr>
          <p:spPr>
            <a:xfrm>
              <a:off x="9246098" y="1337792"/>
              <a:ext cx="3746295" cy="348600"/>
            </a:xfrm>
            <a:prstGeom prst="rect">
              <a:avLst/>
            </a:prstGeom>
            <a:noFill/>
            <a:ln>
              <a:noFill/>
            </a:ln>
          </p:spPr>
          <p:txBody>
            <a:bodyPr spcFirstLastPara="1" wrap="square" lIns="91425" tIns="91425" rIns="91425" bIns="91425" anchor="ctr" anchorCtr="0">
              <a:noAutofit/>
            </a:bodyPr>
            <a:lstStyle/>
            <a:p>
              <a:pPr lvl="0">
                <a:buClr>
                  <a:srgbClr val="000000"/>
                </a:buClr>
                <a:defRPr/>
              </a:pPr>
              <a:r>
                <a:rPr lang="tr-TR" sz="3200" b="1" kern="0" dirty="0">
                  <a:solidFill>
                    <a:srgbClr val="000000"/>
                  </a:solidFill>
                  <a:ea typeface="Fira Sans Extra Condensed"/>
                  <a:cs typeface="Fira Sans Extra Condensed"/>
                  <a:sym typeface="Fira Sans Extra Condensed"/>
                </a:rPr>
                <a:t>Cemaatle kılınması zorunlu olan namazlar</a:t>
              </a:r>
            </a:p>
          </p:txBody>
        </p:sp>
        <p:sp>
          <p:nvSpPr>
            <p:cNvPr id="30" name="Google Shape;629;p20"/>
            <p:cNvSpPr txBox="1"/>
            <p:nvPr/>
          </p:nvSpPr>
          <p:spPr>
            <a:xfrm>
              <a:off x="9226032" y="1671745"/>
              <a:ext cx="3626484" cy="429834"/>
            </a:xfrm>
            <a:prstGeom prst="rect">
              <a:avLst/>
            </a:prstGeom>
            <a:noFill/>
            <a:ln>
              <a:noFill/>
            </a:ln>
          </p:spPr>
          <p:txBody>
            <a:bodyPr spcFirstLastPara="1" wrap="square" lIns="91425" tIns="91425" rIns="91425" bIns="91425" anchor="t" anchorCtr="0">
              <a:noAutofit/>
            </a:bodyPr>
            <a:lstStyle/>
            <a:p>
              <a:pPr marL="342900" lvl="0" indent="-342900" algn="just">
                <a:buClr>
                  <a:srgbClr val="000000"/>
                </a:buClr>
                <a:buFont typeface="Wingdings" panose="05000000000000000000" pitchFamily="2" charset="2"/>
                <a:buChar char="Ø"/>
              </a:pPr>
              <a:r>
                <a:rPr lang="tr-TR" sz="2500" kern="0" dirty="0">
                  <a:solidFill>
                    <a:srgbClr val="000000"/>
                  </a:solidFill>
                  <a:ea typeface="Roboto"/>
                  <a:cs typeface="Roboto"/>
                  <a:sym typeface="Roboto"/>
                </a:rPr>
                <a:t>Cuma ve bayram namazları cemaatle kılınması gerekir. Bu iki namaz </a:t>
              </a:r>
              <a:r>
                <a:rPr lang="tr-TR" sz="2500" b="1" kern="0" dirty="0">
                  <a:solidFill>
                    <a:srgbClr val="000000"/>
                  </a:solidFill>
                  <a:ea typeface="Roboto"/>
                  <a:cs typeface="Roboto"/>
                  <a:sym typeface="Roboto"/>
                </a:rPr>
                <a:t>TEK BAŞINA KILINAMAZ</a:t>
              </a:r>
              <a:r>
                <a:rPr lang="tr-TR" sz="2500" kern="0" dirty="0">
                  <a:solidFill>
                    <a:srgbClr val="000000"/>
                  </a:solidFill>
                  <a:ea typeface="Roboto"/>
                  <a:cs typeface="Roboto"/>
                  <a:sym typeface="Roboto"/>
                </a:rPr>
                <a:t>.</a:t>
              </a:r>
            </a:p>
          </p:txBody>
        </p:sp>
      </p:grpSp>
      <p:sp>
        <p:nvSpPr>
          <p:cNvPr id="31" name="Google Shape;630;p20"/>
          <p:cNvSpPr/>
          <p:nvPr/>
        </p:nvSpPr>
        <p:spPr>
          <a:xfrm>
            <a:off x="3814221" y="1354071"/>
            <a:ext cx="572700" cy="572700"/>
          </a:xfrm>
          <a:prstGeom prst="ellipse">
            <a:avLst/>
          </a:prstGeom>
          <a:solidFill>
            <a:srgbClr val="5FD0D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3600" b="1" i="0" u="none" strike="noStrike" kern="0" cap="none" spc="0" normalizeH="0" baseline="0" noProof="0">
                <a:ln>
                  <a:noFill/>
                </a:ln>
                <a:solidFill>
                  <a:srgbClr val="FFFFFF"/>
                </a:solidFill>
                <a:effectLst/>
                <a:uLnTx/>
                <a:uFillTx/>
                <a:latin typeface="Calibri" panose="020F0502020204030204"/>
                <a:ea typeface="Fira Sans Extra Condensed"/>
                <a:cs typeface="Fira Sans Extra Condensed"/>
                <a:sym typeface="Fira Sans Extra Condensed"/>
              </a:rPr>
              <a:t>1</a:t>
            </a:r>
            <a:endParaRPr kumimoji="0" sz="3600"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grpSp>
        <p:nvGrpSpPr>
          <p:cNvPr id="32" name="Google Shape;631;p20"/>
          <p:cNvGrpSpPr/>
          <p:nvPr/>
        </p:nvGrpSpPr>
        <p:grpSpPr>
          <a:xfrm>
            <a:off x="4394082" y="2845541"/>
            <a:ext cx="7566863" cy="1741208"/>
            <a:chOff x="9236380" y="2559309"/>
            <a:chExt cx="2487434" cy="790540"/>
          </a:xfrm>
        </p:grpSpPr>
        <p:sp>
          <p:nvSpPr>
            <p:cNvPr id="33" name="Google Shape;632;p20"/>
            <p:cNvSpPr txBox="1"/>
            <p:nvPr/>
          </p:nvSpPr>
          <p:spPr>
            <a:xfrm>
              <a:off x="9246099" y="2559309"/>
              <a:ext cx="1992895" cy="221376"/>
            </a:xfrm>
            <a:prstGeom prst="rect">
              <a:avLst/>
            </a:prstGeom>
            <a:noFill/>
            <a:ln>
              <a:noFill/>
            </a:ln>
          </p:spPr>
          <p:txBody>
            <a:bodyPr spcFirstLastPara="1" wrap="square" lIns="91425" tIns="91425" rIns="91425" bIns="91425" anchor="ctr" anchorCtr="0">
              <a:noAutofit/>
            </a:bodyPr>
            <a:lstStyle/>
            <a:p>
              <a:pPr lvl="0">
                <a:buClr>
                  <a:srgbClr val="000000"/>
                </a:buClr>
                <a:buSzPts val="1100"/>
                <a:defRPr/>
              </a:pPr>
              <a:r>
                <a:rPr lang="tr-TR" sz="3200" b="1" kern="0" dirty="0">
                  <a:solidFill>
                    <a:srgbClr val="000000"/>
                  </a:solidFill>
                  <a:ea typeface="Fira Sans Extra Condensed"/>
                  <a:cs typeface="Fira Sans Extra Condensed"/>
                  <a:sym typeface="Fira Sans Extra Condensed"/>
                </a:rPr>
                <a:t>Tek başına kılınan namazlar</a:t>
              </a:r>
            </a:p>
          </p:txBody>
        </p:sp>
        <p:sp>
          <p:nvSpPr>
            <p:cNvPr id="34" name="Google Shape;633;p20"/>
            <p:cNvSpPr txBox="1"/>
            <p:nvPr/>
          </p:nvSpPr>
          <p:spPr>
            <a:xfrm>
              <a:off x="9236380" y="2710927"/>
              <a:ext cx="2487434" cy="638922"/>
            </a:xfrm>
            <a:prstGeom prst="rect">
              <a:avLst/>
            </a:prstGeom>
            <a:noFill/>
            <a:ln>
              <a:noFill/>
            </a:ln>
          </p:spPr>
          <p:txBody>
            <a:bodyPr spcFirstLastPara="1" wrap="square" lIns="91425" tIns="91425" rIns="91425" bIns="91425" anchor="t" anchorCtr="0">
              <a:noAutofit/>
            </a:bodyPr>
            <a:lstStyle/>
            <a:p>
              <a:pPr marL="342900" lvl="0" indent="-342900" algn="just">
                <a:buClr>
                  <a:srgbClr val="000000"/>
                </a:buClr>
                <a:buSzPts val="1100"/>
                <a:buFont typeface="Wingdings" panose="05000000000000000000" pitchFamily="2" charset="2"/>
                <a:buChar char="Ø"/>
              </a:pPr>
              <a:r>
                <a:rPr lang="tr-TR" sz="2800" kern="0" dirty="0">
                  <a:solidFill>
                    <a:srgbClr val="000000"/>
                  </a:solidFill>
                  <a:ea typeface="Roboto"/>
                  <a:cs typeface="Roboto"/>
                  <a:sym typeface="Roboto"/>
                </a:rPr>
                <a:t>Beş vakit namazın sünnet rekatları tek başına kılınır. (Örneğin Sabah namazının iki sünneti, öğle namazın dört sünnet vb.)</a:t>
              </a:r>
            </a:p>
          </p:txBody>
        </p:sp>
      </p:grpSp>
      <p:sp>
        <p:nvSpPr>
          <p:cNvPr id="35" name="Google Shape;634;p20"/>
          <p:cNvSpPr/>
          <p:nvPr/>
        </p:nvSpPr>
        <p:spPr>
          <a:xfrm>
            <a:off x="3814221" y="3320258"/>
            <a:ext cx="572700" cy="572700"/>
          </a:xfrm>
          <a:prstGeom prst="ellipse">
            <a:avLst/>
          </a:prstGeom>
          <a:solidFill>
            <a:srgbClr val="5FD0D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3600" b="1" i="0" u="none" strike="noStrike" kern="0" cap="none" spc="0" normalizeH="0" baseline="0" noProof="0">
                <a:ln>
                  <a:noFill/>
                </a:ln>
                <a:solidFill>
                  <a:srgbClr val="FFFFFF"/>
                </a:solidFill>
                <a:effectLst/>
                <a:uLnTx/>
                <a:uFillTx/>
                <a:latin typeface="Calibri" panose="020F0502020204030204"/>
                <a:ea typeface="Fira Sans Extra Condensed"/>
                <a:cs typeface="Fira Sans Extra Condensed"/>
                <a:sym typeface="Fira Sans Extra Condensed"/>
              </a:rPr>
              <a:t>2</a:t>
            </a:r>
            <a:endParaRPr kumimoji="0" sz="20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cxnSp>
        <p:nvCxnSpPr>
          <p:cNvPr id="40" name="Google Shape;1142;p39"/>
          <p:cNvCxnSpPr/>
          <p:nvPr/>
        </p:nvCxnSpPr>
        <p:spPr>
          <a:xfrm flipH="1">
            <a:off x="0" y="707923"/>
            <a:ext cx="3672348" cy="19218"/>
          </a:xfrm>
          <a:prstGeom prst="straightConnector1">
            <a:avLst/>
          </a:prstGeom>
          <a:noFill/>
          <a:ln w="19050" cap="flat" cmpd="sng">
            <a:solidFill>
              <a:srgbClr val="EEB1B6"/>
            </a:solidFill>
            <a:prstDash val="solid"/>
            <a:round/>
            <a:headEnd type="oval" w="med" len="med"/>
            <a:tailEnd type="oval" w="med" len="med"/>
          </a:ln>
        </p:spPr>
      </p:cxnSp>
      <p:sp>
        <p:nvSpPr>
          <p:cNvPr id="41" name="Google Shape;1146;p39"/>
          <p:cNvSpPr txBox="1"/>
          <p:nvPr/>
        </p:nvSpPr>
        <p:spPr>
          <a:xfrm>
            <a:off x="64168" y="103239"/>
            <a:ext cx="5304245" cy="63776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tr-TR" sz="4000" b="1" i="0" u="none" strike="noStrike" kern="0" cap="none" spc="0" normalizeH="0" baseline="0" noProof="0" dirty="0">
                <a:ln>
                  <a:noFill/>
                </a:ln>
                <a:solidFill>
                  <a:srgbClr val="EEB1B6"/>
                </a:solidFill>
                <a:effectLst/>
                <a:uLnTx/>
                <a:uFillTx/>
                <a:latin typeface="Calibri" panose="020F0502020204030204"/>
                <a:ea typeface="Fira Sans Extra Condensed Medium"/>
                <a:cs typeface="Fira Sans Extra Condensed Medium"/>
                <a:sym typeface="Fira Sans Extra Condensed Medium"/>
              </a:rPr>
              <a:t>Cemaatle namaz</a:t>
            </a:r>
          </a:p>
        </p:txBody>
      </p:sp>
      <p:sp>
        <p:nvSpPr>
          <p:cNvPr id="18" name="Google Shape;634;p20"/>
          <p:cNvSpPr/>
          <p:nvPr/>
        </p:nvSpPr>
        <p:spPr>
          <a:xfrm>
            <a:off x="3814221" y="5286446"/>
            <a:ext cx="572700" cy="572700"/>
          </a:xfrm>
          <a:prstGeom prst="ellipse">
            <a:avLst/>
          </a:prstGeom>
          <a:solidFill>
            <a:srgbClr val="5FD0DB"/>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3600" b="1" i="0" u="none" strike="noStrike" kern="0" cap="none" spc="0" normalizeH="0" baseline="0" noProof="0" dirty="0">
                <a:ln>
                  <a:noFill/>
                </a:ln>
                <a:solidFill>
                  <a:srgbClr val="FFFFFF"/>
                </a:solidFill>
                <a:effectLst/>
                <a:uLnTx/>
                <a:uFillTx/>
                <a:latin typeface="Calibri" panose="020F0502020204030204"/>
                <a:ea typeface="Fira Sans Extra Condensed"/>
                <a:cs typeface="Fira Sans Extra Condensed"/>
                <a:sym typeface="Fira Sans Extra Condensed"/>
              </a:rPr>
              <a:t>3</a:t>
            </a:r>
            <a:endParaRPr kumimoji="0" sz="200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grpSp>
        <p:nvGrpSpPr>
          <p:cNvPr id="19" name="Google Shape;631;p20"/>
          <p:cNvGrpSpPr/>
          <p:nvPr/>
        </p:nvGrpSpPr>
        <p:grpSpPr>
          <a:xfrm>
            <a:off x="4423578" y="4834766"/>
            <a:ext cx="7655351" cy="1828657"/>
            <a:chOff x="9246076" y="2525829"/>
            <a:chExt cx="2517141" cy="830243"/>
          </a:xfrm>
        </p:grpSpPr>
        <p:sp>
          <p:nvSpPr>
            <p:cNvPr id="20" name="Google Shape;632;p20"/>
            <p:cNvSpPr txBox="1"/>
            <p:nvPr/>
          </p:nvSpPr>
          <p:spPr>
            <a:xfrm>
              <a:off x="9246099" y="2525829"/>
              <a:ext cx="2236761" cy="348600"/>
            </a:xfrm>
            <a:prstGeom prst="rect">
              <a:avLst/>
            </a:prstGeom>
            <a:noFill/>
            <a:ln>
              <a:noFill/>
            </a:ln>
          </p:spPr>
          <p:txBody>
            <a:bodyPr spcFirstLastPara="1" wrap="square" lIns="91425" tIns="91425" rIns="91425" bIns="91425" anchor="ctr" anchorCtr="0">
              <a:noAutofit/>
            </a:bodyPr>
            <a:lstStyle/>
            <a:p>
              <a:pPr lvl="0">
                <a:buClr>
                  <a:srgbClr val="000000"/>
                </a:buClr>
                <a:buSzPts val="1100"/>
                <a:defRPr/>
              </a:pPr>
              <a:r>
                <a:rPr lang="nl-NL" sz="3200" b="1" kern="0" dirty="0">
                  <a:solidFill>
                    <a:srgbClr val="000000"/>
                  </a:solidFill>
                  <a:ea typeface="Fira Sans Extra Condensed"/>
                  <a:cs typeface="Fira Sans Extra Condensed"/>
                  <a:sym typeface="Fira Sans Extra Condensed"/>
                </a:rPr>
                <a:t>Hem cemaatle hem de tek başına </a:t>
              </a:r>
              <a:r>
                <a:rPr kumimoji="0" lang="tr-TR" sz="3200" b="1" i="0" u="none" strike="noStrike" kern="0" cap="none" spc="0" normalizeH="0" baseline="0" noProof="0" dirty="0">
                  <a:ln>
                    <a:noFill/>
                  </a:ln>
                  <a:solidFill>
                    <a:srgbClr val="000000"/>
                  </a:solidFill>
                  <a:effectLst/>
                  <a:uLnTx/>
                  <a:uFillTx/>
                  <a:ea typeface="Fira Sans Extra Condensed"/>
                  <a:cs typeface="Fira Sans Extra Condensed"/>
                  <a:sym typeface="Fira Sans Extra Condensed"/>
                </a:rPr>
                <a:t> </a:t>
              </a:r>
              <a:endParaRPr kumimoji="0" sz="3200" b="1" i="0" u="none" strike="noStrike" kern="0" cap="none" spc="0" normalizeH="0" baseline="0" noProof="0" dirty="0">
                <a:ln>
                  <a:noFill/>
                </a:ln>
                <a:solidFill>
                  <a:srgbClr val="000000"/>
                </a:solidFill>
                <a:effectLst/>
                <a:uLnTx/>
                <a:uFillTx/>
                <a:ea typeface="Fira Sans Extra Condensed"/>
                <a:cs typeface="Fira Sans Extra Condensed"/>
                <a:sym typeface="Fira Sans Extra Condensed"/>
              </a:endParaRPr>
            </a:p>
          </p:txBody>
        </p:sp>
        <p:sp>
          <p:nvSpPr>
            <p:cNvPr id="21" name="Google Shape;633;p20"/>
            <p:cNvSpPr txBox="1"/>
            <p:nvPr/>
          </p:nvSpPr>
          <p:spPr>
            <a:xfrm>
              <a:off x="9246076" y="2804672"/>
              <a:ext cx="2517141" cy="551400"/>
            </a:xfrm>
            <a:prstGeom prst="rect">
              <a:avLst/>
            </a:prstGeom>
            <a:noFill/>
            <a:ln>
              <a:noFill/>
            </a:ln>
          </p:spPr>
          <p:txBody>
            <a:bodyPr spcFirstLastPara="1" wrap="square" lIns="91425" tIns="91425" rIns="91425" bIns="91425" anchor="t" anchorCtr="0">
              <a:noAutofit/>
            </a:bodyPr>
            <a:lstStyle/>
            <a:p>
              <a:pPr marL="342900" lvl="0" indent="-342900" algn="just">
                <a:buClr>
                  <a:srgbClr val="000000"/>
                </a:buClr>
                <a:buSzPts val="1100"/>
                <a:buFont typeface="Wingdings" panose="05000000000000000000" pitchFamily="2" charset="2"/>
                <a:buChar char="Ø"/>
              </a:pPr>
              <a:r>
                <a:rPr lang="tr-TR" sz="2800" kern="0" dirty="0">
                  <a:solidFill>
                    <a:srgbClr val="000000"/>
                  </a:solidFill>
                  <a:ea typeface="Roboto"/>
                  <a:cs typeface="Roboto"/>
                  <a:sym typeface="Roboto"/>
                </a:rPr>
                <a:t>Beş vakit namazın farz rekatları ile teravih namazları ise hem cemaatle hem de tek başına kılınabilir.</a:t>
              </a:r>
            </a:p>
          </p:txBody>
        </p:sp>
      </p:grpSp>
    </p:spTree>
    <p:extLst>
      <p:ext uri="{BB962C8B-B14F-4D97-AF65-F5344CB8AC3E}">
        <p14:creationId xmlns:p14="http://schemas.microsoft.com/office/powerpoint/2010/main" val="328349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anim calcmode="lin" valueType="num">
                                      <p:cBhvr>
                                        <p:cTn id="13" dur="500" fill="hold"/>
                                        <p:tgtEl>
                                          <p:spTgt spid="41"/>
                                        </p:tgtEl>
                                        <p:attrNameLst>
                                          <p:attrName>ppt_x</p:attrName>
                                        </p:attrNameLst>
                                      </p:cBhvr>
                                      <p:tavLst>
                                        <p:tav tm="0">
                                          <p:val>
                                            <p:strVal val="#ppt_x"/>
                                          </p:val>
                                        </p:tav>
                                        <p:tav tm="100000">
                                          <p:val>
                                            <p:strVal val="#ppt_x"/>
                                          </p:val>
                                        </p:tav>
                                      </p:tavLst>
                                    </p:anim>
                                    <p:anim calcmode="lin" valueType="num">
                                      <p:cBhvr>
                                        <p:cTn id="1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anim calcmode="lin" valueType="num">
                                      <p:cBhvr>
                                        <p:cTn id="29" dur="500" fill="hold"/>
                                        <p:tgtEl>
                                          <p:spTgt spid="27"/>
                                        </p:tgtEl>
                                        <p:attrNameLst>
                                          <p:attrName>ppt_x</p:attrName>
                                        </p:attrNameLst>
                                      </p:cBhvr>
                                      <p:tavLst>
                                        <p:tav tm="0">
                                          <p:val>
                                            <p:strVal val="#ppt_x"/>
                                          </p:val>
                                        </p:tav>
                                        <p:tav tm="100000">
                                          <p:val>
                                            <p:strVal val="#ppt_x"/>
                                          </p:val>
                                        </p:tav>
                                      </p:tavLst>
                                    </p:anim>
                                    <p:anim calcmode="lin" valueType="num">
                                      <p:cBhvr>
                                        <p:cTn id="30" dur="500" fill="hold"/>
                                        <p:tgtEl>
                                          <p:spTgt spid="27"/>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heel(1)">
                                      <p:cBhvr>
                                        <p:cTn id="34" dur="500"/>
                                        <p:tgtEl>
                                          <p:spTgt spid="31"/>
                                        </p:tgtEl>
                                      </p:cBhvr>
                                    </p:animEffect>
                                  </p:childTnLst>
                                </p:cTn>
                              </p:par>
                            </p:childTnLst>
                          </p:cTn>
                        </p:par>
                        <p:par>
                          <p:cTn id="35" fill="hold">
                            <p:stCondLst>
                              <p:cond delay="1000"/>
                            </p:stCondLst>
                            <p:childTnLst>
                              <p:par>
                                <p:cTn id="36" presetID="21" presetClass="entr" presetSubtype="1"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heel(1)">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heel(1)">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animBg="1"/>
      <p:bldP spid="31" grpId="0" animBg="1"/>
      <p:bldP spid="35" grpId="0" animBg="1"/>
      <p:bldP spid="41" grpId="0"/>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21">
            <a:extLst>
              <a:ext uri="{FF2B5EF4-FFF2-40B4-BE49-F238E27FC236}">
                <a16:creationId xmlns:a16="http://schemas.microsoft.com/office/drawing/2014/main" id="{9F5A2B0F-7E71-4382-A4D1-36EB991C4EF8}"/>
              </a:ext>
            </a:extLst>
          </p:cNvPr>
          <p:cNvSpPr/>
          <p:nvPr/>
        </p:nvSpPr>
        <p:spPr>
          <a:xfrm rot="5400000">
            <a:off x="-1260166" y="1866340"/>
            <a:ext cx="4651513" cy="1809565"/>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Triangle 22">
            <a:extLst>
              <a:ext uri="{FF2B5EF4-FFF2-40B4-BE49-F238E27FC236}">
                <a16:creationId xmlns:a16="http://schemas.microsoft.com/office/drawing/2014/main" id="{0521C95B-86F3-4C50-B111-395C54F1434D}"/>
              </a:ext>
            </a:extLst>
          </p:cNvPr>
          <p:cNvSpPr/>
          <p:nvPr/>
        </p:nvSpPr>
        <p:spPr>
          <a:xfrm rot="5400000">
            <a:off x="69767" y="536407"/>
            <a:ext cx="1974571" cy="1792490"/>
          </a:xfrm>
          <a:prstGeom prst="rtTriangle">
            <a:avLst/>
          </a:prstGeom>
          <a:gradFill>
            <a:gsLst>
              <a:gs pos="27000">
                <a:srgbClr val="D471EF"/>
              </a:gs>
              <a:gs pos="0">
                <a:srgbClr val="B319DD"/>
              </a:gs>
              <a:gs pos="81000">
                <a:srgbClr val="D471EF"/>
              </a:gs>
              <a:gs pos="90000">
                <a:srgbClr val="B319DD"/>
              </a:gs>
              <a:gs pos="100000">
                <a:srgbClr val="D471EF"/>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23">
            <a:extLst>
              <a:ext uri="{FF2B5EF4-FFF2-40B4-BE49-F238E27FC236}">
                <a16:creationId xmlns:a16="http://schemas.microsoft.com/office/drawing/2014/main" id="{0FFA8777-1E23-4A88-800D-18DF200B6556}"/>
              </a:ext>
            </a:extLst>
          </p:cNvPr>
          <p:cNvSpPr/>
          <p:nvPr/>
        </p:nvSpPr>
        <p:spPr>
          <a:xfrm>
            <a:off x="516469" y="3894455"/>
            <a:ext cx="1223493" cy="115910"/>
          </a:xfrm>
          <a:prstGeom prst="roundRect">
            <a:avLst>
              <a:gd name="adj" fmla="val 50000"/>
            </a:avLst>
          </a:prstGeom>
          <a:solidFill>
            <a:srgbClr val="CD5DEB"/>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25">
            <a:extLst>
              <a:ext uri="{FF2B5EF4-FFF2-40B4-BE49-F238E27FC236}">
                <a16:creationId xmlns:a16="http://schemas.microsoft.com/office/drawing/2014/main" id="{6352DA85-4059-495A-9103-8B0A24D88E0D}"/>
              </a:ext>
            </a:extLst>
          </p:cNvPr>
          <p:cNvSpPr txBox="1"/>
          <p:nvPr/>
        </p:nvSpPr>
        <p:spPr>
          <a:xfrm>
            <a:off x="-44145" y="2419938"/>
            <a:ext cx="22194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Cuma Namazı</a:t>
            </a:r>
            <a:endParaRPr kumimoji="0" lang="en-IN" sz="4000" b="1" i="0" u="none" strike="noStrike" kern="1200" cap="none" spc="300" normalizeH="0" baseline="0" noProof="0" dirty="0">
              <a:ln>
                <a:noFill/>
              </a:ln>
              <a:solidFill>
                <a:prstClr val="black">
                  <a:lumMod val="75000"/>
                  <a:lumOff val="25000"/>
                </a:prstClr>
              </a:solidFill>
              <a:effectLst/>
              <a:uLnTx/>
              <a:uFillTx/>
              <a:latin typeface="Calibri Light" panose="020F0302020204030204" pitchFamily="34" charset="0"/>
              <a:ea typeface="+mn-ea"/>
              <a:cs typeface="Calibri Light" panose="020F0302020204030204" pitchFamily="34" charset="0"/>
            </a:endParaRPr>
          </a:p>
        </p:txBody>
      </p:sp>
      <p:sp>
        <p:nvSpPr>
          <p:cNvPr id="14" name="3 Yuvarlatılmış Dikdörtgen"/>
          <p:cNvSpPr/>
          <p:nvPr/>
        </p:nvSpPr>
        <p:spPr>
          <a:xfrm>
            <a:off x="7148946" y="319980"/>
            <a:ext cx="5043054" cy="4776899"/>
          </a:xfrm>
          <a:prstGeom prst="roundRect">
            <a:avLst>
              <a:gd name="adj" fmla="val 5744"/>
            </a:avLst>
          </a:prstGeom>
          <a:solidFill>
            <a:schemeClr val="accent4">
              <a:lumMod val="40000"/>
              <a:lumOff val="60000"/>
            </a:schemeClr>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3200" dirty="0"/>
              <a:t>“Ey iman edenler! Cuma günü namaza çağrıldığı (ezan okunduğu) zaman hemen Allah’ı anmaya koşun ve alışverişi bırakın. Eğer bilmiş olsanız bu elbette sizin için daha hayırlıdır.”</a:t>
            </a:r>
          </a:p>
        </p:txBody>
      </p:sp>
      <p:sp>
        <p:nvSpPr>
          <p:cNvPr id="15" name="Yuvarlatılmış Dikdörtgen 14"/>
          <p:cNvSpPr/>
          <p:nvPr/>
        </p:nvSpPr>
        <p:spPr>
          <a:xfrm>
            <a:off x="7712277" y="4837853"/>
            <a:ext cx="3916392" cy="574847"/>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Cuma suresi, 9. ayeti</a:t>
            </a:r>
          </a:p>
        </p:txBody>
      </p:sp>
      <p:sp>
        <p:nvSpPr>
          <p:cNvPr id="16" name="4 Yuvarlatılmış Dikdörtgen"/>
          <p:cNvSpPr/>
          <p:nvPr/>
        </p:nvSpPr>
        <p:spPr>
          <a:xfrm>
            <a:off x="2303293" y="5826709"/>
            <a:ext cx="8364707" cy="990216"/>
          </a:xfrm>
          <a:prstGeom prst="roundRect">
            <a:avLst/>
          </a:prstGeom>
          <a:solidFill>
            <a:srgbClr val="F89D4E"/>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dirty="0"/>
              <a:t>Ayete göre bir Müslüman cuma gününde ne yapması gerekir?</a:t>
            </a:r>
          </a:p>
        </p:txBody>
      </p:sp>
      <p:sp>
        <p:nvSpPr>
          <p:cNvPr id="17" name="Serbest Form 16"/>
          <p:cNvSpPr/>
          <p:nvPr/>
        </p:nvSpPr>
        <p:spPr>
          <a:xfrm>
            <a:off x="10897673" y="5612297"/>
            <a:ext cx="1190900" cy="975674"/>
          </a:xfrm>
          <a:custGeom>
            <a:avLst/>
            <a:gdLst>
              <a:gd name="connsiteX0" fmla="*/ 907892 w 1087892"/>
              <a:gd name="connsiteY0" fmla="*/ 0 h 864000"/>
              <a:gd name="connsiteX1" fmla="*/ 1087892 w 1087892"/>
              <a:gd name="connsiteY1" fmla="*/ 180000 h 864000"/>
              <a:gd name="connsiteX2" fmla="*/ 997892 w 1087892"/>
              <a:gd name="connsiteY2" fmla="*/ 180000 h 864000"/>
              <a:gd name="connsiteX3" fmla="*/ 997892 w 1087892"/>
              <a:gd name="connsiteY3" fmla="*/ 864000 h 864000"/>
              <a:gd name="connsiteX4" fmla="*/ 817892 w 1087892"/>
              <a:gd name="connsiteY4" fmla="*/ 864000 h 864000"/>
              <a:gd name="connsiteX5" fmla="*/ 817892 w 1087892"/>
              <a:gd name="connsiteY5" fmla="*/ 858274 h 864000"/>
              <a:gd name="connsiteX6" fmla="*/ 0 w 1087892"/>
              <a:gd name="connsiteY6" fmla="*/ 858274 h 864000"/>
              <a:gd name="connsiteX7" fmla="*/ 0 w 1087892"/>
              <a:gd name="connsiteY7" fmla="*/ 723627 h 864000"/>
              <a:gd name="connsiteX8" fmla="*/ 817892 w 1087892"/>
              <a:gd name="connsiteY8" fmla="*/ 723627 h 864000"/>
              <a:gd name="connsiteX9" fmla="*/ 817892 w 1087892"/>
              <a:gd name="connsiteY9" fmla="*/ 180000 h 864000"/>
              <a:gd name="connsiteX10" fmla="*/ 727892 w 1087892"/>
              <a:gd name="connsiteY10" fmla="*/ 1800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92" h="864000">
                <a:moveTo>
                  <a:pt x="907892" y="0"/>
                </a:moveTo>
                <a:lnTo>
                  <a:pt x="1087892" y="180000"/>
                </a:lnTo>
                <a:lnTo>
                  <a:pt x="997892" y="180000"/>
                </a:lnTo>
                <a:lnTo>
                  <a:pt x="997892" y="864000"/>
                </a:lnTo>
                <a:lnTo>
                  <a:pt x="817892" y="864000"/>
                </a:lnTo>
                <a:lnTo>
                  <a:pt x="817892" y="858274"/>
                </a:lnTo>
                <a:lnTo>
                  <a:pt x="0" y="858274"/>
                </a:lnTo>
                <a:lnTo>
                  <a:pt x="0" y="723627"/>
                </a:lnTo>
                <a:lnTo>
                  <a:pt x="817892" y="723627"/>
                </a:lnTo>
                <a:lnTo>
                  <a:pt x="817892" y="180000"/>
                </a:lnTo>
                <a:lnTo>
                  <a:pt x="727892" y="180000"/>
                </a:lnTo>
                <a:close/>
              </a:path>
            </a:pathLst>
          </a:cu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Resim 17"/>
          <p:cNvPicPr>
            <a:picLocks noChangeAspect="1"/>
          </p:cNvPicPr>
          <p:nvPr/>
        </p:nvPicPr>
        <p:blipFill>
          <a:blip r:embed="rId2"/>
          <a:stretch>
            <a:fillRect/>
          </a:stretch>
        </p:blipFill>
        <p:spPr>
          <a:xfrm>
            <a:off x="2303293" y="319980"/>
            <a:ext cx="4538258" cy="5400244"/>
          </a:xfrm>
          <a:prstGeom prst="rect">
            <a:avLst/>
          </a:prstGeom>
        </p:spPr>
      </p:pic>
    </p:spTree>
    <p:extLst>
      <p:ext uri="{BB962C8B-B14F-4D97-AF65-F5344CB8AC3E}">
        <p14:creationId xmlns:p14="http://schemas.microsoft.com/office/powerpoint/2010/main" val="343332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4174" y="323737"/>
            <a:ext cx="6195646" cy="936104"/>
          </a:xfrm>
          <a:solidFill>
            <a:srgbClr val="E3573C"/>
          </a:solidFill>
        </p:spPr>
        <p:style>
          <a:lnRef idx="1">
            <a:schemeClr val="accent2"/>
          </a:lnRef>
          <a:fillRef idx="2">
            <a:schemeClr val="accent2"/>
          </a:fillRef>
          <a:effectRef idx="1">
            <a:schemeClr val="accent2"/>
          </a:effectRef>
          <a:fontRef idx="minor">
            <a:schemeClr val="dk1"/>
          </a:fontRef>
        </p:style>
        <p:txBody>
          <a:bodyPr>
            <a:normAutofit/>
          </a:bodyPr>
          <a:lstStyle/>
          <a:p>
            <a:pPr algn="ctr"/>
            <a:r>
              <a:rPr lang="tr-TR" sz="3600" b="1" dirty="0">
                <a:solidFill>
                  <a:schemeClr val="bg1"/>
                </a:solidFill>
              </a:rPr>
              <a:t>Cuma namazı kimlere farzdır?</a:t>
            </a:r>
          </a:p>
        </p:txBody>
      </p:sp>
      <p:pic>
        <p:nvPicPr>
          <p:cNvPr id="4" name="Resim 3"/>
          <p:cNvPicPr>
            <a:picLocks noChangeAspect="1"/>
          </p:cNvPicPr>
          <p:nvPr/>
        </p:nvPicPr>
        <p:blipFill>
          <a:blip r:embed="rId2"/>
          <a:stretch>
            <a:fillRect/>
          </a:stretch>
        </p:blipFill>
        <p:spPr>
          <a:xfrm>
            <a:off x="397915" y="1670538"/>
            <a:ext cx="5778033" cy="4820203"/>
          </a:xfrm>
          <a:prstGeom prst="rect">
            <a:avLst/>
          </a:prstGeom>
        </p:spPr>
      </p:pic>
      <p:sp>
        <p:nvSpPr>
          <p:cNvPr id="7" name="Dikdörtgen 6"/>
          <p:cNvSpPr/>
          <p:nvPr/>
        </p:nvSpPr>
        <p:spPr>
          <a:xfrm>
            <a:off x="6539819" y="1670537"/>
            <a:ext cx="5467301" cy="4820203"/>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tr-TR" sz="3600" b="1" dirty="0"/>
              <a:t>Cuma namazı; </a:t>
            </a:r>
          </a:p>
          <a:p>
            <a:pPr marL="1485900" lvl="2" indent="-571500">
              <a:buFont typeface="Wingdings" panose="05000000000000000000" pitchFamily="2" charset="2"/>
              <a:buChar char="Ø"/>
            </a:pPr>
            <a:r>
              <a:rPr lang="tr-TR" sz="2800" dirty="0"/>
              <a:t>akıllı, </a:t>
            </a:r>
          </a:p>
          <a:p>
            <a:pPr marL="1485900" lvl="2" indent="-571500">
              <a:buFont typeface="Wingdings" panose="05000000000000000000" pitchFamily="2" charset="2"/>
              <a:buChar char="Ø"/>
            </a:pPr>
            <a:r>
              <a:rPr lang="tr-TR" sz="2800" dirty="0"/>
              <a:t>ergenlik çağına ulaşmış,</a:t>
            </a:r>
          </a:p>
          <a:p>
            <a:pPr marL="1485900" lvl="2" indent="-571500">
              <a:buFont typeface="Wingdings" panose="05000000000000000000" pitchFamily="2" charset="2"/>
              <a:buChar char="Ø"/>
            </a:pPr>
            <a:r>
              <a:rPr lang="tr-TR" sz="2800" dirty="0"/>
              <a:t>camiye gitmeye engel bir sağlık sorunu bulunmayan, </a:t>
            </a:r>
          </a:p>
          <a:p>
            <a:pPr marL="1485900" lvl="2" indent="-571500">
              <a:buFont typeface="Wingdings" panose="05000000000000000000" pitchFamily="2" charset="2"/>
              <a:buChar char="Ø"/>
            </a:pPr>
            <a:r>
              <a:rPr lang="tr-TR" sz="2800" dirty="0"/>
              <a:t>hürriyeti kısıtlanmamış, </a:t>
            </a:r>
          </a:p>
          <a:p>
            <a:pPr marL="1485900" lvl="2" indent="-571500">
              <a:buFont typeface="Wingdings" panose="05000000000000000000" pitchFamily="2" charset="2"/>
              <a:buChar char="Ø"/>
            </a:pPr>
            <a:r>
              <a:rPr lang="tr-TR" sz="2800" b="1" dirty="0"/>
              <a:t>yolcu olmayan</a:t>
            </a:r>
          </a:p>
          <a:p>
            <a:pPr marL="1485900" lvl="2" indent="-571500">
              <a:buFont typeface="Wingdings" panose="05000000000000000000" pitchFamily="2" charset="2"/>
              <a:buChar char="Ø"/>
            </a:pPr>
            <a:r>
              <a:rPr lang="tr-TR" sz="2800" dirty="0"/>
              <a:t>erkeklere </a:t>
            </a:r>
          </a:p>
          <a:p>
            <a:r>
              <a:rPr lang="tr-TR" sz="3600" b="1" dirty="0"/>
              <a:t>farzdır.</a:t>
            </a:r>
            <a:br>
              <a:rPr lang="tr-TR" sz="2400" dirty="0"/>
            </a:br>
            <a:endParaRPr lang="tr-TR" sz="2400" dirty="0"/>
          </a:p>
        </p:txBody>
      </p:sp>
    </p:spTree>
    <p:extLst>
      <p:ext uri="{BB962C8B-B14F-4D97-AF65-F5344CB8AC3E}">
        <p14:creationId xmlns:p14="http://schemas.microsoft.com/office/powerpoint/2010/main" val="171195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8443" y="835544"/>
            <a:ext cx="4155958" cy="1309988"/>
          </a:xfrm>
          <a:solidFill>
            <a:srgbClr val="FBC891"/>
          </a:solid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dirty="0"/>
              <a:t>Cuma namazının kılınışı</a:t>
            </a:r>
          </a:p>
        </p:txBody>
      </p:sp>
      <p:sp>
        <p:nvSpPr>
          <p:cNvPr id="5" name="Dikdörtgen 4"/>
          <p:cNvSpPr/>
          <p:nvPr/>
        </p:nvSpPr>
        <p:spPr>
          <a:xfrm>
            <a:off x="288442" y="4199661"/>
            <a:ext cx="3077494" cy="1332000"/>
          </a:xfrm>
          <a:prstGeom prst="rect">
            <a:avLst/>
          </a:prstGeom>
          <a:solidFill>
            <a:srgbClr val="FFEE5A"/>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200" dirty="0"/>
              <a:t>4 rekat sünnet</a:t>
            </a:r>
          </a:p>
          <a:p>
            <a:pPr algn="ctr"/>
            <a:r>
              <a:rPr lang="tr-TR" sz="3200" dirty="0"/>
              <a:t>Tek başına kılınır.</a:t>
            </a:r>
          </a:p>
        </p:txBody>
      </p:sp>
      <p:sp>
        <p:nvSpPr>
          <p:cNvPr id="6" name="Dikdörtgen 5"/>
          <p:cNvSpPr/>
          <p:nvPr/>
        </p:nvSpPr>
        <p:spPr>
          <a:xfrm>
            <a:off x="5808151" y="4284389"/>
            <a:ext cx="2916000" cy="1332000"/>
          </a:xfrm>
          <a:prstGeom prst="rect">
            <a:avLst/>
          </a:prstGeom>
          <a:solidFill>
            <a:srgbClr val="E3573C"/>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200" dirty="0"/>
              <a:t>2 rekat </a:t>
            </a:r>
            <a:r>
              <a:rPr lang="tr-TR" sz="3600" b="1" u="sng" dirty="0"/>
              <a:t>farz</a:t>
            </a:r>
          </a:p>
          <a:p>
            <a:pPr algn="ctr"/>
            <a:r>
              <a:rPr lang="tr-TR" sz="3200" dirty="0"/>
              <a:t>Cemaatle kılınır.</a:t>
            </a:r>
          </a:p>
        </p:txBody>
      </p:sp>
      <p:sp>
        <p:nvSpPr>
          <p:cNvPr id="7" name="Dikdörtgen 6"/>
          <p:cNvSpPr/>
          <p:nvPr/>
        </p:nvSpPr>
        <p:spPr>
          <a:xfrm>
            <a:off x="9114504" y="4284389"/>
            <a:ext cx="3077496" cy="1332000"/>
          </a:xfrm>
          <a:prstGeom prst="rect">
            <a:avLst/>
          </a:prstGeom>
          <a:solidFill>
            <a:srgbClr val="FFEE5A"/>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3200" dirty="0"/>
              <a:t>4 rekat sünnet</a:t>
            </a:r>
          </a:p>
          <a:p>
            <a:pPr algn="ctr"/>
            <a:r>
              <a:rPr lang="tr-TR" sz="3200" dirty="0"/>
              <a:t>Tek başına kılınır.</a:t>
            </a:r>
          </a:p>
        </p:txBody>
      </p:sp>
      <p:sp>
        <p:nvSpPr>
          <p:cNvPr id="10" name="Dikdörtgen 9"/>
          <p:cNvSpPr/>
          <p:nvPr/>
        </p:nvSpPr>
        <p:spPr>
          <a:xfrm>
            <a:off x="2618491" y="2442895"/>
            <a:ext cx="1819381" cy="884344"/>
          </a:xfrm>
          <a:prstGeom prst="rect">
            <a:avLst/>
          </a:prstGeom>
          <a:solidFill>
            <a:srgbClr val="E8639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4400" dirty="0"/>
              <a:t>Hutbe </a:t>
            </a:r>
          </a:p>
        </p:txBody>
      </p:sp>
      <p:sp>
        <p:nvSpPr>
          <p:cNvPr id="3" name="İçerik Yer Tutucusu 2"/>
          <p:cNvSpPr>
            <a:spLocks noGrp="1"/>
          </p:cNvSpPr>
          <p:nvPr>
            <p:ph idx="1"/>
          </p:nvPr>
        </p:nvSpPr>
        <p:spPr>
          <a:xfrm>
            <a:off x="5862722" y="799260"/>
            <a:ext cx="6006894" cy="1346272"/>
          </a:xfrm>
          <a:solidFill>
            <a:srgbClr val="FBC891"/>
          </a:solidFill>
          <a:ln>
            <a:noFill/>
          </a:ln>
        </p:spPr>
        <p:style>
          <a:lnRef idx="1">
            <a:schemeClr val="accent2"/>
          </a:lnRef>
          <a:fillRef idx="2">
            <a:schemeClr val="accent2"/>
          </a:fillRef>
          <a:effectRef idx="1">
            <a:schemeClr val="accent2"/>
          </a:effectRef>
          <a:fontRef idx="minor">
            <a:schemeClr val="dk1"/>
          </a:fontRef>
        </p:style>
        <p:txBody>
          <a:bodyPr anchor="ctr">
            <a:noAutofit/>
          </a:bodyPr>
          <a:lstStyle/>
          <a:p>
            <a:pPr marL="0" indent="0">
              <a:buNone/>
            </a:pPr>
            <a:r>
              <a:rPr lang="tr-TR" sz="4000" dirty="0"/>
              <a:t>   </a:t>
            </a:r>
          </a:p>
          <a:p>
            <a:pPr marL="0" indent="0" algn="ctr">
              <a:buNone/>
            </a:pPr>
            <a:r>
              <a:rPr lang="tr-TR" sz="4000" dirty="0"/>
              <a:t>Cuma namazı</a:t>
            </a:r>
          </a:p>
          <a:p>
            <a:pPr marL="0" indent="0" algn="ctr">
              <a:buNone/>
            </a:pPr>
            <a:r>
              <a:rPr lang="tr-TR" sz="4000" dirty="0"/>
              <a:t>Toplam 10 rekat + </a:t>
            </a:r>
            <a:r>
              <a:rPr lang="tr-TR" sz="4000" b="1" dirty="0"/>
              <a:t>Hutbe</a:t>
            </a:r>
          </a:p>
          <a:p>
            <a:pPr marL="0" indent="0">
              <a:buNone/>
            </a:pPr>
            <a:endParaRPr lang="tr-TR" sz="4000" dirty="0"/>
          </a:p>
        </p:txBody>
      </p:sp>
      <p:sp>
        <p:nvSpPr>
          <p:cNvPr id="13" name="Dikdörtgen 12"/>
          <p:cNvSpPr/>
          <p:nvPr/>
        </p:nvSpPr>
        <p:spPr>
          <a:xfrm>
            <a:off x="5862722" y="2467329"/>
            <a:ext cx="6006894" cy="1150816"/>
          </a:xfrm>
          <a:prstGeom prst="rect">
            <a:avLst/>
          </a:prstGeom>
          <a:solidFill>
            <a:srgbClr val="E8639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a:t>Hutbe dinî, ahlaki, toplumsal vb. konularda cemaat bilgi verilmesidir</a:t>
            </a:r>
            <a:r>
              <a:rPr lang="tr-TR" dirty="0"/>
              <a:t>.</a:t>
            </a:r>
          </a:p>
        </p:txBody>
      </p:sp>
      <p:sp>
        <p:nvSpPr>
          <p:cNvPr id="14" name="Çentikli Sağ Ok 13"/>
          <p:cNvSpPr/>
          <p:nvPr/>
        </p:nvSpPr>
        <p:spPr>
          <a:xfrm>
            <a:off x="4612705" y="2604217"/>
            <a:ext cx="1094692" cy="731204"/>
          </a:xfrm>
          <a:prstGeom prst="notchedRightArrow">
            <a:avLst/>
          </a:prstGeom>
          <a:solidFill>
            <a:srgbClr val="00B05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5" name="Çentikli Sağ Ok 14"/>
          <p:cNvSpPr/>
          <p:nvPr/>
        </p:nvSpPr>
        <p:spPr>
          <a:xfrm>
            <a:off x="4599725" y="1182664"/>
            <a:ext cx="1107672" cy="615748"/>
          </a:xfrm>
          <a:prstGeom prst="notchedRightArrow">
            <a:avLst/>
          </a:prstGeom>
          <a:solidFill>
            <a:srgbClr val="00B05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7" name="Dikdörtgen 16"/>
          <p:cNvSpPr/>
          <p:nvPr/>
        </p:nvSpPr>
        <p:spPr>
          <a:xfrm>
            <a:off x="3756289" y="4508217"/>
            <a:ext cx="1500015" cy="884344"/>
          </a:xfrm>
          <a:prstGeom prst="rect">
            <a:avLst/>
          </a:prstGeom>
          <a:solidFill>
            <a:srgbClr val="E8639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4000" dirty="0"/>
              <a:t>Hutbe</a:t>
            </a:r>
            <a:r>
              <a:rPr lang="tr-TR" sz="2400" dirty="0"/>
              <a:t> </a:t>
            </a:r>
          </a:p>
        </p:txBody>
      </p:sp>
    </p:spTree>
    <p:custDataLst>
      <p:tags r:id="rId1"/>
    </p:custDataLst>
    <p:extLst>
      <p:ext uri="{BB962C8B-B14F-4D97-AF65-F5344CB8AC3E}">
        <p14:creationId xmlns:p14="http://schemas.microsoft.com/office/powerpoint/2010/main" val="125415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wipe(left)">
                                      <p:cBhvr>
                                        <p:cTn id="15" dur="500"/>
                                        <p:tgtEl>
                                          <p:spTgt spid="3">
                                            <p:bg/>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par>
                          <p:cTn id="50" fill="hold">
                            <p:stCondLst>
                              <p:cond delay="1000"/>
                            </p:stCondLst>
                            <p:childTnLst>
                              <p:par>
                                <p:cTn id="51" presetID="22" presetClass="entr" presetSubtype="4"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par>
                          <p:cTn id="54" fill="hold">
                            <p:stCondLst>
                              <p:cond delay="1500"/>
                            </p:stCondLst>
                            <p:childTnLst>
                              <p:par>
                                <p:cTn id="55" presetID="22" presetClass="entr" presetSubtype="4"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10" grpId="0" animBg="1"/>
      <p:bldP spid="3" grpId="0" build="p" animBg="1"/>
      <p:bldP spid="13" grpId="0" animBg="1"/>
      <p:bldP spid="14" grpId="0" animBg="1"/>
      <p:bldP spid="15"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3123221"/>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90155"/>
            <a:ext cx="12019073" cy="2827019"/>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742950" indent="-742950" algn="just">
              <a:buFont typeface="+mj-lt"/>
              <a:buAutoNum type="arabicPeriod"/>
            </a:pPr>
            <a:r>
              <a:rPr lang="tr-TR" sz="3600" b="1" dirty="0"/>
              <a:t>Cuma namazı ile ilgili aşağıda verilen bilgilerden hangisi </a:t>
            </a:r>
            <a:r>
              <a:rPr lang="tr-TR" sz="3600" b="1" u="sng" dirty="0"/>
              <a:t>yanlıştır?</a:t>
            </a:r>
            <a:endParaRPr lang="tr-TR" sz="4400" b="1" u="sng" dirty="0"/>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3155986"/>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Cuma namazı evde tek başına kılınabilir. </a:t>
              </a:r>
            </a:p>
          </p:txBody>
        </p:sp>
        <p:sp>
          <p:nvSpPr>
            <p:cNvPr id="3" name="İkizkenar Üçgen 2"/>
            <p:cNvSpPr/>
            <p:nvPr/>
          </p:nvSpPr>
          <p:spPr>
            <a:xfrm rot="5400000">
              <a:off x="1170037" y="2998672"/>
              <a:ext cx="550607" cy="865239"/>
            </a:xfrm>
            <a:prstGeom prst="triangle">
              <a:avLst>
                <a:gd name="adj" fmla="val 48215"/>
              </a:avLst>
            </a:prstGeom>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10 rekâtlı bir namazdır.</a:t>
              </a: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Hutbe Cuma namazının farzlarındandır</a:t>
              </a:r>
              <a:r>
                <a:rPr kumimoji="0" lang="tr-TR" sz="3200" b="0" i="0" u="none" strike="noStrike" kern="1200" cap="none" spc="0" normalizeH="0" baseline="0" noProof="0" dirty="0">
                  <a:ln>
                    <a:noFill/>
                  </a:ln>
                  <a:solidFill>
                    <a:schemeClr val="tx1"/>
                  </a:solidFill>
                  <a:effectLst/>
                  <a:uLnTx/>
                  <a:uFillTx/>
                </a:rPr>
                <a:t>.</a:t>
              </a:r>
              <a:endParaRPr kumimoji="0" lang="tr-TR" sz="4800" b="0" i="0" u="none" strike="noStrike" kern="1200" cap="none" spc="0" normalizeH="0" baseline="0" noProof="0" dirty="0">
                <a:ln>
                  <a:noFill/>
                </a:ln>
                <a:solidFill>
                  <a:schemeClr val="tx1"/>
                </a:solidFill>
                <a:effectLst/>
                <a:uLnTx/>
                <a:uFillTx/>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Öğle namazının vaktinde kılınır.</a:t>
              </a: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Tree>
    <p:extLst>
      <p:ext uri="{BB962C8B-B14F-4D97-AF65-F5344CB8AC3E}">
        <p14:creationId xmlns:p14="http://schemas.microsoft.com/office/powerpoint/2010/main" val="4294194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p:cNvSpPr>
            <a:spLocks noGrp="1"/>
          </p:cNvSpPr>
          <p:nvPr>
            <p:ph idx="1"/>
          </p:nvPr>
        </p:nvSpPr>
        <p:spPr>
          <a:xfrm>
            <a:off x="2041488" y="5315881"/>
            <a:ext cx="10069578" cy="1288473"/>
          </a:xfrm>
          <a:solidFill>
            <a:schemeClr val="accent4">
              <a:lumMod val="40000"/>
              <a:lumOff val="60000"/>
            </a:schemeClr>
          </a:solidFill>
        </p:spPr>
        <p:style>
          <a:lnRef idx="1">
            <a:schemeClr val="accent6"/>
          </a:lnRef>
          <a:fillRef idx="2">
            <a:schemeClr val="accent6"/>
          </a:fillRef>
          <a:effectRef idx="1">
            <a:schemeClr val="accent6"/>
          </a:effectRef>
          <a:fontRef idx="minor">
            <a:schemeClr val="dk1"/>
          </a:fontRef>
        </p:style>
        <p:txBody>
          <a:bodyPr anchor="b">
            <a:normAutofit/>
          </a:bodyPr>
          <a:lstStyle/>
          <a:p>
            <a:pPr>
              <a:buFont typeface="Wingdings" panose="05000000000000000000" pitchFamily="2" charset="2"/>
              <a:buChar char="Ø"/>
            </a:pPr>
            <a:r>
              <a:rPr lang="tr-TR" sz="3200" dirty="0"/>
              <a:t>Bayram namazı </a:t>
            </a:r>
            <a:r>
              <a:rPr lang="tr-TR" sz="3200" b="1" dirty="0"/>
              <a:t>cemaatle</a:t>
            </a:r>
            <a:r>
              <a:rPr lang="tr-TR" sz="3200" dirty="0"/>
              <a:t> kılınması gerekir. </a:t>
            </a:r>
          </a:p>
          <a:p>
            <a:pPr>
              <a:buFont typeface="Wingdings" panose="05000000000000000000" pitchFamily="2" charset="2"/>
              <a:buChar char="Ø"/>
            </a:pPr>
            <a:r>
              <a:rPr lang="tr-TR" sz="3200" dirty="0"/>
              <a:t>Bayram namazı </a:t>
            </a:r>
            <a:r>
              <a:rPr lang="tr-TR" sz="3200" b="1" dirty="0"/>
              <a:t>iki rekât </a:t>
            </a:r>
            <a:r>
              <a:rPr lang="tr-TR" sz="3200" dirty="0"/>
              <a:t>olarak kılınır. </a:t>
            </a:r>
          </a:p>
        </p:txBody>
      </p:sp>
      <p:pic>
        <p:nvPicPr>
          <p:cNvPr id="6" name="Resim 5"/>
          <p:cNvPicPr>
            <a:picLocks noChangeAspect="1"/>
          </p:cNvPicPr>
          <p:nvPr/>
        </p:nvPicPr>
        <p:blipFill>
          <a:blip r:embed="rId3"/>
          <a:stretch>
            <a:fillRect/>
          </a:stretch>
        </p:blipFill>
        <p:spPr>
          <a:xfrm>
            <a:off x="2041488" y="144169"/>
            <a:ext cx="10069578" cy="4891621"/>
          </a:xfrm>
          <a:prstGeom prst="rect">
            <a:avLst/>
          </a:prstGeom>
          <a:ln>
            <a:noFill/>
          </a:ln>
          <a:effectLst>
            <a:outerShdw blurRad="292100" dist="139700" dir="2700000" algn="tl" rotWithShape="0">
              <a:srgbClr val="333333">
                <a:alpha val="65000"/>
              </a:srgbClr>
            </a:outerShdw>
          </a:effectLst>
        </p:spPr>
      </p:pic>
      <p:sp>
        <p:nvSpPr>
          <p:cNvPr id="8" name="Arrow: Pentagon 21">
            <a:extLst>
              <a:ext uri="{FF2B5EF4-FFF2-40B4-BE49-F238E27FC236}">
                <a16:creationId xmlns:a16="http://schemas.microsoft.com/office/drawing/2014/main" id="{9F5A2B0F-7E71-4382-A4D1-36EB991C4EF8}"/>
              </a:ext>
            </a:extLst>
          </p:cNvPr>
          <p:cNvSpPr/>
          <p:nvPr/>
        </p:nvSpPr>
        <p:spPr>
          <a:xfrm rot="5400000">
            <a:off x="-1394003" y="1805251"/>
            <a:ext cx="4651513" cy="1809565"/>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Triangle 22">
            <a:extLst>
              <a:ext uri="{FF2B5EF4-FFF2-40B4-BE49-F238E27FC236}">
                <a16:creationId xmlns:a16="http://schemas.microsoft.com/office/drawing/2014/main" id="{0521C95B-86F3-4C50-B111-395C54F1434D}"/>
              </a:ext>
            </a:extLst>
          </p:cNvPr>
          <p:cNvSpPr/>
          <p:nvPr/>
        </p:nvSpPr>
        <p:spPr>
          <a:xfrm rot="5400000">
            <a:off x="-64070" y="475318"/>
            <a:ext cx="1974571" cy="1792490"/>
          </a:xfrm>
          <a:prstGeom prst="rtTriangle">
            <a:avLst/>
          </a:prstGeom>
          <a:solidFill>
            <a:schemeClr val="accent1">
              <a:lumMod val="75000"/>
            </a:schemeClr>
          </a:soli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23">
            <a:extLst>
              <a:ext uri="{FF2B5EF4-FFF2-40B4-BE49-F238E27FC236}">
                <a16:creationId xmlns:a16="http://schemas.microsoft.com/office/drawing/2014/main" id="{0FFA8777-1E23-4A88-800D-18DF200B6556}"/>
              </a:ext>
            </a:extLst>
          </p:cNvPr>
          <p:cNvSpPr/>
          <p:nvPr/>
        </p:nvSpPr>
        <p:spPr>
          <a:xfrm>
            <a:off x="382632" y="3833366"/>
            <a:ext cx="1223493" cy="115910"/>
          </a:xfrm>
          <a:prstGeom prst="roundRect">
            <a:avLst>
              <a:gd name="adj" fmla="val 50000"/>
            </a:avLst>
          </a:prstGeom>
          <a:solidFill>
            <a:schemeClr val="accent1">
              <a:lumMod val="75000"/>
            </a:schemeClr>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25">
            <a:extLst>
              <a:ext uri="{FF2B5EF4-FFF2-40B4-BE49-F238E27FC236}">
                <a16:creationId xmlns:a16="http://schemas.microsoft.com/office/drawing/2014/main" id="{6352DA85-4059-495A-9103-8B0A24D88E0D}"/>
              </a:ext>
            </a:extLst>
          </p:cNvPr>
          <p:cNvSpPr txBox="1"/>
          <p:nvPr/>
        </p:nvSpPr>
        <p:spPr>
          <a:xfrm>
            <a:off x="-177982" y="2358849"/>
            <a:ext cx="22194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Bayram Namazı</a:t>
            </a:r>
            <a:endParaRPr kumimoji="0" lang="en-IN" sz="4000" b="1" i="0" u="none" strike="noStrike" kern="1200" cap="none" spc="300" normalizeH="0" baseline="0" noProof="0" dirty="0">
              <a:ln>
                <a:noFill/>
              </a:ln>
              <a:solidFill>
                <a:prstClr val="black">
                  <a:lumMod val="75000"/>
                  <a:lumOff val="25000"/>
                </a:prstClr>
              </a:solidFill>
              <a:effectLst/>
              <a:uLnTx/>
              <a:uFillTx/>
              <a:latin typeface="Calibri Light" panose="020F0302020204030204" pitchFamily="34" charset="0"/>
              <a:ea typeface="+mn-ea"/>
              <a:cs typeface="Calibri Light" panose="020F0302020204030204" pitchFamily="34" charset="0"/>
            </a:endParaRPr>
          </a:p>
        </p:txBody>
      </p:sp>
    </p:spTree>
    <p:custDataLst>
      <p:tags r:id="rId1"/>
    </p:custDataLst>
    <p:extLst>
      <p:ext uri="{BB962C8B-B14F-4D97-AF65-F5344CB8AC3E}">
        <p14:creationId xmlns:p14="http://schemas.microsoft.com/office/powerpoint/2010/main" val="365395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wipe(left)">
                                      <p:cBhvr>
                                        <p:cTn id="13" dur="500"/>
                                        <p:tgtEl>
                                          <p:spTgt spid="5">
                                            <p:bg/>
                                          </p:spTgt>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3DB48BF3-0761-4E67-90F7-8EBB3AF25A3C}"/>
              </a:ext>
            </a:extLst>
          </p:cNvPr>
          <p:cNvSpPr/>
          <p:nvPr/>
        </p:nvSpPr>
        <p:spPr>
          <a:xfrm>
            <a:off x="113482" y="3198405"/>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err="1"/>
              <a:t>Setr</a:t>
            </a:r>
            <a:r>
              <a:rPr lang="tr-TR" sz="3600" dirty="0"/>
              <a:t>-i Avret</a:t>
            </a:r>
            <a:endParaRPr lang="en-IN" sz="3600" dirty="0"/>
          </a:p>
        </p:txBody>
      </p:sp>
      <p:sp>
        <p:nvSpPr>
          <p:cNvPr id="6" name="Rectangle: Rounded Corners 9">
            <a:extLst>
              <a:ext uri="{FF2B5EF4-FFF2-40B4-BE49-F238E27FC236}">
                <a16:creationId xmlns:a16="http://schemas.microsoft.com/office/drawing/2014/main" id="{7621811A-45E6-4809-BA3B-CAB4F90CFFCA}"/>
              </a:ext>
            </a:extLst>
          </p:cNvPr>
          <p:cNvSpPr/>
          <p:nvPr/>
        </p:nvSpPr>
        <p:spPr>
          <a:xfrm>
            <a:off x="3724273" y="3213240"/>
            <a:ext cx="8222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2800" dirty="0">
                <a:solidFill>
                  <a:schemeClr val="tx1"/>
                </a:solidFill>
              </a:rPr>
              <a:t>Namazda gerekli yerleri örtmek</a:t>
            </a:r>
            <a:endParaRPr lang="en-IN" sz="2800" dirty="0">
              <a:solidFill>
                <a:schemeClr val="tx1"/>
              </a:solidFill>
            </a:endParaRPr>
          </a:p>
        </p:txBody>
      </p:sp>
      <p:sp>
        <p:nvSpPr>
          <p:cNvPr id="7" name="Rectangle: Rounded Corners 10">
            <a:extLst>
              <a:ext uri="{FF2B5EF4-FFF2-40B4-BE49-F238E27FC236}">
                <a16:creationId xmlns:a16="http://schemas.microsoft.com/office/drawing/2014/main" id="{FDAC4B38-0978-4B8B-82B7-94C5C9E023BB}"/>
              </a:ext>
            </a:extLst>
          </p:cNvPr>
          <p:cNvSpPr/>
          <p:nvPr/>
        </p:nvSpPr>
        <p:spPr>
          <a:xfrm>
            <a:off x="124274" y="4101435"/>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3600" dirty="0"/>
              <a:t>İstikbâl-i Kıble</a:t>
            </a:r>
            <a:endParaRPr lang="en-IN" sz="3600" dirty="0"/>
          </a:p>
        </p:txBody>
      </p:sp>
      <p:sp>
        <p:nvSpPr>
          <p:cNvPr id="8" name="Rectangle: Rounded Corners 11">
            <a:extLst>
              <a:ext uri="{FF2B5EF4-FFF2-40B4-BE49-F238E27FC236}">
                <a16:creationId xmlns:a16="http://schemas.microsoft.com/office/drawing/2014/main" id="{199DDA95-2D21-4ED6-B3A4-428CBD50CDEB}"/>
              </a:ext>
            </a:extLst>
          </p:cNvPr>
          <p:cNvSpPr/>
          <p:nvPr/>
        </p:nvSpPr>
        <p:spPr>
          <a:xfrm>
            <a:off x="3724273" y="4097749"/>
            <a:ext cx="8222888"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2800" dirty="0">
                <a:solidFill>
                  <a:schemeClr val="tx1"/>
                </a:solidFill>
              </a:rPr>
              <a:t>  Namazda Kâbe’nin olduğu yöne doğru dönmek</a:t>
            </a:r>
            <a:endParaRPr lang="en-IN" sz="2800" dirty="0">
              <a:solidFill>
                <a:schemeClr val="tx1"/>
              </a:solidFill>
            </a:endParaRPr>
          </a:p>
        </p:txBody>
      </p:sp>
      <p:sp>
        <p:nvSpPr>
          <p:cNvPr id="9" name="Rectangle: Rounded Corners 12">
            <a:extLst>
              <a:ext uri="{FF2B5EF4-FFF2-40B4-BE49-F238E27FC236}">
                <a16:creationId xmlns:a16="http://schemas.microsoft.com/office/drawing/2014/main" id="{F0459F20-377F-4D3C-9A9D-F29C73B35548}"/>
              </a:ext>
            </a:extLst>
          </p:cNvPr>
          <p:cNvSpPr/>
          <p:nvPr/>
        </p:nvSpPr>
        <p:spPr>
          <a:xfrm>
            <a:off x="124273" y="5004784"/>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3600" dirty="0"/>
              <a:t>Vakit</a:t>
            </a:r>
            <a:endParaRPr lang="en-IN" sz="3600" dirty="0"/>
          </a:p>
        </p:txBody>
      </p:sp>
      <p:sp>
        <p:nvSpPr>
          <p:cNvPr id="10" name="Rectangle: Rounded Corners 13">
            <a:extLst>
              <a:ext uri="{FF2B5EF4-FFF2-40B4-BE49-F238E27FC236}">
                <a16:creationId xmlns:a16="http://schemas.microsoft.com/office/drawing/2014/main" id="{DBC6488C-6B6C-438C-9DA8-39F4498E8E76}"/>
              </a:ext>
            </a:extLst>
          </p:cNvPr>
          <p:cNvSpPr/>
          <p:nvPr/>
        </p:nvSpPr>
        <p:spPr>
          <a:xfrm>
            <a:off x="3724272" y="5001098"/>
            <a:ext cx="8222889"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tr-TR" sz="2800" dirty="0">
                <a:solidFill>
                  <a:schemeClr val="tx1"/>
                </a:solidFill>
              </a:rPr>
              <a:t>Dinimizde her namazın vakti içinde kılınması gerekir.</a:t>
            </a:r>
            <a:endParaRPr lang="en-IN" sz="2800" dirty="0">
              <a:solidFill>
                <a:schemeClr val="tx1"/>
              </a:solidFill>
            </a:endParaRPr>
          </a:p>
        </p:txBody>
      </p:sp>
      <p:sp>
        <p:nvSpPr>
          <p:cNvPr id="11" name="Rectangle: Rounded Corners 15">
            <a:extLst>
              <a:ext uri="{FF2B5EF4-FFF2-40B4-BE49-F238E27FC236}">
                <a16:creationId xmlns:a16="http://schemas.microsoft.com/office/drawing/2014/main" id="{1DD1C3B9-0017-4B9A-A1D1-205375CD24AB}"/>
              </a:ext>
            </a:extLst>
          </p:cNvPr>
          <p:cNvSpPr/>
          <p:nvPr/>
        </p:nvSpPr>
        <p:spPr>
          <a:xfrm>
            <a:off x="113481" y="5915492"/>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3600" dirty="0"/>
              <a:t>Niyet</a:t>
            </a:r>
            <a:endParaRPr lang="en-IN" sz="3600" dirty="0"/>
          </a:p>
        </p:txBody>
      </p:sp>
      <p:sp>
        <p:nvSpPr>
          <p:cNvPr id="12" name="Rectangle: Rounded Corners 16">
            <a:extLst>
              <a:ext uri="{FF2B5EF4-FFF2-40B4-BE49-F238E27FC236}">
                <a16:creationId xmlns:a16="http://schemas.microsoft.com/office/drawing/2014/main" id="{38771B39-A065-4A65-8C75-19232375C06B}"/>
              </a:ext>
            </a:extLst>
          </p:cNvPr>
          <p:cNvSpPr/>
          <p:nvPr/>
        </p:nvSpPr>
        <p:spPr>
          <a:xfrm>
            <a:off x="3713481" y="5911806"/>
            <a:ext cx="8233680"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2800" dirty="0">
                <a:solidFill>
                  <a:schemeClr val="tx1"/>
                </a:solidFill>
              </a:rPr>
              <a:t>Namaza niyet etmek</a:t>
            </a:r>
            <a:endParaRPr lang="en-IN" sz="2800" dirty="0">
              <a:solidFill>
                <a:schemeClr val="tx1"/>
              </a:solidFill>
            </a:endParaRPr>
          </a:p>
        </p:txBody>
      </p:sp>
      <p:sp>
        <p:nvSpPr>
          <p:cNvPr id="13" name="Oval 12">
            <a:extLst>
              <a:ext uri="{FF2B5EF4-FFF2-40B4-BE49-F238E27FC236}">
                <a16:creationId xmlns:a16="http://schemas.microsoft.com/office/drawing/2014/main" id="{CD1D4858-F407-417A-B588-CDA7ED845A0E}"/>
              </a:ext>
            </a:extLst>
          </p:cNvPr>
          <p:cNvSpPr/>
          <p:nvPr/>
        </p:nvSpPr>
        <p:spPr>
          <a:xfrm>
            <a:off x="3320118" y="311461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tx1"/>
                </a:solidFill>
              </a:rPr>
              <a:t>3</a:t>
            </a:r>
            <a:endParaRPr lang="en-IN" sz="4400" dirty="0">
              <a:solidFill>
                <a:schemeClr val="tx1"/>
              </a:solidFill>
            </a:endParaRPr>
          </a:p>
        </p:txBody>
      </p:sp>
      <p:sp>
        <p:nvSpPr>
          <p:cNvPr id="14" name="Oval 13">
            <a:extLst>
              <a:ext uri="{FF2B5EF4-FFF2-40B4-BE49-F238E27FC236}">
                <a16:creationId xmlns:a16="http://schemas.microsoft.com/office/drawing/2014/main" id="{E3973F32-3539-458C-8D01-455F8512ADE9}"/>
              </a:ext>
            </a:extLst>
          </p:cNvPr>
          <p:cNvSpPr/>
          <p:nvPr/>
        </p:nvSpPr>
        <p:spPr>
          <a:xfrm>
            <a:off x="3333443" y="401294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tx1"/>
                </a:solidFill>
              </a:rPr>
              <a:t>4</a:t>
            </a:r>
            <a:endParaRPr lang="en-IN" sz="4400" dirty="0">
              <a:solidFill>
                <a:schemeClr val="tx1"/>
              </a:solidFill>
            </a:endParaRPr>
          </a:p>
        </p:txBody>
      </p:sp>
      <p:sp>
        <p:nvSpPr>
          <p:cNvPr id="15" name="Oval 14">
            <a:extLst>
              <a:ext uri="{FF2B5EF4-FFF2-40B4-BE49-F238E27FC236}">
                <a16:creationId xmlns:a16="http://schemas.microsoft.com/office/drawing/2014/main" id="{E1D24C63-4EFC-4D8E-9FC1-EDCA93774E96}"/>
              </a:ext>
            </a:extLst>
          </p:cNvPr>
          <p:cNvSpPr/>
          <p:nvPr/>
        </p:nvSpPr>
        <p:spPr>
          <a:xfrm>
            <a:off x="3333442" y="491629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tx1"/>
                </a:solidFill>
              </a:rPr>
              <a:t>5</a:t>
            </a:r>
            <a:endParaRPr lang="en-IN" sz="4400" dirty="0">
              <a:solidFill>
                <a:schemeClr val="tx1"/>
              </a:solidFill>
            </a:endParaRPr>
          </a:p>
        </p:txBody>
      </p:sp>
      <p:sp>
        <p:nvSpPr>
          <p:cNvPr id="16" name="Oval 15">
            <a:extLst>
              <a:ext uri="{FF2B5EF4-FFF2-40B4-BE49-F238E27FC236}">
                <a16:creationId xmlns:a16="http://schemas.microsoft.com/office/drawing/2014/main" id="{9DC88042-38F6-4305-A88C-1EA747A133CA}"/>
              </a:ext>
            </a:extLst>
          </p:cNvPr>
          <p:cNvSpPr/>
          <p:nvPr/>
        </p:nvSpPr>
        <p:spPr>
          <a:xfrm>
            <a:off x="3322650" y="582700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tx1"/>
                </a:solidFill>
              </a:rPr>
              <a:t>6</a:t>
            </a:r>
            <a:endParaRPr lang="en-IN" sz="4400" dirty="0">
              <a:solidFill>
                <a:schemeClr val="tx1"/>
              </a:solidFill>
            </a:endParaRPr>
          </a:p>
        </p:txBody>
      </p:sp>
      <p:sp>
        <p:nvSpPr>
          <p:cNvPr id="40" name="Rectangle: Rounded Corners 8">
            <a:extLst>
              <a:ext uri="{FF2B5EF4-FFF2-40B4-BE49-F238E27FC236}">
                <a16:creationId xmlns:a16="http://schemas.microsoft.com/office/drawing/2014/main" id="{3DB48BF3-0761-4E67-90F7-8EBB3AF25A3C}"/>
              </a:ext>
            </a:extLst>
          </p:cNvPr>
          <p:cNvSpPr/>
          <p:nvPr/>
        </p:nvSpPr>
        <p:spPr>
          <a:xfrm>
            <a:off x="113481" y="2259859"/>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000" dirty="0" err="1"/>
              <a:t>Necâsetten</a:t>
            </a:r>
            <a:r>
              <a:rPr lang="tr-TR" sz="3000" dirty="0"/>
              <a:t> </a:t>
            </a:r>
            <a:r>
              <a:rPr lang="tr-TR" sz="3000" dirty="0" err="1"/>
              <a:t>Tahâret</a:t>
            </a:r>
            <a:endParaRPr lang="en-IN" sz="3000" dirty="0"/>
          </a:p>
        </p:txBody>
      </p:sp>
      <p:sp>
        <p:nvSpPr>
          <p:cNvPr id="41" name="Rectangle: Rounded Corners 9">
            <a:extLst>
              <a:ext uri="{FF2B5EF4-FFF2-40B4-BE49-F238E27FC236}">
                <a16:creationId xmlns:a16="http://schemas.microsoft.com/office/drawing/2014/main" id="{7621811A-45E6-4809-BA3B-CAB4F90CFFCA}"/>
              </a:ext>
            </a:extLst>
          </p:cNvPr>
          <p:cNvSpPr/>
          <p:nvPr/>
        </p:nvSpPr>
        <p:spPr>
          <a:xfrm>
            <a:off x="3724272" y="2274694"/>
            <a:ext cx="8222888"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2500" dirty="0">
                <a:solidFill>
                  <a:schemeClr val="tx1"/>
                </a:solidFill>
              </a:rPr>
              <a:t>Bedenin, elbisenin ve namaz kılınacak yerin temiz olması</a:t>
            </a:r>
            <a:endParaRPr lang="en-IN" sz="2500" dirty="0">
              <a:solidFill>
                <a:schemeClr val="tx1"/>
              </a:solidFill>
            </a:endParaRPr>
          </a:p>
        </p:txBody>
      </p:sp>
      <p:sp>
        <p:nvSpPr>
          <p:cNvPr id="42" name="Oval 41">
            <a:extLst>
              <a:ext uri="{FF2B5EF4-FFF2-40B4-BE49-F238E27FC236}">
                <a16:creationId xmlns:a16="http://schemas.microsoft.com/office/drawing/2014/main" id="{CD1D4858-F407-417A-B588-CDA7ED845A0E}"/>
              </a:ext>
            </a:extLst>
          </p:cNvPr>
          <p:cNvSpPr/>
          <p:nvPr/>
        </p:nvSpPr>
        <p:spPr>
          <a:xfrm>
            <a:off x="3320117" y="21760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a:solidFill>
                  <a:schemeClr val="tx1"/>
                </a:solidFill>
              </a:rPr>
              <a:t>2</a:t>
            </a:r>
            <a:endParaRPr lang="en-IN" sz="4400" dirty="0">
              <a:solidFill>
                <a:schemeClr val="tx1"/>
              </a:solidFill>
            </a:endParaRPr>
          </a:p>
        </p:txBody>
      </p:sp>
      <p:sp>
        <p:nvSpPr>
          <p:cNvPr id="45" name="Rectangle: Rounded Corners 8">
            <a:extLst>
              <a:ext uri="{FF2B5EF4-FFF2-40B4-BE49-F238E27FC236}">
                <a16:creationId xmlns:a16="http://schemas.microsoft.com/office/drawing/2014/main" id="{3DB48BF3-0761-4E67-90F7-8EBB3AF25A3C}"/>
              </a:ext>
            </a:extLst>
          </p:cNvPr>
          <p:cNvSpPr/>
          <p:nvPr/>
        </p:nvSpPr>
        <p:spPr>
          <a:xfrm>
            <a:off x="124273" y="1339559"/>
            <a:ext cx="3600000" cy="604682"/>
          </a:xfrm>
          <a:prstGeom prst="roundRect">
            <a:avLst>
              <a:gd name="adj" fmla="val 50000"/>
            </a:avLst>
          </a:prstGeom>
          <a:solidFill>
            <a:srgbClr val="22002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dirty="0"/>
              <a:t>Hadesten </a:t>
            </a:r>
            <a:r>
              <a:rPr lang="tr-TR" sz="3200" dirty="0" err="1"/>
              <a:t>Tahâret</a:t>
            </a:r>
            <a:endParaRPr lang="en-IN" sz="3200" dirty="0"/>
          </a:p>
        </p:txBody>
      </p:sp>
      <p:sp>
        <p:nvSpPr>
          <p:cNvPr id="46" name="Rectangle: Rounded Corners 9">
            <a:extLst>
              <a:ext uri="{FF2B5EF4-FFF2-40B4-BE49-F238E27FC236}">
                <a16:creationId xmlns:a16="http://schemas.microsoft.com/office/drawing/2014/main" id="{7621811A-45E6-4809-BA3B-CAB4F90CFFCA}"/>
              </a:ext>
            </a:extLst>
          </p:cNvPr>
          <p:cNvSpPr/>
          <p:nvPr/>
        </p:nvSpPr>
        <p:spPr>
          <a:xfrm>
            <a:off x="3735064" y="1354394"/>
            <a:ext cx="8212096"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2800" dirty="0">
                <a:solidFill>
                  <a:schemeClr val="tx1"/>
                </a:solidFill>
              </a:rPr>
              <a:t>Abdestli olmak</a:t>
            </a:r>
          </a:p>
        </p:txBody>
      </p:sp>
      <p:sp>
        <p:nvSpPr>
          <p:cNvPr id="47" name="Oval 46">
            <a:extLst>
              <a:ext uri="{FF2B5EF4-FFF2-40B4-BE49-F238E27FC236}">
                <a16:creationId xmlns:a16="http://schemas.microsoft.com/office/drawing/2014/main" id="{CD1D4858-F407-417A-B588-CDA7ED845A0E}"/>
              </a:ext>
            </a:extLst>
          </p:cNvPr>
          <p:cNvSpPr/>
          <p:nvPr/>
        </p:nvSpPr>
        <p:spPr>
          <a:xfrm>
            <a:off x="3330909" y="12557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solidFill>
                  <a:schemeClr val="tx1"/>
                </a:solidFill>
              </a:rPr>
              <a:t>1</a:t>
            </a:r>
            <a:endParaRPr lang="en-IN" sz="4000" dirty="0">
              <a:solidFill>
                <a:schemeClr val="tx1"/>
              </a:solidFill>
            </a:endParaRPr>
          </a:p>
        </p:txBody>
      </p:sp>
      <p:grpSp>
        <p:nvGrpSpPr>
          <p:cNvPr id="50" name="Grup 49"/>
          <p:cNvGrpSpPr/>
          <p:nvPr/>
        </p:nvGrpSpPr>
        <p:grpSpPr>
          <a:xfrm>
            <a:off x="113481" y="106477"/>
            <a:ext cx="5829299" cy="1075273"/>
            <a:chOff x="2770234" y="2388895"/>
            <a:chExt cx="5829299" cy="1075273"/>
          </a:xfrm>
        </p:grpSpPr>
        <p:sp>
          <p:nvSpPr>
            <p:cNvPr id="51" name="Dikdörtgen 50"/>
            <p:cNvSpPr/>
            <p:nvPr/>
          </p:nvSpPr>
          <p:spPr>
            <a:xfrm>
              <a:off x="3236226" y="2388895"/>
              <a:ext cx="5363307" cy="1075273"/>
            </a:xfrm>
            <a:prstGeom prst="rect">
              <a:avLst/>
            </a:prstGeom>
            <a:solidFill>
              <a:srgbClr val="E357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Dışındaki Şartlar</a:t>
              </a:r>
            </a:p>
            <a:p>
              <a:pPr algn="ctr"/>
              <a:r>
                <a:rPr lang="tr-TR" sz="3200" dirty="0"/>
                <a:t>Namaza Hazırlık Şartları </a:t>
              </a:r>
            </a:p>
          </p:txBody>
        </p:sp>
        <p:sp>
          <p:nvSpPr>
            <p:cNvPr id="52" name="Dikdörtgen 51"/>
            <p:cNvSpPr/>
            <p:nvPr/>
          </p:nvSpPr>
          <p:spPr>
            <a:xfrm>
              <a:off x="2770234" y="2612561"/>
              <a:ext cx="852197" cy="705657"/>
            </a:xfrm>
            <a:prstGeom prst="rect">
              <a:avLst/>
            </a:prstGeom>
            <a:solidFill>
              <a:srgbClr val="2C89C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t>1</a:t>
              </a:r>
            </a:p>
          </p:txBody>
        </p:sp>
      </p:grpSp>
      <p:sp>
        <p:nvSpPr>
          <p:cNvPr id="53" name="Dikdörtgen 52"/>
          <p:cNvSpPr/>
          <p:nvPr/>
        </p:nvSpPr>
        <p:spPr>
          <a:xfrm>
            <a:off x="5942780" y="346900"/>
            <a:ext cx="1406114" cy="621574"/>
          </a:xfrm>
          <a:prstGeom prst="rect">
            <a:avLst/>
          </a:prstGeom>
          <a:solidFill>
            <a:srgbClr val="F3994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bg1"/>
                </a:solidFill>
              </a:rPr>
              <a:t>6 tane</a:t>
            </a:r>
          </a:p>
        </p:txBody>
      </p:sp>
    </p:spTree>
    <p:custDataLst>
      <p:tags r:id="rId1"/>
    </p:custDataLst>
    <p:extLst>
      <p:ext uri="{BB962C8B-B14F-4D97-AF65-F5344CB8AC3E}">
        <p14:creationId xmlns:p14="http://schemas.microsoft.com/office/powerpoint/2010/main" val="170806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right)">
                                      <p:cBhvr>
                                        <p:cTn id="16" dur="500"/>
                                        <p:tgtEl>
                                          <p:spTgt spid="4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right)">
                                      <p:cBhvr>
                                        <p:cTn id="19" dur="500"/>
                                        <p:tgtEl>
                                          <p:spTgt spid="47"/>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right)">
                                      <p:cBhvr>
                                        <p:cTn id="23" dur="500"/>
                                        <p:tgtEl>
                                          <p:spTgt spid="4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right)">
                                      <p:cBhvr>
                                        <p:cTn id="26" dur="500"/>
                                        <p:tgtEl>
                                          <p:spTgt spid="42"/>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1500"/>
                            </p:stCondLst>
                            <p:childTnLst>
                              <p:par>
                                <p:cTn id="35" presetID="22" presetClass="entr" presetSubtype="2"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500"/>
                                        <p:tgtEl>
                                          <p:spTgt spid="1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40" grpId="0" animBg="1"/>
      <p:bldP spid="41" grpId="0" animBg="1"/>
      <p:bldP spid="42" grpId="0" animBg="1"/>
      <p:bldP spid="45" grpId="0" animBg="1"/>
      <p:bldP spid="46" grpId="0" animBg="1"/>
      <p:bldP spid="47" grpId="0" animBg="1"/>
      <p:bldP spid="5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21">
            <a:extLst>
              <a:ext uri="{FF2B5EF4-FFF2-40B4-BE49-F238E27FC236}">
                <a16:creationId xmlns:a16="http://schemas.microsoft.com/office/drawing/2014/main" id="{9F5A2B0F-7E71-4382-A4D1-36EB991C4EF8}"/>
              </a:ext>
            </a:extLst>
          </p:cNvPr>
          <p:cNvSpPr/>
          <p:nvPr/>
        </p:nvSpPr>
        <p:spPr>
          <a:xfrm rot="5400000">
            <a:off x="-1402540" y="2297620"/>
            <a:ext cx="4651513" cy="1809565"/>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Triangle 22">
            <a:extLst>
              <a:ext uri="{FF2B5EF4-FFF2-40B4-BE49-F238E27FC236}">
                <a16:creationId xmlns:a16="http://schemas.microsoft.com/office/drawing/2014/main" id="{0521C95B-86F3-4C50-B111-395C54F1434D}"/>
              </a:ext>
            </a:extLst>
          </p:cNvPr>
          <p:cNvSpPr/>
          <p:nvPr/>
        </p:nvSpPr>
        <p:spPr>
          <a:xfrm rot="5400000">
            <a:off x="-72607" y="967687"/>
            <a:ext cx="1974571" cy="1792490"/>
          </a:xfrm>
          <a:prstGeom prst="rtTriangle">
            <a:avLst/>
          </a:prstGeom>
          <a:solidFill>
            <a:schemeClr val="accent2"/>
          </a:soli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23">
            <a:extLst>
              <a:ext uri="{FF2B5EF4-FFF2-40B4-BE49-F238E27FC236}">
                <a16:creationId xmlns:a16="http://schemas.microsoft.com/office/drawing/2014/main" id="{0FFA8777-1E23-4A88-800D-18DF200B6556}"/>
              </a:ext>
            </a:extLst>
          </p:cNvPr>
          <p:cNvSpPr/>
          <p:nvPr/>
        </p:nvSpPr>
        <p:spPr>
          <a:xfrm>
            <a:off x="374095" y="4325735"/>
            <a:ext cx="1223493" cy="115910"/>
          </a:xfrm>
          <a:prstGeom prst="roundRect">
            <a:avLst>
              <a:gd name="adj" fmla="val 50000"/>
            </a:avLst>
          </a:prstGeom>
          <a:solidFill>
            <a:schemeClr val="accent2"/>
          </a:solidFill>
          <a:ln>
            <a:solidFill>
              <a:srgbClr val="E3573C"/>
            </a:solid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25">
            <a:extLst>
              <a:ext uri="{FF2B5EF4-FFF2-40B4-BE49-F238E27FC236}">
                <a16:creationId xmlns:a16="http://schemas.microsoft.com/office/drawing/2014/main" id="{6352DA85-4059-495A-9103-8B0A24D88E0D}"/>
              </a:ext>
            </a:extLst>
          </p:cNvPr>
          <p:cNvSpPr txBox="1"/>
          <p:nvPr/>
        </p:nvSpPr>
        <p:spPr>
          <a:xfrm>
            <a:off x="-186519" y="2851218"/>
            <a:ext cx="22194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Cenaze Namazı</a:t>
            </a:r>
            <a:endParaRPr kumimoji="0" lang="en-IN" sz="4000" b="1" i="0" u="none" strike="noStrike" kern="1200" cap="none" spc="300" normalizeH="0" baseline="0" noProof="0" dirty="0">
              <a:ln>
                <a:noFill/>
              </a:ln>
              <a:solidFill>
                <a:prstClr val="black">
                  <a:lumMod val="75000"/>
                  <a:lumOff val="25000"/>
                </a:prstClr>
              </a:solidFill>
              <a:effectLst/>
              <a:uLnTx/>
              <a:uFillTx/>
              <a:latin typeface="Calibri Light" panose="020F0302020204030204" pitchFamily="34" charset="0"/>
              <a:ea typeface="+mn-ea"/>
              <a:cs typeface="Calibri Light" panose="020F0302020204030204" pitchFamily="34" charset="0"/>
            </a:endParaRPr>
          </a:p>
        </p:txBody>
      </p:sp>
      <p:pic>
        <p:nvPicPr>
          <p:cNvPr id="11" name="İçerik Yer Tutucusu 3"/>
          <p:cNvPicPr>
            <a:picLocks noGrp="1" noChangeAspect="1"/>
          </p:cNvPicPr>
          <p:nvPr>
            <p:ph idx="1"/>
          </p:nvPr>
        </p:nvPicPr>
        <p:blipFill>
          <a:blip r:embed="rId2"/>
          <a:stretch>
            <a:fillRect/>
          </a:stretch>
        </p:blipFill>
        <p:spPr>
          <a:xfrm>
            <a:off x="2024413" y="384276"/>
            <a:ext cx="5236222" cy="5841947"/>
          </a:xfrm>
          <a:prstGeom prst="rect">
            <a:avLst/>
          </a:prstGeom>
        </p:spPr>
      </p:pic>
      <p:sp>
        <p:nvSpPr>
          <p:cNvPr id="12" name="Dikdörtgen 11"/>
          <p:cNvSpPr/>
          <p:nvPr/>
        </p:nvSpPr>
        <p:spPr>
          <a:xfrm>
            <a:off x="7491046" y="1091381"/>
            <a:ext cx="4514141" cy="486696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3200" dirty="0"/>
              <a:t>Cenaze namazı, ölen Müslüman  için </a:t>
            </a:r>
            <a:r>
              <a:rPr lang="tr-TR" sz="3200" b="1" dirty="0"/>
              <a:t>dua</a:t>
            </a:r>
            <a:r>
              <a:rPr lang="tr-TR" sz="3200" dirty="0"/>
              <a:t> niteliğinde olan bir namazdır. Bir Müslüman vefat ettiği zaman onun cenaze namazını o bölgedeki  müminlerin bir kısmının mutlaka kılması gerekir. </a:t>
            </a:r>
          </a:p>
        </p:txBody>
      </p:sp>
    </p:spTree>
    <p:extLst>
      <p:ext uri="{BB962C8B-B14F-4D97-AF65-F5344CB8AC3E}">
        <p14:creationId xmlns:p14="http://schemas.microsoft.com/office/powerpoint/2010/main" val="165242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25367" y="60981"/>
            <a:ext cx="6095542" cy="793486"/>
          </a:xfrm>
          <a:solidFill>
            <a:srgbClr val="FBC891"/>
          </a:solidFill>
        </p:spPr>
        <p:style>
          <a:lnRef idx="1">
            <a:schemeClr val="accent2"/>
          </a:lnRef>
          <a:fillRef idx="2">
            <a:schemeClr val="accent2"/>
          </a:fillRef>
          <a:effectRef idx="1">
            <a:schemeClr val="accent2"/>
          </a:effectRef>
          <a:fontRef idx="minor">
            <a:schemeClr val="dk1"/>
          </a:fontRef>
        </p:style>
        <p:txBody>
          <a:bodyPr>
            <a:normAutofit/>
          </a:bodyPr>
          <a:lstStyle/>
          <a:p>
            <a:pPr algn="ctr"/>
            <a:r>
              <a:rPr lang="tr-TR" dirty="0">
                <a:solidFill>
                  <a:schemeClr val="tx1"/>
                </a:solidFill>
              </a:rPr>
              <a:t>Cenaze namazının kılınışı</a:t>
            </a:r>
          </a:p>
        </p:txBody>
      </p:sp>
      <p:sp>
        <p:nvSpPr>
          <p:cNvPr id="3" name="İçerik Yer Tutucusu 2"/>
          <p:cNvSpPr>
            <a:spLocks noGrp="1"/>
          </p:cNvSpPr>
          <p:nvPr>
            <p:ph idx="1"/>
          </p:nvPr>
        </p:nvSpPr>
        <p:spPr>
          <a:xfrm>
            <a:off x="326656" y="1059790"/>
            <a:ext cx="11790067" cy="1270455"/>
          </a:xfrm>
          <a:solidFill>
            <a:srgbClr val="FBC891"/>
          </a:solidFill>
        </p:spPr>
        <p:style>
          <a:lnRef idx="1">
            <a:schemeClr val="accent1"/>
          </a:lnRef>
          <a:fillRef idx="2">
            <a:schemeClr val="accent1"/>
          </a:fillRef>
          <a:effectRef idx="1">
            <a:schemeClr val="accent1"/>
          </a:effectRef>
          <a:fontRef idx="minor">
            <a:schemeClr val="dk1"/>
          </a:fontRef>
        </p:style>
        <p:txBody>
          <a:bodyPr anchor="ctr">
            <a:normAutofit/>
          </a:bodyPr>
          <a:lstStyle/>
          <a:p>
            <a:pPr marL="0" indent="0" algn="just">
              <a:buNone/>
            </a:pPr>
            <a:r>
              <a:rPr lang="tr-TR" sz="3200" dirty="0"/>
              <a:t>Cenaze namazı </a:t>
            </a:r>
            <a:r>
              <a:rPr lang="tr-TR" sz="3200" b="1" dirty="0"/>
              <a:t>dört tekbir </a:t>
            </a:r>
            <a:r>
              <a:rPr lang="tr-TR" sz="3200" dirty="0"/>
              <a:t>eda edilir. Bu namazda secde ve rükû </a:t>
            </a:r>
            <a:r>
              <a:rPr lang="tr-TR" sz="3200" b="1" dirty="0"/>
              <a:t>yoktur.</a:t>
            </a:r>
            <a:r>
              <a:rPr lang="tr-TR" sz="3200" dirty="0"/>
              <a:t>  </a:t>
            </a:r>
            <a:r>
              <a:rPr lang="tr-TR" sz="3200" b="1" dirty="0"/>
              <a:t>Ayakta</a:t>
            </a:r>
            <a:r>
              <a:rPr lang="tr-TR" sz="3200" dirty="0"/>
              <a:t> kılınır.</a:t>
            </a:r>
          </a:p>
        </p:txBody>
      </p:sp>
      <p:sp>
        <p:nvSpPr>
          <p:cNvPr id="4" name="Dikdörtgen 3"/>
          <p:cNvSpPr/>
          <p:nvPr/>
        </p:nvSpPr>
        <p:spPr>
          <a:xfrm>
            <a:off x="326655" y="2971557"/>
            <a:ext cx="3691738" cy="699516"/>
          </a:xfrm>
          <a:prstGeom prst="rect">
            <a:avLst/>
          </a:prstGeom>
          <a:solidFill>
            <a:schemeClr val="accent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a:t>1. Tekbir : Allahu Ekber</a:t>
            </a:r>
          </a:p>
        </p:txBody>
      </p:sp>
      <p:sp>
        <p:nvSpPr>
          <p:cNvPr id="5" name="Dikdörtgen 4"/>
          <p:cNvSpPr/>
          <p:nvPr/>
        </p:nvSpPr>
        <p:spPr>
          <a:xfrm>
            <a:off x="5627077" y="2788106"/>
            <a:ext cx="6489646" cy="826516"/>
          </a:xfrm>
          <a:prstGeom prst="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b="1" dirty="0"/>
              <a:t>Sübhâneke</a:t>
            </a:r>
            <a:r>
              <a:rPr lang="tr-TR" sz="2800" dirty="0"/>
              <a:t>, "ve </a:t>
            </a:r>
            <a:r>
              <a:rPr lang="tr-TR" sz="2800" dirty="0" err="1"/>
              <a:t>celle</a:t>
            </a:r>
            <a:r>
              <a:rPr lang="tr-TR" sz="2800" dirty="0"/>
              <a:t> </a:t>
            </a:r>
            <a:r>
              <a:rPr lang="tr-TR" sz="2800" dirty="0" err="1"/>
              <a:t>senâüke</a:t>
            </a:r>
            <a:r>
              <a:rPr lang="tr-TR" sz="2800" dirty="0"/>
              <a:t>" ile okunur</a:t>
            </a:r>
          </a:p>
        </p:txBody>
      </p:sp>
      <p:sp>
        <p:nvSpPr>
          <p:cNvPr id="6" name="Çentikli Sağ Ok 5"/>
          <p:cNvSpPr/>
          <p:nvPr/>
        </p:nvSpPr>
        <p:spPr>
          <a:xfrm>
            <a:off x="4128958" y="3078999"/>
            <a:ext cx="1387554" cy="484632"/>
          </a:xfrm>
          <a:prstGeom prst="notchedRightArrow">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8" name="Dikdörtgen 7"/>
          <p:cNvSpPr/>
          <p:nvPr/>
        </p:nvSpPr>
        <p:spPr>
          <a:xfrm>
            <a:off x="326655" y="4008195"/>
            <a:ext cx="3691738" cy="645514"/>
          </a:xfrm>
          <a:prstGeom prst="rect">
            <a:avLst/>
          </a:prstGeom>
          <a:solidFill>
            <a:schemeClr val="accent4">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800" dirty="0"/>
              <a:t>2. Tekbir : Allahu Ekber</a:t>
            </a:r>
          </a:p>
        </p:txBody>
      </p:sp>
      <p:sp>
        <p:nvSpPr>
          <p:cNvPr id="9" name="Çentikli Sağ Ok 8"/>
          <p:cNvSpPr/>
          <p:nvPr/>
        </p:nvSpPr>
        <p:spPr>
          <a:xfrm>
            <a:off x="4164645" y="4090116"/>
            <a:ext cx="1387554" cy="484632"/>
          </a:xfrm>
          <a:prstGeom prst="notchedRightArrow">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0" name="Dikdörtgen 9"/>
          <p:cNvSpPr/>
          <p:nvPr/>
        </p:nvSpPr>
        <p:spPr>
          <a:xfrm>
            <a:off x="5627077" y="3876448"/>
            <a:ext cx="6489646" cy="782182"/>
          </a:xfrm>
          <a:prstGeom prst="rect">
            <a:avLst/>
          </a:prstGeom>
          <a:solidFill>
            <a:schemeClr val="accent4">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2400" b="1" dirty="0"/>
              <a:t>"</a:t>
            </a:r>
            <a:r>
              <a:rPr lang="tr-TR" sz="2400" b="1" dirty="0" err="1"/>
              <a:t>Allâhumme</a:t>
            </a:r>
            <a:r>
              <a:rPr lang="tr-TR" sz="2400" b="1" dirty="0"/>
              <a:t> </a:t>
            </a:r>
            <a:r>
              <a:rPr lang="tr-TR" sz="2400" b="1" dirty="0" err="1"/>
              <a:t>salli</a:t>
            </a:r>
            <a:r>
              <a:rPr lang="tr-TR" sz="2400" b="1" dirty="0"/>
              <a:t> ve </a:t>
            </a:r>
            <a:r>
              <a:rPr lang="tr-TR" sz="2400" b="1" dirty="0" err="1"/>
              <a:t>Allâhumme</a:t>
            </a:r>
            <a:r>
              <a:rPr lang="tr-TR" sz="2400" b="1" dirty="0"/>
              <a:t> </a:t>
            </a:r>
            <a:r>
              <a:rPr lang="tr-TR" sz="2400" b="1" dirty="0" err="1"/>
              <a:t>bârik</a:t>
            </a:r>
            <a:r>
              <a:rPr lang="tr-TR" sz="2400" b="1" dirty="0"/>
              <a:t>..." </a:t>
            </a:r>
            <a:r>
              <a:rPr lang="tr-TR" sz="2400" dirty="0"/>
              <a:t>okunur.</a:t>
            </a:r>
            <a:endParaRPr lang="tr-TR" sz="3200" dirty="0"/>
          </a:p>
        </p:txBody>
      </p:sp>
      <p:sp>
        <p:nvSpPr>
          <p:cNvPr id="11" name="Dikdörtgen 10"/>
          <p:cNvSpPr/>
          <p:nvPr/>
        </p:nvSpPr>
        <p:spPr>
          <a:xfrm>
            <a:off x="326655" y="4990831"/>
            <a:ext cx="3691738" cy="645514"/>
          </a:xfrm>
          <a:prstGeom prst="rect">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800" dirty="0"/>
              <a:t>3. Tekbir : Allahu Ekber</a:t>
            </a:r>
          </a:p>
        </p:txBody>
      </p:sp>
      <p:sp>
        <p:nvSpPr>
          <p:cNvPr id="12" name="Çentikli Sağ Ok 11"/>
          <p:cNvSpPr/>
          <p:nvPr/>
        </p:nvSpPr>
        <p:spPr>
          <a:xfrm>
            <a:off x="4128957" y="5138577"/>
            <a:ext cx="1387554" cy="484632"/>
          </a:xfrm>
          <a:prstGeom prst="notchedRightArrow">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3" name="Dikdörtgen 12"/>
          <p:cNvSpPr/>
          <p:nvPr/>
        </p:nvSpPr>
        <p:spPr>
          <a:xfrm>
            <a:off x="5627076" y="4920458"/>
            <a:ext cx="6489647" cy="782182"/>
          </a:xfrm>
          <a:prstGeom prst="rect">
            <a:avLst/>
          </a:prstGeom>
          <a:solidFill>
            <a:schemeClr val="accent1">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400" b="1" dirty="0"/>
              <a:t>Cenaze </a:t>
            </a:r>
            <a:r>
              <a:rPr lang="tr-TR" sz="2400" b="1" dirty="0" err="1"/>
              <a:t>duâsı</a:t>
            </a:r>
            <a:r>
              <a:rPr lang="tr-TR" sz="2400" b="1" dirty="0"/>
              <a:t> </a:t>
            </a:r>
            <a:r>
              <a:rPr lang="tr-TR" sz="2400" dirty="0"/>
              <a:t>okunur. Cenaze Duasını bilmeyenler Fatiha Suresini okurlar</a:t>
            </a:r>
            <a:endParaRPr lang="tr-TR" sz="3200" dirty="0"/>
          </a:p>
        </p:txBody>
      </p:sp>
      <p:sp>
        <p:nvSpPr>
          <p:cNvPr id="14" name="Dikdörtgen 13"/>
          <p:cNvSpPr/>
          <p:nvPr/>
        </p:nvSpPr>
        <p:spPr>
          <a:xfrm>
            <a:off x="326655" y="5973467"/>
            <a:ext cx="3691738" cy="645514"/>
          </a:xfrm>
          <a:prstGeom prst="rect">
            <a:avLst/>
          </a:prstGeom>
          <a:solidFill>
            <a:schemeClr val="accent6">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a:t>4. Tekbir : Allahu Ekber</a:t>
            </a:r>
          </a:p>
        </p:txBody>
      </p:sp>
      <p:sp>
        <p:nvSpPr>
          <p:cNvPr id="15" name="Çentikli Sağ Ok 14"/>
          <p:cNvSpPr/>
          <p:nvPr/>
        </p:nvSpPr>
        <p:spPr>
          <a:xfrm>
            <a:off x="4128957" y="6134349"/>
            <a:ext cx="1387554" cy="484632"/>
          </a:xfrm>
          <a:prstGeom prst="notchedRightArrow">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17" name="Dikdörtgen 16"/>
          <p:cNvSpPr/>
          <p:nvPr/>
        </p:nvSpPr>
        <p:spPr>
          <a:xfrm>
            <a:off x="5627076" y="5964466"/>
            <a:ext cx="6489647" cy="782182"/>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a:t>Önce sağa sonra da sola </a:t>
            </a:r>
            <a:r>
              <a:rPr lang="tr-TR" sz="2800" b="1" dirty="0"/>
              <a:t>selâm verilir</a:t>
            </a:r>
            <a:r>
              <a:rPr lang="tr-TR" sz="2400" dirty="0"/>
              <a:t>.</a:t>
            </a:r>
            <a:endParaRPr lang="tr-TR" sz="3200" dirty="0"/>
          </a:p>
        </p:txBody>
      </p:sp>
    </p:spTree>
    <p:extLst>
      <p:ext uri="{BB962C8B-B14F-4D97-AF65-F5344CB8AC3E}">
        <p14:creationId xmlns:p14="http://schemas.microsoft.com/office/powerpoint/2010/main" val="219026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şağı Ok 12"/>
          <p:cNvSpPr/>
          <p:nvPr/>
        </p:nvSpPr>
        <p:spPr>
          <a:xfrm rot="19922527" flipH="1">
            <a:off x="6559777" y="606882"/>
            <a:ext cx="376056" cy="2087647"/>
          </a:xfrm>
          <a:prstGeom prst="downArrow">
            <a:avLst/>
          </a:prstGeom>
          <a:solidFill>
            <a:srgbClr val="06A199"/>
          </a:solidFill>
          <a:ln>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p>
        </p:txBody>
      </p:sp>
      <p:sp>
        <p:nvSpPr>
          <p:cNvPr id="9" name="Aşağı Ok 8"/>
          <p:cNvSpPr/>
          <p:nvPr/>
        </p:nvSpPr>
        <p:spPr>
          <a:xfrm rot="1473359" flipH="1">
            <a:off x="4774023" y="498824"/>
            <a:ext cx="376056" cy="2307704"/>
          </a:xfrm>
          <a:prstGeom prst="downArrow">
            <a:avLst/>
          </a:prstGeom>
          <a:solidFill>
            <a:srgbClr val="06A199"/>
          </a:solidFill>
          <a:ln>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p>
        </p:txBody>
      </p:sp>
      <p:sp>
        <p:nvSpPr>
          <p:cNvPr id="6" name="Aşağı Ok 5"/>
          <p:cNvSpPr/>
          <p:nvPr/>
        </p:nvSpPr>
        <p:spPr>
          <a:xfrm rot="2724439" flipH="1">
            <a:off x="3100713" y="-261697"/>
            <a:ext cx="376056" cy="3026577"/>
          </a:xfrm>
          <a:prstGeom prst="downArrow">
            <a:avLst/>
          </a:prstGeom>
          <a:solidFill>
            <a:srgbClr val="06A199"/>
          </a:solidFill>
          <a:ln>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p>
        </p:txBody>
      </p:sp>
      <p:sp>
        <p:nvSpPr>
          <p:cNvPr id="2" name="Unvan 1"/>
          <p:cNvSpPr>
            <a:spLocks noGrp="1"/>
          </p:cNvSpPr>
          <p:nvPr>
            <p:ph type="title"/>
          </p:nvPr>
        </p:nvSpPr>
        <p:spPr>
          <a:xfrm>
            <a:off x="1981200" y="147"/>
            <a:ext cx="8229600" cy="1143000"/>
          </a:xfrm>
          <a:solidFill>
            <a:srgbClr val="FBC891"/>
          </a:solidFill>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sz="3600" dirty="0"/>
              <a:t>HANGİ DAVRANIŞLAR NAMAZI BOZAR?</a:t>
            </a:r>
          </a:p>
        </p:txBody>
      </p:sp>
      <p:sp>
        <p:nvSpPr>
          <p:cNvPr id="5" name="Dikey Kaydırma 4"/>
          <p:cNvSpPr/>
          <p:nvPr/>
        </p:nvSpPr>
        <p:spPr>
          <a:xfrm>
            <a:off x="118347" y="2484039"/>
            <a:ext cx="2693828" cy="3301299"/>
          </a:xfrm>
          <a:prstGeom prst="verticalScroll">
            <a:avLst/>
          </a:prstGeom>
          <a:solidFill>
            <a:schemeClr val="accent4">
              <a:lumMod val="40000"/>
              <a:lumOff val="60000"/>
            </a:schemeClr>
          </a:solidFill>
          <a:ln>
            <a:solidFill>
              <a:schemeClr val="bg1">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a:t>Namazda konuşmak ve “ah”, “of”</a:t>
            </a:r>
          </a:p>
          <a:p>
            <a:pPr algn="ctr"/>
            <a:r>
              <a:rPr lang="tr-TR" sz="2800" dirty="0"/>
              <a:t>gibi sözler söylemek </a:t>
            </a:r>
          </a:p>
        </p:txBody>
      </p:sp>
      <p:sp>
        <p:nvSpPr>
          <p:cNvPr id="10" name="Dikey Kaydırma 9"/>
          <p:cNvSpPr/>
          <p:nvPr/>
        </p:nvSpPr>
        <p:spPr>
          <a:xfrm>
            <a:off x="2759661" y="2857363"/>
            <a:ext cx="2997777" cy="3780454"/>
          </a:xfrm>
          <a:prstGeom prst="verticalScroll">
            <a:avLst/>
          </a:prstGeom>
          <a:solidFill>
            <a:schemeClr val="accent4">
              <a:lumMod val="40000"/>
              <a:lumOff val="60000"/>
            </a:schemeClr>
          </a:solidFill>
          <a:ln>
            <a:solidFill>
              <a:schemeClr val="bg1">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a:t>Namazın bir farzını terk etmek (Örnek Rüku, secde)</a:t>
            </a:r>
            <a:endParaRPr lang="tr-TR" sz="3200" dirty="0"/>
          </a:p>
        </p:txBody>
      </p:sp>
      <p:sp>
        <p:nvSpPr>
          <p:cNvPr id="14" name="Dikey Kaydırma 13"/>
          <p:cNvSpPr/>
          <p:nvPr/>
        </p:nvSpPr>
        <p:spPr>
          <a:xfrm>
            <a:off x="6168206" y="2953294"/>
            <a:ext cx="2801935" cy="3684523"/>
          </a:xfrm>
          <a:prstGeom prst="verticalScroll">
            <a:avLst/>
          </a:prstGeom>
          <a:solidFill>
            <a:schemeClr val="accent4">
              <a:lumMod val="40000"/>
              <a:lumOff val="60000"/>
            </a:schemeClr>
          </a:solidFill>
          <a:ln>
            <a:solidFill>
              <a:schemeClr val="bg1">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a:t>Namazda yönünü</a:t>
            </a:r>
          </a:p>
          <a:p>
            <a:pPr algn="ctr"/>
            <a:r>
              <a:rPr lang="tr-TR" sz="2800" dirty="0"/>
              <a:t>kıbleden başka yöne </a:t>
            </a:r>
          </a:p>
          <a:p>
            <a:pPr algn="ctr"/>
            <a:r>
              <a:rPr lang="tr-TR" sz="2800" dirty="0"/>
              <a:t>döndürmek</a:t>
            </a:r>
          </a:p>
        </p:txBody>
      </p:sp>
      <p:sp>
        <p:nvSpPr>
          <p:cNvPr id="17" name="Aşağı Ok 16"/>
          <p:cNvSpPr/>
          <p:nvPr/>
        </p:nvSpPr>
        <p:spPr>
          <a:xfrm rot="18260623" flipH="1">
            <a:off x="8000982" y="-139327"/>
            <a:ext cx="376056" cy="3538165"/>
          </a:xfrm>
          <a:prstGeom prst="downArrow">
            <a:avLst>
              <a:gd name="adj1" fmla="val 50000"/>
              <a:gd name="adj2" fmla="val 28350"/>
            </a:avLst>
          </a:prstGeom>
          <a:solidFill>
            <a:srgbClr val="06A199"/>
          </a:solidFill>
          <a:ln>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p>
        </p:txBody>
      </p:sp>
      <p:sp>
        <p:nvSpPr>
          <p:cNvPr id="18" name="Dikey Kaydırma 17"/>
          <p:cNvSpPr/>
          <p:nvPr/>
        </p:nvSpPr>
        <p:spPr>
          <a:xfrm>
            <a:off x="9380909" y="2660858"/>
            <a:ext cx="2811091" cy="3587541"/>
          </a:xfrm>
          <a:prstGeom prst="verticalScroll">
            <a:avLst/>
          </a:prstGeom>
          <a:solidFill>
            <a:schemeClr val="accent4">
              <a:lumMod val="40000"/>
              <a:lumOff val="60000"/>
            </a:schemeClr>
          </a:solidFill>
          <a:ln>
            <a:solidFill>
              <a:schemeClr val="bg1">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a:t>Namazda bir şey yemek ve içmek</a:t>
            </a:r>
          </a:p>
        </p:txBody>
      </p:sp>
      <p:sp>
        <p:nvSpPr>
          <p:cNvPr id="4" name="Oval 3"/>
          <p:cNvSpPr/>
          <p:nvPr/>
        </p:nvSpPr>
        <p:spPr>
          <a:xfrm>
            <a:off x="2484797" y="55600"/>
            <a:ext cx="6611815" cy="1123674"/>
          </a:xfrm>
          <a:prstGeom prst="ellipse">
            <a:avLst/>
          </a:prstGeom>
          <a:solidFill>
            <a:srgbClr val="E3573C"/>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800" b="1" dirty="0">
                <a:solidFill>
                  <a:schemeClr val="bg1"/>
                </a:solidFill>
              </a:rPr>
              <a:t>NAMAZI BOZAN DURUMLAR</a:t>
            </a:r>
          </a:p>
        </p:txBody>
      </p:sp>
    </p:spTree>
    <p:extLst>
      <p:ext uri="{BB962C8B-B14F-4D97-AF65-F5344CB8AC3E}">
        <p14:creationId xmlns:p14="http://schemas.microsoft.com/office/powerpoint/2010/main" val="202813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6" grpId="0" animBg="1"/>
      <p:bldP spid="2" grpId="0" animBg="1"/>
      <p:bldP spid="5" grpId="0" animBg="1"/>
      <p:bldP spid="10" grpId="0" animBg="1"/>
      <p:bldP spid="14" grpId="0" animBg="1"/>
      <p:bldP spid="17" grpId="0" animBg="1"/>
      <p:bldP spid="18" grpId="0" animBg="1"/>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38451458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0218" y="609600"/>
            <a:ext cx="9171709"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latin typeface="Calibri" panose="020F0502020204030204" pitchFamily="34" charset="0"/>
                <a:cs typeface="Calibri" panose="020F0502020204030204" pitchFamily="34" charset="0"/>
              </a:rPr>
              <a:t> İftitah tekbirinden sonra sırasıyla </a:t>
            </a:r>
            <a:r>
              <a:rPr lang="tr-TR" sz="2400" dirty="0" err="1">
                <a:solidFill>
                  <a:prstClr val="black"/>
                </a:solidFill>
                <a:latin typeface="Calibri" panose="020F0502020204030204" pitchFamily="34" charset="0"/>
                <a:cs typeface="Calibri" panose="020F0502020204030204" pitchFamily="34" charset="0"/>
              </a:rPr>
              <a:t>Subhaneke</a:t>
            </a:r>
            <a:r>
              <a:rPr lang="tr-TR" sz="2400" dirty="0">
                <a:solidFill>
                  <a:prstClr val="black"/>
                </a:solidFill>
                <a:latin typeface="Calibri" panose="020F0502020204030204" pitchFamily="34" charset="0"/>
                <a:cs typeface="Calibri" panose="020F0502020204030204" pitchFamily="34" charset="0"/>
              </a:rPr>
              <a:t>, </a:t>
            </a:r>
            <a:r>
              <a:rPr lang="tr-TR" sz="2400" dirty="0" err="1">
                <a:solidFill>
                  <a:prstClr val="black"/>
                </a:solidFill>
                <a:latin typeface="Calibri" panose="020F0502020204030204" pitchFamily="34" charset="0"/>
                <a:cs typeface="Calibri" panose="020F0502020204030204" pitchFamily="34" charset="0"/>
              </a:rPr>
              <a:t>Euzu</a:t>
            </a:r>
            <a:r>
              <a:rPr lang="tr-TR" sz="2400" dirty="0">
                <a:solidFill>
                  <a:prstClr val="black"/>
                </a:solidFill>
                <a:latin typeface="Calibri" panose="020F0502020204030204" pitchFamily="34" charset="0"/>
                <a:cs typeface="Calibri" panose="020F0502020204030204" pitchFamily="34" charset="0"/>
              </a:rPr>
              <a:t>, besmele Fatiha ve bir  </a:t>
            </a:r>
          </a:p>
          <a:p>
            <a:pPr lvl="0">
              <a:defRPr/>
            </a:pPr>
            <a:r>
              <a:rPr lang="tr-TR" sz="2400" dirty="0">
                <a:solidFill>
                  <a:prstClr val="black"/>
                </a:solidFill>
                <a:latin typeface="Calibri" panose="020F0502020204030204" pitchFamily="34" charset="0"/>
                <a:cs typeface="Calibri" panose="020F0502020204030204" pitchFamily="34" charset="0"/>
              </a:rPr>
              <a:t> sure okunur.</a:t>
            </a:r>
          </a:p>
        </p:txBody>
      </p:sp>
      <p:sp>
        <p:nvSpPr>
          <p:cNvPr id="3" name="Dikdörtgen 2"/>
          <p:cNvSpPr/>
          <p:nvPr/>
        </p:nvSpPr>
        <p:spPr>
          <a:xfrm>
            <a:off x="32085" y="6096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1</a:t>
            </a:r>
          </a:p>
        </p:txBody>
      </p:sp>
      <p:sp>
        <p:nvSpPr>
          <p:cNvPr id="8" name="Dikdörtgen 7"/>
          <p:cNvSpPr/>
          <p:nvPr/>
        </p:nvSpPr>
        <p:spPr>
          <a:xfrm>
            <a:off x="9512218" y="6059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37766" y="5970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28305" y="5810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587021" y="6689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12" name="Y 1"/>
          <p:cNvSpPr/>
          <p:nvPr/>
        </p:nvSpPr>
        <p:spPr>
          <a:xfrm>
            <a:off x="10416136" y="6689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360218" y="2604655"/>
            <a:ext cx="9171709" cy="7807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a:t>
            </a:r>
            <a:r>
              <a:rPr lang="tr-TR" sz="2400" dirty="0">
                <a:solidFill>
                  <a:prstClr val="black"/>
                </a:solidFill>
                <a:latin typeface="Calibri" panose="020F0502020204030204" pitchFamily="34" charset="0"/>
                <a:cs typeface="Calibri" panose="020F0502020204030204" pitchFamily="34" charset="0"/>
              </a:rPr>
              <a:t>Bayram ve Cuma namazları tek başına kılınabilir.</a:t>
            </a:r>
          </a:p>
        </p:txBody>
      </p:sp>
      <p:sp>
        <p:nvSpPr>
          <p:cNvPr id="19" name="Dikdörtgen 18"/>
          <p:cNvSpPr/>
          <p:nvPr/>
        </p:nvSpPr>
        <p:spPr>
          <a:xfrm>
            <a:off x="32085" y="26148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3</a:t>
            </a:r>
          </a:p>
        </p:txBody>
      </p:sp>
      <p:sp>
        <p:nvSpPr>
          <p:cNvPr id="28" name="Dikdörtgen 27"/>
          <p:cNvSpPr/>
          <p:nvPr/>
        </p:nvSpPr>
        <p:spPr>
          <a:xfrm>
            <a:off x="9512218" y="26047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089640" y="26087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268410" y="253815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587021" y="2619004"/>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32" name="Y 3"/>
          <p:cNvSpPr/>
          <p:nvPr/>
        </p:nvSpPr>
        <p:spPr>
          <a:xfrm>
            <a:off x="10416136" y="2619004"/>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360218" y="1628273"/>
            <a:ext cx="9171709"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latin typeface="Calibri" panose="020F0502020204030204" pitchFamily="34" charset="0"/>
                <a:cs typeface="Calibri" panose="020F0502020204030204" pitchFamily="34" charset="0"/>
              </a:rPr>
              <a:t> Secdede üç kez “</a:t>
            </a:r>
            <a:r>
              <a:rPr lang="tr-TR" sz="2400" dirty="0" err="1">
                <a:solidFill>
                  <a:prstClr val="black"/>
                </a:solidFill>
                <a:latin typeface="Calibri" panose="020F0502020204030204" pitchFamily="34" charset="0"/>
                <a:cs typeface="Calibri" panose="020F0502020204030204" pitchFamily="34" charset="0"/>
              </a:rPr>
              <a:t>Sübhâne</a:t>
            </a:r>
            <a:r>
              <a:rPr lang="tr-TR" sz="2400" dirty="0">
                <a:solidFill>
                  <a:prstClr val="black"/>
                </a:solidFill>
                <a:latin typeface="Calibri" panose="020F0502020204030204" pitchFamily="34" charset="0"/>
                <a:cs typeface="Calibri" panose="020F0502020204030204" pitchFamily="34" charset="0"/>
              </a:rPr>
              <a:t> </a:t>
            </a:r>
            <a:r>
              <a:rPr lang="tr-TR" sz="2400" dirty="0" err="1">
                <a:solidFill>
                  <a:prstClr val="black"/>
                </a:solidFill>
                <a:latin typeface="Calibri" panose="020F0502020204030204" pitchFamily="34" charset="0"/>
                <a:cs typeface="Calibri" panose="020F0502020204030204" pitchFamily="34" charset="0"/>
              </a:rPr>
              <a:t>Rabbiyel</a:t>
            </a:r>
            <a:r>
              <a:rPr lang="tr-TR" sz="2400" dirty="0">
                <a:solidFill>
                  <a:prstClr val="black"/>
                </a:solidFill>
                <a:latin typeface="Calibri" panose="020F0502020204030204" pitchFamily="34" charset="0"/>
                <a:cs typeface="Calibri" panose="020F0502020204030204" pitchFamily="34" charset="0"/>
              </a:rPr>
              <a:t> </a:t>
            </a:r>
            <a:r>
              <a:rPr lang="tr-TR" sz="2400" dirty="0" err="1">
                <a:solidFill>
                  <a:prstClr val="black"/>
                </a:solidFill>
                <a:latin typeface="Calibri" panose="020F0502020204030204" pitchFamily="34" charset="0"/>
                <a:cs typeface="Calibri" panose="020F0502020204030204" pitchFamily="34" charset="0"/>
              </a:rPr>
              <a:t>a’lâ</a:t>
            </a:r>
            <a:r>
              <a:rPr lang="tr-TR" sz="2400" dirty="0">
                <a:solidFill>
                  <a:prstClr val="black"/>
                </a:solidFill>
                <a:latin typeface="Calibri" panose="020F0502020204030204" pitchFamily="34" charset="0"/>
                <a:cs typeface="Calibri" panose="020F0502020204030204" pitchFamily="34" charset="0"/>
              </a:rPr>
              <a:t>.” denilir.</a:t>
            </a:r>
          </a:p>
        </p:txBody>
      </p:sp>
      <p:sp>
        <p:nvSpPr>
          <p:cNvPr id="49" name="Dikdörtgen 48"/>
          <p:cNvSpPr/>
          <p:nvPr/>
        </p:nvSpPr>
        <p:spPr>
          <a:xfrm>
            <a:off x="32085" y="16282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2</a:t>
            </a:r>
          </a:p>
        </p:txBody>
      </p:sp>
      <p:sp>
        <p:nvSpPr>
          <p:cNvPr id="50" name="Dikdörtgen 49"/>
          <p:cNvSpPr/>
          <p:nvPr/>
        </p:nvSpPr>
        <p:spPr>
          <a:xfrm>
            <a:off x="9512218"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199" y="1599688"/>
            <a:ext cx="1031510"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rPr>
              <a:t>                                             </a:t>
            </a:r>
          </a:p>
        </p:txBody>
      </p:sp>
      <p:sp>
        <p:nvSpPr>
          <p:cNvPr id="53" name="D 1"/>
          <p:cNvSpPr/>
          <p:nvPr/>
        </p:nvSpPr>
        <p:spPr>
          <a:xfrm>
            <a:off x="9587021" y="164396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54" name="Y 1"/>
          <p:cNvSpPr/>
          <p:nvPr/>
        </p:nvSpPr>
        <p:spPr>
          <a:xfrm>
            <a:off x="10416136" y="164396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60218" y="3505200"/>
            <a:ext cx="9187021"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Cenaze namazında </a:t>
            </a:r>
            <a:r>
              <a:rPr kumimoji="0" lang="tr-TR" sz="2400" b="0" i="0" u="none" strike="noStrike" kern="1200" cap="none" spc="0" normalizeH="0" baseline="0" noProof="0" dirty="0" err="1">
                <a:ln>
                  <a:noFill/>
                </a:ln>
                <a:solidFill>
                  <a:prstClr val="black"/>
                </a:solidFill>
                <a:effectLst/>
                <a:uLnTx/>
                <a:uFillTx/>
                <a:latin typeface="Calibri" panose="020F0502020204030204" pitchFamily="34" charset="0"/>
                <a:ea typeface="맑은 고딕"/>
                <a:cs typeface="Calibri" panose="020F0502020204030204" pitchFamily="34" charset="0"/>
              </a:rPr>
              <a:t>rukü</a:t>
            </a:r>
            <a:r>
              <a:rPr kumimoji="0" lang="tr-TR" sz="2400" b="0" i="0" u="none" strike="noStrike" kern="1200" cap="none" spc="0" normalizeH="0" noProof="0" dirty="0">
                <a:ln>
                  <a:noFill/>
                </a:ln>
                <a:solidFill>
                  <a:prstClr val="black"/>
                </a:solidFill>
                <a:effectLst/>
                <a:uLnTx/>
                <a:uFillTx/>
                <a:latin typeface="Calibri" panose="020F0502020204030204" pitchFamily="34" charset="0"/>
                <a:ea typeface="맑은 고딕"/>
                <a:cs typeface="Calibri" panose="020F0502020204030204" pitchFamily="34" charset="0"/>
              </a:rPr>
              <a:t> ve secde yoktur.</a:t>
            </a:r>
            <a:endPar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70" name="Dikdörtgen 69"/>
          <p:cNvSpPr/>
          <p:nvPr/>
        </p:nvSpPr>
        <p:spPr>
          <a:xfrm>
            <a:off x="32085" y="35052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4</a:t>
            </a:r>
          </a:p>
        </p:txBody>
      </p:sp>
      <p:sp>
        <p:nvSpPr>
          <p:cNvPr id="71" name="Dikdörtgen 70"/>
          <p:cNvSpPr/>
          <p:nvPr/>
        </p:nvSpPr>
        <p:spPr>
          <a:xfrm>
            <a:off x="9512218"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587021" y="3594043"/>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75" name="Y 1"/>
          <p:cNvSpPr/>
          <p:nvPr/>
        </p:nvSpPr>
        <p:spPr>
          <a:xfrm>
            <a:off x="10416136" y="3594043"/>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74073" y="5513592"/>
            <a:ext cx="9157855" cy="81793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Cum</a:t>
            </a:r>
            <a:r>
              <a:rPr lang="tr-TR" sz="2400" dirty="0">
                <a:solidFill>
                  <a:prstClr val="black"/>
                </a:solidFill>
                <a:latin typeface="Calibri" panose="020F0502020204030204" pitchFamily="34" charset="0"/>
                <a:ea typeface="맑은 고딕"/>
                <a:cs typeface="Calibri" panose="020F0502020204030204" pitchFamily="34" charset="0"/>
              </a:rPr>
              <a:t>a namazı öğle namazının vaktinde kılınır. </a:t>
            </a:r>
            <a:endPar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77" name="Dikdörtgen 76"/>
          <p:cNvSpPr/>
          <p:nvPr/>
        </p:nvSpPr>
        <p:spPr>
          <a:xfrm>
            <a:off x="32085" y="5510463"/>
            <a:ext cx="341988" cy="83491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6</a:t>
            </a:r>
          </a:p>
        </p:txBody>
      </p:sp>
      <p:sp>
        <p:nvSpPr>
          <p:cNvPr id="78" name="Dikdörtgen 77"/>
          <p:cNvSpPr/>
          <p:nvPr/>
        </p:nvSpPr>
        <p:spPr>
          <a:xfrm>
            <a:off x="9512218" y="5500352"/>
            <a:ext cx="1698225" cy="831175"/>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057556" y="55043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140073" y="546583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587021" y="55441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2" name="Y 3"/>
          <p:cNvSpPr/>
          <p:nvPr/>
        </p:nvSpPr>
        <p:spPr>
          <a:xfrm>
            <a:off x="10416136" y="55441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60218" y="4523873"/>
            <a:ext cx="9160771"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latin typeface="Calibri" panose="020F0502020204030204" pitchFamily="34" charset="0"/>
                <a:cs typeface="Calibri" panose="020F0502020204030204" pitchFamily="34" charset="0"/>
              </a:rPr>
              <a:t>  Abdestin farzları dirseklerle beraber kolları yıkamak,  yüzü yıkamak, başı </a:t>
            </a:r>
          </a:p>
          <a:p>
            <a:pPr lvl="0">
              <a:defRPr/>
            </a:pPr>
            <a:r>
              <a:rPr lang="tr-TR" sz="2400" dirty="0">
                <a:solidFill>
                  <a:prstClr val="black"/>
                </a:solidFill>
                <a:latin typeface="Calibri" panose="020F0502020204030204" pitchFamily="34" charset="0"/>
                <a:cs typeface="Calibri" panose="020F0502020204030204" pitchFamily="34" charset="0"/>
              </a:rPr>
              <a:t>  mesh etmek ve ayakları yıkamaktır.</a:t>
            </a:r>
          </a:p>
        </p:txBody>
      </p:sp>
      <p:sp>
        <p:nvSpPr>
          <p:cNvPr id="84" name="Dikdörtgen 83"/>
          <p:cNvSpPr/>
          <p:nvPr/>
        </p:nvSpPr>
        <p:spPr>
          <a:xfrm>
            <a:off x="32085" y="45238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5</a:t>
            </a:r>
          </a:p>
        </p:txBody>
      </p:sp>
      <p:sp>
        <p:nvSpPr>
          <p:cNvPr id="85" name="Dikdörtgen 84"/>
          <p:cNvSpPr/>
          <p:nvPr/>
        </p:nvSpPr>
        <p:spPr>
          <a:xfrm>
            <a:off x="9512218" y="45201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65577" y="45113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56116" y="44952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587021" y="456908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9" name="Y 1"/>
          <p:cNvSpPr/>
          <p:nvPr/>
        </p:nvSpPr>
        <p:spPr>
          <a:xfrm>
            <a:off x="10416136" y="456908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3" name="Yuvarlatılmış Dikdörtgen 92"/>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Arial"/>
                <a:ea typeface="맑은 고딕"/>
                <a:cs typeface="+mn-cs"/>
              </a:rPr>
              <a:t>Doğru Yanlış Soruları</a:t>
            </a:r>
          </a:p>
        </p:txBody>
      </p:sp>
    </p:spTree>
    <p:extLst>
      <p:ext uri="{BB962C8B-B14F-4D97-AF65-F5344CB8AC3E}">
        <p14:creationId xmlns:p14="http://schemas.microsoft.com/office/powerpoint/2010/main" val="1892435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7536" y="3377419"/>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73373"/>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7536" y="4132730"/>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90155"/>
            <a:ext cx="12019073" cy="3175862"/>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742950" indent="-742950" algn="l">
              <a:lnSpc>
                <a:spcPct val="100000"/>
              </a:lnSpc>
              <a:buFont typeface="+mj-lt"/>
              <a:buAutoNum type="arabicPeriod"/>
            </a:pPr>
            <a:r>
              <a:rPr lang="tr-TR" sz="4000" b="1" dirty="0"/>
              <a:t>Aşağıdakilerden hangisi namazı bozan bir durum </a:t>
            </a:r>
            <a:r>
              <a:rPr lang="tr-TR" sz="4000" b="1" u="sng" dirty="0"/>
              <a:t>değildir?</a:t>
            </a: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1287" y="4165495"/>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Çorapsız namaz kılmak</a:t>
              </a:r>
            </a:p>
          </p:txBody>
        </p:sp>
        <p:sp>
          <p:nvSpPr>
            <p:cNvPr id="3" name="İkizkenar Üçgen 2"/>
            <p:cNvSpPr/>
            <p:nvPr/>
          </p:nvSpPr>
          <p:spPr>
            <a:xfrm rot="5400000">
              <a:off x="1170037" y="2998672"/>
              <a:ext cx="550607" cy="865239"/>
            </a:xfrm>
            <a:prstGeom prst="triangle">
              <a:avLst>
                <a:gd name="adj" fmla="val 48215"/>
              </a:avLst>
            </a:prstGeom>
            <a:solidFill>
              <a:srgbClr val="C00000"/>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38" name="B"/>
          <p:cNvGrpSpPr/>
          <p:nvPr/>
        </p:nvGrpSpPr>
        <p:grpSpPr>
          <a:xfrm>
            <a:off x="1011286" y="3435709"/>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Namazdayken konuşmak, selam alıp vermek</a:t>
              </a:r>
            </a:p>
          </p:txBody>
        </p:sp>
        <p:sp>
          <p:nvSpPr>
            <p:cNvPr id="40" name="İkizkenar Üçgen 39"/>
            <p:cNvSpPr/>
            <p:nvPr/>
          </p:nvSpPr>
          <p:spPr>
            <a:xfrm rot="5400000">
              <a:off x="1170034" y="2998672"/>
              <a:ext cx="550610" cy="865237"/>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41" name="C"/>
          <p:cNvGrpSpPr/>
          <p:nvPr/>
        </p:nvGrpSpPr>
        <p:grpSpPr>
          <a:xfrm>
            <a:off x="1012721" y="4902126"/>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Namazda sesli gülmek</a:t>
              </a: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Namazın farzlarından birini unutmak</a:t>
              </a: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8508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3145554"/>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5663545"/>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190160"/>
            <a:ext cx="12019073" cy="2827019"/>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571500" indent="-571500" algn="l">
              <a:lnSpc>
                <a:spcPct val="100000"/>
              </a:lnSpc>
              <a:buFont typeface="Arial" panose="020B0604020202020204" pitchFamily="34" charset="0"/>
              <a:buChar char="•"/>
            </a:pPr>
            <a:r>
              <a:rPr lang="tr-TR" sz="4000" dirty="0"/>
              <a:t>Her namazın farz ve sünnet rekat sayısı belirlenmiştir.</a:t>
            </a:r>
          </a:p>
          <a:p>
            <a:pPr marL="742950" indent="-742950" algn="l">
              <a:lnSpc>
                <a:spcPct val="100000"/>
              </a:lnSpc>
              <a:buFont typeface="+mj-lt"/>
              <a:buAutoNum type="arabicPeriod" startAt="2"/>
            </a:pPr>
            <a:r>
              <a:rPr lang="tr-TR" sz="4000" b="1" dirty="0"/>
              <a:t>Buna göre aşağıdaki eşleştirmelerden hangisi </a:t>
            </a:r>
            <a:r>
              <a:rPr lang="tr-TR" sz="4000" b="1" u="sng" dirty="0"/>
              <a:t>yanlıştır?</a:t>
            </a: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5696310"/>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Akşam namazı: 3 sün+2 farz= 5 rekat</a:t>
              </a: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Öğle namazı: 4 sün+4 farz+2 sün= 10</a:t>
              </a: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İkindi namazı: 4 sün+4 farz= 8 rekat</a:t>
              </a: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tr-TR" sz="3200" dirty="0">
                  <a:solidFill>
                    <a:schemeClr val="tx1"/>
                  </a:solidFill>
                </a:rPr>
                <a:t>Sabah Namazı: 2 sünnet+2 farz=4 rekat</a:t>
              </a:r>
              <a:endParaRPr lang="tr-TR" sz="5400" dirty="0">
                <a:solidFill>
                  <a:schemeClr val="tx1"/>
                </a:solidFill>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spTree>
    <p:extLst>
      <p:ext uri="{BB962C8B-B14F-4D97-AF65-F5344CB8AC3E}">
        <p14:creationId xmlns:p14="http://schemas.microsoft.com/office/powerpoint/2010/main" val="2883773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custDataLst>
      <p:tags r:id="rId1"/>
    </p:custDataLst>
    <p:extLst>
      <p:ext uri="{BB962C8B-B14F-4D97-AF65-F5344CB8AC3E}">
        <p14:creationId xmlns:p14="http://schemas.microsoft.com/office/powerpoint/2010/main" val="719815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BF8"/>
        </a:solidFill>
        <a:effectLst/>
      </p:bgPr>
    </p:bg>
    <p:spTree>
      <p:nvGrpSpPr>
        <p:cNvPr id="1" name=""/>
        <p:cNvGrpSpPr/>
        <p:nvPr/>
      </p:nvGrpSpPr>
      <p:grpSpPr>
        <a:xfrm>
          <a:off x="0" y="0"/>
          <a:ext cx="0" cy="0"/>
          <a:chOff x="0" y="0"/>
          <a:chExt cx="0" cy="0"/>
        </a:xfrm>
      </p:grpSpPr>
      <p:grpSp>
        <p:nvGrpSpPr>
          <p:cNvPr id="2" name="Group 2"/>
          <p:cNvGrpSpPr/>
          <p:nvPr/>
        </p:nvGrpSpPr>
        <p:grpSpPr>
          <a:xfrm>
            <a:off x="1"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2"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5"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547690" y="520101"/>
            <a:ext cx="4478017" cy="662938"/>
          </a:xfrm>
          <a:prstGeom prst="rect">
            <a:avLst/>
          </a:prstGeom>
          <a:solidFill>
            <a:srgbClr val="FDF7F5"/>
          </a:solidFill>
        </p:spPr>
        <p:txBody>
          <a:bodyPr wrap="square" lIns="0" tIns="0" rIns="0" bIns="0" rtlCol="0" anchor="t">
            <a:spAutoFit/>
          </a:bodyPr>
          <a:lstStyle/>
          <a:p>
            <a:pPr marL="0" marR="0" lvl="0" indent="0" algn="l" defTabSz="609660" rtl="0" eaLnBrk="1" fontAlgn="auto" latinLnBrk="0" hangingPunct="1">
              <a:lnSpc>
                <a:spcPts val="5846"/>
              </a:lnSpc>
              <a:spcBef>
                <a:spcPts val="0"/>
              </a:spcBef>
              <a:spcAft>
                <a:spcPts val="0"/>
              </a:spcAft>
              <a:buClrTx/>
              <a:buSzTx/>
              <a:buFontTx/>
              <a:buNone/>
              <a:tabLst/>
              <a:defRPr/>
            </a:pPr>
            <a:r>
              <a:rPr kumimoji="0" lang="en-US" sz="36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77676" y="1231108"/>
            <a:ext cx="7218045" cy="397032"/>
          </a:xfrm>
          <a:prstGeom prst="rect">
            <a:avLst/>
          </a:prstGeom>
        </p:spPr>
        <p:txBody>
          <a:bodyPr wrap="square" lIns="0" tIns="0" rIns="0" bIns="0" rtlCol="0" anchor="t">
            <a:spAutoFit/>
          </a:bodyPr>
          <a:lstStyle/>
          <a:p>
            <a:pPr marL="0" marR="0" lvl="0" indent="0" algn="l" defTabSz="609660" rtl="0" eaLnBrk="1" fontAlgn="auto" latinLnBrk="0" hangingPunct="1">
              <a:lnSpc>
                <a:spcPts val="342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ADF5"/>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p:cNvSpPr txBox="1"/>
          <p:nvPr/>
        </p:nvSpPr>
        <p:spPr>
          <a:xfrm>
            <a:off x="1315301" y="2390702"/>
            <a:ext cx="4249688" cy="456343"/>
          </a:xfrm>
          <a:prstGeom prst="rect">
            <a:avLst/>
          </a:prstGeom>
        </p:spPr>
        <p:txBody>
          <a:bodyPr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381565" y="3232438"/>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381565" y="4251627"/>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515604" y="4394556"/>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499317" y="3350190"/>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315302" y="3428677"/>
            <a:ext cx="2810132" cy="456343"/>
          </a:xfrm>
          <a:prstGeom prst="rect">
            <a:avLst/>
          </a:prstGeom>
        </p:spPr>
        <p:txBody>
          <a:bodyPr wrap="square"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1344453" y="4466652"/>
            <a:ext cx="4249688" cy="456343"/>
          </a:xfrm>
          <a:prstGeom prst="rect">
            <a:avLst/>
          </a:prstGeom>
        </p:spPr>
        <p:txBody>
          <a:bodyPr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5"/>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381565" y="2213249"/>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446630" y="2290132"/>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3DB48BF3-0761-4E67-90F7-8EBB3AF25A3C}"/>
              </a:ext>
            </a:extLst>
          </p:cNvPr>
          <p:cNvSpPr/>
          <p:nvPr/>
        </p:nvSpPr>
        <p:spPr>
          <a:xfrm>
            <a:off x="113482" y="3198405"/>
            <a:ext cx="3600000" cy="604682"/>
          </a:xfrm>
          <a:prstGeom prst="roundRect">
            <a:avLst>
              <a:gd name="adj" fmla="val 50000"/>
            </a:avLst>
          </a:prstGeom>
          <a:solidFill>
            <a:schemeClr val="accent1">
              <a:lumMod val="60000"/>
              <a:lumOff val="40000"/>
              <a:alpha val="6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i="0" u="none" strike="noStrike" kern="1200" cap="none" spc="0" normalizeH="0" baseline="0" noProof="0" dirty="0">
                <a:ln>
                  <a:noFill/>
                </a:ln>
                <a:solidFill>
                  <a:schemeClr val="tx1"/>
                </a:solidFill>
                <a:effectLst/>
                <a:uLnTx/>
                <a:uFillTx/>
                <a:latin typeface="Calibri" panose="020F0502020204030204"/>
                <a:ea typeface="+mn-ea"/>
                <a:cs typeface="+mn-cs"/>
              </a:rPr>
              <a:t>Kıraat</a:t>
            </a:r>
            <a:endParaRPr kumimoji="0" lang="en-IN" sz="36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 name="Rectangle: Rounded Corners 9">
            <a:extLst>
              <a:ext uri="{FF2B5EF4-FFF2-40B4-BE49-F238E27FC236}">
                <a16:creationId xmlns:a16="http://schemas.microsoft.com/office/drawing/2014/main" id="{7621811A-45E6-4809-BA3B-CAB4F90CFFCA}"/>
              </a:ext>
            </a:extLst>
          </p:cNvPr>
          <p:cNvSpPr/>
          <p:nvPr/>
        </p:nvSpPr>
        <p:spPr>
          <a:xfrm>
            <a:off x="3724273" y="3213240"/>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tr-TR" sz="2800" dirty="0">
                <a:solidFill>
                  <a:schemeClr val="tx1"/>
                </a:solidFill>
              </a:rPr>
              <a:t>Namazda Kur’an okumak</a:t>
            </a:r>
            <a:endParaRPr kumimoji="0" lang="en-IN" sz="2800" b="0" i="0" u="none" strike="noStrike" kern="1200" cap="none" spc="0" normalizeH="0" baseline="0" noProof="0" dirty="0">
              <a:ln>
                <a:noFill/>
              </a:ln>
              <a:solidFill>
                <a:schemeClr val="tx1"/>
              </a:solidFill>
              <a:effectLst/>
              <a:uLnTx/>
              <a:uFillTx/>
              <a:latin typeface="Calibri" panose="020F0502020204030204"/>
            </a:endParaRPr>
          </a:p>
        </p:txBody>
      </p:sp>
      <p:sp>
        <p:nvSpPr>
          <p:cNvPr id="7" name="Rectangle: Rounded Corners 10">
            <a:extLst>
              <a:ext uri="{FF2B5EF4-FFF2-40B4-BE49-F238E27FC236}">
                <a16:creationId xmlns:a16="http://schemas.microsoft.com/office/drawing/2014/main" id="{FDAC4B38-0978-4B8B-82B7-94C5C9E023BB}"/>
              </a:ext>
            </a:extLst>
          </p:cNvPr>
          <p:cNvSpPr/>
          <p:nvPr/>
        </p:nvSpPr>
        <p:spPr>
          <a:xfrm>
            <a:off x="124274" y="4101435"/>
            <a:ext cx="3600000" cy="604682"/>
          </a:xfrm>
          <a:prstGeom prst="roundRect">
            <a:avLst>
              <a:gd name="adj" fmla="val 50000"/>
            </a:avLst>
          </a:prstGeom>
          <a:solidFill>
            <a:schemeClr val="accent1">
              <a:lumMod val="60000"/>
              <a:lumOff val="40000"/>
              <a:alpha val="6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i="0" u="none" strike="noStrike" kern="1200" cap="none" spc="0" normalizeH="0" baseline="0" noProof="0" dirty="0">
                <a:ln>
                  <a:noFill/>
                </a:ln>
                <a:solidFill>
                  <a:schemeClr val="tx1"/>
                </a:solidFill>
                <a:effectLst/>
                <a:uLnTx/>
                <a:uFillTx/>
                <a:latin typeface="Calibri" panose="020F0502020204030204"/>
                <a:ea typeface="+mn-ea"/>
                <a:cs typeface="+mn-cs"/>
              </a:rPr>
              <a:t>Rükû</a:t>
            </a:r>
            <a:endParaRPr kumimoji="0" lang="en-IN" sz="36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199DDA95-2D21-4ED6-B3A4-428CBD50CDEB}"/>
              </a:ext>
            </a:extLst>
          </p:cNvPr>
          <p:cNvSpPr/>
          <p:nvPr/>
        </p:nvSpPr>
        <p:spPr>
          <a:xfrm>
            <a:off x="3724273" y="4097749"/>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tr-TR" sz="2800" dirty="0">
                <a:solidFill>
                  <a:schemeClr val="tx1"/>
                </a:solidFill>
              </a:rPr>
              <a:t>Elleri dizlere koyarak eğilmek</a:t>
            </a:r>
            <a:endParaRPr kumimoji="0" lang="en-IN" sz="2800" b="0" i="0" u="none" strike="noStrike" kern="1200" cap="none" spc="0" normalizeH="0" baseline="0" noProof="0" dirty="0">
              <a:ln>
                <a:noFill/>
              </a:ln>
              <a:solidFill>
                <a:schemeClr val="tx1"/>
              </a:solidFill>
              <a:effectLst/>
              <a:uLnTx/>
              <a:uFillTx/>
              <a:latin typeface="Calibri" panose="020F0502020204030204"/>
            </a:endParaRPr>
          </a:p>
        </p:txBody>
      </p:sp>
      <p:sp>
        <p:nvSpPr>
          <p:cNvPr id="9" name="Rectangle: Rounded Corners 12">
            <a:extLst>
              <a:ext uri="{FF2B5EF4-FFF2-40B4-BE49-F238E27FC236}">
                <a16:creationId xmlns:a16="http://schemas.microsoft.com/office/drawing/2014/main" id="{F0459F20-377F-4D3C-9A9D-F29C73B35548}"/>
              </a:ext>
            </a:extLst>
          </p:cNvPr>
          <p:cNvSpPr/>
          <p:nvPr/>
        </p:nvSpPr>
        <p:spPr>
          <a:xfrm>
            <a:off x="124273" y="5004784"/>
            <a:ext cx="3600000" cy="604682"/>
          </a:xfrm>
          <a:prstGeom prst="roundRect">
            <a:avLst>
              <a:gd name="adj" fmla="val 50000"/>
            </a:avLst>
          </a:prstGeom>
          <a:solidFill>
            <a:schemeClr val="accent1">
              <a:lumMod val="60000"/>
              <a:lumOff val="40000"/>
              <a:alpha val="6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i="0" u="none" strike="noStrike" kern="1200" cap="none" spc="0" normalizeH="0" baseline="0" noProof="0" dirty="0">
                <a:ln>
                  <a:noFill/>
                </a:ln>
                <a:solidFill>
                  <a:schemeClr val="tx1"/>
                </a:solidFill>
                <a:effectLst/>
                <a:uLnTx/>
                <a:uFillTx/>
                <a:latin typeface="Calibri" panose="020F0502020204030204"/>
                <a:ea typeface="+mn-ea"/>
                <a:cs typeface="+mn-cs"/>
              </a:rPr>
              <a:t>Secde</a:t>
            </a:r>
            <a:endParaRPr kumimoji="0" lang="en-IN" sz="36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0" name="Rectangle: Rounded Corners 13">
            <a:extLst>
              <a:ext uri="{FF2B5EF4-FFF2-40B4-BE49-F238E27FC236}">
                <a16:creationId xmlns:a16="http://schemas.microsoft.com/office/drawing/2014/main" id="{DBC6488C-6B6C-438C-9DA8-39F4498E8E76}"/>
              </a:ext>
            </a:extLst>
          </p:cNvPr>
          <p:cNvSpPr/>
          <p:nvPr/>
        </p:nvSpPr>
        <p:spPr>
          <a:xfrm>
            <a:off x="3724272" y="5001098"/>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tr-TR" sz="2800" dirty="0">
                <a:solidFill>
                  <a:schemeClr val="tx1"/>
                </a:solidFill>
              </a:rPr>
              <a:t>Alın, burun, dizler, eller ve ayakları yere koymak</a:t>
            </a:r>
            <a:endParaRPr kumimoji="0" lang="en-IN" sz="2800" b="0" i="0" u="none" strike="noStrike" kern="1200" cap="none" spc="0" normalizeH="0" baseline="0" noProof="0" dirty="0">
              <a:ln>
                <a:noFill/>
              </a:ln>
              <a:solidFill>
                <a:schemeClr val="tx1"/>
              </a:solidFill>
              <a:effectLst/>
              <a:uLnTx/>
              <a:uFillTx/>
              <a:latin typeface="Calibri" panose="020F0502020204030204"/>
            </a:endParaRPr>
          </a:p>
        </p:txBody>
      </p:sp>
      <p:sp>
        <p:nvSpPr>
          <p:cNvPr id="11" name="Rectangle: Rounded Corners 15">
            <a:extLst>
              <a:ext uri="{FF2B5EF4-FFF2-40B4-BE49-F238E27FC236}">
                <a16:creationId xmlns:a16="http://schemas.microsoft.com/office/drawing/2014/main" id="{1DD1C3B9-0017-4B9A-A1D1-205375CD24AB}"/>
              </a:ext>
            </a:extLst>
          </p:cNvPr>
          <p:cNvSpPr/>
          <p:nvPr/>
        </p:nvSpPr>
        <p:spPr>
          <a:xfrm>
            <a:off x="113481" y="5915492"/>
            <a:ext cx="3600000" cy="604682"/>
          </a:xfrm>
          <a:prstGeom prst="roundRect">
            <a:avLst>
              <a:gd name="adj" fmla="val 50000"/>
            </a:avLst>
          </a:prstGeom>
          <a:solidFill>
            <a:schemeClr val="accent1">
              <a:lumMod val="60000"/>
              <a:lumOff val="40000"/>
              <a:alpha val="6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i="0" u="none" strike="noStrike" kern="1200" cap="none" spc="0" normalizeH="0" baseline="0" noProof="0" dirty="0">
                <a:ln>
                  <a:noFill/>
                </a:ln>
                <a:solidFill>
                  <a:schemeClr val="tx1"/>
                </a:solidFill>
                <a:effectLst/>
                <a:uLnTx/>
                <a:uFillTx/>
                <a:latin typeface="Calibri" panose="020F0502020204030204"/>
                <a:ea typeface="+mn-ea"/>
                <a:cs typeface="+mn-cs"/>
              </a:rPr>
              <a:t>Kaide-i Ahire</a:t>
            </a:r>
            <a:endParaRPr kumimoji="0" lang="en-IN" sz="36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2" name="Rectangle: Rounded Corners 16">
            <a:extLst>
              <a:ext uri="{FF2B5EF4-FFF2-40B4-BE49-F238E27FC236}">
                <a16:creationId xmlns:a16="http://schemas.microsoft.com/office/drawing/2014/main" id="{38771B39-A065-4A65-8C75-19232375C06B}"/>
              </a:ext>
            </a:extLst>
          </p:cNvPr>
          <p:cNvSpPr/>
          <p:nvPr/>
        </p:nvSpPr>
        <p:spPr>
          <a:xfrm>
            <a:off x="3713480" y="5911806"/>
            <a:ext cx="8237887" cy="69686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tr-TR" sz="2500" dirty="0">
                <a:solidFill>
                  <a:schemeClr val="tx1"/>
                </a:solidFill>
              </a:rPr>
              <a:t>Namazın sonunda “</a:t>
            </a:r>
            <a:r>
              <a:rPr lang="tr-TR" sz="2500" dirty="0" err="1">
                <a:solidFill>
                  <a:schemeClr val="tx1"/>
                </a:solidFill>
              </a:rPr>
              <a:t>Ettehiyyâtü</a:t>
            </a:r>
            <a:r>
              <a:rPr lang="tr-TR" sz="2500" dirty="0">
                <a:solidFill>
                  <a:schemeClr val="tx1"/>
                </a:solidFill>
              </a:rPr>
              <a:t>” duasını okuyacak kadar oturmak</a:t>
            </a:r>
            <a:endParaRPr kumimoji="0" lang="en-IN" sz="2500" b="0" i="0" u="none" strike="noStrike" kern="1200" cap="none" spc="0" normalizeH="0" baseline="0" noProof="0" dirty="0">
              <a:ln>
                <a:noFill/>
              </a:ln>
              <a:solidFill>
                <a:schemeClr val="tx1"/>
              </a:solidFill>
              <a:effectLst/>
              <a:uLnTx/>
              <a:uFillTx/>
              <a:latin typeface="Calibri" panose="020F0502020204030204"/>
            </a:endParaRPr>
          </a:p>
        </p:txBody>
      </p:sp>
      <p:sp>
        <p:nvSpPr>
          <p:cNvPr id="13" name="Oval 12">
            <a:extLst>
              <a:ext uri="{FF2B5EF4-FFF2-40B4-BE49-F238E27FC236}">
                <a16:creationId xmlns:a16="http://schemas.microsoft.com/office/drawing/2014/main" id="{CD1D4858-F407-417A-B588-CDA7ED845A0E}"/>
              </a:ext>
            </a:extLst>
          </p:cNvPr>
          <p:cNvSpPr/>
          <p:nvPr/>
        </p:nvSpPr>
        <p:spPr>
          <a:xfrm>
            <a:off x="3320118" y="311461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3973F32-3539-458C-8D01-455F8512ADE9}"/>
              </a:ext>
            </a:extLst>
          </p:cNvPr>
          <p:cNvSpPr/>
          <p:nvPr/>
        </p:nvSpPr>
        <p:spPr>
          <a:xfrm>
            <a:off x="3333443" y="401294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D24C63-4EFC-4D8E-9FC1-EDCA93774E96}"/>
              </a:ext>
            </a:extLst>
          </p:cNvPr>
          <p:cNvSpPr/>
          <p:nvPr/>
        </p:nvSpPr>
        <p:spPr>
          <a:xfrm>
            <a:off x="3333442" y="4916292"/>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5</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DC88042-38F6-4305-A88C-1EA747A133CA}"/>
              </a:ext>
            </a:extLst>
          </p:cNvPr>
          <p:cNvSpPr/>
          <p:nvPr/>
        </p:nvSpPr>
        <p:spPr>
          <a:xfrm>
            <a:off x="3322650" y="5827003"/>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6</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Rounded Corners 8">
            <a:extLst>
              <a:ext uri="{FF2B5EF4-FFF2-40B4-BE49-F238E27FC236}">
                <a16:creationId xmlns:a16="http://schemas.microsoft.com/office/drawing/2014/main" id="{3DB48BF3-0761-4E67-90F7-8EBB3AF25A3C}"/>
              </a:ext>
            </a:extLst>
          </p:cNvPr>
          <p:cNvSpPr/>
          <p:nvPr/>
        </p:nvSpPr>
        <p:spPr>
          <a:xfrm>
            <a:off x="113481" y="2259859"/>
            <a:ext cx="3600000" cy="604682"/>
          </a:xfrm>
          <a:prstGeom prst="roundRect">
            <a:avLst>
              <a:gd name="adj" fmla="val 50000"/>
            </a:avLst>
          </a:prstGeom>
          <a:solidFill>
            <a:schemeClr val="accent1">
              <a:lumMod val="60000"/>
              <a:lumOff val="40000"/>
              <a:alpha val="6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i="0" u="none" strike="noStrike" kern="1200" cap="none" spc="0" normalizeH="0" baseline="0" noProof="0" dirty="0">
                <a:ln>
                  <a:noFill/>
                </a:ln>
                <a:solidFill>
                  <a:schemeClr val="tx1"/>
                </a:solidFill>
                <a:effectLst/>
                <a:uLnTx/>
                <a:uFillTx/>
                <a:latin typeface="Calibri" panose="020F0502020204030204"/>
                <a:ea typeface="+mn-ea"/>
                <a:cs typeface="+mn-cs"/>
              </a:rPr>
              <a:t>Kıyam</a:t>
            </a:r>
            <a:endParaRPr kumimoji="0" lang="en-IN" sz="36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41" name="Rectangle: Rounded Corners 9">
            <a:extLst>
              <a:ext uri="{FF2B5EF4-FFF2-40B4-BE49-F238E27FC236}">
                <a16:creationId xmlns:a16="http://schemas.microsoft.com/office/drawing/2014/main" id="{7621811A-45E6-4809-BA3B-CAB4F90CFFCA}"/>
              </a:ext>
            </a:extLst>
          </p:cNvPr>
          <p:cNvSpPr/>
          <p:nvPr/>
        </p:nvSpPr>
        <p:spPr>
          <a:xfrm>
            <a:off x="3724272" y="2274694"/>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tr-TR" sz="2800" dirty="0">
                <a:solidFill>
                  <a:schemeClr val="tx1"/>
                </a:solidFill>
              </a:rPr>
              <a:t>Namazda ayakta durmak</a:t>
            </a:r>
            <a:endParaRPr kumimoji="0" lang="en-IN" sz="2800" b="0" i="0" u="none" strike="noStrike" kern="1200" cap="none" spc="0" normalizeH="0" baseline="0" noProof="0" dirty="0">
              <a:ln>
                <a:noFill/>
              </a:ln>
              <a:solidFill>
                <a:schemeClr val="tx1"/>
              </a:solidFill>
              <a:effectLst/>
              <a:uLnTx/>
              <a:uFillTx/>
              <a:latin typeface="Calibri" panose="020F0502020204030204"/>
            </a:endParaRPr>
          </a:p>
        </p:txBody>
      </p:sp>
      <p:sp>
        <p:nvSpPr>
          <p:cNvPr id="42" name="Oval 41">
            <a:extLst>
              <a:ext uri="{FF2B5EF4-FFF2-40B4-BE49-F238E27FC236}">
                <a16:creationId xmlns:a16="http://schemas.microsoft.com/office/drawing/2014/main" id="{CD1D4858-F407-417A-B588-CDA7ED845A0E}"/>
              </a:ext>
            </a:extLst>
          </p:cNvPr>
          <p:cNvSpPr/>
          <p:nvPr/>
        </p:nvSpPr>
        <p:spPr>
          <a:xfrm>
            <a:off x="3320117" y="21760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en-IN"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Rounded Corners 8">
            <a:extLst>
              <a:ext uri="{FF2B5EF4-FFF2-40B4-BE49-F238E27FC236}">
                <a16:creationId xmlns:a16="http://schemas.microsoft.com/office/drawing/2014/main" id="{3DB48BF3-0761-4E67-90F7-8EBB3AF25A3C}"/>
              </a:ext>
            </a:extLst>
          </p:cNvPr>
          <p:cNvSpPr/>
          <p:nvPr/>
        </p:nvSpPr>
        <p:spPr>
          <a:xfrm>
            <a:off x="124273" y="1339559"/>
            <a:ext cx="3600000" cy="604682"/>
          </a:xfrm>
          <a:prstGeom prst="roundRect">
            <a:avLst>
              <a:gd name="adj" fmla="val 50000"/>
            </a:avLst>
          </a:prstGeom>
          <a:solidFill>
            <a:schemeClr val="accent1">
              <a:lumMod val="60000"/>
              <a:lumOff val="40000"/>
              <a:alpha val="6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i="0" u="none" strike="noStrike" kern="1200" cap="none" spc="0" normalizeH="0" baseline="0" noProof="0" dirty="0" err="1">
                <a:ln>
                  <a:noFill/>
                </a:ln>
                <a:solidFill>
                  <a:schemeClr val="tx1"/>
                </a:solidFill>
                <a:effectLst/>
                <a:uLnTx/>
                <a:uFillTx/>
                <a:latin typeface="Calibri" panose="020F0502020204030204"/>
                <a:ea typeface="+mn-ea"/>
                <a:cs typeface="+mn-cs"/>
              </a:rPr>
              <a:t>İftitah</a:t>
            </a:r>
            <a:r>
              <a:rPr kumimoji="0" lang="tr-TR" sz="3600" i="0" u="none" strike="noStrike" kern="1200" cap="none" spc="0" normalizeH="0" baseline="0" noProof="0" dirty="0">
                <a:ln>
                  <a:noFill/>
                </a:ln>
                <a:solidFill>
                  <a:schemeClr val="tx1"/>
                </a:solidFill>
                <a:effectLst/>
                <a:uLnTx/>
                <a:uFillTx/>
                <a:latin typeface="Calibri" panose="020F0502020204030204"/>
                <a:ea typeface="+mn-ea"/>
                <a:cs typeface="+mn-cs"/>
              </a:rPr>
              <a:t> Tekbiri</a:t>
            </a:r>
            <a:endParaRPr kumimoji="0" lang="en-IN" sz="36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46" name="Rectangle: Rounded Corners 9">
            <a:extLst>
              <a:ext uri="{FF2B5EF4-FFF2-40B4-BE49-F238E27FC236}">
                <a16:creationId xmlns:a16="http://schemas.microsoft.com/office/drawing/2014/main" id="{7621811A-45E6-4809-BA3B-CAB4F90CFFCA}"/>
              </a:ext>
            </a:extLst>
          </p:cNvPr>
          <p:cNvSpPr/>
          <p:nvPr/>
        </p:nvSpPr>
        <p:spPr>
          <a:xfrm>
            <a:off x="3735064" y="1354394"/>
            <a:ext cx="8237887" cy="604682"/>
          </a:xfrm>
          <a:prstGeom prst="roundRect">
            <a:avLst>
              <a:gd name="adj" fmla="val 50000"/>
            </a:avLst>
          </a:prstGeom>
          <a:solidFill>
            <a:srgbClr val="E3573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2800" dirty="0">
                <a:solidFill>
                  <a:schemeClr val="tx1"/>
                </a:solidFill>
              </a:rPr>
              <a:t>Namaza “</a:t>
            </a:r>
            <a:r>
              <a:rPr lang="tr-TR" sz="2800" dirty="0" err="1">
                <a:solidFill>
                  <a:schemeClr val="tx1"/>
                </a:solidFill>
              </a:rPr>
              <a:t>Allahu</a:t>
            </a:r>
            <a:r>
              <a:rPr lang="tr-TR" sz="2800" dirty="0">
                <a:solidFill>
                  <a:schemeClr val="tx1"/>
                </a:solidFill>
              </a:rPr>
              <a:t> Ekber” diyerek başlamak</a:t>
            </a:r>
            <a:endParaRPr lang="tr-TR" sz="4000" dirty="0">
              <a:solidFill>
                <a:schemeClr val="tx1"/>
              </a:solidFill>
            </a:endParaRPr>
          </a:p>
        </p:txBody>
      </p:sp>
      <p:sp>
        <p:nvSpPr>
          <p:cNvPr id="47" name="Oval 46">
            <a:extLst>
              <a:ext uri="{FF2B5EF4-FFF2-40B4-BE49-F238E27FC236}">
                <a16:creationId xmlns:a16="http://schemas.microsoft.com/office/drawing/2014/main" id="{CD1D4858-F407-417A-B588-CDA7ED845A0E}"/>
              </a:ext>
            </a:extLst>
          </p:cNvPr>
          <p:cNvSpPr/>
          <p:nvPr/>
        </p:nvSpPr>
        <p:spPr>
          <a:xfrm>
            <a:off x="3330909" y="1255766"/>
            <a:ext cx="781665" cy="781665"/>
          </a:xfrm>
          <a:prstGeom prst="ellipse">
            <a:avLst/>
          </a:prstGeom>
          <a:gradFill flip="none" rotWithShape="1">
            <a:gsLst>
              <a:gs pos="96000">
                <a:schemeClr val="bg1">
                  <a:lumMod val="50000"/>
                </a:schemeClr>
              </a:gs>
              <a:gs pos="84000">
                <a:schemeClr val="bg1">
                  <a:lumMod val="95000"/>
                </a:schemeClr>
              </a:gs>
              <a:gs pos="16000">
                <a:schemeClr val="bg1"/>
              </a:gs>
              <a:gs pos="5000">
                <a:schemeClr val="bg1">
                  <a:lumMod val="50000"/>
                </a:schemeClr>
              </a:gs>
              <a:gs pos="0">
                <a:schemeClr val="bg1">
                  <a:lumMod val="95000"/>
                </a:schemeClr>
              </a:gs>
              <a:gs pos="100000">
                <a:schemeClr val="bg1">
                  <a:lumMod val="95000"/>
                </a:schemeClr>
              </a:gs>
            </a:gsLst>
            <a:lin ang="54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en-IN"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up 49"/>
          <p:cNvGrpSpPr/>
          <p:nvPr/>
        </p:nvGrpSpPr>
        <p:grpSpPr>
          <a:xfrm>
            <a:off x="113481" y="106477"/>
            <a:ext cx="5829299" cy="1075273"/>
            <a:chOff x="2770234" y="2388895"/>
            <a:chExt cx="5829299" cy="1075273"/>
          </a:xfrm>
        </p:grpSpPr>
        <p:sp>
          <p:nvSpPr>
            <p:cNvPr id="51" name="Dikdörtgen 50"/>
            <p:cNvSpPr/>
            <p:nvPr/>
          </p:nvSpPr>
          <p:spPr>
            <a:xfrm>
              <a:off x="3236226" y="2388895"/>
              <a:ext cx="5363307" cy="1075273"/>
            </a:xfrm>
            <a:prstGeom prst="rect">
              <a:avLst/>
            </a:prstGeom>
            <a:solidFill>
              <a:srgbClr val="E357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İçindeki Şartlar</a:t>
              </a:r>
            </a:p>
            <a:p>
              <a:pPr algn="ctr"/>
              <a:r>
                <a:rPr lang="tr-TR" sz="3200" dirty="0"/>
                <a:t>Namazın Kılınış Şartları </a:t>
              </a:r>
            </a:p>
          </p:txBody>
        </p:sp>
        <p:sp>
          <p:nvSpPr>
            <p:cNvPr id="52" name="Dikdörtgen 51"/>
            <p:cNvSpPr/>
            <p:nvPr/>
          </p:nvSpPr>
          <p:spPr>
            <a:xfrm>
              <a:off x="2770234" y="2612561"/>
              <a:ext cx="852197" cy="705657"/>
            </a:xfrm>
            <a:prstGeom prst="rect">
              <a:avLst/>
            </a:prstGeom>
            <a:solidFill>
              <a:srgbClr val="2C89C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sp>
        <p:nvSpPr>
          <p:cNvPr id="53" name="Dikdörtgen 52"/>
          <p:cNvSpPr/>
          <p:nvPr/>
        </p:nvSpPr>
        <p:spPr>
          <a:xfrm>
            <a:off x="5942780" y="346900"/>
            <a:ext cx="1406114" cy="621574"/>
          </a:xfrm>
          <a:prstGeom prst="rect">
            <a:avLst/>
          </a:prstGeom>
          <a:solidFill>
            <a:srgbClr val="F3994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rPr>
              <a:t>6 tane</a:t>
            </a:r>
          </a:p>
        </p:txBody>
      </p:sp>
    </p:spTree>
    <p:custDataLst>
      <p:tags r:id="rId1"/>
    </p:custDataLst>
    <p:extLst>
      <p:ext uri="{BB962C8B-B14F-4D97-AF65-F5344CB8AC3E}">
        <p14:creationId xmlns:p14="http://schemas.microsoft.com/office/powerpoint/2010/main" val="384402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right)">
                                      <p:cBhvr>
                                        <p:cTn id="16" dur="500"/>
                                        <p:tgtEl>
                                          <p:spTgt spid="4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right)">
                                      <p:cBhvr>
                                        <p:cTn id="19" dur="500"/>
                                        <p:tgtEl>
                                          <p:spTgt spid="47"/>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right)">
                                      <p:cBhvr>
                                        <p:cTn id="23" dur="500"/>
                                        <p:tgtEl>
                                          <p:spTgt spid="4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right)">
                                      <p:cBhvr>
                                        <p:cTn id="26" dur="500"/>
                                        <p:tgtEl>
                                          <p:spTgt spid="42"/>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par>
                          <p:cTn id="34" fill="hold">
                            <p:stCondLst>
                              <p:cond delay="1500"/>
                            </p:stCondLst>
                            <p:childTnLst>
                              <p:par>
                                <p:cTn id="35" presetID="22" presetClass="entr" presetSubtype="2"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500"/>
                                        <p:tgtEl>
                                          <p:spTgt spid="1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righ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left)">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40" grpId="0" animBg="1"/>
      <p:bldP spid="41" grpId="0" animBg="1"/>
      <p:bldP spid="42" grpId="0" animBg="1"/>
      <p:bldP spid="45" grpId="0" animBg="1"/>
      <p:bldP spid="46" grpId="0" animBg="1"/>
      <p:bldP spid="47"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50" name="Google Shape;1050;p35"/>
          <p:cNvSpPr txBox="1">
            <a:spLocks noGrp="1"/>
          </p:cNvSpPr>
          <p:nvPr>
            <p:ph type="subTitle" idx="4294967295"/>
          </p:nvPr>
        </p:nvSpPr>
        <p:spPr>
          <a:xfrm>
            <a:off x="1499017" y="2304116"/>
            <a:ext cx="3267855"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616399" y="3671616"/>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616399" y="1936083"/>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5006715" y="5377206"/>
            <a:ext cx="6644522" cy="417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defRPr/>
            </a:pPr>
            <a:r>
              <a:rPr kumimoji="0" lang="tr-TR"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Comfortaa"/>
                <a:hlinkClick r:id="rId3"/>
              </a:rPr>
              <a:t>Kaynak: </a:t>
            </a:r>
            <a:r>
              <a:rPr lang="tr-TR" sz="2000" dirty="0">
                <a:hlinkClick r:id="rId4"/>
              </a:rPr>
              <a:t>https://www.youtube.com/watch?v=0hSEc-2kLlU</a:t>
            </a:r>
            <a:r>
              <a:rPr lang="tr-TR" sz="2000" dirty="0">
                <a:solidFill>
                  <a:prstClr val="black"/>
                </a:solidFill>
                <a:latin typeface="Calibri" panose="020F0502020204030204"/>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grpSp>
        <p:nvGrpSpPr>
          <p:cNvPr id="27" name="Google Shape;8488;p40"/>
          <p:cNvGrpSpPr/>
          <p:nvPr/>
        </p:nvGrpSpPr>
        <p:grpSpPr>
          <a:xfrm>
            <a:off x="5081667" y="884419"/>
            <a:ext cx="6415789" cy="3987383"/>
            <a:chOff x="310825" y="367425"/>
            <a:chExt cx="6969275" cy="4888550"/>
          </a:xfrm>
        </p:grpSpPr>
        <p:sp>
          <p:nvSpPr>
            <p:cNvPr id="28" name="Google Shape;8489;p40"/>
            <p:cNvSpPr/>
            <p:nvPr/>
          </p:nvSpPr>
          <p:spPr>
            <a:xfrm>
              <a:off x="310825" y="412500"/>
              <a:ext cx="6969275" cy="4843475"/>
            </a:xfrm>
            <a:custGeom>
              <a:avLst/>
              <a:gdLst/>
              <a:ahLst/>
              <a:cxnLst/>
              <a:rect l="l" t="t" r="r" b="b"/>
              <a:pathLst>
                <a:path w="278771" h="193739" extrusionOk="0">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490;p40"/>
            <p:cNvSpPr/>
            <p:nvPr/>
          </p:nvSpPr>
          <p:spPr>
            <a:xfrm>
              <a:off x="412600" y="438675"/>
              <a:ext cx="6765725" cy="4700975"/>
            </a:xfrm>
            <a:custGeom>
              <a:avLst/>
              <a:gdLst/>
              <a:ahLst/>
              <a:cxnLst/>
              <a:rect l="l" t="t" r="r" b="b"/>
              <a:pathLst>
                <a:path w="270629" h="188039" extrusionOk="0">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491;p40"/>
            <p:cNvSpPr/>
            <p:nvPr/>
          </p:nvSpPr>
          <p:spPr>
            <a:xfrm>
              <a:off x="310825" y="367425"/>
              <a:ext cx="6969275" cy="508950"/>
            </a:xfrm>
            <a:custGeom>
              <a:avLst/>
              <a:gdLst/>
              <a:ahLst/>
              <a:cxnLst/>
              <a:rect l="l" t="t" r="r" b="b"/>
              <a:pathLst>
                <a:path w="278771" h="20358" extrusionOk="0">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492;p40"/>
            <p:cNvSpPr/>
            <p:nvPr/>
          </p:nvSpPr>
          <p:spPr>
            <a:xfrm>
              <a:off x="2134200" y="1172975"/>
              <a:ext cx="3200375" cy="3079475"/>
            </a:xfrm>
            <a:custGeom>
              <a:avLst/>
              <a:gdLst/>
              <a:ahLst/>
              <a:cxnLst/>
              <a:rect l="l" t="t" r="r" b="b"/>
              <a:pathLst>
                <a:path w="128015" h="123179" extrusionOk="0">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493;p40"/>
            <p:cNvSpPr/>
            <p:nvPr/>
          </p:nvSpPr>
          <p:spPr>
            <a:xfrm>
              <a:off x="3370125" y="2064300"/>
              <a:ext cx="1193800" cy="1488975"/>
            </a:xfrm>
            <a:custGeom>
              <a:avLst/>
              <a:gdLst/>
              <a:ahLst/>
              <a:cxnLst/>
              <a:rect l="l" t="t" r="r" b="b"/>
              <a:pathLst>
                <a:path w="47752" h="59559" extrusionOk="0">
                  <a:moveTo>
                    <a:pt x="1" y="1"/>
                  </a:moveTo>
                  <a:lnTo>
                    <a:pt x="292" y="59558"/>
                  </a:lnTo>
                  <a:lnTo>
                    <a:pt x="47752" y="29896"/>
                  </a:lnTo>
                  <a:lnTo>
                    <a:pt x="1" y="1"/>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494;p40"/>
            <p:cNvSpPr/>
            <p:nvPr/>
          </p:nvSpPr>
          <p:spPr>
            <a:xfrm>
              <a:off x="398050" y="4443125"/>
              <a:ext cx="6794800" cy="769225"/>
            </a:xfrm>
            <a:custGeom>
              <a:avLst/>
              <a:gdLst/>
              <a:ahLst/>
              <a:cxnLst/>
              <a:rect l="l" t="t" r="r" b="b"/>
              <a:pathLst>
                <a:path w="271792" h="30769" extrusionOk="0">
                  <a:moveTo>
                    <a:pt x="1" y="1"/>
                  </a:moveTo>
                  <a:lnTo>
                    <a:pt x="1" y="30768"/>
                  </a:lnTo>
                  <a:lnTo>
                    <a:pt x="271792" y="30768"/>
                  </a:lnTo>
                  <a:lnTo>
                    <a:pt x="271792" y="1"/>
                  </a:ln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495;p40"/>
            <p:cNvSpPr/>
            <p:nvPr/>
          </p:nvSpPr>
          <p:spPr>
            <a:xfrm>
              <a:off x="617625" y="4565275"/>
              <a:ext cx="6310600" cy="34925"/>
            </a:xfrm>
            <a:custGeom>
              <a:avLst/>
              <a:gdLst/>
              <a:ahLst/>
              <a:cxnLst/>
              <a:rect l="l" t="t" r="r" b="b"/>
              <a:pathLst>
                <a:path w="252424" h="1397" extrusionOk="0">
                  <a:moveTo>
                    <a:pt x="0" y="0"/>
                  </a:moveTo>
                  <a:lnTo>
                    <a:pt x="0" y="1396"/>
                  </a:lnTo>
                  <a:lnTo>
                    <a:pt x="252423" y="1396"/>
                  </a:lnTo>
                  <a:lnTo>
                    <a:pt x="252423" y="0"/>
                  </a:lnTo>
                  <a:close/>
                </a:path>
              </a:pathLst>
            </a:custGeom>
            <a:solidFill>
              <a:srgbClr val="D9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496;p40"/>
            <p:cNvSpPr/>
            <p:nvPr/>
          </p:nvSpPr>
          <p:spPr>
            <a:xfrm>
              <a:off x="617625" y="4565275"/>
              <a:ext cx="2576600" cy="34925"/>
            </a:xfrm>
            <a:custGeom>
              <a:avLst/>
              <a:gdLst/>
              <a:ahLst/>
              <a:cxnLst/>
              <a:rect l="l" t="t" r="r" b="b"/>
              <a:pathLst>
                <a:path w="103064" h="1397" extrusionOk="0">
                  <a:moveTo>
                    <a:pt x="0" y="0"/>
                  </a:moveTo>
                  <a:lnTo>
                    <a:pt x="0" y="1396"/>
                  </a:lnTo>
                  <a:lnTo>
                    <a:pt x="103063" y="1396"/>
                  </a:lnTo>
                  <a:lnTo>
                    <a:pt x="103063" y="0"/>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497;p40"/>
            <p:cNvSpPr/>
            <p:nvPr/>
          </p:nvSpPr>
          <p:spPr>
            <a:xfrm>
              <a:off x="1825925" y="4761575"/>
              <a:ext cx="167250" cy="234125"/>
            </a:xfrm>
            <a:custGeom>
              <a:avLst/>
              <a:gdLst/>
              <a:ahLst/>
              <a:cxnLst/>
              <a:rect l="l" t="t" r="r" b="b"/>
              <a:pathLst>
                <a:path w="6690" h="9365" extrusionOk="0">
                  <a:moveTo>
                    <a:pt x="1" y="0"/>
                  </a:moveTo>
                  <a:lnTo>
                    <a:pt x="1" y="9364"/>
                  </a:lnTo>
                  <a:lnTo>
                    <a:pt x="6690" y="465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498;p40"/>
            <p:cNvSpPr/>
            <p:nvPr/>
          </p:nvSpPr>
          <p:spPr>
            <a:xfrm>
              <a:off x="2022225"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499;p40"/>
            <p:cNvSpPr/>
            <p:nvPr/>
          </p:nvSpPr>
          <p:spPr>
            <a:xfrm>
              <a:off x="1351925" y="4761575"/>
              <a:ext cx="167225" cy="234125"/>
            </a:xfrm>
            <a:custGeom>
              <a:avLst/>
              <a:gdLst/>
              <a:ahLst/>
              <a:cxnLst/>
              <a:rect l="l" t="t" r="r" b="b"/>
              <a:pathLst>
                <a:path w="6689" h="9365" extrusionOk="0">
                  <a:moveTo>
                    <a:pt x="0" y="0"/>
                  </a:moveTo>
                  <a:lnTo>
                    <a:pt x="0" y="9364"/>
                  </a:lnTo>
                  <a:lnTo>
                    <a:pt x="6689" y="465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500;p40"/>
            <p:cNvSpPr/>
            <p:nvPr/>
          </p:nvSpPr>
          <p:spPr>
            <a:xfrm>
              <a:off x="877900" y="4761575"/>
              <a:ext cx="167225" cy="234125"/>
            </a:xfrm>
            <a:custGeom>
              <a:avLst/>
              <a:gdLst/>
              <a:ahLst/>
              <a:cxnLst/>
              <a:rect l="l" t="t" r="r" b="b"/>
              <a:pathLst>
                <a:path w="6689" h="9365" extrusionOk="0">
                  <a:moveTo>
                    <a:pt x="6689" y="0"/>
                  </a:moveTo>
                  <a:lnTo>
                    <a:pt x="0" y="4653"/>
                  </a:lnTo>
                  <a:lnTo>
                    <a:pt x="6689" y="9364"/>
                  </a:lnTo>
                  <a:lnTo>
                    <a:pt x="66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501;p40"/>
            <p:cNvSpPr/>
            <p:nvPr/>
          </p:nvSpPr>
          <p:spPr>
            <a:xfrm>
              <a:off x="809550"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502;p40"/>
            <p:cNvSpPr/>
            <p:nvPr/>
          </p:nvSpPr>
          <p:spPr>
            <a:xfrm>
              <a:off x="5477050" y="4719400"/>
              <a:ext cx="303925" cy="299550"/>
            </a:xfrm>
            <a:custGeom>
              <a:avLst/>
              <a:gdLst/>
              <a:ahLst/>
              <a:cxnLst/>
              <a:rect l="l" t="t" r="r" b="b"/>
              <a:pathLst>
                <a:path w="12157" h="11982" extrusionOk="0">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503;p40"/>
            <p:cNvSpPr/>
            <p:nvPr/>
          </p:nvSpPr>
          <p:spPr>
            <a:xfrm>
              <a:off x="5997600" y="4752850"/>
              <a:ext cx="349000" cy="229750"/>
            </a:xfrm>
            <a:custGeom>
              <a:avLst/>
              <a:gdLst/>
              <a:ahLst/>
              <a:cxnLst/>
              <a:rect l="l" t="t" r="r" b="b"/>
              <a:pathLst>
                <a:path w="13960" h="9190" extrusionOk="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504;p40"/>
            <p:cNvSpPr/>
            <p:nvPr/>
          </p:nvSpPr>
          <p:spPr>
            <a:xfrm>
              <a:off x="6720275" y="4728125"/>
              <a:ext cx="114900" cy="114900"/>
            </a:xfrm>
            <a:custGeom>
              <a:avLst/>
              <a:gdLst/>
              <a:ahLst/>
              <a:cxnLst/>
              <a:rect l="l" t="t" r="r" b="b"/>
              <a:pathLst>
                <a:path w="4596" h="4596" extrusionOk="0">
                  <a:moveTo>
                    <a:pt x="0" y="0"/>
                  </a:moveTo>
                  <a:lnTo>
                    <a:pt x="0" y="1047"/>
                  </a:lnTo>
                  <a:lnTo>
                    <a:pt x="3548" y="1047"/>
                  </a:lnTo>
                  <a:lnTo>
                    <a:pt x="3548" y="4595"/>
                  </a:lnTo>
                  <a:lnTo>
                    <a:pt x="4595" y="4595"/>
                  </a:lnTo>
                  <a:lnTo>
                    <a:pt x="459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505;p40"/>
            <p:cNvSpPr/>
            <p:nvPr/>
          </p:nvSpPr>
          <p:spPr>
            <a:xfrm>
              <a:off x="6557425" y="4728125"/>
              <a:ext cx="113425" cy="114900"/>
            </a:xfrm>
            <a:custGeom>
              <a:avLst/>
              <a:gdLst/>
              <a:ahLst/>
              <a:cxnLst/>
              <a:rect l="l" t="t" r="r" b="b"/>
              <a:pathLst>
                <a:path w="4537" h="4596" extrusionOk="0">
                  <a:moveTo>
                    <a:pt x="0" y="0"/>
                  </a:moveTo>
                  <a:lnTo>
                    <a:pt x="0" y="4595"/>
                  </a:lnTo>
                  <a:lnTo>
                    <a:pt x="989" y="4595"/>
                  </a:lnTo>
                  <a:lnTo>
                    <a:pt x="989" y="1047"/>
                  </a:lnTo>
                  <a:lnTo>
                    <a:pt x="4537" y="1047"/>
                  </a:lnTo>
                  <a:lnTo>
                    <a:pt x="4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506;p40"/>
            <p:cNvSpPr/>
            <p:nvPr/>
          </p:nvSpPr>
          <p:spPr>
            <a:xfrm>
              <a:off x="6720275" y="4892425"/>
              <a:ext cx="114900" cy="113450"/>
            </a:xfrm>
            <a:custGeom>
              <a:avLst/>
              <a:gdLst/>
              <a:ahLst/>
              <a:cxnLst/>
              <a:rect l="l" t="t" r="r" b="b"/>
              <a:pathLst>
                <a:path w="4596" h="4538" extrusionOk="0">
                  <a:moveTo>
                    <a:pt x="3548" y="1"/>
                  </a:moveTo>
                  <a:lnTo>
                    <a:pt x="3548" y="3549"/>
                  </a:lnTo>
                  <a:lnTo>
                    <a:pt x="0" y="3549"/>
                  </a:lnTo>
                  <a:lnTo>
                    <a:pt x="0" y="4537"/>
                  </a:lnTo>
                  <a:lnTo>
                    <a:pt x="4595" y="4537"/>
                  </a:lnTo>
                  <a:lnTo>
                    <a:pt x="4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507;p40"/>
            <p:cNvSpPr/>
            <p:nvPr/>
          </p:nvSpPr>
          <p:spPr>
            <a:xfrm>
              <a:off x="6557425" y="4892425"/>
              <a:ext cx="113425" cy="113450"/>
            </a:xfrm>
            <a:custGeom>
              <a:avLst/>
              <a:gdLst/>
              <a:ahLst/>
              <a:cxnLst/>
              <a:rect l="l" t="t" r="r" b="b"/>
              <a:pathLst>
                <a:path w="4537" h="4538" extrusionOk="0">
                  <a:moveTo>
                    <a:pt x="0" y="1"/>
                  </a:moveTo>
                  <a:lnTo>
                    <a:pt x="0" y="4537"/>
                  </a:lnTo>
                  <a:lnTo>
                    <a:pt x="4537" y="4537"/>
                  </a:lnTo>
                  <a:lnTo>
                    <a:pt x="4537" y="3549"/>
                  </a:lnTo>
                  <a:lnTo>
                    <a:pt x="989" y="3549"/>
                  </a:ln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508;p40"/>
            <p:cNvSpPr/>
            <p:nvPr/>
          </p:nvSpPr>
          <p:spPr>
            <a:xfrm>
              <a:off x="3116100" y="4521600"/>
              <a:ext cx="142100" cy="120775"/>
            </a:xfrm>
            <a:custGeom>
              <a:avLst/>
              <a:gdLst/>
              <a:ahLst/>
              <a:cxnLst/>
              <a:rect l="l" t="t" r="r" b="b"/>
              <a:pathLst>
                <a:path w="5684" h="4831" extrusionOk="0">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627974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8"/>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MMPROD_LASTVALUES" val="&lt;ChangeData&gt;&lt;Text&gt;&lt;![CDATA[Verilen kelimelerin ortak özelliklerini işaretliyelim.]]&gt;&lt;/Text&gt;&lt;FontSize&gt;&lt;![CDATA[44]]&gt;&lt;/FontSize&gt;&lt;Left&gt;&lt;![CDATA[0]]&gt;&lt;/Left&gt;&lt;Top&gt;&lt;![CDATA[0]]&gt;&lt;/Top&gt;&lt;/ChangeData&gt;"/>
  <p:tag name="MMPROD_ID" val="10010"/>
  <p:tag name="MMPROD_ABSOLUTEPOSITIONID" val="100"/>
  <p:tag name="PRESENTER_SHAPETEXTINFO" val="&lt;ShapeTextInfo&gt;&lt;TableIndex row=&quot;-1&quot; col=&quot;-1&quot;&gt;&lt;linesCount val=&quot;2&quot;/&gt;&lt;lineCharCount val=&quot;26&quot;/&gt;&lt;lineCharCount val=&quot;28&quot;/&gt;&lt;/TableIndex&gt;&lt;/ShapeTextInfo&gt;"/>
  <p:tag name="HTML_SHAPEINFO" val="&lt;ThreeDShapeInfo&gt;&lt;uuid val=&quot;100&quot;/&gt;&lt;isInvalidForFieldText val=&quot;0&quot;/&gt;&lt;Image&gt;&lt;filename val=&quot;C:\Users\Samsung\Desktop\Slayt Denemeleri\data\asimages\{D09D6C49-6F50-4DA4-B645-A50AE4F01E57}_4.png&quot;/&gt;&lt;left val=&quot;454&quot;/&gt;&lt;top val=&quot;14&quot;/&gt;&lt;width val=&quot;499&quot;/&gt;&lt;height val=&quot;141&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UDIO_ID" val="391"/>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3277</TotalTime>
  <Words>2559</Words>
  <Application>Microsoft Office PowerPoint</Application>
  <PresentationFormat>Geniş ekran</PresentationFormat>
  <Paragraphs>742</Paragraphs>
  <Slides>78</Slides>
  <Notes>5</Notes>
  <HiddenSlides>0</HiddenSlides>
  <MMClips>3</MMClips>
  <ScaleCrop>false</ScaleCrop>
  <HeadingPairs>
    <vt:vector size="6" baseType="variant">
      <vt:variant>
        <vt:lpstr>Kullanılan Yazı Tipleri</vt:lpstr>
      </vt:variant>
      <vt:variant>
        <vt:i4>17</vt:i4>
      </vt:variant>
      <vt:variant>
        <vt:lpstr>Tema</vt:lpstr>
      </vt:variant>
      <vt:variant>
        <vt:i4>17</vt:i4>
      </vt:variant>
      <vt:variant>
        <vt:lpstr>Slayt Başlıkları</vt:lpstr>
      </vt:variant>
      <vt:variant>
        <vt:i4>78</vt:i4>
      </vt:variant>
    </vt:vector>
  </HeadingPairs>
  <TitlesOfParts>
    <vt:vector size="112" baseType="lpstr">
      <vt:lpstr>맑은 고딕</vt:lpstr>
      <vt:lpstr>Adobe Fan Heiti Std B</vt:lpstr>
      <vt:lpstr>Adobe Gothic Std B</vt:lpstr>
      <vt:lpstr>Aptos</vt:lpstr>
      <vt:lpstr>Arial</vt:lpstr>
      <vt:lpstr>Arial Black</vt:lpstr>
      <vt:lpstr>Bahnschrift SemiCondensed</vt:lpstr>
      <vt:lpstr>Calibri</vt:lpstr>
      <vt:lpstr>Calibri Light</vt:lpstr>
      <vt:lpstr>Comfortaa</vt:lpstr>
      <vt:lpstr>Fira Sans Extra Condensed</vt:lpstr>
      <vt:lpstr>Helvetica</vt:lpstr>
      <vt:lpstr>Open Sans</vt:lpstr>
      <vt:lpstr>Open Sans Semibold</vt:lpstr>
      <vt:lpstr>Permanent Marker</vt:lpstr>
      <vt:lpstr>Roboto</vt:lpstr>
      <vt:lpstr>Wingdings</vt:lpstr>
      <vt:lpstr>Office Teması</vt:lpstr>
      <vt:lpstr>3_Office Theme</vt:lpstr>
      <vt:lpstr>1_Office Teması</vt:lpstr>
      <vt:lpstr>2_Office Teması</vt:lpstr>
      <vt:lpstr>3_Office Teması</vt:lpstr>
      <vt:lpstr>4_Office Teması</vt:lpstr>
      <vt:lpstr>5_Office Teması</vt:lpstr>
      <vt:lpstr>6_Office Teması</vt:lpstr>
      <vt:lpstr>7_Office Teması</vt:lpstr>
      <vt:lpstr>4_Office Theme</vt:lpstr>
      <vt:lpstr>8_Office Teması</vt:lpstr>
      <vt:lpstr>Contents Slide Master</vt:lpstr>
      <vt:lpstr>JAY DESIGN</vt:lpstr>
      <vt:lpstr>SKETCH LESSON</vt:lpstr>
      <vt:lpstr>10_Office Teması</vt:lpstr>
      <vt:lpstr>11_Office Teması</vt:lpstr>
      <vt:lpstr>Office Theme</vt:lpstr>
      <vt:lpstr>PowerPoint Sunusu</vt:lpstr>
      <vt:lpstr>İşaretleyelim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Boşlukları dolduralım</vt:lpstr>
      <vt:lpstr>Verilen durumlarda namazın hangi şartlar vardır? Bulalım.</vt:lpstr>
      <vt:lpstr>Resimdeki NAMAZIN KILINIŞ ŞARTINI  işaretleyelim</vt:lpstr>
      <vt:lpstr>Resimdeki NAMAZIN KILINIŞ ŞARTINI  işaretleyelim.</vt:lpstr>
      <vt:lpstr>Resimdeki NAMAZIN KILINIŞ ŞARTINI  işaretleyelim.</vt:lpstr>
      <vt:lpstr>PowerPoint Sunusu</vt:lpstr>
      <vt:lpstr>Resimdeki namazın farzını işaretleyelim.</vt:lpstr>
      <vt:lpstr>PowerPoint Sunusu</vt:lpstr>
      <vt:lpstr>PowerPoint Sunusu</vt:lpstr>
      <vt:lpstr>PowerPoint Sunusu</vt:lpstr>
      <vt:lpstr>PowerPoint Sunusu</vt:lpstr>
      <vt:lpstr>PowerPoint Sunusu</vt:lpstr>
      <vt:lpstr>PowerPoint Sunusu</vt:lpstr>
      <vt:lpstr>PowerPoint Sunusu</vt:lpstr>
      <vt:lpstr>PowerPoint Sunusu</vt:lpstr>
      <vt:lpstr>GUSÜL (BOY) ABDESTİ</vt:lpstr>
      <vt:lpstr>PowerPoint Sunusu</vt:lpstr>
      <vt:lpstr>Teyemmüm abdestinin alınışı</vt:lpstr>
      <vt:lpstr>Aşağıdaki kutularda verilen bilgileri yerleştirin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Namazın Kılınışı: Sabah Namazının Sünneti </vt:lpstr>
      <vt:lpstr>PowerPoint Sunusu</vt:lpstr>
      <vt:lpstr>PowerPoint Sunusu</vt:lpstr>
      <vt:lpstr>RÜKUDAN doğruluş</vt:lpstr>
      <vt:lpstr>PowerPoint Sunusu</vt:lpstr>
      <vt:lpstr>2. Rekat </vt:lpstr>
      <vt:lpstr>PowerPoint Sunusu</vt:lpstr>
      <vt:lpstr>PowerPoint Sunusu</vt:lpstr>
      <vt:lpstr>Muhammed tekbir alıp ellerini bağladıktan sonra sırasıyla neleri okumalıdır? İşaretleyelim. </vt:lpstr>
      <vt:lpstr>Secdede hangisi söylenir?</vt:lpstr>
      <vt:lpstr>PowerPoint Sunusu</vt:lpstr>
      <vt:lpstr>PowerPoint Sunusu</vt:lpstr>
      <vt:lpstr>PowerPoint Sunusu</vt:lpstr>
      <vt:lpstr>PowerPoint Sunusu</vt:lpstr>
      <vt:lpstr>PowerPoint Sunusu</vt:lpstr>
      <vt:lpstr>PowerPoint Sunusu</vt:lpstr>
      <vt:lpstr>Hangi namazlar tek başına kılınmaz?</vt:lpstr>
      <vt:lpstr>PowerPoint Sunusu</vt:lpstr>
      <vt:lpstr>PowerPoint Sunusu</vt:lpstr>
      <vt:lpstr>Cuma namazı kimlere farzdır?</vt:lpstr>
      <vt:lpstr>Cuma namazının kılınışı</vt:lpstr>
      <vt:lpstr>PowerPoint Sunusu</vt:lpstr>
      <vt:lpstr>PowerPoint Sunusu</vt:lpstr>
      <vt:lpstr>PowerPoint Sunusu</vt:lpstr>
      <vt:lpstr>Cenaze namazının kılınışı</vt:lpstr>
      <vt:lpstr>HANGİ DAVRANIŞLAR NAMAZI BOZAR?</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Yıldırım</dc:creator>
  <cp:lastModifiedBy>Mustafa YILDIRIM</cp:lastModifiedBy>
  <cp:revision>158</cp:revision>
  <dcterms:created xsi:type="dcterms:W3CDTF">2019-11-17T07:42:50Z</dcterms:created>
  <dcterms:modified xsi:type="dcterms:W3CDTF">2024-10-07T17:33:03Z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53D8C1D0-04F0-4272-B5F9-3176D86DDF20</vt:lpwstr>
  </property>
  <property fmtid="{D5CDD505-2E9C-101B-9397-08002B2CF9AE}" pid="3" name="ArticulatePath">
    <vt:lpwstr>6.2.3. Namazın Kılınışı</vt:lpwstr>
  </property>
</Properties>
</file>