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3" r:id="rId1"/>
  </p:sldMasterIdLst>
  <p:notesMasterIdLst>
    <p:notesMasterId r:id="rId39"/>
  </p:notesMasterIdLst>
  <p:sldIdLst>
    <p:sldId id="256" r:id="rId2"/>
    <p:sldId id="257" r:id="rId3"/>
    <p:sldId id="286" r:id="rId4"/>
    <p:sldId id="285"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7" r:id="rId27"/>
    <p:sldId id="288" r:id="rId28"/>
    <p:sldId id="289" r:id="rId29"/>
    <p:sldId id="290" r:id="rId30"/>
    <p:sldId id="280" r:id="rId31"/>
    <p:sldId id="281" r:id="rId32"/>
    <p:sldId id="282" r:id="rId33"/>
    <p:sldId id="283" r:id="rId34"/>
    <p:sldId id="284" r:id="rId35"/>
    <p:sldId id="291" r:id="rId36"/>
    <p:sldId id="292" r:id="rId37"/>
    <p:sldId id="293" r:id="rId3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3AB2"/>
    <a:srgbClr val="B2961E"/>
    <a:srgbClr val="D3635F"/>
    <a:srgbClr val="187FFC"/>
    <a:srgbClr val="D14D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70" d="100"/>
          <a:sy n="70" d="100"/>
        </p:scale>
        <p:origin x="73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B9762-415B-4136-BD1E-A1069B39CD28}"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E62EC780-948B-4866-9200-3BA4BD7F1A8B}">
      <dgm:prSet phldrT="[Metin]" custT="1"/>
      <dgm:spPr>
        <a:solidFill>
          <a:schemeClr val="accent5">
            <a:lumMod val="60000"/>
            <a:lumOff val="40000"/>
          </a:schemeClr>
        </a:solidFill>
        <a:ln>
          <a:solidFill>
            <a:schemeClr val="tx1">
              <a:lumMod val="95000"/>
              <a:lumOff val="5000"/>
            </a:schemeClr>
          </a:solidFill>
        </a:ln>
      </dgm:spPr>
      <dgm:t>
        <a:bodyPr/>
        <a:lstStyle/>
        <a:p>
          <a:r>
            <a:rPr lang="tr-TR" sz="4800" dirty="0" smtClean="0">
              <a:latin typeface="Arial" panose="020B0604020202020204" pitchFamily="34" charset="0"/>
              <a:cs typeface="Arial" panose="020B0604020202020204" pitchFamily="34" charset="0"/>
            </a:rPr>
            <a:t>DEĞERLER</a:t>
          </a:r>
          <a:endParaRPr lang="tr-TR" sz="4800" dirty="0">
            <a:latin typeface="Arial" panose="020B0604020202020204" pitchFamily="34" charset="0"/>
            <a:cs typeface="Arial" panose="020B0604020202020204" pitchFamily="34" charset="0"/>
          </a:endParaRPr>
        </a:p>
      </dgm:t>
    </dgm:pt>
    <dgm:pt modelId="{BB64106A-6994-4B44-A1B9-69D7F80CFA9A}" type="parTrans" cxnId="{FB429E29-021E-4E71-84AB-324BB6686B6C}">
      <dgm:prSet/>
      <dgm:spPr/>
      <dgm:t>
        <a:bodyPr/>
        <a:lstStyle/>
        <a:p>
          <a:endParaRPr lang="tr-TR"/>
        </a:p>
      </dgm:t>
    </dgm:pt>
    <dgm:pt modelId="{4EE5E42F-1F47-4087-9B5F-E301D9B7DB6C}" type="sibTrans" cxnId="{FB429E29-021E-4E71-84AB-324BB6686B6C}">
      <dgm:prSet/>
      <dgm:spPr/>
      <dgm:t>
        <a:bodyPr/>
        <a:lstStyle/>
        <a:p>
          <a:endParaRPr lang="tr-TR"/>
        </a:p>
      </dgm:t>
    </dgm:pt>
    <dgm:pt modelId="{11A618F6-3385-473D-96A9-08BBEBDAC499}">
      <dgm:prSet phldrT="[Metin]" custT="1"/>
      <dgm:spPr>
        <a:solidFill>
          <a:schemeClr val="accent5">
            <a:lumMod val="60000"/>
            <a:lumOff val="40000"/>
          </a:schemeClr>
        </a:solidFill>
        <a:ln>
          <a:solidFill>
            <a:schemeClr val="accent5">
              <a:lumMod val="50000"/>
            </a:schemeClr>
          </a:solidFill>
        </a:ln>
      </dgm:spPr>
      <dgm:t>
        <a:bodyPr/>
        <a:lstStyle/>
        <a:p>
          <a:pPr algn="ctr"/>
          <a:r>
            <a:rPr lang="tr-TR" sz="3200" dirty="0" smtClean="0">
              <a:latin typeface="Arial" panose="020B0604020202020204" pitchFamily="34" charset="0"/>
              <a:cs typeface="Arial" panose="020B0604020202020204" pitchFamily="34" charset="0"/>
            </a:rPr>
            <a:t>DEĞİŞEBİLEN</a:t>
          </a:r>
        </a:p>
        <a:p>
          <a:pPr algn="ctr"/>
          <a:r>
            <a:rPr lang="tr-TR" sz="3200" dirty="0" smtClean="0">
              <a:latin typeface="Arial" panose="020B0604020202020204" pitchFamily="34" charset="0"/>
              <a:cs typeface="Arial" panose="020B0604020202020204" pitchFamily="34" charset="0"/>
            </a:rPr>
            <a:t>Kişiye, topluma, yaşa, cinsiyete, eğitim durumuna göre değişiklik arz eden değerledir. Örneğin kitabın güzel ya da çirkin olması vb. </a:t>
          </a:r>
        </a:p>
      </dgm:t>
    </dgm:pt>
    <dgm:pt modelId="{586E570B-C2A5-4200-BC5D-D1454EB9A76F}" type="parTrans" cxnId="{CF0E3A6E-6FD4-4D84-AE35-1C3A1487AE63}">
      <dgm:prSet>
        <dgm:style>
          <a:lnRef idx="2">
            <a:schemeClr val="dk1"/>
          </a:lnRef>
          <a:fillRef idx="0">
            <a:schemeClr val="dk1"/>
          </a:fillRef>
          <a:effectRef idx="1">
            <a:schemeClr val="dk1"/>
          </a:effectRef>
          <a:fontRef idx="minor">
            <a:schemeClr val="tx1"/>
          </a:fontRef>
        </dgm:style>
      </dgm:prSet>
      <dgm:spPr/>
      <dgm:t>
        <a:bodyPr/>
        <a:lstStyle/>
        <a:p>
          <a:endParaRPr lang="tr-TR"/>
        </a:p>
      </dgm:t>
    </dgm:pt>
    <dgm:pt modelId="{08B5D606-B957-4648-80FA-F0BFE9B40B4E}" type="sibTrans" cxnId="{CF0E3A6E-6FD4-4D84-AE35-1C3A1487AE63}">
      <dgm:prSet/>
      <dgm:spPr/>
      <dgm:t>
        <a:bodyPr/>
        <a:lstStyle/>
        <a:p>
          <a:endParaRPr lang="tr-TR"/>
        </a:p>
      </dgm:t>
    </dgm:pt>
    <dgm:pt modelId="{29E66A3D-977D-42F8-BC7D-0F9956B429DF}">
      <dgm:prSet phldrT="[Metin]" custT="1"/>
      <dgm:spPr>
        <a:solidFill>
          <a:schemeClr val="accent5">
            <a:lumMod val="60000"/>
            <a:lumOff val="40000"/>
          </a:schemeClr>
        </a:solidFill>
        <a:ln>
          <a:solidFill>
            <a:schemeClr val="accent5">
              <a:lumMod val="50000"/>
            </a:schemeClr>
          </a:solidFill>
        </a:ln>
      </dgm:spPr>
      <dgm:t>
        <a:bodyPr/>
        <a:lstStyle/>
        <a:p>
          <a:pPr algn="ctr"/>
          <a:r>
            <a:rPr lang="tr-TR" sz="3200" dirty="0" smtClean="0">
              <a:latin typeface="Arial" panose="020B0604020202020204" pitchFamily="34" charset="0"/>
              <a:cs typeface="Arial" panose="020B0604020202020204" pitchFamily="34" charset="0"/>
            </a:rPr>
            <a:t>DEĞİŞMEYEN</a:t>
          </a:r>
        </a:p>
        <a:p>
          <a:pPr algn="ctr"/>
          <a:r>
            <a:rPr lang="tr-TR" sz="3200" dirty="0" smtClean="0">
              <a:latin typeface="Arial" panose="020B0604020202020204" pitchFamily="34" charset="0"/>
              <a:cs typeface="Arial" panose="020B0604020202020204" pitchFamily="34" charset="0"/>
            </a:rPr>
            <a:t>Üst değer olarak ifade edilen değişmeyen değerler toplumdan topluma değişmeyen değerledir. Nihai değerler de denilebilir. Örneğin kardeşlik, adalet, iyilik, dürüstlük vb.</a:t>
          </a:r>
        </a:p>
      </dgm:t>
    </dgm:pt>
    <dgm:pt modelId="{71B36A4E-524B-4524-9365-2950D1650DBE}" type="parTrans" cxnId="{3BD46EBA-6896-432F-9248-ABAE3F66672D}">
      <dgm:prSet>
        <dgm:style>
          <a:lnRef idx="2">
            <a:schemeClr val="dk1"/>
          </a:lnRef>
          <a:fillRef idx="0">
            <a:schemeClr val="dk1"/>
          </a:fillRef>
          <a:effectRef idx="1">
            <a:schemeClr val="dk1"/>
          </a:effectRef>
          <a:fontRef idx="minor">
            <a:schemeClr val="tx1"/>
          </a:fontRef>
        </dgm:style>
      </dgm:prSet>
      <dgm:spPr/>
      <dgm:t>
        <a:bodyPr/>
        <a:lstStyle/>
        <a:p>
          <a:endParaRPr lang="tr-TR"/>
        </a:p>
      </dgm:t>
    </dgm:pt>
    <dgm:pt modelId="{34C3DF6B-868A-4619-B199-B145A15E1E6E}" type="sibTrans" cxnId="{3BD46EBA-6896-432F-9248-ABAE3F66672D}">
      <dgm:prSet/>
      <dgm:spPr/>
      <dgm:t>
        <a:bodyPr/>
        <a:lstStyle/>
        <a:p>
          <a:endParaRPr lang="tr-TR"/>
        </a:p>
      </dgm:t>
    </dgm:pt>
    <dgm:pt modelId="{A411E151-43BC-43E5-BFD4-86ADAF7D5EA4}" type="pres">
      <dgm:prSet presAssocID="{342B9762-415B-4136-BD1E-A1069B39CD28}" presName="hierChild1" presStyleCnt="0">
        <dgm:presLayoutVars>
          <dgm:orgChart val="1"/>
          <dgm:chPref val="1"/>
          <dgm:dir/>
          <dgm:animOne val="branch"/>
          <dgm:animLvl val="lvl"/>
          <dgm:resizeHandles/>
        </dgm:presLayoutVars>
      </dgm:prSet>
      <dgm:spPr/>
      <dgm:t>
        <a:bodyPr/>
        <a:lstStyle/>
        <a:p>
          <a:endParaRPr lang="tr-TR"/>
        </a:p>
      </dgm:t>
    </dgm:pt>
    <dgm:pt modelId="{9D6C40F6-2FC1-4B9E-B234-AF06187EB87E}" type="pres">
      <dgm:prSet presAssocID="{E62EC780-948B-4866-9200-3BA4BD7F1A8B}" presName="hierRoot1" presStyleCnt="0">
        <dgm:presLayoutVars>
          <dgm:hierBranch val="init"/>
        </dgm:presLayoutVars>
      </dgm:prSet>
      <dgm:spPr/>
    </dgm:pt>
    <dgm:pt modelId="{FE0628BD-1C69-4FF3-A81D-AC53B51080D3}" type="pres">
      <dgm:prSet presAssocID="{E62EC780-948B-4866-9200-3BA4BD7F1A8B}" presName="rootComposite1" presStyleCnt="0"/>
      <dgm:spPr/>
    </dgm:pt>
    <dgm:pt modelId="{3DF64DA8-4EAC-46A7-817C-48D568447F34}" type="pres">
      <dgm:prSet presAssocID="{E62EC780-948B-4866-9200-3BA4BD7F1A8B}" presName="rootText1" presStyleLbl="node0" presStyleIdx="0" presStyleCnt="1" custLinFactNeighborX="9872" custLinFactNeighborY="-31723">
        <dgm:presLayoutVars>
          <dgm:chPref val="3"/>
        </dgm:presLayoutVars>
      </dgm:prSet>
      <dgm:spPr/>
      <dgm:t>
        <a:bodyPr/>
        <a:lstStyle/>
        <a:p>
          <a:endParaRPr lang="tr-TR"/>
        </a:p>
      </dgm:t>
    </dgm:pt>
    <dgm:pt modelId="{58017127-BC03-4226-86CC-0B69AED2CB3A}" type="pres">
      <dgm:prSet presAssocID="{E62EC780-948B-4866-9200-3BA4BD7F1A8B}" presName="rootConnector1" presStyleLbl="node1" presStyleIdx="0" presStyleCnt="0"/>
      <dgm:spPr/>
      <dgm:t>
        <a:bodyPr/>
        <a:lstStyle/>
        <a:p>
          <a:endParaRPr lang="tr-TR"/>
        </a:p>
      </dgm:t>
    </dgm:pt>
    <dgm:pt modelId="{C7070D67-A6E9-4096-B117-9FC03CEB9030}" type="pres">
      <dgm:prSet presAssocID="{E62EC780-948B-4866-9200-3BA4BD7F1A8B}" presName="hierChild2" presStyleCnt="0"/>
      <dgm:spPr/>
    </dgm:pt>
    <dgm:pt modelId="{64E17E0B-E5B1-4C85-9181-32724A056C55}" type="pres">
      <dgm:prSet presAssocID="{586E570B-C2A5-4200-BC5D-D1454EB9A76F}" presName="Name37" presStyleLbl="parChTrans1D2" presStyleIdx="0" presStyleCnt="2"/>
      <dgm:spPr/>
      <dgm:t>
        <a:bodyPr/>
        <a:lstStyle/>
        <a:p>
          <a:endParaRPr lang="tr-TR"/>
        </a:p>
      </dgm:t>
    </dgm:pt>
    <dgm:pt modelId="{C33A3BEE-9980-4D61-96ED-47F63D64AFBE}" type="pres">
      <dgm:prSet presAssocID="{11A618F6-3385-473D-96A9-08BBEBDAC499}" presName="hierRoot2" presStyleCnt="0">
        <dgm:presLayoutVars>
          <dgm:hierBranch val="init"/>
        </dgm:presLayoutVars>
      </dgm:prSet>
      <dgm:spPr/>
    </dgm:pt>
    <dgm:pt modelId="{A9E2A24B-F3E9-4048-874C-A81CF6531084}" type="pres">
      <dgm:prSet presAssocID="{11A618F6-3385-473D-96A9-08BBEBDAC499}" presName="rootComposite" presStyleCnt="0"/>
      <dgm:spPr/>
    </dgm:pt>
    <dgm:pt modelId="{730ABEEE-BB1F-47F5-ACED-7BAE310FA176}" type="pres">
      <dgm:prSet presAssocID="{11A618F6-3385-473D-96A9-08BBEBDAC499}" presName="rootText" presStyleLbl="node2" presStyleIdx="0" presStyleCnt="2" custScaleX="140394" custScaleY="229593" custLinFactNeighborX="6845" custLinFactNeighborY="-3913">
        <dgm:presLayoutVars>
          <dgm:chPref val="3"/>
        </dgm:presLayoutVars>
      </dgm:prSet>
      <dgm:spPr/>
      <dgm:t>
        <a:bodyPr/>
        <a:lstStyle/>
        <a:p>
          <a:endParaRPr lang="tr-TR"/>
        </a:p>
      </dgm:t>
    </dgm:pt>
    <dgm:pt modelId="{36F2E159-3BE4-4839-8038-CE83AD10AB08}" type="pres">
      <dgm:prSet presAssocID="{11A618F6-3385-473D-96A9-08BBEBDAC499}" presName="rootConnector" presStyleLbl="node2" presStyleIdx="0" presStyleCnt="2"/>
      <dgm:spPr/>
      <dgm:t>
        <a:bodyPr/>
        <a:lstStyle/>
        <a:p>
          <a:endParaRPr lang="tr-TR"/>
        </a:p>
      </dgm:t>
    </dgm:pt>
    <dgm:pt modelId="{D94079E0-BA7F-4FAB-9F1E-A5A9FEB3EB2F}" type="pres">
      <dgm:prSet presAssocID="{11A618F6-3385-473D-96A9-08BBEBDAC499}" presName="hierChild4" presStyleCnt="0"/>
      <dgm:spPr/>
    </dgm:pt>
    <dgm:pt modelId="{4BBA322E-82A5-41A3-B871-38A9CC561599}" type="pres">
      <dgm:prSet presAssocID="{11A618F6-3385-473D-96A9-08BBEBDAC499}" presName="hierChild5" presStyleCnt="0"/>
      <dgm:spPr/>
    </dgm:pt>
    <dgm:pt modelId="{9976AB97-215C-4AE9-A300-BCEFF9FDE245}" type="pres">
      <dgm:prSet presAssocID="{71B36A4E-524B-4524-9365-2950D1650DBE}" presName="Name37" presStyleLbl="parChTrans1D2" presStyleIdx="1" presStyleCnt="2"/>
      <dgm:spPr/>
      <dgm:t>
        <a:bodyPr/>
        <a:lstStyle/>
        <a:p>
          <a:endParaRPr lang="tr-TR"/>
        </a:p>
      </dgm:t>
    </dgm:pt>
    <dgm:pt modelId="{C6150B34-86CE-4A6A-ABF7-11B8C97EA648}" type="pres">
      <dgm:prSet presAssocID="{29E66A3D-977D-42F8-BC7D-0F9956B429DF}" presName="hierRoot2" presStyleCnt="0">
        <dgm:presLayoutVars>
          <dgm:hierBranch val="init"/>
        </dgm:presLayoutVars>
      </dgm:prSet>
      <dgm:spPr/>
    </dgm:pt>
    <dgm:pt modelId="{9C7FC041-CAFD-40D7-B580-E528141D5B99}" type="pres">
      <dgm:prSet presAssocID="{29E66A3D-977D-42F8-BC7D-0F9956B429DF}" presName="rootComposite" presStyleCnt="0"/>
      <dgm:spPr/>
    </dgm:pt>
    <dgm:pt modelId="{4E46E3C2-361B-4533-B074-59BE0283AB39}" type="pres">
      <dgm:prSet presAssocID="{29E66A3D-977D-42F8-BC7D-0F9956B429DF}" presName="rootText" presStyleLbl="node2" presStyleIdx="1" presStyleCnt="2" custScaleX="138426" custScaleY="228894" custLinFactNeighborX="-2610" custLinFactNeighborY="-6235">
        <dgm:presLayoutVars>
          <dgm:chPref val="3"/>
        </dgm:presLayoutVars>
      </dgm:prSet>
      <dgm:spPr/>
      <dgm:t>
        <a:bodyPr/>
        <a:lstStyle/>
        <a:p>
          <a:endParaRPr lang="tr-TR"/>
        </a:p>
      </dgm:t>
    </dgm:pt>
    <dgm:pt modelId="{745804A7-7E2B-4B7D-86C6-E63ED0D409CF}" type="pres">
      <dgm:prSet presAssocID="{29E66A3D-977D-42F8-BC7D-0F9956B429DF}" presName="rootConnector" presStyleLbl="node2" presStyleIdx="1" presStyleCnt="2"/>
      <dgm:spPr/>
      <dgm:t>
        <a:bodyPr/>
        <a:lstStyle/>
        <a:p>
          <a:endParaRPr lang="tr-TR"/>
        </a:p>
      </dgm:t>
    </dgm:pt>
    <dgm:pt modelId="{86DDDDBE-E0CE-4ABB-AD24-5156A3B14129}" type="pres">
      <dgm:prSet presAssocID="{29E66A3D-977D-42F8-BC7D-0F9956B429DF}" presName="hierChild4" presStyleCnt="0"/>
      <dgm:spPr/>
    </dgm:pt>
    <dgm:pt modelId="{EE9F53AC-963C-4202-B80F-38F209B337B3}" type="pres">
      <dgm:prSet presAssocID="{29E66A3D-977D-42F8-BC7D-0F9956B429DF}" presName="hierChild5" presStyleCnt="0"/>
      <dgm:spPr/>
    </dgm:pt>
    <dgm:pt modelId="{21BC70D1-C7D8-4823-A69B-3339C5A951FB}" type="pres">
      <dgm:prSet presAssocID="{E62EC780-948B-4866-9200-3BA4BD7F1A8B}" presName="hierChild3" presStyleCnt="0"/>
      <dgm:spPr/>
    </dgm:pt>
  </dgm:ptLst>
  <dgm:cxnLst>
    <dgm:cxn modelId="{6FB36B00-4BB1-4D59-BD7A-830861D9587E}" type="presOf" srcId="{342B9762-415B-4136-BD1E-A1069B39CD28}" destId="{A411E151-43BC-43E5-BFD4-86ADAF7D5EA4}" srcOrd="0" destOrd="0" presId="urn:microsoft.com/office/officeart/2005/8/layout/orgChart1"/>
    <dgm:cxn modelId="{FB429E29-021E-4E71-84AB-324BB6686B6C}" srcId="{342B9762-415B-4136-BD1E-A1069B39CD28}" destId="{E62EC780-948B-4866-9200-3BA4BD7F1A8B}" srcOrd="0" destOrd="0" parTransId="{BB64106A-6994-4B44-A1B9-69D7F80CFA9A}" sibTransId="{4EE5E42F-1F47-4087-9B5F-E301D9B7DB6C}"/>
    <dgm:cxn modelId="{5CE7CB31-72BB-41EA-9DFF-A734C83429D3}" type="presOf" srcId="{29E66A3D-977D-42F8-BC7D-0F9956B429DF}" destId="{4E46E3C2-361B-4533-B074-59BE0283AB39}" srcOrd="0" destOrd="0" presId="urn:microsoft.com/office/officeart/2005/8/layout/orgChart1"/>
    <dgm:cxn modelId="{3E0BEF7F-8848-4D24-A105-DCB780526503}" type="presOf" srcId="{29E66A3D-977D-42F8-BC7D-0F9956B429DF}" destId="{745804A7-7E2B-4B7D-86C6-E63ED0D409CF}" srcOrd="1" destOrd="0" presId="urn:microsoft.com/office/officeart/2005/8/layout/orgChart1"/>
    <dgm:cxn modelId="{79DCFD33-7762-49FD-847A-C8B5DC687B5F}" type="presOf" srcId="{586E570B-C2A5-4200-BC5D-D1454EB9A76F}" destId="{64E17E0B-E5B1-4C85-9181-32724A056C55}" srcOrd="0" destOrd="0" presId="urn:microsoft.com/office/officeart/2005/8/layout/orgChart1"/>
    <dgm:cxn modelId="{08A04AE9-93DF-490A-9C52-B417653125BA}" type="presOf" srcId="{E62EC780-948B-4866-9200-3BA4BD7F1A8B}" destId="{58017127-BC03-4226-86CC-0B69AED2CB3A}" srcOrd="1" destOrd="0" presId="urn:microsoft.com/office/officeart/2005/8/layout/orgChart1"/>
    <dgm:cxn modelId="{706C5386-92CB-4AAE-B104-E3BFB74C1520}" type="presOf" srcId="{11A618F6-3385-473D-96A9-08BBEBDAC499}" destId="{36F2E159-3BE4-4839-8038-CE83AD10AB08}" srcOrd="1" destOrd="0" presId="urn:microsoft.com/office/officeart/2005/8/layout/orgChart1"/>
    <dgm:cxn modelId="{A3EEEC20-A655-4281-AFB9-980F0956E1FE}" type="presOf" srcId="{E62EC780-948B-4866-9200-3BA4BD7F1A8B}" destId="{3DF64DA8-4EAC-46A7-817C-48D568447F34}" srcOrd="0" destOrd="0" presId="urn:microsoft.com/office/officeart/2005/8/layout/orgChart1"/>
    <dgm:cxn modelId="{D9785BAE-463C-4639-9B8D-0F2257B87C55}" type="presOf" srcId="{11A618F6-3385-473D-96A9-08BBEBDAC499}" destId="{730ABEEE-BB1F-47F5-ACED-7BAE310FA176}" srcOrd="0" destOrd="0" presId="urn:microsoft.com/office/officeart/2005/8/layout/orgChart1"/>
    <dgm:cxn modelId="{CF0E3A6E-6FD4-4D84-AE35-1C3A1487AE63}" srcId="{E62EC780-948B-4866-9200-3BA4BD7F1A8B}" destId="{11A618F6-3385-473D-96A9-08BBEBDAC499}" srcOrd="0" destOrd="0" parTransId="{586E570B-C2A5-4200-BC5D-D1454EB9A76F}" sibTransId="{08B5D606-B957-4648-80FA-F0BFE9B40B4E}"/>
    <dgm:cxn modelId="{84553EB7-25B6-466A-B3AB-163AD0F468E8}" type="presOf" srcId="{71B36A4E-524B-4524-9365-2950D1650DBE}" destId="{9976AB97-215C-4AE9-A300-BCEFF9FDE245}" srcOrd="0" destOrd="0" presId="urn:microsoft.com/office/officeart/2005/8/layout/orgChart1"/>
    <dgm:cxn modelId="{3BD46EBA-6896-432F-9248-ABAE3F66672D}" srcId="{E62EC780-948B-4866-9200-3BA4BD7F1A8B}" destId="{29E66A3D-977D-42F8-BC7D-0F9956B429DF}" srcOrd="1" destOrd="0" parTransId="{71B36A4E-524B-4524-9365-2950D1650DBE}" sibTransId="{34C3DF6B-868A-4619-B199-B145A15E1E6E}"/>
    <dgm:cxn modelId="{EEEFB596-A029-43F7-BEEB-29CBE2321226}" type="presParOf" srcId="{A411E151-43BC-43E5-BFD4-86ADAF7D5EA4}" destId="{9D6C40F6-2FC1-4B9E-B234-AF06187EB87E}" srcOrd="0" destOrd="0" presId="urn:microsoft.com/office/officeart/2005/8/layout/orgChart1"/>
    <dgm:cxn modelId="{0BB8C6FD-6BD2-40C0-B514-401C94A5C201}" type="presParOf" srcId="{9D6C40F6-2FC1-4B9E-B234-AF06187EB87E}" destId="{FE0628BD-1C69-4FF3-A81D-AC53B51080D3}" srcOrd="0" destOrd="0" presId="urn:microsoft.com/office/officeart/2005/8/layout/orgChart1"/>
    <dgm:cxn modelId="{994603EA-A7B5-4E0B-8733-8EBE11F2B00F}" type="presParOf" srcId="{FE0628BD-1C69-4FF3-A81D-AC53B51080D3}" destId="{3DF64DA8-4EAC-46A7-817C-48D568447F34}" srcOrd="0" destOrd="0" presId="urn:microsoft.com/office/officeart/2005/8/layout/orgChart1"/>
    <dgm:cxn modelId="{C8F33982-D831-4E1D-AE60-A024A59FF5E2}" type="presParOf" srcId="{FE0628BD-1C69-4FF3-A81D-AC53B51080D3}" destId="{58017127-BC03-4226-86CC-0B69AED2CB3A}" srcOrd="1" destOrd="0" presId="urn:microsoft.com/office/officeart/2005/8/layout/orgChart1"/>
    <dgm:cxn modelId="{D0BAC37C-ACEE-4B3E-87B3-43D7CE15673D}" type="presParOf" srcId="{9D6C40F6-2FC1-4B9E-B234-AF06187EB87E}" destId="{C7070D67-A6E9-4096-B117-9FC03CEB9030}" srcOrd="1" destOrd="0" presId="urn:microsoft.com/office/officeart/2005/8/layout/orgChart1"/>
    <dgm:cxn modelId="{C387F4CF-70D7-4631-894D-E8BA6C035B1D}" type="presParOf" srcId="{C7070D67-A6E9-4096-B117-9FC03CEB9030}" destId="{64E17E0B-E5B1-4C85-9181-32724A056C55}" srcOrd="0" destOrd="0" presId="urn:microsoft.com/office/officeart/2005/8/layout/orgChart1"/>
    <dgm:cxn modelId="{B902305C-1B53-41C3-B098-F3131A521FF3}" type="presParOf" srcId="{C7070D67-A6E9-4096-B117-9FC03CEB9030}" destId="{C33A3BEE-9980-4D61-96ED-47F63D64AFBE}" srcOrd="1" destOrd="0" presId="urn:microsoft.com/office/officeart/2005/8/layout/orgChart1"/>
    <dgm:cxn modelId="{C7EB6FEA-3E98-47F7-8A71-A5F51945DAC9}" type="presParOf" srcId="{C33A3BEE-9980-4D61-96ED-47F63D64AFBE}" destId="{A9E2A24B-F3E9-4048-874C-A81CF6531084}" srcOrd="0" destOrd="0" presId="urn:microsoft.com/office/officeart/2005/8/layout/orgChart1"/>
    <dgm:cxn modelId="{853573CD-ED57-49DB-AB33-3FADCB8C135E}" type="presParOf" srcId="{A9E2A24B-F3E9-4048-874C-A81CF6531084}" destId="{730ABEEE-BB1F-47F5-ACED-7BAE310FA176}" srcOrd="0" destOrd="0" presId="urn:microsoft.com/office/officeart/2005/8/layout/orgChart1"/>
    <dgm:cxn modelId="{95CC64FC-65F9-468E-BBAE-DF034C40FB64}" type="presParOf" srcId="{A9E2A24B-F3E9-4048-874C-A81CF6531084}" destId="{36F2E159-3BE4-4839-8038-CE83AD10AB08}" srcOrd="1" destOrd="0" presId="urn:microsoft.com/office/officeart/2005/8/layout/orgChart1"/>
    <dgm:cxn modelId="{E785EF52-708D-43A1-8AC3-0A7CAD399CA4}" type="presParOf" srcId="{C33A3BEE-9980-4D61-96ED-47F63D64AFBE}" destId="{D94079E0-BA7F-4FAB-9F1E-A5A9FEB3EB2F}" srcOrd="1" destOrd="0" presId="urn:microsoft.com/office/officeart/2005/8/layout/orgChart1"/>
    <dgm:cxn modelId="{125798DF-998B-4B09-8533-CAA761387157}" type="presParOf" srcId="{C33A3BEE-9980-4D61-96ED-47F63D64AFBE}" destId="{4BBA322E-82A5-41A3-B871-38A9CC561599}" srcOrd="2" destOrd="0" presId="urn:microsoft.com/office/officeart/2005/8/layout/orgChart1"/>
    <dgm:cxn modelId="{2C44CEBC-A477-462C-B40E-4290771719E3}" type="presParOf" srcId="{C7070D67-A6E9-4096-B117-9FC03CEB9030}" destId="{9976AB97-215C-4AE9-A300-BCEFF9FDE245}" srcOrd="2" destOrd="0" presId="urn:microsoft.com/office/officeart/2005/8/layout/orgChart1"/>
    <dgm:cxn modelId="{A407091A-808D-4106-BF26-213AF1D72F25}" type="presParOf" srcId="{C7070D67-A6E9-4096-B117-9FC03CEB9030}" destId="{C6150B34-86CE-4A6A-ABF7-11B8C97EA648}" srcOrd="3" destOrd="0" presId="urn:microsoft.com/office/officeart/2005/8/layout/orgChart1"/>
    <dgm:cxn modelId="{4EE41B6A-309F-4BC4-850A-655F9B3CA14D}" type="presParOf" srcId="{C6150B34-86CE-4A6A-ABF7-11B8C97EA648}" destId="{9C7FC041-CAFD-40D7-B580-E528141D5B99}" srcOrd="0" destOrd="0" presId="urn:microsoft.com/office/officeart/2005/8/layout/orgChart1"/>
    <dgm:cxn modelId="{619601EF-DF4D-4F61-A272-695578247A18}" type="presParOf" srcId="{9C7FC041-CAFD-40D7-B580-E528141D5B99}" destId="{4E46E3C2-361B-4533-B074-59BE0283AB39}" srcOrd="0" destOrd="0" presId="urn:microsoft.com/office/officeart/2005/8/layout/orgChart1"/>
    <dgm:cxn modelId="{FC820A9F-0AF4-4DCB-A022-2D0BDD51DF46}" type="presParOf" srcId="{9C7FC041-CAFD-40D7-B580-E528141D5B99}" destId="{745804A7-7E2B-4B7D-86C6-E63ED0D409CF}" srcOrd="1" destOrd="0" presId="urn:microsoft.com/office/officeart/2005/8/layout/orgChart1"/>
    <dgm:cxn modelId="{EBE1FB49-226B-43C4-8C41-A8C49E02A36D}" type="presParOf" srcId="{C6150B34-86CE-4A6A-ABF7-11B8C97EA648}" destId="{86DDDDBE-E0CE-4ABB-AD24-5156A3B14129}" srcOrd="1" destOrd="0" presId="urn:microsoft.com/office/officeart/2005/8/layout/orgChart1"/>
    <dgm:cxn modelId="{F9F04C8E-7CF4-4CFD-B07C-31E47B15A18A}" type="presParOf" srcId="{C6150B34-86CE-4A6A-ABF7-11B8C97EA648}" destId="{EE9F53AC-963C-4202-B80F-38F209B337B3}" srcOrd="2" destOrd="0" presId="urn:microsoft.com/office/officeart/2005/8/layout/orgChart1"/>
    <dgm:cxn modelId="{CEEF6B96-629B-4B1A-8B12-4948E0111BF7}" type="presParOf" srcId="{9D6C40F6-2FC1-4B9E-B234-AF06187EB87E}" destId="{21BC70D1-C7D8-4823-A69B-3339C5A951F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32C854-73A6-4DCD-85A5-E867F500F82A}" type="doc">
      <dgm:prSet loTypeId="urn:microsoft.com/office/officeart/2005/8/layout/cycle6" loCatId="cycle" qsTypeId="urn:microsoft.com/office/officeart/2005/8/quickstyle/3d3" qsCatId="3D" csTypeId="urn:microsoft.com/office/officeart/2005/8/colors/colorful1" csCatId="colorful" phldr="1"/>
      <dgm:spPr/>
      <dgm:t>
        <a:bodyPr/>
        <a:lstStyle/>
        <a:p>
          <a:endParaRPr lang="tr-TR"/>
        </a:p>
      </dgm:t>
    </dgm:pt>
    <dgm:pt modelId="{CF366C6D-F8A8-4B5E-A6E7-CB3766A41C42}">
      <dgm:prSet phldrT="[Metin]" custT="1"/>
      <dgm:spPr/>
      <dgm:t>
        <a:bodyPr/>
        <a:lstStyle/>
        <a:p>
          <a:r>
            <a:rPr lang="tr-TR" sz="2000" dirty="0" smtClean="0">
              <a:solidFill>
                <a:schemeClr val="tx1"/>
              </a:solidFill>
              <a:latin typeface="Arial" panose="020B0604020202020204" pitchFamily="34" charset="0"/>
              <a:cs typeface="Arial" panose="020B0604020202020204" pitchFamily="34" charset="0"/>
            </a:rPr>
            <a:t>ESTETİK</a:t>
          </a:r>
        </a:p>
        <a:p>
          <a:r>
            <a:rPr lang="tr-TR" sz="2000" dirty="0" smtClean="0">
              <a:solidFill>
                <a:schemeClr val="tx1"/>
              </a:solidFill>
              <a:latin typeface="Arial" panose="020B0604020202020204" pitchFamily="34" charset="0"/>
              <a:cs typeface="Arial" panose="020B0604020202020204" pitchFamily="34" charset="0"/>
            </a:rPr>
            <a:t>Güzellik</a:t>
          </a:r>
          <a:endParaRPr lang="tr-TR" sz="2000" dirty="0">
            <a:solidFill>
              <a:schemeClr val="tx1"/>
            </a:solidFill>
            <a:latin typeface="Arial" panose="020B0604020202020204" pitchFamily="34" charset="0"/>
            <a:cs typeface="Arial" panose="020B0604020202020204" pitchFamily="34" charset="0"/>
          </a:endParaRPr>
        </a:p>
      </dgm:t>
    </dgm:pt>
    <dgm:pt modelId="{903C6DCC-6EC3-4C4E-A012-217D1C435378}" type="parTrans" cxnId="{9CAF1B6E-752A-4A99-A678-B4D4B8975B48}">
      <dgm:prSet/>
      <dgm:spPr/>
      <dgm:t>
        <a:bodyPr/>
        <a:lstStyle/>
        <a:p>
          <a:endParaRPr lang="tr-TR"/>
        </a:p>
      </dgm:t>
    </dgm:pt>
    <dgm:pt modelId="{4DB76F61-F5B4-4F16-A230-D065F6872427}" type="sibTrans" cxnId="{9CAF1B6E-752A-4A99-A678-B4D4B8975B48}">
      <dgm:prSet/>
      <dgm:spPr/>
      <dgm:t>
        <a:bodyPr/>
        <a:lstStyle/>
        <a:p>
          <a:endParaRPr lang="tr-TR"/>
        </a:p>
      </dgm:t>
    </dgm:pt>
    <dgm:pt modelId="{F75C3584-3F43-46D5-912C-1B95F75576F4}">
      <dgm:prSet phldrT="[Metin]" custT="1"/>
      <dgm:spPr>
        <a:solidFill>
          <a:srgbClr val="D14DA5"/>
        </a:solidFill>
      </dgm:spPr>
      <dgm:t>
        <a:bodyPr/>
        <a:lstStyle/>
        <a:p>
          <a:r>
            <a:rPr lang="tr-TR" sz="2000" dirty="0" smtClean="0">
              <a:solidFill>
                <a:schemeClr val="tx1"/>
              </a:solidFill>
              <a:latin typeface="Arial" panose="020B0604020202020204" pitchFamily="34" charset="0"/>
              <a:cs typeface="Arial" panose="020B0604020202020204" pitchFamily="34" charset="0"/>
            </a:rPr>
            <a:t>MİLLİ</a:t>
          </a:r>
        </a:p>
        <a:p>
          <a:r>
            <a:rPr lang="tr-TR" sz="2000" dirty="0" smtClean="0">
              <a:solidFill>
                <a:schemeClr val="tx1"/>
              </a:solidFill>
              <a:latin typeface="Arial" panose="020B0604020202020204" pitchFamily="34" charset="0"/>
              <a:cs typeface="Arial" panose="020B0604020202020204" pitchFamily="34" charset="0"/>
            </a:rPr>
            <a:t>Bayrak ve vatan sevgisi</a:t>
          </a:r>
        </a:p>
      </dgm:t>
    </dgm:pt>
    <dgm:pt modelId="{5EC2B098-7577-4E6B-B1C2-EFC3FBFBCCE7}" type="parTrans" cxnId="{3C09F628-EDF7-4106-95C8-8B7CD91B7097}">
      <dgm:prSet/>
      <dgm:spPr/>
      <dgm:t>
        <a:bodyPr/>
        <a:lstStyle/>
        <a:p>
          <a:endParaRPr lang="tr-TR"/>
        </a:p>
      </dgm:t>
    </dgm:pt>
    <dgm:pt modelId="{A09278EF-6D88-47E1-9DE3-87E19FDE11DB}" type="sibTrans" cxnId="{3C09F628-EDF7-4106-95C8-8B7CD91B7097}">
      <dgm:prSet/>
      <dgm:spPr/>
      <dgm:t>
        <a:bodyPr/>
        <a:lstStyle/>
        <a:p>
          <a:endParaRPr lang="tr-TR"/>
        </a:p>
      </dgm:t>
    </dgm:pt>
    <dgm:pt modelId="{23E0CCD9-6303-441B-B42B-D6AE135C9A04}">
      <dgm:prSet phldrT="[Metin]" custT="1"/>
      <dgm:spPr/>
      <dgm:t>
        <a:bodyPr/>
        <a:lstStyle/>
        <a:p>
          <a:r>
            <a:rPr lang="tr-TR" sz="2000" dirty="0" smtClean="0">
              <a:solidFill>
                <a:schemeClr val="tx1"/>
              </a:solidFill>
              <a:latin typeface="Arial" panose="020B0604020202020204" pitchFamily="34" charset="0"/>
              <a:cs typeface="Arial" panose="020B0604020202020204" pitchFamily="34" charset="0"/>
            </a:rPr>
            <a:t>MADDİ ve FİZİKSEL</a:t>
          </a:r>
        </a:p>
        <a:p>
          <a:r>
            <a:rPr lang="tr-TR" sz="2000" dirty="0" smtClean="0">
              <a:solidFill>
                <a:schemeClr val="tx1"/>
              </a:solidFill>
              <a:latin typeface="Arial" panose="020B0604020202020204" pitchFamily="34" charset="0"/>
              <a:cs typeface="Arial" panose="020B0604020202020204" pitchFamily="34" charset="0"/>
            </a:rPr>
            <a:t>Sağlık, fiziki güvenlik</a:t>
          </a:r>
          <a:endParaRPr lang="tr-TR" sz="2000" dirty="0">
            <a:solidFill>
              <a:schemeClr val="tx1"/>
            </a:solidFill>
            <a:latin typeface="Arial" panose="020B0604020202020204" pitchFamily="34" charset="0"/>
            <a:cs typeface="Arial" panose="020B0604020202020204" pitchFamily="34" charset="0"/>
          </a:endParaRPr>
        </a:p>
      </dgm:t>
    </dgm:pt>
    <dgm:pt modelId="{66E994A7-77C7-41AC-B00F-D1BD5BDFCA54}" type="parTrans" cxnId="{97D44237-C98E-47CC-AE44-F378DF5CC28D}">
      <dgm:prSet/>
      <dgm:spPr/>
      <dgm:t>
        <a:bodyPr/>
        <a:lstStyle/>
        <a:p>
          <a:endParaRPr lang="tr-TR"/>
        </a:p>
      </dgm:t>
    </dgm:pt>
    <dgm:pt modelId="{B487C51E-17E3-452B-B75A-E1BFACB67CE5}" type="sibTrans" cxnId="{97D44237-C98E-47CC-AE44-F378DF5CC28D}">
      <dgm:prSet/>
      <dgm:spPr/>
      <dgm:t>
        <a:bodyPr/>
        <a:lstStyle/>
        <a:p>
          <a:endParaRPr lang="tr-TR"/>
        </a:p>
      </dgm:t>
    </dgm:pt>
    <dgm:pt modelId="{6612C816-ABF2-419D-8B80-E343EF5B2DE9}">
      <dgm:prSet phldrT="[Metin]" custT="1"/>
      <dgm:spPr/>
      <dgm:t>
        <a:bodyPr/>
        <a:lstStyle/>
        <a:p>
          <a:r>
            <a:rPr lang="tr-TR" sz="2000" dirty="0" smtClean="0">
              <a:solidFill>
                <a:schemeClr val="tx1"/>
              </a:solidFill>
              <a:latin typeface="Arial" panose="020B0604020202020204" pitchFamily="34" charset="0"/>
              <a:cs typeface="Arial" panose="020B0604020202020204" pitchFamily="34" charset="0"/>
            </a:rPr>
            <a:t>AHLAKİ</a:t>
          </a:r>
        </a:p>
        <a:p>
          <a:r>
            <a:rPr lang="tr-TR" sz="2000" dirty="0" smtClean="0">
              <a:solidFill>
                <a:schemeClr val="tx1"/>
              </a:solidFill>
              <a:latin typeface="Arial" panose="020B0604020202020204" pitchFamily="34" charset="0"/>
              <a:cs typeface="Arial" panose="020B0604020202020204" pitchFamily="34" charset="0"/>
            </a:rPr>
            <a:t>Dürüstlük</a:t>
          </a:r>
          <a:endParaRPr lang="tr-TR" sz="2000" dirty="0">
            <a:solidFill>
              <a:schemeClr val="tx1"/>
            </a:solidFill>
            <a:latin typeface="Arial" panose="020B0604020202020204" pitchFamily="34" charset="0"/>
            <a:cs typeface="Arial" panose="020B0604020202020204" pitchFamily="34" charset="0"/>
          </a:endParaRPr>
        </a:p>
      </dgm:t>
    </dgm:pt>
    <dgm:pt modelId="{8F6C9241-D592-4098-AA7B-AFBC7DD493D8}" type="parTrans" cxnId="{BF8E9CEB-077F-4E95-8DA3-F6C5E47CC492}">
      <dgm:prSet/>
      <dgm:spPr/>
      <dgm:t>
        <a:bodyPr/>
        <a:lstStyle/>
        <a:p>
          <a:endParaRPr lang="tr-TR"/>
        </a:p>
      </dgm:t>
    </dgm:pt>
    <dgm:pt modelId="{BDDBECF6-6A8C-46A1-B0E4-E3757CEAD7EC}" type="sibTrans" cxnId="{BF8E9CEB-077F-4E95-8DA3-F6C5E47CC492}">
      <dgm:prSet/>
      <dgm:spPr/>
      <dgm:t>
        <a:bodyPr/>
        <a:lstStyle/>
        <a:p>
          <a:endParaRPr lang="tr-TR"/>
        </a:p>
      </dgm:t>
    </dgm:pt>
    <dgm:pt modelId="{3148EC8E-2ED2-4015-B707-70FE72BF203E}">
      <dgm:prSet phldrT="[Metin]" custT="1"/>
      <dgm:spPr/>
      <dgm:t>
        <a:bodyPr/>
        <a:lstStyle/>
        <a:p>
          <a:pPr algn="ctr"/>
          <a:r>
            <a:rPr lang="tr-TR" sz="2000" dirty="0" smtClean="0">
              <a:solidFill>
                <a:schemeClr val="tx1"/>
              </a:solidFill>
              <a:latin typeface="Arial" panose="020B0604020202020204" pitchFamily="34" charset="0"/>
              <a:cs typeface="Arial" panose="020B0604020202020204" pitchFamily="34" charset="0"/>
            </a:rPr>
            <a:t>DİNİ</a:t>
          </a:r>
        </a:p>
        <a:p>
          <a:pPr algn="ctr"/>
          <a:r>
            <a:rPr lang="tr-TR" sz="2000" dirty="0" err="1" smtClean="0">
              <a:solidFill>
                <a:schemeClr val="tx1"/>
              </a:solidFill>
              <a:latin typeface="Arial" panose="020B0604020202020204" pitchFamily="34" charset="0"/>
              <a:cs typeface="Arial" panose="020B0604020202020204" pitchFamily="34" charset="0"/>
            </a:rPr>
            <a:t>Helal,haram</a:t>
          </a:r>
          <a:endParaRPr lang="tr-TR" sz="2000" dirty="0">
            <a:solidFill>
              <a:schemeClr val="tx1"/>
            </a:solidFill>
            <a:latin typeface="Arial" panose="020B0604020202020204" pitchFamily="34" charset="0"/>
            <a:cs typeface="Arial" panose="020B0604020202020204" pitchFamily="34" charset="0"/>
          </a:endParaRPr>
        </a:p>
      </dgm:t>
    </dgm:pt>
    <dgm:pt modelId="{024F1269-B2AA-4C95-9FE7-5D563F686629}" type="parTrans" cxnId="{4FE69319-3F2C-4D29-ABD9-F85C422E50BA}">
      <dgm:prSet/>
      <dgm:spPr/>
      <dgm:t>
        <a:bodyPr/>
        <a:lstStyle/>
        <a:p>
          <a:endParaRPr lang="tr-TR"/>
        </a:p>
      </dgm:t>
    </dgm:pt>
    <dgm:pt modelId="{7F98B00A-D673-4F50-8927-32253600B6FC}" type="sibTrans" cxnId="{4FE69319-3F2C-4D29-ABD9-F85C422E50BA}">
      <dgm:prSet/>
      <dgm:spPr/>
      <dgm:t>
        <a:bodyPr/>
        <a:lstStyle/>
        <a:p>
          <a:endParaRPr lang="tr-TR"/>
        </a:p>
      </dgm:t>
    </dgm:pt>
    <dgm:pt modelId="{70236242-CAB6-4A44-A2F9-BE244E2C5872}" type="pres">
      <dgm:prSet presAssocID="{B132C854-73A6-4DCD-85A5-E867F500F82A}" presName="cycle" presStyleCnt="0">
        <dgm:presLayoutVars>
          <dgm:dir/>
          <dgm:resizeHandles val="exact"/>
        </dgm:presLayoutVars>
      </dgm:prSet>
      <dgm:spPr/>
      <dgm:t>
        <a:bodyPr/>
        <a:lstStyle/>
        <a:p>
          <a:endParaRPr lang="tr-TR"/>
        </a:p>
      </dgm:t>
    </dgm:pt>
    <dgm:pt modelId="{6DE0D46C-4B08-4E00-BD13-CCA961619D4C}" type="pres">
      <dgm:prSet presAssocID="{CF366C6D-F8A8-4B5E-A6E7-CB3766A41C42}" presName="node" presStyleLbl="node1" presStyleIdx="0" presStyleCnt="5" custScaleX="103161" custScaleY="125975" custRadScaleRad="103487" custRadScaleInc="-1548">
        <dgm:presLayoutVars>
          <dgm:bulletEnabled val="1"/>
        </dgm:presLayoutVars>
      </dgm:prSet>
      <dgm:spPr/>
      <dgm:t>
        <a:bodyPr/>
        <a:lstStyle/>
        <a:p>
          <a:endParaRPr lang="tr-TR"/>
        </a:p>
      </dgm:t>
    </dgm:pt>
    <dgm:pt modelId="{A6079BDF-9138-45B7-8A6D-E570723060F5}" type="pres">
      <dgm:prSet presAssocID="{CF366C6D-F8A8-4B5E-A6E7-CB3766A41C42}" presName="spNode" presStyleCnt="0"/>
      <dgm:spPr/>
      <dgm:t>
        <a:bodyPr/>
        <a:lstStyle/>
        <a:p>
          <a:endParaRPr lang="tr-TR"/>
        </a:p>
      </dgm:t>
    </dgm:pt>
    <dgm:pt modelId="{8CC10F4A-A232-4598-A551-8B2310DD747D}" type="pres">
      <dgm:prSet presAssocID="{4DB76F61-F5B4-4F16-A230-D065F6872427}" presName="sibTrans" presStyleLbl="sibTrans1D1" presStyleIdx="0" presStyleCnt="5"/>
      <dgm:spPr/>
      <dgm:t>
        <a:bodyPr/>
        <a:lstStyle/>
        <a:p>
          <a:endParaRPr lang="tr-TR"/>
        </a:p>
      </dgm:t>
    </dgm:pt>
    <dgm:pt modelId="{74A50C86-AC68-4521-B6C3-2D6FE7433590}" type="pres">
      <dgm:prSet presAssocID="{F75C3584-3F43-46D5-912C-1B95F75576F4}" presName="node" presStyleLbl="node1" presStyleIdx="1" presStyleCnt="5" custScaleX="102173" custScaleY="123350" custRadScaleRad="103252" custRadScaleInc="12097">
        <dgm:presLayoutVars>
          <dgm:bulletEnabled val="1"/>
        </dgm:presLayoutVars>
      </dgm:prSet>
      <dgm:spPr/>
      <dgm:t>
        <a:bodyPr/>
        <a:lstStyle/>
        <a:p>
          <a:endParaRPr lang="tr-TR"/>
        </a:p>
      </dgm:t>
    </dgm:pt>
    <dgm:pt modelId="{5FA80B34-B546-4538-A3BA-5EE3FCDE5074}" type="pres">
      <dgm:prSet presAssocID="{F75C3584-3F43-46D5-912C-1B95F75576F4}" presName="spNode" presStyleCnt="0"/>
      <dgm:spPr/>
      <dgm:t>
        <a:bodyPr/>
        <a:lstStyle/>
        <a:p>
          <a:endParaRPr lang="tr-TR"/>
        </a:p>
      </dgm:t>
    </dgm:pt>
    <dgm:pt modelId="{B209CB76-E6DB-4586-9ECA-74924A05321D}" type="pres">
      <dgm:prSet presAssocID="{A09278EF-6D88-47E1-9DE3-87E19FDE11DB}" presName="sibTrans" presStyleLbl="sibTrans1D1" presStyleIdx="1" presStyleCnt="5"/>
      <dgm:spPr/>
      <dgm:t>
        <a:bodyPr/>
        <a:lstStyle/>
        <a:p>
          <a:endParaRPr lang="tr-TR"/>
        </a:p>
      </dgm:t>
    </dgm:pt>
    <dgm:pt modelId="{53D66C57-141A-4FD2-A338-A8C1023DEA17}" type="pres">
      <dgm:prSet presAssocID="{23E0CCD9-6303-441B-B42B-D6AE135C9A04}" presName="node" presStyleLbl="node1" presStyleIdx="2" presStyleCnt="5" custScaleX="105087" custScaleY="121486" custRadScaleRad="101923" custRadScaleInc="8743">
        <dgm:presLayoutVars>
          <dgm:bulletEnabled val="1"/>
        </dgm:presLayoutVars>
      </dgm:prSet>
      <dgm:spPr/>
      <dgm:t>
        <a:bodyPr/>
        <a:lstStyle/>
        <a:p>
          <a:endParaRPr lang="tr-TR"/>
        </a:p>
      </dgm:t>
    </dgm:pt>
    <dgm:pt modelId="{69AC5C2F-CE1A-405E-81DB-C9B078ADE7F7}" type="pres">
      <dgm:prSet presAssocID="{23E0CCD9-6303-441B-B42B-D6AE135C9A04}" presName="spNode" presStyleCnt="0"/>
      <dgm:spPr/>
      <dgm:t>
        <a:bodyPr/>
        <a:lstStyle/>
        <a:p>
          <a:endParaRPr lang="tr-TR"/>
        </a:p>
      </dgm:t>
    </dgm:pt>
    <dgm:pt modelId="{30B8F58B-30BA-4977-8047-D7F1EC4DF04D}" type="pres">
      <dgm:prSet presAssocID="{B487C51E-17E3-452B-B75A-E1BFACB67CE5}" presName="sibTrans" presStyleLbl="sibTrans1D1" presStyleIdx="2" presStyleCnt="5"/>
      <dgm:spPr/>
      <dgm:t>
        <a:bodyPr/>
        <a:lstStyle/>
        <a:p>
          <a:endParaRPr lang="tr-TR"/>
        </a:p>
      </dgm:t>
    </dgm:pt>
    <dgm:pt modelId="{C8A66536-3824-47FC-9144-4C249CC31887}" type="pres">
      <dgm:prSet presAssocID="{6612C816-ABF2-419D-8B80-E343EF5B2DE9}" presName="node" presStyleLbl="node1" presStyleIdx="3" presStyleCnt="5" custScaleX="99102" custScaleY="126275">
        <dgm:presLayoutVars>
          <dgm:bulletEnabled val="1"/>
        </dgm:presLayoutVars>
      </dgm:prSet>
      <dgm:spPr/>
      <dgm:t>
        <a:bodyPr/>
        <a:lstStyle/>
        <a:p>
          <a:endParaRPr lang="tr-TR"/>
        </a:p>
      </dgm:t>
    </dgm:pt>
    <dgm:pt modelId="{889976F9-A4AC-4D78-ACC8-F26095FBC731}" type="pres">
      <dgm:prSet presAssocID="{6612C816-ABF2-419D-8B80-E343EF5B2DE9}" presName="spNode" presStyleCnt="0"/>
      <dgm:spPr/>
      <dgm:t>
        <a:bodyPr/>
        <a:lstStyle/>
        <a:p>
          <a:endParaRPr lang="tr-TR"/>
        </a:p>
      </dgm:t>
    </dgm:pt>
    <dgm:pt modelId="{7A3B6A37-A17A-4311-9466-5FFAD2C2036B}" type="pres">
      <dgm:prSet presAssocID="{BDDBECF6-6A8C-46A1-B0E4-E3757CEAD7EC}" presName="sibTrans" presStyleLbl="sibTrans1D1" presStyleIdx="3" presStyleCnt="5"/>
      <dgm:spPr/>
      <dgm:t>
        <a:bodyPr/>
        <a:lstStyle/>
        <a:p>
          <a:endParaRPr lang="tr-TR"/>
        </a:p>
      </dgm:t>
    </dgm:pt>
    <dgm:pt modelId="{CA85F78F-AB97-4D92-89B7-21BDB6500A2E}" type="pres">
      <dgm:prSet presAssocID="{3148EC8E-2ED2-4015-B707-70FE72BF203E}" presName="node" presStyleLbl="node1" presStyleIdx="4" presStyleCnt="5" custScaleX="101391" custScaleY="120778" custRadScaleRad="100178" custRadScaleInc="1298">
        <dgm:presLayoutVars>
          <dgm:bulletEnabled val="1"/>
        </dgm:presLayoutVars>
      </dgm:prSet>
      <dgm:spPr/>
      <dgm:t>
        <a:bodyPr/>
        <a:lstStyle/>
        <a:p>
          <a:endParaRPr lang="tr-TR"/>
        </a:p>
      </dgm:t>
    </dgm:pt>
    <dgm:pt modelId="{70372238-5491-450C-B1ED-3426976F0963}" type="pres">
      <dgm:prSet presAssocID="{3148EC8E-2ED2-4015-B707-70FE72BF203E}" presName="spNode" presStyleCnt="0"/>
      <dgm:spPr/>
      <dgm:t>
        <a:bodyPr/>
        <a:lstStyle/>
        <a:p>
          <a:endParaRPr lang="tr-TR"/>
        </a:p>
      </dgm:t>
    </dgm:pt>
    <dgm:pt modelId="{C6153405-8CBB-42FF-ACB4-1A3288EDA3B1}" type="pres">
      <dgm:prSet presAssocID="{7F98B00A-D673-4F50-8927-32253600B6FC}" presName="sibTrans" presStyleLbl="sibTrans1D1" presStyleIdx="4" presStyleCnt="5"/>
      <dgm:spPr/>
      <dgm:t>
        <a:bodyPr/>
        <a:lstStyle/>
        <a:p>
          <a:endParaRPr lang="tr-TR"/>
        </a:p>
      </dgm:t>
    </dgm:pt>
  </dgm:ptLst>
  <dgm:cxnLst>
    <dgm:cxn modelId="{E00D4287-4C3B-4017-B08B-37216B17E58B}" type="presOf" srcId="{23E0CCD9-6303-441B-B42B-D6AE135C9A04}" destId="{53D66C57-141A-4FD2-A338-A8C1023DEA17}" srcOrd="0" destOrd="0" presId="urn:microsoft.com/office/officeart/2005/8/layout/cycle6"/>
    <dgm:cxn modelId="{FA18D3D5-42F9-4688-A384-FCB144FE8936}" type="presOf" srcId="{6612C816-ABF2-419D-8B80-E343EF5B2DE9}" destId="{C8A66536-3824-47FC-9144-4C249CC31887}" srcOrd="0" destOrd="0" presId="urn:microsoft.com/office/officeart/2005/8/layout/cycle6"/>
    <dgm:cxn modelId="{9CAF1B6E-752A-4A99-A678-B4D4B8975B48}" srcId="{B132C854-73A6-4DCD-85A5-E867F500F82A}" destId="{CF366C6D-F8A8-4B5E-A6E7-CB3766A41C42}" srcOrd="0" destOrd="0" parTransId="{903C6DCC-6EC3-4C4E-A012-217D1C435378}" sibTransId="{4DB76F61-F5B4-4F16-A230-D065F6872427}"/>
    <dgm:cxn modelId="{4FE69319-3F2C-4D29-ABD9-F85C422E50BA}" srcId="{B132C854-73A6-4DCD-85A5-E867F500F82A}" destId="{3148EC8E-2ED2-4015-B707-70FE72BF203E}" srcOrd="4" destOrd="0" parTransId="{024F1269-B2AA-4C95-9FE7-5D563F686629}" sibTransId="{7F98B00A-D673-4F50-8927-32253600B6FC}"/>
    <dgm:cxn modelId="{3C09F628-EDF7-4106-95C8-8B7CD91B7097}" srcId="{B132C854-73A6-4DCD-85A5-E867F500F82A}" destId="{F75C3584-3F43-46D5-912C-1B95F75576F4}" srcOrd="1" destOrd="0" parTransId="{5EC2B098-7577-4E6B-B1C2-EFC3FBFBCCE7}" sibTransId="{A09278EF-6D88-47E1-9DE3-87E19FDE11DB}"/>
    <dgm:cxn modelId="{670EC18A-1D44-430E-BA65-36FAA1992A9D}" type="presOf" srcId="{F75C3584-3F43-46D5-912C-1B95F75576F4}" destId="{74A50C86-AC68-4521-B6C3-2D6FE7433590}" srcOrd="0" destOrd="0" presId="urn:microsoft.com/office/officeart/2005/8/layout/cycle6"/>
    <dgm:cxn modelId="{8C87DA2D-DA15-406E-AA07-7BD765540C12}" type="presOf" srcId="{CF366C6D-F8A8-4B5E-A6E7-CB3766A41C42}" destId="{6DE0D46C-4B08-4E00-BD13-CCA961619D4C}" srcOrd="0" destOrd="0" presId="urn:microsoft.com/office/officeart/2005/8/layout/cycle6"/>
    <dgm:cxn modelId="{B51C11AD-F813-404D-873F-875F59B51843}" type="presOf" srcId="{A09278EF-6D88-47E1-9DE3-87E19FDE11DB}" destId="{B209CB76-E6DB-4586-9ECA-74924A05321D}" srcOrd="0" destOrd="0" presId="urn:microsoft.com/office/officeart/2005/8/layout/cycle6"/>
    <dgm:cxn modelId="{7C39A503-3362-4531-A5B3-D8468320547F}" type="presOf" srcId="{3148EC8E-2ED2-4015-B707-70FE72BF203E}" destId="{CA85F78F-AB97-4D92-89B7-21BDB6500A2E}" srcOrd="0" destOrd="0" presId="urn:microsoft.com/office/officeart/2005/8/layout/cycle6"/>
    <dgm:cxn modelId="{DB732BB7-BE22-4693-BC0C-102A0919029F}" type="presOf" srcId="{B132C854-73A6-4DCD-85A5-E867F500F82A}" destId="{70236242-CAB6-4A44-A2F9-BE244E2C5872}" srcOrd="0" destOrd="0" presId="urn:microsoft.com/office/officeart/2005/8/layout/cycle6"/>
    <dgm:cxn modelId="{0BCCAD56-303D-4484-8AD4-959D1CEFC8D2}" type="presOf" srcId="{4DB76F61-F5B4-4F16-A230-D065F6872427}" destId="{8CC10F4A-A232-4598-A551-8B2310DD747D}" srcOrd="0" destOrd="0" presId="urn:microsoft.com/office/officeart/2005/8/layout/cycle6"/>
    <dgm:cxn modelId="{BF8E9CEB-077F-4E95-8DA3-F6C5E47CC492}" srcId="{B132C854-73A6-4DCD-85A5-E867F500F82A}" destId="{6612C816-ABF2-419D-8B80-E343EF5B2DE9}" srcOrd="3" destOrd="0" parTransId="{8F6C9241-D592-4098-AA7B-AFBC7DD493D8}" sibTransId="{BDDBECF6-6A8C-46A1-B0E4-E3757CEAD7EC}"/>
    <dgm:cxn modelId="{92B350A1-3411-4BB2-A8F0-7A75C3AF2847}" type="presOf" srcId="{B487C51E-17E3-452B-B75A-E1BFACB67CE5}" destId="{30B8F58B-30BA-4977-8047-D7F1EC4DF04D}" srcOrd="0" destOrd="0" presId="urn:microsoft.com/office/officeart/2005/8/layout/cycle6"/>
    <dgm:cxn modelId="{97D44237-C98E-47CC-AE44-F378DF5CC28D}" srcId="{B132C854-73A6-4DCD-85A5-E867F500F82A}" destId="{23E0CCD9-6303-441B-B42B-D6AE135C9A04}" srcOrd="2" destOrd="0" parTransId="{66E994A7-77C7-41AC-B00F-D1BD5BDFCA54}" sibTransId="{B487C51E-17E3-452B-B75A-E1BFACB67CE5}"/>
    <dgm:cxn modelId="{D780351D-6986-4DDC-884B-261AF77EE186}" type="presOf" srcId="{BDDBECF6-6A8C-46A1-B0E4-E3757CEAD7EC}" destId="{7A3B6A37-A17A-4311-9466-5FFAD2C2036B}" srcOrd="0" destOrd="0" presId="urn:microsoft.com/office/officeart/2005/8/layout/cycle6"/>
    <dgm:cxn modelId="{47F1173A-CDA6-454C-B3F6-E52DA0FDBF21}" type="presOf" srcId="{7F98B00A-D673-4F50-8927-32253600B6FC}" destId="{C6153405-8CBB-42FF-ACB4-1A3288EDA3B1}" srcOrd="0" destOrd="0" presId="urn:microsoft.com/office/officeart/2005/8/layout/cycle6"/>
    <dgm:cxn modelId="{5AD479B7-96AC-4A67-A6B7-692F6D45DF88}" type="presParOf" srcId="{70236242-CAB6-4A44-A2F9-BE244E2C5872}" destId="{6DE0D46C-4B08-4E00-BD13-CCA961619D4C}" srcOrd="0" destOrd="0" presId="urn:microsoft.com/office/officeart/2005/8/layout/cycle6"/>
    <dgm:cxn modelId="{54FCC995-891C-49B3-BED6-5E46DA45D822}" type="presParOf" srcId="{70236242-CAB6-4A44-A2F9-BE244E2C5872}" destId="{A6079BDF-9138-45B7-8A6D-E570723060F5}" srcOrd="1" destOrd="0" presId="urn:microsoft.com/office/officeart/2005/8/layout/cycle6"/>
    <dgm:cxn modelId="{699A3392-C5D3-46F6-87A8-D3065D954B2A}" type="presParOf" srcId="{70236242-CAB6-4A44-A2F9-BE244E2C5872}" destId="{8CC10F4A-A232-4598-A551-8B2310DD747D}" srcOrd="2" destOrd="0" presId="urn:microsoft.com/office/officeart/2005/8/layout/cycle6"/>
    <dgm:cxn modelId="{E47D445E-67C0-40B5-A3C1-E6DCB8F1820D}" type="presParOf" srcId="{70236242-CAB6-4A44-A2F9-BE244E2C5872}" destId="{74A50C86-AC68-4521-B6C3-2D6FE7433590}" srcOrd="3" destOrd="0" presId="urn:microsoft.com/office/officeart/2005/8/layout/cycle6"/>
    <dgm:cxn modelId="{3FE853FF-3DBC-48C9-8A63-1646B467209A}" type="presParOf" srcId="{70236242-CAB6-4A44-A2F9-BE244E2C5872}" destId="{5FA80B34-B546-4538-A3BA-5EE3FCDE5074}" srcOrd="4" destOrd="0" presId="urn:microsoft.com/office/officeart/2005/8/layout/cycle6"/>
    <dgm:cxn modelId="{04D1AF05-C2A8-4039-9D8C-4057ABC749A1}" type="presParOf" srcId="{70236242-CAB6-4A44-A2F9-BE244E2C5872}" destId="{B209CB76-E6DB-4586-9ECA-74924A05321D}" srcOrd="5" destOrd="0" presId="urn:microsoft.com/office/officeart/2005/8/layout/cycle6"/>
    <dgm:cxn modelId="{B7D5B6B3-42A9-4A39-81DF-7074BCAA1D65}" type="presParOf" srcId="{70236242-CAB6-4A44-A2F9-BE244E2C5872}" destId="{53D66C57-141A-4FD2-A338-A8C1023DEA17}" srcOrd="6" destOrd="0" presId="urn:microsoft.com/office/officeart/2005/8/layout/cycle6"/>
    <dgm:cxn modelId="{27280DFA-7797-45A7-9D4A-E0177B7E2491}" type="presParOf" srcId="{70236242-CAB6-4A44-A2F9-BE244E2C5872}" destId="{69AC5C2F-CE1A-405E-81DB-C9B078ADE7F7}" srcOrd="7" destOrd="0" presId="urn:microsoft.com/office/officeart/2005/8/layout/cycle6"/>
    <dgm:cxn modelId="{22C290BC-62A8-4C87-9A4A-1803A2EF5F17}" type="presParOf" srcId="{70236242-CAB6-4A44-A2F9-BE244E2C5872}" destId="{30B8F58B-30BA-4977-8047-D7F1EC4DF04D}" srcOrd="8" destOrd="0" presId="urn:microsoft.com/office/officeart/2005/8/layout/cycle6"/>
    <dgm:cxn modelId="{1549D019-FA36-4013-94BB-49E6402CB254}" type="presParOf" srcId="{70236242-CAB6-4A44-A2F9-BE244E2C5872}" destId="{C8A66536-3824-47FC-9144-4C249CC31887}" srcOrd="9" destOrd="0" presId="urn:microsoft.com/office/officeart/2005/8/layout/cycle6"/>
    <dgm:cxn modelId="{8F1D21FC-C123-486C-AB67-AB60222996FC}" type="presParOf" srcId="{70236242-CAB6-4A44-A2F9-BE244E2C5872}" destId="{889976F9-A4AC-4D78-ACC8-F26095FBC731}" srcOrd="10" destOrd="0" presId="urn:microsoft.com/office/officeart/2005/8/layout/cycle6"/>
    <dgm:cxn modelId="{4EC356A2-C500-4CD2-ACCD-69C3D9D07EC8}" type="presParOf" srcId="{70236242-CAB6-4A44-A2F9-BE244E2C5872}" destId="{7A3B6A37-A17A-4311-9466-5FFAD2C2036B}" srcOrd="11" destOrd="0" presId="urn:microsoft.com/office/officeart/2005/8/layout/cycle6"/>
    <dgm:cxn modelId="{A8B41FA5-001F-40C3-A238-1F08E2BB5146}" type="presParOf" srcId="{70236242-CAB6-4A44-A2F9-BE244E2C5872}" destId="{CA85F78F-AB97-4D92-89B7-21BDB6500A2E}" srcOrd="12" destOrd="0" presId="urn:microsoft.com/office/officeart/2005/8/layout/cycle6"/>
    <dgm:cxn modelId="{DE7B4B80-2F5F-4656-9645-5CE3EA2B5056}" type="presParOf" srcId="{70236242-CAB6-4A44-A2F9-BE244E2C5872}" destId="{70372238-5491-450C-B1ED-3426976F0963}" srcOrd="13" destOrd="0" presId="urn:microsoft.com/office/officeart/2005/8/layout/cycle6"/>
    <dgm:cxn modelId="{4215645C-0302-4706-8316-FA9AA8467307}" type="presParOf" srcId="{70236242-CAB6-4A44-A2F9-BE244E2C5872}" destId="{C6153405-8CBB-42FF-ACB4-1A3288EDA3B1}"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FC9203-B6B4-42C6-A397-C9C6FC77D08B}" type="doc">
      <dgm:prSet loTypeId="urn:microsoft.com/office/officeart/2005/8/layout/process1" loCatId="process" qsTypeId="urn:microsoft.com/office/officeart/2005/8/quickstyle/3d2" qsCatId="3D" csTypeId="urn:microsoft.com/office/officeart/2005/8/colors/colorful2" csCatId="colorful" phldr="1"/>
      <dgm:spPr/>
    </dgm:pt>
    <dgm:pt modelId="{AC5AA386-5DB9-4198-AD17-F6C759B66F44}">
      <dgm:prSet phldrT="[Metin]"/>
      <dgm:spPr>
        <a:solidFill>
          <a:schemeClr val="accent4">
            <a:lumMod val="50000"/>
          </a:schemeClr>
        </a:solidFill>
      </dgm:spPr>
      <dgm:t>
        <a:bodyPr/>
        <a:lstStyle/>
        <a:p>
          <a:r>
            <a:rPr lang="tr-TR" dirty="0" smtClean="0">
              <a:latin typeface="Arial" panose="020B0604020202020204" pitchFamily="34" charset="0"/>
              <a:cs typeface="Arial" panose="020B0604020202020204" pitchFamily="34" charset="0"/>
            </a:rPr>
            <a:t>Büyüklere saygılı olmak</a:t>
          </a:r>
          <a:endParaRPr lang="tr-TR" dirty="0">
            <a:latin typeface="Arial" panose="020B0604020202020204" pitchFamily="34" charset="0"/>
            <a:cs typeface="Arial" panose="020B0604020202020204" pitchFamily="34" charset="0"/>
          </a:endParaRPr>
        </a:p>
      </dgm:t>
    </dgm:pt>
    <dgm:pt modelId="{F811AB39-C674-4AFB-90A2-E389955855E6}" type="parTrans" cxnId="{12EA8E12-A5C3-4776-8C4C-E02B0F159D84}">
      <dgm:prSet/>
      <dgm:spPr/>
      <dgm:t>
        <a:bodyPr/>
        <a:lstStyle/>
        <a:p>
          <a:endParaRPr lang="tr-TR"/>
        </a:p>
      </dgm:t>
    </dgm:pt>
    <dgm:pt modelId="{1F5591C5-AAE7-44F9-AF55-D74DFC6FBAC3}" type="sibTrans" cxnId="{12EA8E12-A5C3-4776-8C4C-E02B0F159D84}">
      <dgm:prSet/>
      <dgm:spPr>
        <a:solidFill>
          <a:schemeClr val="bg2">
            <a:lumMod val="75000"/>
          </a:schemeClr>
        </a:solidFill>
      </dgm:spPr>
      <dgm:t>
        <a:bodyPr/>
        <a:lstStyle/>
        <a:p>
          <a:endParaRPr lang="tr-TR"/>
        </a:p>
      </dgm:t>
    </dgm:pt>
    <dgm:pt modelId="{8C1FFE7F-D448-427D-A4BD-7026701487D7}">
      <dgm:prSet phldrT="[Metin]"/>
      <dgm:spPr>
        <a:solidFill>
          <a:schemeClr val="accent4">
            <a:lumMod val="75000"/>
          </a:schemeClr>
        </a:solidFill>
      </dgm:spPr>
      <dgm:t>
        <a:bodyPr/>
        <a:lstStyle/>
        <a:p>
          <a:r>
            <a:rPr lang="tr-TR" dirty="0" smtClean="0">
              <a:latin typeface="Arial" panose="020B0604020202020204" pitchFamily="34" charset="0"/>
              <a:cs typeface="Arial" panose="020B0604020202020204" pitchFamily="34" charset="0"/>
            </a:rPr>
            <a:t>Örfümüzde bulunan bu davranış İslam dinine uygun olduğu için kabul görmüştür.</a:t>
          </a:r>
          <a:endParaRPr lang="tr-TR" dirty="0">
            <a:latin typeface="Arial" panose="020B0604020202020204" pitchFamily="34" charset="0"/>
            <a:cs typeface="Arial" panose="020B0604020202020204" pitchFamily="34" charset="0"/>
          </a:endParaRPr>
        </a:p>
      </dgm:t>
    </dgm:pt>
    <dgm:pt modelId="{80CF5965-DFC8-4B5F-ABCE-264E0823FC53}" type="parTrans" cxnId="{BB56F69F-C005-447E-9609-ED157C9A2243}">
      <dgm:prSet/>
      <dgm:spPr/>
      <dgm:t>
        <a:bodyPr/>
        <a:lstStyle/>
        <a:p>
          <a:endParaRPr lang="tr-TR"/>
        </a:p>
      </dgm:t>
    </dgm:pt>
    <dgm:pt modelId="{58DA57AA-1229-4361-8780-E3D725E75A70}" type="sibTrans" cxnId="{BB56F69F-C005-447E-9609-ED157C9A2243}">
      <dgm:prSet/>
      <dgm:spPr/>
      <dgm:t>
        <a:bodyPr/>
        <a:lstStyle/>
        <a:p>
          <a:endParaRPr lang="tr-TR"/>
        </a:p>
      </dgm:t>
    </dgm:pt>
    <dgm:pt modelId="{1F0171EA-A943-4544-898D-AD6721201851}">
      <dgm:prSet phldrT="[Metin]" phldr="1"/>
      <dgm:spPr>
        <a:solidFill>
          <a:schemeClr val="accent4">
            <a:lumMod val="60000"/>
            <a:lumOff val="40000"/>
          </a:schemeClr>
        </a:solidFill>
      </dgm:spPr>
      <dgm:t>
        <a:bodyPr/>
        <a:lstStyle/>
        <a:p>
          <a:endParaRPr lang="tr-TR" dirty="0"/>
        </a:p>
      </dgm:t>
    </dgm:pt>
    <dgm:pt modelId="{7C81F7D9-2DD0-4F12-B61C-E5F2364C77AB}" type="parTrans" cxnId="{5A5198BC-2897-4423-B7A7-FE22D9C8EDF5}">
      <dgm:prSet/>
      <dgm:spPr/>
      <dgm:t>
        <a:bodyPr/>
        <a:lstStyle/>
        <a:p>
          <a:endParaRPr lang="tr-TR"/>
        </a:p>
      </dgm:t>
    </dgm:pt>
    <dgm:pt modelId="{4A7FCA8E-EB76-4FAB-BEA9-FF9E016BF1B3}" type="sibTrans" cxnId="{5A5198BC-2897-4423-B7A7-FE22D9C8EDF5}">
      <dgm:prSet/>
      <dgm:spPr/>
      <dgm:t>
        <a:bodyPr/>
        <a:lstStyle/>
        <a:p>
          <a:endParaRPr lang="tr-TR"/>
        </a:p>
      </dgm:t>
    </dgm:pt>
    <dgm:pt modelId="{CEC1B4DB-5C11-4DAA-9E40-0010B1AACD0E}" type="pres">
      <dgm:prSet presAssocID="{4BFC9203-B6B4-42C6-A397-C9C6FC77D08B}" presName="Name0" presStyleCnt="0">
        <dgm:presLayoutVars>
          <dgm:dir/>
          <dgm:resizeHandles val="exact"/>
        </dgm:presLayoutVars>
      </dgm:prSet>
      <dgm:spPr/>
    </dgm:pt>
    <dgm:pt modelId="{547230B8-A118-4C05-B3C3-50B3D414FBFE}" type="pres">
      <dgm:prSet presAssocID="{AC5AA386-5DB9-4198-AD17-F6C759B66F44}" presName="node" presStyleLbl="node1" presStyleIdx="0" presStyleCnt="3" custLinFactNeighborX="23222" custLinFactNeighborY="6346">
        <dgm:presLayoutVars>
          <dgm:bulletEnabled val="1"/>
        </dgm:presLayoutVars>
      </dgm:prSet>
      <dgm:spPr/>
      <dgm:t>
        <a:bodyPr/>
        <a:lstStyle/>
        <a:p>
          <a:endParaRPr lang="tr-TR"/>
        </a:p>
      </dgm:t>
    </dgm:pt>
    <dgm:pt modelId="{17AB8A5F-5BCD-48FF-B544-6D9CB0F67CCC}" type="pres">
      <dgm:prSet presAssocID="{1F5591C5-AAE7-44F9-AF55-D74DFC6FBAC3}" presName="sibTrans" presStyleLbl="sibTrans2D1" presStyleIdx="0" presStyleCnt="2" custScaleY="85044"/>
      <dgm:spPr/>
      <dgm:t>
        <a:bodyPr/>
        <a:lstStyle/>
        <a:p>
          <a:endParaRPr lang="tr-TR"/>
        </a:p>
      </dgm:t>
    </dgm:pt>
    <dgm:pt modelId="{D1CE8C83-B54E-496B-BC61-CCD50732A420}" type="pres">
      <dgm:prSet presAssocID="{1F5591C5-AAE7-44F9-AF55-D74DFC6FBAC3}" presName="connectorText" presStyleLbl="sibTrans2D1" presStyleIdx="0" presStyleCnt="2"/>
      <dgm:spPr/>
      <dgm:t>
        <a:bodyPr/>
        <a:lstStyle/>
        <a:p>
          <a:endParaRPr lang="tr-TR"/>
        </a:p>
      </dgm:t>
    </dgm:pt>
    <dgm:pt modelId="{B3F5FD96-8FD7-4D62-815D-01120D473C97}" type="pres">
      <dgm:prSet presAssocID="{8C1FFE7F-D448-427D-A4BD-7026701487D7}" presName="node" presStyleLbl="node1" presStyleIdx="1" presStyleCnt="3" custLinFactNeighborX="0" custLinFactNeighborY="6819">
        <dgm:presLayoutVars>
          <dgm:bulletEnabled val="1"/>
        </dgm:presLayoutVars>
      </dgm:prSet>
      <dgm:spPr/>
      <dgm:t>
        <a:bodyPr/>
        <a:lstStyle/>
        <a:p>
          <a:endParaRPr lang="tr-TR"/>
        </a:p>
      </dgm:t>
    </dgm:pt>
    <dgm:pt modelId="{8E4E07FE-3336-48C9-B1CC-E3D845EEB7B3}" type="pres">
      <dgm:prSet presAssocID="{58DA57AA-1229-4361-8780-E3D725E75A70}" presName="sibTrans" presStyleLbl="sibTrans2D1" presStyleIdx="1" presStyleCnt="2" custScaleY="84914" custLinFactNeighborY="12171"/>
      <dgm:spPr/>
      <dgm:t>
        <a:bodyPr/>
        <a:lstStyle/>
        <a:p>
          <a:endParaRPr lang="tr-TR"/>
        </a:p>
      </dgm:t>
    </dgm:pt>
    <dgm:pt modelId="{42A7267F-96CD-498D-B9E1-0D3EC3A0ED37}" type="pres">
      <dgm:prSet presAssocID="{58DA57AA-1229-4361-8780-E3D725E75A70}" presName="connectorText" presStyleLbl="sibTrans2D1" presStyleIdx="1" presStyleCnt="2"/>
      <dgm:spPr/>
      <dgm:t>
        <a:bodyPr/>
        <a:lstStyle/>
        <a:p>
          <a:endParaRPr lang="tr-TR"/>
        </a:p>
      </dgm:t>
    </dgm:pt>
    <dgm:pt modelId="{80911A22-A610-4B23-8EF5-A4716306AA39}" type="pres">
      <dgm:prSet presAssocID="{1F0171EA-A943-4544-898D-AD6721201851}" presName="node" presStyleLbl="node1" presStyleIdx="2" presStyleCnt="3" custLinFactNeighborX="836" custLinFactNeighborY="6524">
        <dgm:presLayoutVars>
          <dgm:bulletEnabled val="1"/>
        </dgm:presLayoutVars>
      </dgm:prSet>
      <dgm:spPr/>
      <dgm:t>
        <a:bodyPr/>
        <a:lstStyle/>
        <a:p>
          <a:endParaRPr lang="tr-TR"/>
        </a:p>
      </dgm:t>
    </dgm:pt>
  </dgm:ptLst>
  <dgm:cxnLst>
    <dgm:cxn modelId="{7814EABB-5C6A-45C9-B506-0ADBAD4FB1FF}" type="presOf" srcId="{8C1FFE7F-D448-427D-A4BD-7026701487D7}" destId="{B3F5FD96-8FD7-4D62-815D-01120D473C97}" srcOrd="0" destOrd="0" presId="urn:microsoft.com/office/officeart/2005/8/layout/process1"/>
    <dgm:cxn modelId="{5A5198BC-2897-4423-B7A7-FE22D9C8EDF5}" srcId="{4BFC9203-B6B4-42C6-A397-C9C6FC77D08B}" destId="{1F0171EA-A943-4544-898D-AD6721201851}" srcOrd="2" destOrd="0" parTransId="{7C81F7D9-2DD0-4F12-B61C-E5F2364C77AB}" sibTransId="{4A7FCA8E-EB76-4FAB-BEA9-FF9E016BF1B3}"/>
    <dgm:cxn modelId="{CF03A605-9C37-48CC-B8E5-D56A50477781}" type="presOf" srcId="{4BFC9203-B6B4-42C6-A397-C9C6FC77D08B}" destId="{CEC1B4DB-5C11-4DAA-9E40-0010B1AACD0E}" srcOrd="0" destOrd="0" presId="urn:microsoft.com/office/officeart/2005/8/layout/process1"/>
    <dgm:cxn modelId="{12EA8E12-A5C3-4776-8C4C-E02B0F159D84}" srcId="{4BFC9203-B6B4-42C6-A397-C9C6FC77D08B}" destId="{AC5AA386-5DB9-4198-AD17-F6C759B66F44}" srcOrd="0" destOrd="0" parTransId="{F811AB39-C674-4AFB-90A2-E389955855E6}" sibTransId="{1F5591C5-AAE7-44F9-AF55-D74DFC6FBAC3}"/>
    <dgm:cxn modelId="{AB0F3187-2100-48F5-A518-72F251F8B7D0}" type="presOf" srcId="{1F5591C5-AAE7-44F9-AF55-D74DFC6FBAC3}" destId="{17AB8A5F-5BCD-48FF-B544-6D9CB0F67CCC}" srcOrd="0" destOrd="0" presId="urn:microsoft.com/office/officeart/2005/8/layout/process1"/>
    <dgm:cxn modelId="{BB56F69F-C005-447E-9609-ED157C9A2243}" srcId="{4BFC9203-B6B4-42C6-A397-C9C6FC77D08B}" destId="{8C1FFE7F-D448-427D-A4BD-7026701487D7}" srcOrd="1" destOrd="0" parTransId="{80CF5965-DFC8-4B5F-ABCE-264E0823FC53}" sibTransId="{58DA57AA-1229-4361-8780-E3D725E75A70}"/>
    <dgm:cxn modelId="{6FA50E3D-9276-4420-B67E-CCCA86D880B4}" type="presOf" srcId="{58DA57AA-1229-4361-8780-E3D725E75A70}" destId="{42A7267F-96CD-498D-B9E1-0D3EC3A0ED37}" srcOrd="1" destOrd="0" presId="urn:microsoft.com/office/officeart/2005/8/layout/process1"/>
    <dgm:cxn modelId="{C832C0B0-D4A5-4BAF-BBD2-C041CCED1AA1}" type="presOf" srcId="{1F5591C5-AAE7-44F9-AF55-D74DFC6FBAC3}" destId="{D1CE8C83-B54E-496B-BC61-CCD50732A420}" srcOrd="1" destOrd="0" presId="urn:microsoft.com/office/officeart/2005/8/layout/process1"/>
    <dgm:cxn modelId="{5732BF5D-B4E1-4747-BA5B-D80B7039C33A}" type="presOf" srcId="{58DA57AA-1229-4361-8780-E3D725E75A70}" destId="{8E4E07FE-3336-48C9-B1CC-E3D845EEB7B3}" srcOrd="0" destOrd="0" presId="urn:microsoft.com/office/officeart/2005/8/layout/process1"/>
    <dgm:cxn modelId="{4A42B67E-543D-485E-8BD3-06428B737067}" type="presOf" srcId="{1F0171EA-A943-4544-898D-AD6721201851}" destId="{80911A22-A610-4B23-8EF5-A4716306AA39}" srcOrd="0" destOrd="0" presId="urn:microsoft.com/office/officeart/2005/8/layout/process1"/>
    <dgm:cxn modelId="{66740333-7186-48CC-8633-ACA955860E05}" type="presOf" srcId="{AC5AA386-5DB9-4198-AD17-F6C759B66F44}" destId="{547230B8-A118-4C05-B3C3-50B3D414FBFE}" srcOrd="0" destOrd="0" presId="urn:microsoft.com/office/officeart/2005/8/layout/process1"/>
    <dgm:cxn modelId="{0AE23296-6F8E-482F-8FD1-CFBD1AD5098D}" type="presParOf" srcId="{CEC1B4DB-5C11-4DAA-9E40-0010B1AACD0E}" destId="{547230B8-A118-4C05-B3C3-50B3D414FBFE}" srcOrd="0" destOrd="0" presId="urn:microsoft.com/office/officeart/2005/8/layout/process1"/>
    <dgm:cxn modelId="{A961D23D-C385-4C0E-AABE-3DAE57CAE4B8}" type="presParOf" srcId="{CEC1B4DB-5C11-4DAA-9E40-0010B1AACD0E}" destId="{17AB8A5F-5BCD-48FF-B544-6D9CB0F67CCC}" srcOrd="1" destOrd="0" presId="urn:microsoft.com/office/officeart/2005/8/layout/process1"/>
    <dgm:cxn modelId="{76162D78-0F4B-4523-9982-F6A8CBB75D7F}" type="presParOf" srcId="{17AB8A5F-5BCD-48FF-B544-6D9CB0F67CCC}" destId="{D1CE8C83-B54E-496B-BC61-CCD50732A420}" srcOrd="0" destOrd="0" presId="urn:microsoft.com/office/officeart/2005/8/layout/process1"/>
    <dgm:cxn modelId="{8C810A22-C2AD-48F5-AEFE-D4CF38D3E7BF}" type="presParOf" srcId="{CEC1B4DB-5C11-4DAA-9E40-0010B1AACD0E}" destId="{B3F5FD96-8FD7-4D62-815D-01120D473C97}" srcOrd="2" destOrd="0" presId="urn:microsoft.com/office/officeart/2005/8/layout/process1"/>
    <dgm:cxn modelId="{98BE6F37-651B-4F62-91CD-20F4D60C1240}" type="presParOf" srcId="{CEC1B4DB-5C11-4DAA-9E40-0010B1AACD0E}" destId="{8E4E07FE-3336-48C9-B1CC-E3D845EEB7B3}" srcOrd="3" destOrd="0" presId="urn:microsoft.com/office/officeart/2005/8/layout/process1"/>
    <dgm:cxn modelId="{695D2F02-ECE5-4E69-BC50-1E800F22149E}" type="presParOf" srcId="{8E4E07FE-3336-48C9-B1CC-E3D845EEB7B3}" destId="{42A7267F-96CD-498D-B9E1-0D3EC3A0ED37}" srcOrd="0" destOrd="0" presId="urn:microsoft.com/office/officeart/2005/8/layout/process1"/>
    <dgm:cxn modelId="{EC4BF328-0681-4B08-8791-03F396C9D387}" type="presParOf" srcId="{CEC1B4DB-5C11-4DAA-9E40-0010B1AACD0E}" destId="{80911A22-A610-4B23-8EF5-A4716306AA3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E220D0-FEFE-453F-8DF1-F47C310566D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tr-TR"/>
        </a:p>
      </dgm:t>
    </dgm:pt>
    <dgm:pt modelId="{173E5D72-4D37-4250-8EFE-D52BC8F37E8F}">
      <dgm:prSet phldrT="[Metin]">
        <dgm:style>
          <a:lnRef idx="0">
            <a:schemeClr val="accent2"/>
          </a:lnRef>
          <a:fillRef idx="3">
            <a:schemeClr val="accent2"/>
          </a:fillRef>
          <a:effectRef idx="3">
            <a:schemeClr val="accent2"/>
          </a:effectRef>
          <a:fontRef idx="minor">
            <a:schemeClr val="lt1"/>
          </a:fontRef>
        </dgm:style>
      </dgm:prSet>
      <dgm:spPr>
        <a:solidFill>
          <a:schemeClr val="accent2">
            <a:lumMod val="50000"/>
          </a:schemeClr>
        </a:solidFill>
      </dgm:spPr>
      <dgm:t>
        <a:bodyPr/>
        <a:lstStyle/>
        <a:p>
          <a:r>
            <a:rPr lang="tr-TR" dirty="0" smtClean="0">
              <a:latin typeface="Arial" panose="020B0604020202020204" pitchFamily="34" charset="0"/>
              <a:cs typeface="Arial" panose="020B0604020202020204" pitchFamily="34" charset="0"/>
            </a:rPr>
            <a:t>Kız kaçırmak, kan davası, başlık parası</a:t>
          </a:r>
          <a:endParaRPr lang="tr-TR" dirty="0">
            <a:latin typeface="Arial" panose="020B0604020202020204" pitchFamily="34" charset="0"/>
            <a:cs typeface="Arial" panose="020B0604020202020204" pitchFamily="34" charset="0"/>
          </a:endParaRPr>
        </a:p>
      </dgm:t>
    </dgm:pt>
    <dgm:pt modelId="{645A8909-FB72-44FA-A076-6B5D9DEEB7DF}" type="parTrans" cxnId="{058C84B8-B3D4-48B3-AE5E-20331407E0C6}">
      <dgm:prSet/>
      <dgm:spPr/>
      <dgm:t>
        <a:bodyPr/>
        <a:lstStyle/>
        <a:p>
          <a:endParaRPr lang="tr-TR"/>
        </a:p>
      </dgm:t>
    </dgm:pt>
    <dgm:pt modelId="{59CF86BE-6667-40AB-AD38-A6A2AFFF06FC}" type="sibTrans" cxnId="{058C84B8-B3D4-48B3-AE5E-20331407E0C6}">
      <dgm:prSet/>
      <dgm:spPr>
        <a:solidFill>
          <a:schemeClr val="bg2">
            <a:lumMod val="75000"/>
          </a:schemeClr>
        </a:solidFill>
      </dgm:spPr>
      <dgm:t>
        <a:bodyPr/>
        <a:lstStyle/>
        <a:p>
          <a:endParaRPr lang="tr-TR"/>
        </a:p>
      </dgm:t>
    </dgm:pt>
    <dgm:pt modelId="{E838F71B-BCDF-43B9-947E-D33A610C9626}">
      <dgm:prSet phldrT="[Metin]"/>
      <dgm:spPr>
        <a:solidFill>
          <a:schemeClr val="accent2">
            <a:lumMod val="75000"/>
          </a:schemeClr>
        </a:solidFill>
      </dgm:spPr>
      <dgm:t>
        <a:bodyPr/>
        <a:lstStyle/>
        <a:p>
          <a:r>
            <a:rPr lang="tr-TR" dirty="0" smtClean="0">
              <a:latin typeface="Arial" panose="020B0604020202020204" pitchFamily="34" charset="0"/>
              <a:cs typeface="Arial" panose="020B0604020202020204" pitchFamily="34" charset="0"/>
            </a:rPr>
            <a:t>Bu ve buna benzer uygulamalar İslam dininin esaslarına aykırı olduğu için reddedilmiştir. </a:t>
          </a:r>
          <a:endParaRPr lang="tr-TR" dirty="0">
            <a:latin typeface="Arial" panose="020B0604020202020204" pitchFamily="34" charset="0"/>
            <a:cs typeface="Arial" panose="020B0604020202020204" pitchFamily="34" charset="0"/>
          </a:endParaRPr>
        </a:p>
      </dgm:t>
    </dgm:pt>
    <dgm:pt modelId="{B60BA5CD-E47E-4521-97CF-6A73EC156584}" type="parTrans" cxnId="{98729137-0967-479D-895F-67A79C5D021C}">
      <dgm:prSet/>
      <dgm:spPr/>
      <dgm:t>
        <a:bodyPr/>
        <a:lstStyle/>
        <a:p>
          <a:endParaRPr lang="tr-TR"/>
        </a:p>
      </dgm:t>
    </dgm:pt>
    <dgm:pt modelId="{E66336B3-A95E-4684-A3D7-5B1D099FEF7C}" type="sibTrans" cxnId="{98729137-0967-479D-895F-67A79C5D021C}">
      <dgm:prSet/>
      <dgm:spPr>
        <a:solidFill>
          <a:schemeClr val="bg2">
            <a:lumMod val="75000"/>
          </a:schemeClr>
        </a:solidFill>
      </dgm:spPr>
      <dgm:t>
        <a:bodyPr/>
        <a:lstStyle/>
        <a:p>
          <a:endParaRPr lang="tr-TR"/>
        </a:p>
      </dgm:t>
    </dgm:pt>
    <dgm:pt modelId="{674B197C-E0A4-414C-8D1C-71FAF8391061}">
      <dgm:prSet phldrT="[Metin]" phldr="1"/>
      <dgm:spPr>
        <a:solidFill>
          <a:schemeClr val="accent2">
            <a:lumMod val="60000"/>
            <a:lumOff val="40000"/>
          </a:schemeClr>
        </a:solidFill>
      </dgm:spPr>
      <dgm:t>
        <a:bodyPr/>
        <a:lstStyle/>
        <a:p>
          <a:endParaRPr lang="tr-TR" dirty="0"/>
        </a:p>
      </dgm:t>
    </dgm:pt>
    <dgm:pt modelId="{578CE7AF-19A5-4DF6-ADA0-F581A146E7A4}" type="parTrans" cxnId="{E6A3C67D-4052-4CD9-B50E-043A7967E4D4}">
      <dgm:prSet/>
      <dgm:spPr/>
      <dgm:t>
        <a:bodyPr/>
        <a:lstStyle/>
        <a:p>
          <a:endParaRPr lang="tr-TR"/>
        </a:p>
      </dgm:t>
    </dgm:pt>
    <dgm:pt modelId="{3600D58E-09BE-44B2-BFDB-4F1A5B3AAF07}" type="sibTrans" cxnId="{E6A3C67D-4052-4CD9-B50E-043A7967E4D4}">
      <dgm:prSet/>
      <dgm:spPr/>
      <dgm:t>
        <a:bodyPr/>
        <a:lstStyle/>
        <a:p>
          <a:endParaRPr lang="tr-TR"/>
        </a:p>
      </dgm:t>
    </dgm:pt>
    <dgm:pt modelId="{FDD1298A-B386-423D-9D73-CEEB3F784E7E}" type="pres">
      <dgm:prSet presAssocID="{C9E220D0-FEFE-453F-8DF1-F47C310566DC}" presName="Name0" presStyleCnt="0">
        <dgm:presLayoutVars>
          <dgm:dir/>
          <dgm:resizeHandles val="exact"/>
        </dgm:presLayoutVars>
      </dgm:prSet>
      <dgm:spPr/>
      <dgm:t>
        <a:bodyPr/>
        <a:lstStyle/>
        <a:p>
          <a:endParaRPr lang="tr-TR"/>
        </a:p>
      </dgm:t>
    </dgm:pt>
    <dgm:pt modelId="{2A9D2525-F8AF-4AB7-8A97-96428019B442}" type="pres">
      <dgm:prSet presAssocID="{173E5D72-4D37-4250-8EFE-D52BC8F37E8F}" presName="node" presStyleLbl="node1" presStyleIdx="0" presStyleCnt="3" custLinFactNeighborX="20188" custLinFactNeighborY="18065">
        <dgm:presLayoutVars>
          <dgm:bulletEnabled val="1"/>
        </dgm:presLayoutVars>
      </dgm:prSet>
      <dgm:spPr/>
      <dgm:t>
        <a:bodyPr/>
        <a:lstStyle/>
        <a:p>
          <a:endParaRPr lang="tr-TR"/>
        </a:p>
      </dgm:t>
    </dgm:pt>
    <dgm:pt modelId="{E1A099E7-EC32-4FF5-904F-9D5AA744A5AF}" type="pres">
      <dgm:prSet presAssocID="{59CF86BE-6667-40AB-AD38-A6A2AFFF06FC}" presName="sibTrans" presStyleLbl="sibTrans2D1" presStyleIdx="0" presStyleCnt="2" custScaleX="132554" custScaleY="94193" custLinFactX="400000" custLinFactNeighborX="408701" custLinFactNeighborY="-229"/>
      <dgm:spPr/>
      <dgm:t>
        <a:bodyPr/>
        <a:lstStyle/>
        <a:p>
          <a:endParaRPr lang="tr-TR"/>
        </a:p>
      </dgm:t>
    </dgm:pt>
    <dgm:pt modelId="{72F81AA6-9DC4-46FC-A728-F176F54FC696}" type="pres">
      <dgm:prSet presAssocID="{59CF86BE-6667-40AB-AD38-A6A2AFFF06FC}" presName="connectorText" presStyleLbl="sibTrans2D1" presStyleIdx="0" presStyleCnt="2"/>
      <dgm:spPr/>
      <dgm:t>
        <a:bodyPr/>
        <a:lstStyle/>
        <a:p>
          <a:endParaRPr lang="tr-TR"/>
        </a:p>
      </dgm:t>
    </dgm:pt>
    <dgm:pt modelId="{DC17F132-53CA-4D9F-934B-7A3CD90F6789}" type="pres">
      <dgm:prSet presAssocID="{E838F71B-BCDF-43B9-947E-D33A610C9626}" presName="node" presStyleLbl="node1" presStyleIdx="1" presStyleCnt="3" custLinFactNeighborX="-4215" custLinFactNeighborY="14581">
        <dgm:presLayoutVars>
          <dgm:bulletEnabled val="1"/>
        </dgm:presLayoutVars>
      </dgm:prSet>
      <dgm:spPr/>
      <dgm:t>
        <a:bodyPr/>
        <a:lstStyle/>
        <a:p>
          <a:endParaRPr lang="tr-TR"/>
        </a:p>
      </dgm:t>
    </dgm:pt>
    <dgm:pt modelId="{D7EAA985-B251-40DB-B97A-A6FA8EF82D5C}" type="pres">
      <dgm:prSet presAssocID="{E66336B3-A95E-4684-A3D7-5B1D099FEF7C}" presName="sibTrans" presStyleLbl="sibTrans2D1" presStyleIdx="1" presStyleCnt="2" custScaleY="99161" custLinFactX="-300000" custLinFactNeighborX="-323243" custLinFactNeighborY="22246"/>
      <dgm:spPr/>
      <dgm:t>
        <a:bodyPr/>
        <a:lstStyle/>
        <a:p>
          <a:endParaRPr lang="tr-TR"/>
        </a:p>
      </dgm:t>
    </dgm:pt>
    <dgm:pt modelId="{9A362978-AEF5-47AA-A566-0DE6D21AEC9E}" type="pres">
      <dgm:prSet presAssocID="{E66336B3-A95E-4684-A3D7-5B1D099FEF7C}" presName="connectorText" presStyleLbl="sibTrans2D1" presStyleIdx="1" presStyleCnt="2"/>
      <dgm:spPr/>
      <dgm:t>
        <a:bodyPr/>
        <a:lstStyle/>
        <a:p>
          <a:endParaRPr lang="tr-TR"/>
        </a:p>
      </dgm:t>
    </dgm:pt>
    <dgm:pt modelId="{4F2F83D5-A541-4F21-BF35-CEA799362B27}" type="pres">
      <dgm:prSet presAssocID="{674B197C-E0A4-414C-8D1C-71FAF8391061}" presName="node" presStyleLbl="node1" presStyleIdx="2" presStyleCnt="3" custLinFactNeighborX="-3378" custLinFactNeighborY="14581">
        <dgm:presLayoutVars>
          <dgm:bulletEnabled val="1"/>
        </dgm:presLayoutVars>
      </dgm:prSet>
      <dgm:spPr/>
      <dgm:t>
        <a:bodyPr/>
        <a:lstStyle/>
        <a:p>
          <a:endParaRPr lang="tr-TR"/>
        </a:p>
      </dgm:t>
    </dgm:pt>
  </dgm:ptLst>
  <dgm:cxnLst>
    <dgm:cxn modelId="{4FAB129F-638C-442D-BBB8-222688E69953}" type="presOf" srcId="{59CF86BE-6667-40AB-AD38-A6A2AFFF06FC}" destId="{72F81AA6-9DC4-46FC-A728-F176F54FC696}" srcOrd="1" destOrd="0" presId="urn:microsoft.com/office/officeart/2005/8/layout/process1"/>
    <dgm:cxn modelId="{E6A3C67D-4052-4CD9-B50E-043A7967E4D4}" srcId="{C9E220D0-FEFE-453F-8DF1-F47C310566DC}" destId="{674B197C-E0A4-414C-8D1C-71FAF8391061}" srcOrd="2" destOrd="0" parTransId="{578CE7AF-19A5-4DF6-ADA0-F581A146E7A4}" sibTransId="{3600D58E-09BE-44B2-BFDB-4F1A5B3AAF07}"/>
    <dgm:cxn modelId="{D271C2F9-5C6E-4EFC-99EE-1822A4FB44ED}" type="presOf" srcId="{E66336B3-A95E-4684-A3D7-5B1D099FEF7C}" destId="{9A362978-AEF5-47AA-A566-0DE6D21AEC9E}" srcOrd="1" destOrd="0" presId="urn:microsoft.com/office/officeart/2005/8/layout/process1"/>
    <dgm:cxn modelId="{D1A6913D-2B96-492E-A399-7274DF7F8BEE}" type="presOf" srcId="{59CF86BE-6667-40AB-AD38-A6A2AFFF06FC}" destId="{E1A099E7-EC32-4FF5-904F-9D5AA744A5AF}" srcOrd="0" destOrd="0" presId="urn:microsoft.com/office/officeart/2005/8/layout/process1"/>
    <dgm:cxn modelId="{058C84B8-B3D4-48B3-AE5E-20331407E0C6}" srcId="{C9E220D0-FEFE-453F-8DF1-F47C310566DC}" destId="{173E5D72-4D37-4250-8EFE-D52BC8F37E8F}" srcOrd="0" destOrd="0" parTransId="{645A8909-FB72-44FA-A076-6B5D9DEEB7DF}" sibTransId="{59CF86BE-6667-40AB-AD38-A6A2AFFF06FC}"/>
    <dgm:cxn modelId="{6D35FCBA-4DAC-4D63-A65E-895360FEBD52}" type="presOf" srcId="{674B197C-E0A4-414C-8D1C-71FAF8391061}" destId="{4F2F83D5-A541-4F21-BF35-CEA799362B27}" srcOrd="0" destOrd="0" presId="urn:microsoft.com/office/officeart/2005/8/layout/process1"/>
    <dgm:cxn modelId="{EC21053A-806E-45BA-8A5C-178C880DD615}" type="presOf" srcId="{C9E220D0-FEFE-453F-8DF1-F47C310566DC}" destId="{FDD1298A-B386-423D-9D73-CEEB3F784E7E}" srcOrd="0" destOrd="0" presId="urn:microsoft.com/office/officeart/2005/8/layout/process1"/>
    <dgm:cxn modelId="{DB7BE004-0F95-409E-BCC4-7B7F2894009A}" type="presOf" srcId="{E838F71B-BCDF-43B9-947E-D33A610C9626}" destId="{DC17F132-53CA-4D9F-934B-7A3CD90F6789}" srcOrd="0" destOrd="0" presId="urn:microsoft.com/office/officeart/2005/8/layout/process1"/>
    <dgm:cxn modelId="{0A4EAA7F-6424-4417-9419-65362FDE4DCA}" type="presOf" srcId="{173E5D72-4D37-4250-8EFE-D52BC8F37E8F}" destId="{2A9D2525-F8AF-4AB7-8A97-96428019B442}" srcOrd="0" destOrd="0" presId="urn:microsoft.com/office/officeart/2005/8/layout/process1"/>
    <dgm:cxn modelId="{F52EEA7F-5259-4445-B0F3-0AC95D473957}" type="presOf" srcId="{E66336B3-A95E-4684-A3D7-5B1D099FEF7C}" destId="{D7EAA985-B251-40DB-B97A-A6FA8EF82D5C}" srcOrd="0" destOrd="0" presId="urn:microsoft.com/office/officeart/2005/8/layout/process1"/>
    <dgm:cxn modelId="{98729137-0967-479D-895F-67A79C5D021C}" srcId="{C9E220D0-FEFE-453F-8DF1-F47C310566DC}" destId="{E838F71B-BCDF-43B9-947E-D33A610C9626}" srcOrd="1" destOrd="0" parTransId="{B60BA5CD-E47E-4521-97CF-6A73EC156584}" sibTransId="{E66336B3-A95E-4684-A3D7-5B1D099FEF7C}"/>
    <dgm:cxn modelId="{8DFFE64B-B434-4D79-B6B3-F75C61F60BF9}" type="presParOf" srcId="{FDD1298A-B386-423D-9D73-CEEB3F784E7E}" destId="{2A9D2525-F8AF-4AB7-8A97-96428019B442}" srcOrd="0" destOrd="0" presId="urn:microsoft.com/office/officeart/2005/8/layout/process1"/>
    <dgm:cxn modelId="{39E0001C-8212-466B-93F0-D6407D61325B}" type="presParOf" srcId="{FDD1298A-B386-423D-9D73-CEEB3F784E7E}" destId="{E1A099E7-EC32-4FF5-904F-9D5AA744A5AF}" srcOrd="1" destOrd="0" presId="urn:microsoft.com/office/officeart/2005/8/layout/process1"/>
    <dgm:cxn modelId="{771B2267-89C2-4EEC-8E3A-C088E4FC95C6}" type="presParOf" srcId="{E1A099E7-EC32-4FF5-904F-9D5AA744A5AF}" destId="{72F81AA6-9DC4-46FC-A728-F176F54FC696}" srcOrd="0" destOrd="0" presId="urn:microsoft.com/office/officeart/2005/8/layout/process1"/>
    <dgm:cxn modelId="{176E3E82-EEEC-4762-B615-75FB7C6AF5B9}" type="presParOf" srcId="{FDD1298A-B386-423D-9D73-CEEB3F784E7E}" destId="{DC17F132-53CA-4D9F-934B-7A3CD90F6789}" srcOrd="2" destOrd="0" presId="urn:microsoft.com/office/officeart/2005/8/layout/process1"/>
    <dgm:cxn modelId="{ED245D59-E2F5-4500-9E4F-308A3E874072}" type="presParOf" srcId="{FDD1298A-B386-423D-9D73-CEEB3F784E7E}" destId="{D7EAA985-B251-40DB-B97A-A6FA8EF82D5C}" srcOrd="3" destOrd="0" presId="urn:microsoft.com/office/officeart/2005/8/layout/process1"/>
    <dgm:cxn modelId="{85370DC2-62C4-4449-8DF3-1BC9283CED99}" type="presParOf" srcId="{D7EAA985-B251-40DB-B97A-A6FA8EF82D5C}" destId="{9A362978-AEF5-47AA-A566-0DE6D21AEC9E}" srcOrd="0" destOrd="0" presId="urn:microsoft.com/office/officeart/2005/8/layout/process1"/>
    <dgm:cxn modelId="{B86312AD-F762-4F97-AA60-D64EA0A58E91}" type="presParOf" srcId="{FDD1298A-B386-423D-9D73-CEEB3F784E7E}" destId="{4F2F83D5-A541-4F21-BF35-CEA799362B27}"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76AB97-215C-4AE9-A300-BCEFF9FDE245}">
      <dsp:nvSpPr>
        <dsp:cNvPr id="0" name=""/>
        <dsp:cNvSpPr/>
      </dsp:nvSpPr>
      <dsp:spPr>
        <a:xfrm>
          <a:off x="6095138" y="1772570"/>
          <a:ext cx="2418318" cy="636520"/>
        </a:xfrm>
        <a:custGeom>
          <a:avLst/>
          <a:gdLst/>
          <a:ahLst/>
          <a:cxnLst/>
          <a:rect l="0" t="0" r="0" b="0"/>
          <a:pathLst>
            <a:path>
              <a:moveTo>
                <a:pt x="0" y="0"/>
              </a:moveTo>
              <a:lnTo>
                <a:pt x="0" y="264280"/>
              </a:lnTo>
              <a:lnTo>
                <a:pt x="2418318" y="264280"/>
              </a:lnTo>
              <a:lnTo>
                <a:pt x="2418318" y="636520"/>
              </a:lnTo>
            </a:path>
          </a:pathLst>
        </a:custGeom>
        <a:noFill/>
        <a:ln w="34925" cap="flat" cmpd="sng" algn="in">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64E17E0B-E5B1-4C85-9181-32724A056C55}">
      <dsp:nvSpPr>
        <dsp:cNvPr id="0" name=""/>
        <dsp:cNvSpPr/>
      </dsp:nvSpPr>
      <dsp:spPr>
        <a:xfrm>
          <a:off x="3161889" y="1772570"/>
          <a:ext cx="2933249" cy="677679"/>
        </a:xfrm>
        <a:custGeom>
          <a:avLst/>
          <a:gdLst/>
          <a:ahLst/>
          <a:cxnLst/>
          <a:rect l="0" t="0" r="0" b="0"/>
          <a:pathLst>
            <a:path>
              <a:moveTo>
                <a:pt x="2933249" y="0"/>
              </a:moveTo>
              <a:lnTo>
                <a:pt x="2933249" y="305439"/>
              </a:lnTo>
              <a:lnTo>
                <a:pt x="0" y="305439"/>
              </a:lnTo>
              <a:lnTo>
                <a:pt x="0" y="677679"/>
              </a:lnTo>
            </a:path>
          </a:pathLst>
        </a:custGeom>
        <a:noFill/>
        <a:ln w="34925" cap="flat" cmpd="sng" algn="in">
          <a:solidFill>
            <a:schemeClr val="dk1"/>
          </a:solidFill>
          <a:prstDash val="solid"/>
        </a:ln>
        <a:effectLst/>
      </dsp:spPr>
      <dsp:style>
        <a:lnRef idx="2">
          <a:schemeClr val="dk1"/>
        </a:lnRef>
        <a:fillRef idx="0">
          <a:schemeClr val="dk1"/>
        </a:fillRef>
        <a:effectRef idx="1">
          <a:schemeClr val="dk1"/>
        </a:effectRef>
        <a:fontRef idx="minor">
          <a:schemeClr val="tx1"/>
        </a:fontRef>
      </dsp:style>
    </dsp:sp>
    <dsp:sp modelId="{3DF64DA8-4EAC-46A7-817C-48D568447F34}">
      <dsp:nvSpPr>
        <dsp:cNvPr id="0" name=""/>
        <dsp:cNvSpPr/>
      </dsp:nvSpPr>
      <dsp:spPr>
        <a:xfrm>
          <a:off x="4322568" y="0"/>
          <a:ext cx="3545141" cy="1772570"/>
        </a:xfrm>
        <a:prstGeom prst="rect">
          <a:avLst/>
        </a:prstGeom>
        <a:solidFill>
          <a:schemeClr val="accent5">
            <a:lumMod val="60000"/>
            <a:lumOff val="40000"/>
          </a:schemeClr>
        </a:solidFill>
        <a:ln>
          <a:solidFill>
            <a:schemeClr val="tx1">
              <a:lumMod val="95000"/>
              <a:lumOff val="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tr-TR" sz="4800" kern="1200" dirty="0" smtClean="0">
              <a:latin typeface="Arial" panose="020B0604020202020204" pitchFamily="34" charset="0"/>
              <a:cs typeface="Arial" panose="020B0604020202020204" pitchFamily="34" charset="0"/>
            </a:rPr>
            <a:t>DEĞERLER</a:t>
          </a:r>
          <a:endParaRPr lang="tr-TR" sz="4800" kern="1200" dirty="0">
            <a:latin typeface="Arial" panose="020B0604020202020204" pitchFamily="34" charset="0"/>
            <a:cs typeface="Arial" panose="020B0604020202020204" pitchFamily="34" charset="0"/>
          </a:endParaRPr>
        </a:p>
      </dsp:txBody>
      <dsp:txXfrm>
        <a:off x="4322568" y="0"/>
        <a:ext cx="3545141" cy="1772570"/>
      </dsp:txXfrm>
    </dsp:sp>
    <dsp:sp modelId="{730ABEEE-BB1F-47F5-ACED-7BAE310FA176}">
      <dsp:nvSpPr>
        <dsp:cNvPr id="0" name=""/>
        <dsp:cNvSpPr/>
      </dsp:nvSpPr>
      <dsp:spPr>
        <a:xfrm>
          <a:off x="673306" y="2450249"/>
          <a:ext cx="4977165" cy="4069697"/>
        </a:xfrm>
        <a:prstGeom prst="rect">
          <a:avLst/>
        </a:prstGeom>
        <a:solidFill>
          <a:schemeClr val="accent5">
            <a:lumMod val="60000"/>
            <a:lumOff val="40000"/>
          </a:schemeClr>
        </a:solidFill>
        <a:ln>
          <a:solidFill>
            <a:schemeClr val="accent5">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latin typeface="Arial" panose="020B0604020202020204" pitchFamily="34" charset="0"/>
              <a:cs typeface="Arial" panose="020B0604020202020204" pitchFamily="34" charset="0"/>
            </a:rPr>
            <a:t>DEĞİŞEBİLEN</a:t>
          </a:r>
        </a:p>
        <a:p>
          <a:pPr lvl="0" algn="ctr" defTabSz="1422400">
            <a:lnSpc>
              <a:spcPct val="90000"/>
            </a:lnSpc>
            <a:spcBef>
              <a:spcPct val="0"/>
            </a:spcBef>
            <a:spcAft>
              <a:spcPct val="35000"/>
            </a:spcAft>
          </a:pPr>
          <a:r>
            <a:rPr lang="tr-TR" sz="3200" kern="1200" dirty="0" smtClean="0">
              <a:latin typeface="Arial" panose="020B0604020202020204" pitchFamily="34" charset="0"/>
              <a:cs typeface="Arial" panose="020B0604020202020204" pitchFamily="34" charset="0"/>
            </a:rPr>
            <a:t>Kişiye, topluma, yaşa, cinsiyete, eğitim durumuna göre değişiklik arz eden değerledir. Örneğin kitabın güzel ya da çirkin olması vb. </a:t>
          </a:r>
        </a:p>
      </dsp:txBody>
      <dsp:txXfrm>
        <a:off x="673306" y="2450249"/>
        <a:ext cx="4977165" cy="4069697"/>
      </dsp:txXfrm>
    </dsp:sp>
    <dsp:sp modelId="{4E46E3C2-361B-4533-B074-59BE0283AB39}">
      <dsp:nvSpPr>
        <dsp:cNvPr id="0" name=""/>
        <dsp:cNvSpPr/>
      </dsp:nvSpPr>
      <dsp:spPr>
        <a:xfrm>
          <a:off x="6059758" y="2409090"/>
          <a:ext cx="4907397" cy="4057307"/>
        </a:xfrm>
        <a:prstGeom prst="rect">
          <a:avLst/>
        </a:prstGeom>
        <a:solidFill>
          <a:schemeClr val="accent5">
            <a:lumMod val="60000"/>
            <a:lumOff val="40000"/>
          </a:schemeClr>
        </a:solidFill>
        <a:ln>
          <a:solidFill>
            <a:schemeClr val="accent5">
              <a:lumMod val="5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latin typeface="Arial" panose="020B0604020202020204" pitchFamily="34" charset="0"/>
              <a:cs typeface="Arial" panose="020B0604020202020204" pitchFamily="34" charset="0"/>
            </a:rPr>
            <a:t>DEĞİŞMEYEN</a:t>
          </a:r>
        </a:p>
        <a:p>
          <a:pPr lvl="0" algn="ctr" defTabSz="1422400">
            <a:lnSpc>
              <a:spcPct val="90000"/>
            </a:lnSpc>
            <a:spcBef>
              <a:spcPct val="0"/>
            </a:spcBef>
            <a:spcAft>
              <a:spcPct val="35000"/>
            </a:spcAft>
          </a:pPr>
          <a:r>
            <a:rPr lang="tr-TR" sz="3200" kern="1200" dirty="0" smtClean="0">
              <a:latin typeface="Arial" panose="020B0604020202020204" pitchFamily="34" charset="0"/>
              <a:cs typeface="Arial" panose="020B0604020202020204" pitchFamily="34" charset="0"/>
            </a:rPr>
            <a:t>Üst değer olarak ifade edilen değişmeyen değerler toplumdan topluma değişmeyen değerledir. Nihai değerler de denilebilir. Örneğin kardeşlik, adalet, iyilik, dürüstlük vb.</a:t>
          </a:r>
        </a:p>
      </dsp:txBody>
      <dsp:txXfrm>
        <a:off x="6059758" y="2409090"/>
        <a:ext cx="4907397" cy="40573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0D46C-4B08-4E00-BD13-CCA961619D4C}">
      <dsp:nvSpPr>
        <dsp:cNvPr id="0" name=""/>
        <dsp:cNvSpPr/>
      </dsp:nvSpPr>
      <dsp:spPr>
        <a:xfrm>
          <a:off x="4029453" y="-115930"/>
          <a:ext cx="1892108" cy="1501855"/>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latin typeface="Arial" panose="020B0604020202020204" pitchFamily="34" charset="0"/>
              <a:cs typeface="Arial" panose="020B0604020202020204" pitchFamily="34" charset="0"/>
            </a:rPr>
            <a:t>ESTETİK</a:t>
          </a:r>
        </a:p>
        <a:p>
          <a:pPr lvl="0" algn="ctr" defTabSz="889000">
            <a:lnSpc>
              <a:spcPct val="90000"/>
            </a:lnSpc>
            <a:spcBef>
              <a:spcPct val="0"/>
            </a:spcBef>
            <a:spcAft>
              <a:spcPct val="35000"/>
            </a:spcAft>
          </a:pPr>
          <a:r>
            <a:rPr lang="tr-TR" sz="2000" kern="1200" dirty="0" smtClean="0">
              <a:solidFill>
                <a:schemeClr val="tx1"/>
              </a:solidFill>
              <a:latin typeface="Arial" panose="020B0604020202020204" pitchFamily="34" charset="0"/>
              <a:cs typeface="Arial" panose="020B0604020202020204" pitchFamily="34" charset="0"/>
            </a:rPr>
            <a:t>Güzellik</a:t>
          </a:r>
          <a:endParaRPr lang="tr-TR" sz="2000" kern="1200" dirty="0">
            <a:solidFill>
              <a:schemeClr val="tx1"/>
            </a:solidFill>
            <a:latin typeface="Arial" panose="020B0604020202020204" pitchFamily="34" charset="0"/>
            <a:cs typeface="Arial" panose="020B0604020202020204" pitchFamily="34" charset="0"/>
          </a:endParaRPr>
        </a:p>
      </dsp:txBody>
      <dsp:txXfrm>
        <a:off x="4102768" y="-42615"/>
        <a:ext cx="1745478" cy="1355225"/>
      </dsp:txXfrm>
    </dsp:sp>
    <dsp:sp modelId="{8CC10F4A-A232-4598-A551-8B2310DD747D}">
      <dsp:nvSpPr>
        <dsp:cNvPr id="0" name=""/>
        <dsp:cNvSpPr/>
      </dsp:nvSpPr>
      <dsp:spPr>
        <a:xfrm>
          <a:off x="2740257" y="686103"/>
          <a:ext cx="4765183" cy="4765183"/>
        </a:xfrm>
        <a:custGeom>
          <a:avLst/>
          <a:gdLst/>
          <a:ahLst/>
          <a:cxnLst/>
          <a:rect l="0" t="0" r="0" b="0"/>
          <a:pathLst>
            <a:path>
              <a:moveTo>
                <a:pt x="3194273" y="142521"/>
              </a:moveTo>
              <a:arcTo wR="2382591" hR="2382591" stAng="17395068" swAng="1977263"/>
            </a:path>
          </a:pathLst>
        </a:custGeom>
        <a:noFill/>
        <a:ln w="6350" cap="flat" cmpd="sng" algn="in">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74A50C86-AC68-4521-B6C3-2D6FE7433590}">
      <dsp:nvSpPr>
        <dsp:cNvPr id="0" name=""/>
        <dsp:cNvSpPr/>
      </dsp:nvSpPr>
      <dsp:spPr>
        <a:xfrm>
          <a:off x="6429672" y="1641584"/>
          <a:ext cx="1873986" cy="1470560"/>
        </a:xfrm>
        <a:prstGeom prst="roundRect">
          <a:avLst/>
        </a:prstGeom>
        <a:solidFill>
          <a:srgbClr val="D14DA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latin typeface="Arial" panose="020B0604020202020204" pitchFamily="34" charset="0"/>
              <a:cs typeface="Arial" panose="020B0604020202020204" pitchFamily="34" charset="0"/>
            </a:rPr>
            <a:t>MİLLİ</a:t>
          </a:r>
        </a:p>
        <a:p>
          <a:pPr lvl="0" algn="ctr" defTabSz="889000">
            <a:lnSpc>
              <a:spcPct val="90000"/>
            </a:lnSpc>
            <a:spcBef>
              <a:spcPct val="0"/>
            </a:spcBef>
            <a:spcAft>
              <a:spcPct val="35000"/>
            </a:spcAft>
          </a:pPr>
          <a:r>
            <a:rPr lang="tr-TR" sz="2000" kern="1200" dirty="0" smtClean="0">
              <a:solidFill>
                <a:schemeClr val="tx1"/>
              </a:solidFill>
              <a:latin typeface="Arial" panose="020B0604020202020204" pitchFamily="34" charset="0"/>
              <a:cs typeface="Arial" panose="020B0604020202020204" pitchFamily="34" charset="0"/>
            </a:rPr>
            <a:t>Bayrak ve vatan sevgisi</a:t>
          </a:r>
        </a:p>
      </dsp:txBody>
      <dsp:txXfrm>
        <a:off x="6501459" y="1713371"/>
        <a:ext cx="1730412" cy="1326986"/>
      </dsp:txXfrm>
    </dsp:sp>
    <dsp:sp modelId="{B209CB76-E6DB-4586-9ECA-74924A05321D}">
      <dsp:nvSpPr>
        <dsp:cNvPr id="0" name=""/>
        <dsp:cNvSpPr/>
      </dsp:nvSpPr>
      <dsp:spPr>
        <a:xfrm>
          <a:off x="2701631" y="444911"/>
          <a:ext cx="4765183" cy="4765183"/>
        </a:xfrm>
        <a:custGeom>
          <a:avLst/>
          <a:gdLst/>
          <a:ahLst/>
          <a:cxnLst/>
          <a:rect l="0" t="0" r="0" b="0"/>
          <a:pathLst>
            <a:path>
              <a:moveTo>
                <a:pt x="4746668" y="2679049"/>
              </a:moveTo>
              <a:arcTo wR="2382591" hR="2382591" stAng="428858" swAng="1701539"/>
            </a:path>
          </a:pathLst>
        </a:custGeom>
        <a:noFill/>
        <a:ln w="6350" cap="flat" cmpd="sng" algn="in">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53D66C57-141A-4FD2-A338-A8C1023DEA17}">
      <dsp:nvSpPr>
        <dsp:cNvPr id="0" name=""/>
        <dsp:cNvSpPr/>
      </dsp:nvSpPr>
      <dsp:spPr>
        <a:xfrm>
          <a:off x="5382270" y="4220977"/>
          <a:ext cx="1927433" cy="1448338"/>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latin typeface="Arial" panose="020B0604020202020204" pitchFamily="34" charset="0"/>
              <a:cs typeface="Arial" panose="020B0604020202020204" pitchFamily="34" charset="0"/>
            </a:rPr>
            <a:t>MADDİ ve FİZİKSEL</a:t>
          </a:r>
        </a:p>
        <a:p>
          <a:pPr lvl="0" algn="ctr" defTabSz="889000">
            <a:lnSpc>
              <a:spcPct val="90000"/>
            </a:lnSpc>
            <a:spcBef>
              <a:spcPct val="0"/>
            </a:spcBef>
            <a:spcAft>
              <a:spcPct val="35000"/>
            </a:spcAft>
          </a:pPr>
          <a:r>
            <a:rPr lang="tr-TR" sz="2000" kern="1200" dirty="0" smtClean="0">
              <a:solidFill>
                <a:schemeClr val="tx1"/>
              </a:solidFill>
              <a:latin typeface="Arial" panose="020B0604020202020204" pitchFamily="34" charset="0"/>
              <a:cs typeface="Arial" panose="020B0604020202020204" pitchFamily="34" charset="0"/>
            </a:rPr>
            <a:t>Sağlık, fiziki güvenlik</a:t>
          </a:r>
          <a:endParaRPr lang="tr-TR" sz="2000" kern="1200" dirty="0">
            <a:solidFill>
              <a:schemeClr val="tx1"/>
            </a:solidFill>
            <a:latin typeface="Arial" panose="020B0604020202020204" pitchFamily="34" charset="0"/>
            <a:cs typeface="Arial" panose="020B0604020202020204" pitchFamily="34" charset="0"/>
          </a:endParaRPr>
        </a:p>
      </dsp:txBody>
      <dsp:txXfrm>
        <a:off x="5452972" y="4291679"/>
        <a:ext cx="1786029" cy="1306934"/>
      </dsp:txXfrm>
    </dsp:sp>
    <dsp:sp modelId="{30B8F58B-30BA-4977-8047-D7F1EC4DF04D}">
      <dsp:nvSpPr>
        <dsp:cNvPr id="0" name=""/>
        <dsp:cNvSpPr/>
      </dsp:nvSpPr>
      <dsp:spPr>
        <a:xfrm>
          <a:off x="2537028" y="620991"/>
          <a:ext cx="4765183" cy="4765183"/>
        </a:xfrm>
        <a:custGeom>
          <a:avLst/>
          <a:gdLst/>
          <a:ahLst/>
          <a:cxnLst/>
          <a:rect l="0" t="0" r="0" b="0"/>
          <a:pathLst>
            <a:path>
              <a:moveTo>
                <a:pt x="2836582" y="4721531"/>
              </a:moveTo>
              <a:arcTo wR="2382591" hR="2382591" stAng="4740925" swAng="1255157"/>
            </a:path>
          </a:pathLst>
        </a:custGeom>
        <a:noFill/>
        <a:ln w="6350" cap="flat" cmpd="sng" algn="in">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C8A66536-3824-47FC-9144-4C249CC31887}">
      <dsp:nvSpPr>
        <dsp:cNvPr id="0" name=""/>
        <dsp:cNvSpPr/>
      </dsp:nvSpPr>
      <dsp:spPr>
        <a:xfrm>
          <a:off x="2682212" y="4192430"/>
          <a:ext cx="1817660" cy="1505432"/>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latin typeface="Arial" panose="020B0604020202020204" pitchFamily="34" charset="0"/>
              <a:cs typeface="Arial" panose="020B0604020202020204" pitchFamily="34" charset="0"/>
            </a:rPr>
            <a:t>AHLAKİ</a:t>
          </a:r>
        </a:p>
        <a:p>
          <a:pPr lvl="0" algn="ctr" defTabSz="889000">
            <a:lnSpc>
              <a:spcPct val="90000"/>
            </a:lnSpc>
            <a:spcBef>
              <a:spcPct val="0"/>
            </a:spcBef>
            <a:spcAft>
              <a:spcPct val="35000"/>
            </a:spcAft>
          </a:pPr>
          <a:r>
            <a:rPr lang="tr-TR" sz="2000" kern="1200" dirty="0" smtClean="0">
              <a:solidFill>
                <a:schemeClr val="tx1"/>
              </a:solidFill>
              <a:latin typeface="Arial" panose="020B0604020202020204" pitchFamily="34" charset="0"/>
              <a:cs typeface="Arial" panose="020B0604020202020204" pitchFamily="34" charset="0"/>
            </a:rPr>
            <a:t>Dürüstlük</a:t>
          </a:r>
          <a:endParaRPr lang="tr-TR" sz="2000" kern="1200" dirty="0">
            <a:solidFill>
              <a:schemeClr val="tx1"/>
            </a:solidFill>
            <a:latin typeface="Arial" panose="020B0604020202020204" pitchFamily="34" charset="0"/>
            <a:cs typeface="Arial" panose="020B0604020202020204" pitchFamily="34" charset="0"/>
          </a:endParaRPr>
        </a:p>
      </dsp:txBody>
      <dsp:txXfrm>
        <a:off x="2755701" y="4265919"/>
        <a:ext cx="1670682" cy="1358454"/>
      </dsp:txXfrm>
    </dsp:sp>
    <dsp:sp modelId="{7A3B6A37-A17A-4311-9466-5FFAD2C2036B}">
      <dsp:nvSpPr>
        <dsp:cNvPr id="0" name=""/>
        <dsp:cNvSpPr/>
      </dsp:nvSpPr>
      <dsp:spPr>
        <a:xfrm>
          <a:off x="2604742" y="627687"/>
          <a:ext cx="4765183" cy="4765183"/>
        </a:xfrm>
        <a:custGeom>
          <a:avLst/>
          <a:gdLst/>
          <a:ahLst/>
          <a:cxnLst/>
          <a:rect l="0" t="0" r="0" b="0"/>
          <a:pathLst>
            <a:path>
              <a:moveTo>
                <a:pt x="307805" y="3553918"/>
              </a:moveTo>
              <a:arcTo wR="2382591" hR="2382591" stAng="9033179" swAng="1781530"/>
            </a:path>
          </a:pathLst>
        </a:custGeom>
        <a:noFill/>
        <a:ln w="6350" cap="flat" cmpd="sng" algn="in">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CA85F78F-AB97-4D92-89B7-21BDB6500A2E}">
      <dsp:nvSpPr>
        <dsp:cNvPr id="0" name=""/>
        <dsp:cNvSpPr/>
      </dsp:nvSpPr>
      <dsp:spPr>
        <a:xfrm>
          <a:off x="1795703" y="1547737"/>
          <a:ext cx="1859644" cy="1439897"/>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solidFill>
                <a:schemeClr val="tx1"/>
              </a:solidFill>
              <a:latin typeface="Arial" panose="020B0604020202020204" pitchFamily="34" charset="0"/>
              <a:cs typeface="Arial" panose="020B0604020202020204" pitchFamily="34" charset="0"/>
            </a:rPr>
            <a:t>DİNİ</a:t>
          </a:r>
        </a:p>
        <a:p>
          <a:pPr lvl="0" algn="ctr" defTabSz="889000">
            <a:lnSpc>
              <a:spcPct val="90000"/>
            </a:lnSpc>
            <a:spcBef>
              <a:spcPct val="0"/>
            </a:spcBef>
            <a:spcAft>
              <a:spcPct val="35000"/>
            </a:spcAft>
          </a:pPr>
          <a:r>
            <a:rPr lang="tr-TR" sz="2000" kern="1200" dirty="0" err="1" smtClean="0">
              <a:solidFill>
                <a:schemeClr val="tx1"/>
              </a:solidFill>
              <a:latin typeface="Arial" panose="020B0604020202020204" pitchFamily="34" charset="0"/>
              <a:cs typeface="Arial" panose="020B0604020202020204" pitchFamily="34" charset="0"/>
            </a:rPr>
            <a:t>Helal,haram</a:t>
          </a:r>
          <a:endParaRPr lang="tr-TR" sz="2000" kern="1200" dirty="0">
            <a:solidFill>
              <a:schemeClr val="tx1"/>
            </a:solidFill>
            <a:latin typeface="Arial" panose="020B0604020202020204" pitchFamily="34" charset="0"/>
            <a:cs typeface="Arial" panose="020B0604020202020204" pitchFamily="34" charset="0"/>
          </a:endParaRPr>
        </a:p>
      </dsp:txBody>
      <dsp:txXfrm>
        <a:off x="1865993" y="1618027"/>
        <a:ext cx="1719064" cy="1299317"/>
      </dsp:txXfrm>
    </dsp:sp>
    <dsp:sp modelId="{C6153405-8CBB-42FF-ACB4-1A3288EDA3B1}">
      <dsp:nvSpPr>
        <dsp:cNvPr id="0" name=""/>
        <dsp:cNvSpPr/>
      </dsp:nvSpPr>
      <dsp:spPr>
        <a:xfrm>
          <a:off x="2600752" y="638518"/>
          <a:ext cx="4765183" cy="4765183"/>
        </a:xfrm>
        <a:custGeom>
          <a:avLst/>
          <a:gdLst/>
          <a:ahLst/>
          <a:cxnLst/>
          <a:rect l="0" t="0" r="0" b="0"/>
          <a:pathLst>
            <a:path>
              <a:moveTo>
                <a:pt x="517383" y="900113"/>
              </a:moveTo>
              <a:arcTo wR="2382591" hR="2382591" stAng="13108672" swAng="1658541"/>
            </a:path>
          </a:pathLst>
        </a:custGeom>
        <a:noFill/>
        <a:ln w="6350" cap="flat" cmpd="sng" algn="in">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230B8-A118-4C05-B3C3-50B3D414FBFE}">
      <dsp:nvSpPr>
        <dsp:cNvPr id="0" name=""/>
        <dsp:cNvSpPr/>
      </dsp:nvSpPr>
      <dsp:spPr>
        <a:xfrm>
          <a:off x="246687" y="338513"/>
          <a:ext cx="2563420" cy="1538052"/>
        </a:xfrm>
        <a:prstGeom prst="roundRect">
          <a:avLst>
            <a:gd name="adj" fmla="val 10000"/>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latin typeface="Arial" panose="020B0604020202020204" pitchFamily="34" charset="0"/>
              <a:cs typeface="Arial" panose="020B0604020202020204" pitchFamily="34" charset="0"/>
            </a:rPr>
            <a:t>Büyüklere saygılı olmak</a:t>
          </a:r>
          <a:endParaRPr lang="tr-TR" sz="1900" kern="1200" dirty="0">
            <a:latin typeface="Arial" panose="020B0604020202020204" pitchFamily="34" charset="0"/>
            <a:cs typeface="Arial" panose="020B0604020202020204" pitchFamily="34" charset="0"/>
          </a:endParaRPr>
        </a:p>
      </dsp:txBody>
      <dsp:txXfrm>
        <a:off x="291735" y="383561"/>
        <a:ext cx="2473324" cy="1447956"/>
      </dsp:txXfrm>
    </dsp:sp>
    <dsp:sp modelId="{17AB8A5F-5BCD-48FF-B544-6D9CB0F67CCC}">
      <dsp:nvSpPr>
        <dsp:cNvPr id="0" name=""/>
        <dsp:cNvSpPr/>
      </dsp:nvSpPr>
      <dsp:spPr>
        <a:xfrm rot="7464">
          <a:off x="3006921" y="840878"/>
          <a:ext cx="417247" cy="540648"/>
        </a:xfrm>
        <a:prstGeom prst="rightArrow">
          <a:avLst>
            <a:gd name="adj1" fmla="val 60000"/>
            <a:gd name="adj2" fmla="val 50000"/>
          </a:avLst>
        </a:prstGeom>
        <a:solidFill>
          <a:schemeClr val="bg2">
            <a:lumMod val="7500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a:off x="3006921" y="948872"/>
        <a:ext cx="292073" cy="324388"/>
      </dsp:txXfrm>
    </dsp:sp>
    <dsp:sp modelId="{B3F5FD96-8FD7-4D62-815D-01120D473C97}">
      <dsp:nvSpPr>
        <dsp:cNvPr id="0" name=""/>
        <dsp:cNvSpPr/>
      </dsp:nvSpPr>
      <dsp:spPr>
        <a:xfrm>
          <a:off x="3597365" y="345788"/>
          <a:ext cx="2563420" cy="1538052"/>
        </a:xfrm>
        <a:prstGeom prst="roundRect">
          <a:avLst>
            <a:gd name="adj" fmla="val 10000"/>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latin typeface="Arial" panose="020B0604020202020204" pitchFamily="34" charset="0"/>
              <a:cs typeface="Arial" panose="020B0604020202020204" pitchFamily="34" charset="0"/>
            </a:rPr>
            <a:t>Örfümüzde bulunan bu davranış İslam dinine uygun olduğu için kabul görmüştür.</a:t>
          </a:r>
          <a:endParaRPr lang="tr-TR" sz="1900" kern="1200" dirty="0">
            <a:latin typeface="Arial" panose="020B0604020202020204" pitchFamily="34" charset="0"/>
            <a:cs typeface="Arial" panose="020B0604020202020204" pitchFamily="34" charset="0"/>
          </a:endParaRPr>
        </a:p>
      </dsp:txBody>
      <dsp:txXfrm>
        <a:off x="3642413" y="390836"/>
        <a:ext cx="2473324" cy="1447956"/>
      </dsp:txXfrm>
    </dsp:sp>
    <dsp:sp modelId="{8E4E07FE-3336-48C9-B1CC-E3D845EEB7B3}">
      <dsp:nvSpPr>
        <dsp:cNvPr id="0" name=""/>
        <dsp:cNvSpPr/>
      </dsp:nvSpPr>
      <dsp:spPr>
        <a:xfrm rot="21595664">
          <a:off x="6419270" y="919989"/>
          <a:ext cx="547988" cy="539822"/>
        </a:xfrm>
        <a:prstGeom prst="rightArrow">
          <a:avLst>
            <a:gd name="adj1" fmla="val 60000"/>
            <a:gd name="adj2" fmla="val 50000"/>
          </a:avLst>
        </a:prstGeom>
        <a:solidFill>
          <a:schemeClr val="accent2">
            <a:hueOff val="-165654"/>
            <a:satOff val="-54335"/>
            <a:lumOff val="-1980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tr-TR" sz="1500" kern="1200"/>
        </a:p>
      </dsp:txBody>
      <dsp:txXfrm>
        <a:off x="6419270" y="1028055"/>
        <a:ext cx="386041" cy="323894"/>
      </dsp:txXfrm>
    </dsp:sp>
    <dsp:sp modelId="{80911A22-A610-4B23-8EF5-A4716306AA39}">
      <dsp:nvSpPr>
        <dsp:cNvPr id="0" name=""/>
        <dsp:cNvSpPr/>
      </dsp:nvSpPr>
      <dsp:spPr>
        <a:xfrm>
          <a:off x="7194726" y="341251"/>
          <a:ext cx="2563420" cy="1538052"/>
        </a:xfrm>
        <a:prstGeom prst="roundRect">
          <a:avLst>
            <a:gd name="adj" fmla="val 10000"/>
          </a:avLst>
        </a:prstGeom>
        <a:solidFill>
          <a:schemeClr val="accent4">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tr-TR" sz="1900" kern="1200" dirty="0"/>
        </a:p>
      </dsp:txBody>
      <dsp:txXfrm>
        <a:off x="7239774" y="386299"/>
        <a:ext cx="2473324" cy="1447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D2525-F8AF-4AB7-8A97-96428019B442}">
      <dsp:nvSpPr>
        <dsp:cNvPr id="0" name=""/>
        <dsp:cNvSpPr/>
      </dsp:nvSpPr>
      <dsp:spPr>
        <a:xfrm>
          <a:off x="164740" y="2219735"/>
          <a:ext cx="2563420" cy="1538052"/>
        </a:xfrm>
        <a:prstGeom prst="roundRect">
          <a:avLst>
            <a:gd name="adj" fmla="val 10000"/>
          </a:avLst>
        </a:prstGeom>
        <a:solidFill>
          <a:schemeClr val="accent2">
            <a:lumMod val="50000"/>
          </a:schemeClr>
        </a:solidFill>
        <a:ln>
          <a:noFill/>
        </a:ln>
        <a:effectLst>
          <a:outerShdw blurRad="57150" dist="19050" dir="5400000" algn="ctr" rotWithShape="0">
            <a:srgbClr val="000000">
              <a:alpha val="35000"/>
            </a:srgbClr>
          </a:outerShdw>
        </a:effectLst>
      </dsp:spPr>
      <dsp:style>
        <a:lnRef idx="0">
          <a:schemeClr val="accent2"/>
        </a:lnRef>
        <a:fillRef idx="3">
          <a:schemeClr val="accent2"/>
        </a:fillRef>
        <a:effectRef idx="3">
          <a:schemeClr val="accent2"/>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latin typeface="Arial" panose="020B0604020202020204" pitchFamily="34" charset="0"/>
              <a:cs typeface="Arial" panose="020B0604020202020204" pitchFamily="34" charset="0"/>
            </a:rPr>
            <a:t>Kız kaçırmak, kan davası, başlık parası</a:t>
          </a:r>
          <a:endParaRPr lang="tr-TR" sz="1900" kern="1200" dirty="0">
            <a:latin typeface="Arial" panose="020B0604020202020204" pitchFamily="34" charset="0"/>
            <a:cs typeface="Arial" panose="020B0604020202020204" pitchFamily="34" charset="0"/>
          </a:endParaRPr>
        </a:p>
      </dsp:txBody>
      <dsp:txXfrm>
        <a:off x="209788" y="2264783"/>
        <a:ext cx="2473324" cy="1447956"/>
      </dsp:txXfrm>
    </dsp:sp>
    <dsp:sp modelId="{E1A099E7-EC32-4FF5-904F-9D5AA744A5AF}">
      <dsp:nvSpPr>
        <dsp:cNvPr id="0" name=""/>
        <dsp:cNvSpPr/>
      </dsp:nvSpPr>
      <dsp:spPr>
        <a:xfrm rot="21545655">
          <a:off x="6404074" y="2660911"/>
          <a:ext cx="580356" cy="598811"/>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6404085" y="2782049"/>
        <a:ext cx="406249" cy="359287"/>
      </dsp:txXfrm>
    </dsp:sp>
    <dsp:sp modelId="{DC17F132-53CA-4D9F-934B-7A3CD90F6789}">
      <dsp:nvSpPr>
        <dsp:cNvPr id="0" name=""/>
        <dsp:cNvSpPr/>
      </dsp:nvSpPr>
      <dsp:spPr>
        <a:xfrm>
          <a:off x="3554145" y="2166150"/>
          <a:ext cx="2563420" cy="1538052"/>
        </a:xfrm>
        <a:prstGeom prst="roundRect">
          <a:avLst>
            <a:gd name="adj" fmla="val 10000"/>
          </a:avLst>
        </a:prstGeom>
        <a:solidFill>
          <a:schemeClr val="accent2">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latin typeface="Arial" panose="020B0604020202020204" pitchFamily="34" charset="0"/>
              <a:cs typeface="Arial" panose="020B0604020202020204" pitchFamily="34" charset="0"/>
            </a:rPr>
            <a:t>Bu ve buna benzer uygulamalar İslam dininin esaslarına aykırı olduğu için reddedilmiştir. </a:t>
          </a:r>
          <a:endParaRPr lang="tr-TR" sz="1900" kern="1200" dirty="0">
            <a:latin typeface="Arial" panose="020B0604020202020204" pitchFamily="34" charset="0"/>
            <a:cs typeface="Arial" panose="020B0604020202020204" pitchFamily="34" charset="0"/>
          </a:endParaRPr>
        </a:p>
      </dsp:txBody>
      <dsp:txXfrm>
        <a:off x="3599193" y="2211198"/>
        <a:ext cx="2473324" cy="1447956"/>
      </dsp:txXfrm>
    </dsp:sp>
    <dsp:sp modelId="{D7EAA985-B251-40DB-B97A-A6FA8EF82D5C}">
      <dsp:nvSpPr>
        <dsp:cNvPr id="0" name=""/>
        <dsp:cNvSpPr/>
      </dsp:nvSpPr>
      <dsp:spPr>
        <a:xfrm>
          <a:off x="2960721" y="2761403"/>
          <a:ext cx="547993" cy="630394"/>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p>
      </dsp:txBody>
      <dsp:txXfrm>
        <a:off x="2960721" y="2887482"/>
        <a:ext cx="383595" cy="378236"/>
      </dsp:txXfrm>
    </dsp:sp>
    <dsp:sp modelId="{4F2F83D5-A541-4F21-BF35-CEA799362B27}">
      <dsp:nvSpPr>
        <dsp:cNvPr id="0" name=""/>
        <dsp:cNvSpPr/>
      </dsp:nvSpPr>
      <dsp:spPr>
        <a:xfrm>
          <a:off x="7151517" y="2166150"/>
          <a:ext cx="2563420" cy="1538052"/>
        </a:xfrm>
        <a:prstGeom prst="roundRect">
          <a:avLst>
            <a:gd name="adj" fmla="val 10000"/>
          </a:avLst>
        </a:prstGeom>
        <a:solidFill>
          <a:schemeClr val="accent2">
            <a:lumMod val="60000"/>
            <a:lumOff val="4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tr-TR" sz="1900" kern="1200" dirty="0"/>
        </a:p>
      </dsp:txBody>
      <dsp:txXfrm>
        <a:off x="7196565" y="2211198"/>
        <a:ext cx="2473324" cy="144795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86118-1BA1-49C1-B495-4D39F75765D5}" type="datetimeFigureOut">
              <a:rPr lang="tr-TR" smtClean="0"/>
              <a:t>12.04.2020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70716-1755-4B0C-AF52-C532465F612D}" type="slidenum">
              <a:rPr lang="tr-TR" smtClean="0"/>
              <a:t>‹#›</a:t>
            </a:fld>
            <a:endParaRPr lang="tr-TR"/>
          </a:p>
        </p:txBody>
      </p:sp>
    </p:spTree>
    <p:extLst>
      <p:ext uri="{BB962C8B-B14F-4D97-AF65-F5344CB8AC3E}">
        <p14:creationId xmlns:p14="http://schemas.microsoft.com/office/powerpoint/2010/main" val="3824352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9470716-1755-4B0C-AF52-C532465F612D}" type="slidenum">
              <a:rPr lang="tr-TR" smtClean="0"/>
              <a:t>1</a:t>
            </a:fld>
            <a:endParaRPr lang="tr-TR"/>
          </a:p>
        </p:txBody>
      </p:sp>
    </p:spTree>
    <p:extLst>
      <p:ext uri="{BB962C8B-B14F-4D97-AF65-F5344CB8AC3E}">
        <p14:creationId xmlns:p14="http://schemas.microsoft.com/office/powerpoint/2010/main" val="427991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8639D4B-D868-4424-A1E4-4FD62D63895F}" type="datetimeFigureOut">
              <a:rPr lang="tr-TR" smtClean="0"/>
              <a:t>12.04.2020</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A120234-5A70-4C31-9AD9-AAC00D505408}"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5011856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8639D4B-D868-4424-A1E4-4FD62D63895F}"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120234-5A70-4C31-9AD9-AAC00D505408}" type="slidenum">
              <a:rPr lang="tr-TR" smtClean="0"/>
              <a:t>‹#›</a:t>
            </a:fld>
            <a:endParaRPr lang="tr-TR"/>
          </a:p>
        </p:txBody>
      </p:sp>
    </p:spTree>
    <p:extLst>
      <p:ext uri="{BB962C8B-B14F-4D97-AF65-F5344CB8AC3E}">
        <p14:creationId xmlns:p14="http://schemas.microsoft.com/office/powerpoint/2010/main" val="245071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8639D4B-D868-4424-A1E4-4FD62D63895F}"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120234-5A70-4C31-9AD9-AAC00D505408}" type="slidenum">
              <a:rPr lang="tr-TR" smtClean="0"/>
              <a:t>‹#›</a:t>
            </a:fld>
            <a:endParaRPr lang="tr-TR"/>
          </a:p>
        </p:txBody>
      </p:sp>
    </p:spTree>
    <p:extLst>
      <p:ext uri="{BB962C8B-B14F-4D97-AF65-F5344CB8AC3E}">
        <p14:creationId xmlns:p14="http://schemas.microsoft.com/office/powerpoint/2010/main" val="148493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8639D4B-D868-4424-A1E4-4FD62D63895F}" type="datetimeFigureOut">
              <a:rPr lang="tr-TR" smtClean="0"/>
              <a:t>12.04.2020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A120234-5A70-4C31-9AD9-AAC00D505408}" type="slidenum">
              <a:rPr lang="tr-TR" smtClean="0"/>
              <a:t>‹#›</a:t>
            </a:fld>
            <a:endParaRPr lang="tr-TR"/>
          </a:p>
        </p:txBody>
      </p:sp>
    </p:spTree>
    <p:extLst>
      <p:ext uri="{BB962C8B-B14F-4D97-AF65-F5344CB8AC3E}">
        <p14:creationId xmlns:p14="http://schemas.microsoft.com/office/powerpoint/2010/main" val="248336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8639D4B-D868-4424-A1E4-4FD62D63895F}" type="datetimeFigureOut">
              <a:rPr lang="tr-TR" smtClean="0"/>
              <a:t>12.04.2020</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A120234-5A70-4C31-9AD9-AAC00D505408}"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962331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8639D4B-D868-4424-A1E4-4FD62D63895F}" type="datetimeFigureOut">
              <a:rPr lang="tr-TR" smtClean="0"/>
              <a:t>12.04.2020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A120234-5A70-4C31-9AD9-AAC00D505408}" type="slidenum">
              <a:rPr lang="tr-TR" smtClean="0"/>
              <a:t>‹#›</a:t>
            </a:fld>
            <a:endParaRPr lang="tr-TR"/>
          </a:p>
        </p:txBody>
      </p:sp>
    </p:spTree>
    <p:extLst>
      <p:ext uri="{BB962C8B-B14F-4D97-AF65-F5344CB8AC3E}">
        <p14:creationId xmlns:p14="http://schemas.microsoft.com/office/powerpoint/2010/main" val="204048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38639D4B-D868-4424-A1E4-4FD62D63895F}" type="datetimeFigureOut">
              <a:rPr lang="tr-TR" smtClean="0"/>
              <a:t>12.04.2020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A120234-5A70-4C31-9AD9-AAC00D505408}" type="slidenum">
              <a:rPr lang="tr-TR" smtClean="0"/>
              <a:t>‹#›</a:t>
            </a:fld>
            <a:endParaRPr lang="tr-TR"/>
          </a:p>
        </p:txBody>
      </p:sp>
    </p:spTree>
    <p:extLst>
      <p:ext uri="{BB962C8B-B14F-4D97-AF65-F5344CB8AC3E}">
        <p14:creationId xmlns:p14="http://schemas.microsoft.com/office/powerpoint/2010/main" val="50602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8639D4B-D868-4424-A1E4-4FD62D63895F}" type="datetimeFigureOut">
              <a:rPr lang="tr-TR" smtClean="0"/>
              <a:t>12.04.2020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A120234-5A70-4C31-9AD9-AAC00D505408}" type="slidenum">
              <a:rPr lang="tr-TR" smtClean="0"/>
              <a:t>‹#›</a:t>
            </a:fld>
            <a:endParaRPr lang="tr-TR"/>
          </a:p>
        </p:txBody>
      </p:sp>
    </p:spTree>
    <p:extLst>
      <p:ext uri="{BB962C8B-B14F-4D97-AF65-F5344CB8AC3E}">
        <p14:creationId xmlns:p14="http://schemas.microsoft.com/office/powerpoint/2010/main" val="377088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639D4B-D868-4424-A1E4-4FD62D63895F}" type="datetimeFigureOut">
              <a:rPr lang="tr-TR" smtClean="0"/>
              <a:t>12.04.2020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A120234-5A70-4C31-9AD9-AAC00D505408}" type="slidenum">
              <a:rPr lang="tr-TR" smtClean="0"/>
              <a:t>‹#›</a:t>
            </a:fld>
            <a:endParaRPr lang="tr-TR"/>
          </a:p>
        </p:txBody>
      </p:sp>
    </p:spTree>
    <p:extLst>
      <p:ext uri="{BB962C8B-B14F-4D97-AF65-F5344CB8AC3E}">
        <p14:creationId xmlns:p14="http://schemas.microsoft.com/office/powerpoint/2010/main" val="4110369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8639D4B-D868-4424-A1E4-4FD62D63895F}" type="datetimeFigureOut">
              <a:rPr lang="tr-TR" smtClean="0"/>
              <a:t>12.04.2020</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A120234-5A70-4C31-9AD9-AAC00D505408}"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288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8639D4B-D868-4424-A1E4-4FD62D63895F}" type="datetimeFigureOut">
              <a:rPr lang="tr-TR" smtClean="0"/>
              <a:t>12.04.2020</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A120234-5A70-4C31-9AD9-AAC00D505408}"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6165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8639D4B-D868-4424-A1E4-4FD62D63895F}" type="datetimeFigureOut">
              <a:rPr lang="tr-TR" smtClean="0"/>
              <a:t>12.04.2020</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A120234-5A70-4C31-9AD9-AAC00D505408}"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3448399"/>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1.png"/><Relationship Id="rId3" Type="http://schemas.openxmlformats.org/officeDocument/2006/relationships/diagramLayout" Target="../diagrams/layout3.xml"/><Relationship Id="rId7" Type="http://schemas.openxmlformats.org/officeDocument/2006/relationships/image" Target="../media/image10.jpg"/><Relationship Id="rId12" Type="http://schemas.microsoft.com/office/2007/relationships/diagramDrawing" Target="../diagrams/drawing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diagramColors" Target="../diagrams/colors4.xml"/><Relationship Id="rId5" Type="http://schemas.openxmlformats.org/officeDocument/2006/relationships/diagramColors" Target="../diagrams/colors3.xml"/><Relationship Id="rId10" Type="http://schemas.openxmlformats.org/officeDocument/2006/relationships/diagramQuickStyle" Target="../diagrams/quickStyle4.xml"/><Relationship Id="rId4" Type="http://schemas.openxmlformats.org/officeDocument/2006/relationships/diagramQuickStyle" Target="../diagrams/quickStyle3.xml"/><Relationship Id="rId9"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ctrTitle"/>
          </p:nvPr>
        </p:nvSpPr>
        <p:spPr>
          <a:xfrm>
            <a:off x="3559422" y="3248167"/>
            <a:ext cx="5073156" cy="2408156"/>
          </a:xfrm>
        </p:spPr>
        <p:txBody>
          <a:bodyPr/>
          <a:lstStyle/>
          <a:p>
            <a:r>
              <a:rPr lang="tr-TR" sz="6400" dirty="0" smtClean="0">
                <a:solidFill>
                  <a:schemeClr val="tx1">
                    <a:lumMod val="95000"/>
                    <a:lumOff val="5000"/>
                  </a:schemeClr>
                </a:solidFill>
                <a:latin typeface="Arial" panose="020B0604020202020204" pitchFamily="34" charset="0"/>
                <a:cs typeface="Arial" panose="020B0604020202020204" pitchFamily="34" charset="0"/>
              </a:rPr>
              <a:t/>
            </a:r>
            <a:br>
              <a:rPr lang="tr-TR" sz="6400" dirty="0" smtClean="0">
                <a:solidFill>
                  <a:schemeClr val="tx1">
                    <a:lumMod val="95000"/>
                    <a:lumOff val="5000"/>
                  </a:schemeClr>
                </a:solidFill>
                <a:latin typeface="Arial" panose="020B0604020202020204" pitchFamily="34" charset="0"/>
                <a:cs typeface="Arial" panose="020B0604020202020204" pitchFamily="34" charset="0"/>
              </a:rPr>
            </a:br>
            <a:r>
              <a:rPr lang="tr-TR" sz="6400" dirty="0">
                <a:solidFill>
                  <a:schemeClr val="tx1">
                    <a:lumMod val="95000"/>
                    <a:lumOff val="5000"/>
                  </a:schemeClr>
                </a:solidFill>
                <a:latin typeface="Arial" panose="020B0604020202020204" pitchFamily="34" charset="0"/>
                <a:cs typeface="Arial" panose="020B0604020202020204" pitchFamily="34" charset="0"/>
              </a:rPr>
              <a:t/>
            </a:r>
            <a:br>
              <a:rPr lang="tr-TR" sz="6400" dirty="0">
                <a:solidFill>
                  <a:schemeClr val="tx1">
                    <a:lumMod val="95000"/>
                    <a:lumOff val="5000"/>
                  </a:schemeClr>
                </a:solidFill>
                <a:latin typeface="Arial" panose="020B0604020202020204" pitchFamily="34" charset="0"/>
                <a:cs typeface="Arial" panose="020B0604020202020204" pitchFamily="34" charset="0"/>
              </a:rPr>
            </a:br>
            <a:r>
              <a:rPr lang="tr-TR" sz="6400" dirty="0" smtClean="0">
                <a:solidFill>
                  <a:schemeClr val="tx1">
                    <a:lumMod val="95000"/>
                    <a:lumOff val="5000"/>
                  </a:schemeClr>
                </a:solidFill>
                <a:latin typeface="Arial" panose="020B0604020202020204" pitchFamily="34" charset="0"/>
                <a:cs typeface="Arial" panose="020B0604020202020204" pitchFamily="34" charset="0"/>
              </a:rPr>
              <a:t/>
            </a:r>
            <a:br>
              <a:rPr lang="tr-TR" sz="6400" dirty="0" smtClean="0">
                <a:solidFill>
                  <a:schemeClr val="tx1">
                    <a:lumMod val="95000"/>
                    <a:lumOff val="5000"/>
                  </a:schemeClr>
                </a:solidFill>
                <a:latin typeface="Arial" panose="020B0604020202020204" pitchFamily="34" charset="0"/>
                <a:cs typeface="Arial" panose="020B0604020202020204" pitchFamily="34" charset="0"/>
              </a:rPr>
            </a:br>
            <a:r>
              <a:rPr lang="tr-TR" sz="6400" dirty="0">
                <a:solidFill>
                  <a:schemeClr val="tx1">
                    <a:lumMod val="95000"/>
                    <a:lumOff val="5000"/>
                  </a:schemeClr>
                </a:solidFill>
                <a:latin typeface="Arial" panose="020B0604020202020204" pitchFamily="34" charset="0"/>
                <a:cs typeface="Arial" panose="020B0604020202020204" pitchFamily="34" charset="0"/>
              </a:rPr>
              <a:t/>
            </a:r>
            <a:br>
              <a:rPr lang="tr-TR" sz="6400" dirty="0">
                <a:solidFill>
                  <a:schemeClr val="tx1">
                    <a:lumMod val="95000"/>
                    <a:lumOff val="5000"/>
                  </a:schemeClr>
                </a:solidFill>
                <a:latin typeface="Arial" panose="020B0604020202020204" pitchFamily="34" charset="0"/>
                <a:cs typeface="Arial" panose="020B0604020202020204" pitchFamily="34" charset="0"/>
              </a:rPr>
            </a:br>
            <a:r>
              <a:rPr lang="tr-TR" sz="6400" dirty="0" smtClean="0">
                <a:solidFill>
                  <a:schemeClr val="tx1">
                    <a:lumMod val="95000"/>
                    <a:lumOff val="5000"/>
                  </a:schemeClr>
                </a:solidFill>
                <a:latin typeface="Arial" panose="020B0604020202020204" pitchFamily="34" charset="0"/>
                <a:cs typeface="Arial" panose="020B0604020202020204" pitchFamily="34" charset="0"/>
              </a:rPr>
              <a:t>GENÇLİK</a:t>
            </a:r>
            <a:br>
              <a:rPr lang="tr-TR" sz="6400" dirty="0" smtClean="0">
                <a:solidFill>
                  <a:schemeClr val="tx1">
                    <a:lumMod val="95000"/>
                    <a:lumOff val="5000"/>
                  </a:schemeClr>
                </a:solidFill>
                <a:latin typeface="Arial" panose="020B0604020202020204" pitchFamily="34" charset="0"/>
                <a:cs typeface="Arial" panose="020B0604020202020204" pitchFamily="34" charset="0"/>
              </a:rPr>
            </a:br>
            <a:r>
              <a:rPr lang="tr-TR" sz="6400" dirty="0" smtClean="0">
                <a:solidFill>
                  <a:schemeClr val="tx1">
                    <a:lumMod val="95000"/>
                    <a:lumOff val="5000"/>
                  </a:schemeClr>
                </a:solidFill>
                <a:latin typeface="Arial" panose="020B0604020202020204" pitchFamily="34" charset="0"/>
                <a:cs typeface="Arial" panose="020B0604020202020204" pitchFamily="34" charset="0"/>
              </a:rPr>
              <a:t> VE DEĞERLER</a:t>
            </a:r>
            <a:endParaRPr lang="tr-TR" sz="6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3" name="Alt Başlık 2"/>
          <p:cNvSpPr>
            <a:spLocks noGrp="1"/>
          </p:cNvSpPr>
          <p:nvPr>
            <p:ph type="subTitle" idx="1"/>
          </p:nvPr>
        </p:nvSpPr>
        <p:spPr>
          <a:xfrm>
            <a:off x="2680163" y="5148717"/>
            <a:ext cx="6831673" cy="1086237"/>
          </a:xfrm>
        </p:spPr>
        <p:txBody>
          <a:bodyPr>
            <a:normAutofit fontScale="92500" lnSpcReduction="10000"/>
          </a:bodyPr>
          <a:lstStyle/>
          <a:p>
            <a:endParaRPr lang="tr-TR" sz="3200" dirty="0" smtClean="0">
              <a:latin typeface="Arial" panose="020B0604020202020204" pitchFamily="34" charset="0"/>
              <a:cs typeface="Arial" panose="020B0604020202020204" pitchFamily="34" charset="0"/>
            </a:endParaRPr>
          </a:p>
          <a:p>
            <a:r>
              <a:rPr lang="tr-TR" sz="3200" dirty="0" smtClean="0">
                <a:latin typeface="Arial" panose="020B0604020202020204" pitchFamily="34" charset="0"/>
                <a:cs typeface="Arial" panose="020B0604020202020204" pitchFamily="34" charset="0"/>
              </a:rPr>
              <a:t>4. ÜNİTE</a:t>
            </a:r>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1474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7173" y="707718"/>
            <a:ext cx="5153167" cy="4351338"/>
          </a:xfrm>
        </p:spPr>
        <p:txBody>
          <a:bodyPr>
            <a:noAutofit/>
          </a:bodyPr>
          <a:lstStyle/>
          <a:p>
            <a:pPr algn="just"/>
            <a:r>
              <a:rPr lang="tr-TR" sz="3000" dirty="0">
                <a:latin typeface="Arial" panose="020B0604020202020204" pitchFamily="34" charset="0"/>
                <a:cs typeface="Arial" panose="020B0604020202020204" pitchFamily="34" charset="0"/>
              </a:rPr>
              <a:t>Din, ahlaki değerleri ve bunların nasıl yapılacağını peygam­berler vasıtasıyla insanlara bildirir. İnsan, güzel ahlaklı kişinin nasıl olması gerektiğini peygamberlerin tutum ve davranışların­dan öğrenir. İslam dinine göre hem inancın hem de ahlaki bir yaşantının nasıl olması gerekti­ğini gösterecek olan Hz. Muhammed'dir (</a:t>
            </a:r>
            <a:r>
              <a:rPr lang="tr-TR" sz="3000" dirty="0" err="1">
                <a:latin typeface="Arial" panose="020B0604020202020204" pitchFamily="34" charset="0"/>
                <a:cs typeface="Arial" panose="020B0604020202020204" pitchFamily="34" charset="0"/>
              </a:rPr>
              <a:t>s.a.v</a:t>
            </a:r>
            <a:r>
              <a:rPr lang="tr-TR" sz="3000" dirty="0">
                <a:latin typeface="Arial" panose="020B0604020202020204" pitchFamily="34" charset="0"/>
                <a:cs typeface="Arial" panose="020B0604020202020204" pitchFamily="34" charset="0"/>
              </a:rPr>
              <a:t>.).</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2352" y="918654"/>
            <a:ext cx="5832143" cy="5153735"/>
          </a:xfrm>
          <a:prstGeom prst="rect">
            <a:avLst/>
          </a:prstGeom>
        </p:spPr>
      </p:pic>
    </p:spTree>
    <p:extLst>
      <p:ext uri="{BB962C8B-B14F-4D97-AF65-F5344CB8AC3E}">
        <p14:creationId xmlns:p14="http://schemas.microsoft.com/office/powerpoint/2010/main" val="125710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33851" y="529087"/>
            <a:ext cx="6149454" cy="5134734"/>
          </a:xfrm>
        </p:spPr>
        <p:txBody>
          <a:bodyPr>
            <a:noAutofit/>
          </a:bodyPr>
          <a:lstStyle/>
          <a:p>
            <a:pPr algn="just"/>
            <a:r>
              <a:rPr lang="tr-TR" sz="2600" dirty="0">
                <a:latin typeface="Arial" panose="020B0604020202020204" pitchFamily="34" charset="0"/>
                <a:cs typeface="Arial" panose="020B0604020202020204" pitchFamily="34" charset="0"/>
              </a:rPr>
              <a:t>Din, ahlaki değerlerin yanı sıra ekonomik, milli, sosyal, duy­gusal, entelektüel vb. değerlerin oluşumunda da etkilidir. Örne­ğin ekonomik değerlerden olan üretimin niteliği hakkında Kur'an'da insan için ancak çalıştığının karşılığının verileceğinin </a:t>
            </a:r>
            <a:r>
              <a:rPr lang="tr-TR" sz="2600" dirty="0" smtClean="0">
                <a:latin typeface="Arial" panose="020B0604020202020204" pitchFamily="34" charset="0"/>
                <a:cs typeface="Arial" panose="020B0604020202020204" pitchFamily="34" charset="0"/>
              </a:rPr>
              <a:t>belirtilmesi </a:t>
            </a:r>
            <a:r>
              <a:rPr lang="tr-TR" sz="2600" dirty="0">
                <a:latin typeface="Arial" panose="020B0604020202020204" pitchFamily="34" charset="0"/>
                <a:cs typeface="Arial" panose="020B0604020202020204" pitchFamily="34" charset="0"/>
              </a:rPr>
              <a:t>ve Hz. Peygamber'in (</a:t>
            </a:r>
            <a:r>
              <a:rPr lang="tr-TR" sz="2600" dirty="0" err="1">
                <a:latin typeface="Arial" panose="020B0604020202020204" pitchFamily="34" charset="0"/>
                <a:cs typeface="Arial" panose="020B0604020202020204" pitchFamily="34" charset="0"/>
              </a:rPr>
              <a:t>s.a.v</a:t>
            </a:r>
            <a:r>
              <a:rPr lang="tr-TR" sz="2600" dirty="0">
                <a:latin typeface="Arial" panose="020B0604020202020204" pitchFamily="34" charset="0"/>
                <a:cs typeface="Arial" panose="020B0604020202020204" pitchFamily="34" charset="0"/>
              </a:rPr>
              <a:t>.) pek çok hadisinde yapılan işin en güzel şekilde yapılmasının öğütlenmesi etkili ol­muştur. Yine entelektüel değerlerden olan bilimsellik değerinin </a:t>
            </a:r>
            <a:r>
              <a:rPr lang="tr-TR" sz="2600" dirty="0" smtClean="0">
                <a:latin typeface="Arial" panose="020B0604020202020204" pitchFamily="34" charset="0"/>
                <a:cs typeface="Arial" panose="020B0604020202020204" pitchFamily="34" charset="0"/>
              </a:rPr>
              <a:t>oluşumunda </a:t>
            </a:r>
            <a:r>
              <a:rPr lang="tr-TR" sz="2600" dirty="0">
                <a:latin typeface="Arial" panose="020B0604020202020204" pitchFamily="34" charset="0"/>
                <a:cs typeface="Arial" panose="020B0604020202020204" pitchFamily="34" charset="0"/>
              </a:rPr>
              <a:t>Kur'an ve hadislerdeki ilim öğrenme, öğretme </a:t>
            </a:r>
            <a:r>
              <a:rPr lang="tr-TR" sz="2600" dirty="0" smtClean="0">
                <a:latin typeface="Arial" panose="020B0604020202020204" pitchFamily="34" charset="0"/>
                <a:cs typeface="Arial" panose="020B0604020202020204" pitchFamily="34" charset="0"/>
              </a:rPr>
              <a:t>konusundaki </a:t>
            </a:r>
            <a:r>
              <a:rPr lang="tr-TR" sz="2600" dirty="0">
                <a:latin typeface="Arial" panose="020B0604020202020204" pitchFamily="34" charset="0"/>
                <a:cs typeface="Arial" panose="020B0604020202020204" pitchFamily="34" charset="0"/>
              </a:rPr>
              <a:t>öğütlerin etkisi vardır.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7078" y="529087"/>
            <a:ext cx="4730940" cy="5707940"/>
          </a:xfrm>
          <a:prstGeom prst="rect">
            <a:avLst/>
          </a:prstGeom>
        </p:spPr>
      </p:pic>
    </p:spTree>
    <p:extLst>
      <p:ext uri="{BB962C8B-B14F-4D97-AF65-F5344CB8AC3E}">
        <p14:creationId xmlns:p14="http://schemas.microsoft.com/office/powerpoint/2010/main" val="7895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59256" y="496437"/>
            <a:ext cx="9601200" cy="1485900"/>
          </a:xfrm>
        </p:spPr>
        <p:txBody>
          <a:bodyPr>
            <a:normAutofit/>
          </a:bodyPr>
          <a:lstStyle/>
          <a:p>
            <a:pPr algn="ctr"/>
            <a:r>
              <a:rPr lang="tr-TR" dirty="0" smtClean="0">
                <a:solidFill>
                  <a:srgbClr val="C00000"/>
                </a:solidFill>
                <a:latin typeface="Arial" panose="020B0604020202020204" pitchFamily="34" charset="0"/>
                <a:cs typeface="Arial" panose="020B0604020202020204" pitchFamily="34" charset="0"/>
              </a:rPr>
              <a:t>DEĞERLERİN OLUŞUMUNDA ÖRF ve ADETLERİN ETKİSİ</a:t>
            </a:r>
            <a:endParaRPr lang="tr-TR" dirty="0">
              <a:solidFill>
                <a:srgbClr val="C00000"/>
              </a:solidFill>
              <a:latin typeface="Arial" panose="020B0604020202020204" pitchFamily="34" charset="0"/>
              <a:cs typeface="Arial" panose="020B0604020202020204" pitchFamily="34" charset="0"/>
            </a:endParaRPr>
          </a:p>
        </p:txBody>
      </p:sp>
      <p:sp>
        <p:nvSpPr>
          <p:cNvPr id="4" name="Yuvarlatılmış Çapraz Köşeli Dikdörtgen 3"/>
          <p:cNvSpPr/>
          <p:nvPr/>
        </p:nvSpPr>
        <p:spPr>
          <a:xfrm>
            <a:off x="883692" y="1839035"/>
            <a:ext cx="5244154" cy="4718713"/>
          </a:xfrm>
          <a:prstGeom prst="round2DiagRect">
            <a:avLst/>
          </a:prstGeom>
          <a:solidFill>
            <a:srgbClr val="D3635F"/>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solidFill>
                  <a:schemeClr val="tx1">
                    <a:lumMod val="95000"/>
                    <a:lumOff val="5000"/>
                  </a:schemeClr>
                </a:solidFill>
                <a:latin typeface="Arial" panose="020B0604020202020204" pitchFamily="34" charset="0"/>
                <a:cs typeface="Arial" panose="020B0604020202020204" pitchFamily="34" charset="0"/>
              </a:rPr>
              <a:t>Örf, bir toplumda yasalarla belirlenmemiş ancak eskiden beri uygulana gelen, kuşaktan kuşağa aktarılan davranış biçim ve kurallarına denir. Örneğin küçükleri sevmek, akrabayı ziyaret etmek, ana babaya say­gı göstermek, yaşlılara yardımcı olmak birer örftür.</a:t>
            </a:r>
          </a:p>
        </p:txBody>
      </p:sp>
      <p:sp>
        <p:nvSpPr>
          <p:cNvPr id="5" name="Yuvarlatılmış Çapraz Köşeli Dikdörtgen 4"/>
          <p:cNvSpPr/>
          <p:nvPr/>
        </p:nvSpPr>
        <p:spPr>
          <a:xfrm>
            <a:off x="6803410" y="1839034"/>
            <a:ext cx="5244154" cy="4718713"/>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3200" dirty="0">
                <a:solidFill>
                  <a:schemeClr val="tx1">
                    <a:lumMod val="95000"/>
                    <a:lumOff val="5000"/>
                  </a:schemeClr>
                </a:solidFill>
                <a:latin typeface="Arial" panose="020B0604020202020204" pitchFamily="34" charset="0"/>
                <a:cs typeface="Arial" panose="020B0604020202020204" pitchFamily="34" charset="0"/>
              </a:rPr>
              <a:t>Adet yani görenek ise bir toplumda eskiden beri uyu­lan kural, töre ve davranış biçimlerine denir. Örneğin düğün ve sünnet merasimlerinin yapılış biçimi, mi­safirlikte uyulması gereken kurallar vb. birer adettir. </a:t>
            </a:r>
          </a:p>
        </p:txBody>
      </p:sp>
    </p:spTree>
    <p:extLst>
      <p:ext uri="{BB962C8B-B14F-4D97-AF65-F5344CB8AC3E}">
        <p14:creationId xmlns:p14="http://schemas.microsoft.com/office/powerpoint/2010/main" val="216805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81934" y="665566"/>
            <a:ext cx="5567150" cy="5394039"/>
          </a:xfrm>
        </p:spPr>
        <p:txBody>
          <a:bodyPr>
            <a:noAutofit/>
          </a:bodyPr>
          <a:lstStyle/>
          <a:p>
            <a:pPr algn="just"/>
            <a:r>
              <a:rPr lang="tr-TR" sz="2700" dirty="0" smtClean="0">
                <a:latin typeface="Arial" panose="020B0604020202020204" pitchFamily="34" charset="0"/>
                <a:cs typeface="Arial" panose="020B0604020202020204" pitchFamily="34" charset="0"/>
              </a:rPr>
              <a:t> Örf ve adetlerin oluşmasında dinin etkisini görmekteyiz. Örneğin büyüklere saygı göstermek, küçüklere karşı sevgi dolu olmak, bayramlaşmak, selamlaşmak, yeni doğan çocuğa isim koymak vb. </a:t>
            </a:r>
            <a:r>
              <a:rPr lang="tr-TR" sz="2700" dirty="0">
                <a:latin typeface="Arial" panose="020B0604020202020204" pitchFamily="34" charset="0"/>
                <a:cs typeface="Arial" panose="020B0604020202020204" pitchFamily="34" charset="0"/>
              </a:rPr>
              <a:t>unsurlar sayılabilir. Hz. Peygamber'in (</a:t>
            </a:r>
            <a:r>
              <a:rPr lang="tr-TR" sz="2700" dirty="0" err="1">
                <a:latin typeface="Arial" panose="020B0604020202020204" pitchFamily="34" charset="0"/>
                <a:cs typeface="Arial" panose="020B0604020202020204" pitchFamily="34" charset="0"/>
              </a:rPr>
              <a:t>s.a.v</a:t>
            </a:r>
            <a:r>
              <a:rPr lang="tr-TR" sz="2700" dirty="0">
                <a:latin typeface="Arial" panose="020B0604020202020204" pitchFamily="34" charset="0"/>
                <a:cs typeface="Arial" panose="020B0604020202020204" pitchFamily="34" charset="0"/>
              </a:rPr>
              <a:t>.); "Küçüklerimizi sevmeyen, bü­yüklerimize saygı göstermeyen bizden değildir</a:t>
            </a:r>
            <a:r>
              <a:rPr lang="tr-TR" sz="2700" dirty="0" smtClean="0">
                <a:latin typeface="Arial" panose="020B0604020202020204" pitchFamily="34" charset="0"/>
                <a:cs typeface="Arial" panose="020B0604020202020204" pitchFamily="34" charset="0"/>
              </a:rPr>
              <a:t>." hadisini bu konuda örnek vereceğimiz pek çok hadisten sadece bir tanesidir.</a:t>
            </a:r>
            <a:endParaRPr lang="tr-TR" sz="27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652" y="799423"/>
            <a:ext cx="4442114" cy="5126323"/>
          </a:xfrm>
          <a:prstGeom prst="rect">
            <a:avLst/>
          </a:prstGeom>
        </p:spPr>
      </p:pic>
    </p:spTree>
    <p:extLst>
      <p:ext uri="{BB962C8B-B14F-4D97-AF65-F5344CB8AC3E}">
        <p14:creationId xmlns:p14="http://schemas.microsoft.com/office/powerpoint/2010/main" val="284841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29018" y="856634"/>
            <a:ext cx="10515600" cy="1354303"/>
          </a:xfrm>
        </p:spPr>
        <p:txBody>
          <a:bodyPr>
            <a:normAutofit/>
          </a:bodyPr>
          <a:lstStyle/>
          <a:p>
            <a:pPr algn="just"/>
            <a:r>
              <a:rPr lang="tr-TR" sz="2400" dirty="0" smtClean="0">
                <a:latin typeface="Arial" panose="020B0604020202020204" pitchFamily="34" charset="0"/>
                <a:cs typeface="Arial" panose="020B0604020202020204" pitchFamily="34" charset="0"/>
              </a:rPr>
              <a:t> İslam dini zaman içerisinde dinin ruhuna uygun olan örf ve adetlere karşı çıkmayıp benimsemiştir. Lakin dinin esasları ile zıt düşenleri kabul etmeyip reddetmiştir.</a:t>
            </a:r>
          </a:p>
          <a:p>
            <a:pPr marL="0" indent="0" algn="just">
              <a:buNone/>
            </a:pPr>
            <a:endParaRPr lang="tr-TR" sz="2400" dirty="0">
              <a:latin typeface="Arial" panose="020B0604020202020204" pitchFamily="34" charset="0"/>
              <a:cs typeface="Arial" panose="020B0604020202020204" pitchFamily="34" charset="0"/>
            </a:endParaRPr>
          </a:p>
        </p:txBody>
      </p:sp>
      <p:graphicFrame>
        <p:nvGraphicFramePr>
          <p:cNvPr id="6" name="Diyagram 5"/>
          <p:cNvGraphicFramePr/>
          <p:nvPr>
            <p:extLst>
              <p:ext uri="{D42A27DB-BD31-4B8C-83A1-F6EECF244321}">
                <p14:modId xmlns:p14="http://schemas.microsoft.com/office/powerpoint/2010/main" val="711978388"/>
              </p:ext>
            </p:extLst>
          </p:nvPr>
        </p:nvGraphicFramePr>
        <p:xfrm>
          <a:off x="1064524" y="2006221"/>
          <a:ext cx="9758151" cy="2019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61864" y="2453100"/>
            <a:ext cx="1637730" cy="1177334"/>
          </a:xfrm>
          <a:prstGeom prst="rect">
            <a:avLst/>
          </a:prstGeom>
        </p:spPr>
      </p:pic>
      <p:graphicFrame>
        <p:nvGraphicFramePr>
          <p:cNvPr id="11" name="Diyagram 10"/>
          <p:cNvGraphicFramePr/>
          <p:nvPr>
            <p:extLst>
              <p:ext uri="{D42A27DB-BD31-4B8C-83A1-F6EECF244321}">
                <p14:modId xmlns:p14="http://schemas.microsoft.com/office/powerpoint/2010/main" val="3987100939"/>
              </p:ext>
            </p:extLst>
          </p:nvPr>
        </p:nvGraphicFramePr>
        <p:xfrm>
          <a:off x="1107742" y="2210937"/>
          <a:ext cx="9758151" cy="54218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Resim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68368" y="4613535"/>
            <a:ext cx="1631226" cy="1124285"/>
          </a:xfrm>
          <a:prstGeom prst="rect">
            <a:avLst/>
          </a:prstGeom>
        </p:spPr>
      </p:pic>
    </p:spTree>
    <p:extLst>
      <p:ext uri="{BB962C8B-B14F-4D97-AF65-F5344CB8AC3E}">
        <p14:creationId xmlns:p14="http://schemas.microsoft.com/office/powerpoint/2010/main" val="425055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547230B8-A118-4C05-B3C3-50B3D414FBFE}"/>
                                            </p:graphicEl>
                                          </p:spTgt>
                                        </p:tgtEl>
                                        <p:attrNameLst>
                                          <p:attrName>style.visibility</p:attrName>
                                        </p:attrNameLst>
                                      </p:cBhvr>
                                      <p:to>
                                        <p:strVal val="visible"/>
                                      </p:to>
                                    </p:set>
                                    <p:anim calcmode="lin" valueType="num">
                                      <p:cBhvr additive="base">
                                        <p:cTn id="7" dur="500" fill="hold"/>
                                        <p:tgtEl>
                                          <p:spTgt spid="6">
                                            <p:graphicEl>
                                              <a:dgm id="{547230B8-A118-4C05-B3C3-50B3D414FBF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547230B8-A118-4C05-B3C3-50B3D414FBFE}"/>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graphicEl>
                                              <a:dgm id="{17AB8A5F-5BCD-48FF-B544-6D9CB0F67CCC}"/>
                                            </p:graphicEl>
                                          </p:spTgt>
                                        </p:tgtEl>
                                        <p:attrNameLst>
                                          <p:attrName>style.visibility</p:attrName>
                                        </p:attrNameLst>
                                      </p:cBhvr>
                                      <p:to>
                                        <p:strVal val="visible"/>
                                      </p:to>
                                    </p:set>
                                    <p:anim calcmode="lin" valueType="num">
                                      <p:cBhvr additive="base">
                                        <p:cTn id="11" dur="500" fill="hold"/>
                                        <p:tgtEl>
                                          <p:spTgt spid="6">
                                            <p:graphicEl>
                                              <a:dgm id="{17AB8A5F-5BCD-48FF-B544-6D9CB0F67CCC}"/>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graphicEl>
                                              <a:dgm id="{17AB8A5F-5BCD-48FF-B544-6D9CB0F67CCC}"/>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graphicEl>
                                              <a:dgm id="{B3F5FD96-8FD7-4D62-815D-01120D473C97}"/>
                                            </p:graphicEl>
                                          </p:spTgt>
                                        </p:tgtEl>
                                        <p:attrNameLst>
                                          <p:attrName>style.visibility</p:attrName>
                                        </p:attrNameLst>
                                      </p:cBhvr>
                                      <p:to>
                                        <p:strVal val="visible"/>
                                      </p:to>
                                    </p:set>
                                    <p:anim calcmode="lin" valueType="num">
                                      <p:cBhvr additive="base">
                                        <p:cTn id="15" dur="500" fill="hold"/>
                                        <p:tgtEl>
                                          <p:spTgt spid="6">
                                            <p:graphicEl>
                                              <a:dgm id="{B3F5FD96-8FD7-4D62-815D-01120D473C97}"/>
                                            </p:graphic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graphicEl>
                                              <a:dgm id="{B3F5FD96-8FD7-4D62-815D-01120D473C97}"/>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graphicEl>
                                              <a:dgm id="{8E4E07FE-3336-48C9-B1CC-E3D845EEB7B3}"/>
                                            </p:graphicEl>
                                          </p:spTgt>
                                        </p:tgtEl>
                                        <p:attrNameLst>
                                          <p:attrName>style.visibility</p:attrName>
                                        </p:attrNameLst>
                                      </p:cBhvr>
                                      <p:to>
                                        <p:strVal val="visible"/>
                                      </p:to>
                                    </p:set>
                                    <p:anim calcmode="lin" valueType="num">
                                      <p:cBhvr additive="base">
                                        <p:cTn id="19" dur="500" fill="hold"/>
                                        <p:tgtEl>
                                          <p:spTgt spid="6">
                                            <p:graphicEl>
                                              <a:dgm id="{8E4E07FE-3336-48C9-B1CC-E3D845EEB7B3}"/>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8E4E07FE-3336-48C9-B1CC-E3D845EEB7B3}"/>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graphicEl>
                                              <a:dgm id="{80911A22-A610-4B23-8EF5-A4716306AA39}"/>
                                            </p:graphicEl>
                                          </p:spTgt>
                                        </p:tgtEl>
                                        <p:attrNameLst>
                                          <p:attrName>style.visibility</p:attrName>
                                        </p:attrNameLst>
                                      </p:cBhvr>
                                      <p:to>
                                        <p:strVal val="visible"/>
                                      </p:to>
                                    </p:set>
                                    <p:anim calcmode="lin" valueType="num">
                                      <p:cBhvr additive="base">
                                        <p:cTn id="23" dur="500" fill="hold"/>
                                        <p:tgtEl>
                                          <p:spTgt spid="6">
                                            <p:graphicEl>
                                              <a:dgm id="{80911A22-A610-4B23-8EF5-A4716306AA39}"/>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graphicEl>
                                              <a:dgm id="{80911A22-A610-4B23-8EF5-A4716306AA39}"/>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p:bldSub>
      </p:bldGraphic>
      <p:bldGraphic spid="11"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330958"/>
            <a:ext cx="9601200" cy="1485900"/>
          </a:xfrm>
        </p:spPr>
        <p:txBody>
          <a:bodyPr/>
          <a:lstStyle/>
          <a:p>
            <a:pPr algn="just"/>
            <a:r>
              <a:rPr lang="tr-TR" dirty="0" smtClean="0">
                <a:solidFill>
                  <a:srgbClr val="C00000"/>
                </a:solidFill>
                <a:latin typeface="Arial" panose="020B0604020202020204" pitchFamily="34" charset="0"/>
                <a:cs typeface="Arial" panose="020B0604020202020204" pitchFamily="34" charset="0"/>
              </a:rPr>
              <a:t>GENÇLERİN KİŞİLİK GELİŞİMİNDE DEĞERLERİN YERİ ve ÖNEMİ</a:t>
            </a:r>
            <a:endParaRPr lang="tr-TR" dirty="0">
              <a:solidFill>
                <a:srgbClr val="C00000"/>
              </a:solidFill>
              <a:latin typeface="Arial" panose="020B0604020202020204" pitchFamily="34" charset="0"/>
              <a:cs typeface="Arial" panose="020B0604020202020204" pitchFamily="34" charset="0"/>
            </a:endParaRPr>
          </a:p>
        </p:txBody>
      </p:sp>
      <p:sp>
        <p:nvSpPr>
          <p:cNvPr id="5" name="İçerik Yer Tutucusu 4"/>
          <p:cNvSpPr>
            <a:spLocks noGrp="1"/>
          </p:cNvSpPr>
          <p:nvPr>
            <p:ph idx="1"/>
          </p:nvPr>
        </p:nvSpPr>
        <p:spPr>
          <a:xfrm>
            <a:off x="1371599" y="1555845"/>
            <a:ext cx="10324531" cy="5131558"/>
          </a:xfrm>
        </p:spPr>
        <p:txBody>
          <a:bodyPr>
            <a:normAutofit/>
          </a:bodyPr>
          <a:lstStyle/>
          <a:p>
            <a:pPr algn="just"/>
            <a:r>
              <a:rPr lang="tr-TR" sz="3000" dirty="0">
                <a:latin typeface="Arial" panose="020B0604020202020204" pitchFamily="34" charset="0"/>
                <a:cs typeface="Arial" panose="020B0604020202020204" pitchFamily="34" charset="0"/>
              </a:rPr>
              <a:t>Kişilik bireyin tutumu, dış görünüşü, çevreye uyum biçimi gibi kendine has yapısı ile onu başkaların­dan ayıran davranış şekillerini belirleyen temel vasıflarıdır. Genellikle günlük dilde "huy, mizaç, karak­ter, şahsiyet ve benlik" gibi kavramlarla eş anlamlı olarak kullanılır</a:t>
            </a:r>
            <a:r>
              <a:rPr lang="tr-TR" sz="3000" dirty="0" smtClean="0">
                <a:latin typeface="Arial" panose="020B0604020202020204" pitchFamily="34" charset="0"/>
                <a:cs typeface="Arial" panose="020B0604020202020204" pitchFamily="34" charset="0"/>
              </a:rPr>
              <a:t>.</a:t>
            </a:r>
          </a:p>
          <a:p>
            <a:pPr algn="just"/>
            <a:r>
              <a:rPr lang="tr-TR" sz="3000" dirty="0">
                <a:latin typeface="Arial" panose="020B0604020202020204" pitchFamily="34" charset="0"/>
                <a:cs typeface="Arial" panose="020B0604020202020204" pitchFamily="34" charset="0"/>
              </a:rPr>
              <a:t> </a:t>
            </a:r>
            <a:r>
              <a:rPr lang="tr-TR" sz="3000" dirty="0" smtClean="0">
                <a:latin typeface="Arial" panose="020B0604020202020204" pitchFamily="34" charset="0"/>
                <a:cs typeface="Arial" panose="020B0604020202020204" pitchFamily="34" charset="0"/>
              </a:rPr>
              <a:t>Değerlerden yoksun bir genç asla düşünülemez. Müslüman bir genç milli ve manevi değerlerini bilmeli ve buna uygun yaşamalı.</a:t>
            </a:r>
          </a:p>
          <a:p>
            <a:pPr algn="just"/>
            <a:r>
              <a:rPr lang="tr-TR" sz="3000" dirty="0">
                <a:latin typeface="Arial" panose="020B0604020202020204" pitchFamily="34" charset="0"/>
                <a:cs typeface="Arial" panose="020B0604020202020204" pitchFamily="34" charset="0"/>
              </a:rPr>
              <a:t> </a:t>
            </a:r>
            <a:r>
              <a:rPr lang="tr-TR" sz="3000" dirty="0" smtClean="0">
                <a:latin typeface="Arial" panose="020B0604020202020204" pitchFamily="34" charset="0"/>
                <a:cs typeface="Arial" panose="020B0604020202020204" pitchFamily="34" charset="0"/>
              </a:rPr>
              <a:t>Gençlerin değerler sisteminin oluşmasında aile, eğitim ve özellikle arkadaş çevresi çok büyük öneme sahiptir.  </a:t>
            </a:r>
            <a:endParaRPr lang="tr-TR"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7824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55264" y="56297"/>
            <a:ext cx="9601200" cy="1485900"/>
          </a:xfrm>
        </p:spPr>
        <p:txBody>
          <a:bodyPr>
            <a:normAutofit/>
          </a:bodyPr>
          <a:lstStyle/>
          <a:p>
            <a:pPr algn="ctr"/>
            <a:r>
              <a:rPr lang="tr-TR" sz="4800" dirty="0" smtClean="0">
                <a:solidFill>
                  <a:srgbClr val="C00000"/>
                </a:solidFill>
                <a:latin typeface="Arial" panose="020B0604020202020204" pitchFamily="34" charset="0"/>
                <a:cs typeface="Arial" panose="020B0604020202020204" pitchFamily="34" charset="0"/>
              </a:rPr>
              <a:t>TEMEL DEĞERLER</a:t>
            </a:r>
            <a:endParaRPr lang="tr-TR" sz="4800" dirty="0">
              <a:solidFill>
                <a:srgbClr val="C00000"/>
              </a:solidFill>
              <a:latin typeface="Arial" panose="020B0604020202020204" pitchFamily="34" charset="0"/>
              <a:cs typeface="Arial" panose="020B0604020202020204" pitchFamily="34" charset="0"/>
            </a:endParaRPr>
          </a:p>
        </p:txBody>
      </p:sp>
      <p:sp>
        <p:nvSpPr>
          <p:cNvPr id="3" name="İçerik Yer Tutucusu 2"/>
          <p:cNvSpPr>
            <a:spLocks noGrp="1"/>
          </p:cNvSpPr>
          <p:nvPr>
            <p:ph sz="half" idx="1"/>
          </p:nvPr>
        </p:nvSpPr>
        <p:spPr>
          <a:xfrm>
            <a:off x="900753" y="799247"/>
            <a:ext cx="5145205" cy="5628849"/>
          </a:xfrm>
        </p:spPr>
        <p:txBody>
          <a:bodyPr>
            <a:noAutofit/>
          </a:bodyPr>
          <a:lstStyle/>
          <a:p>
            <a:pPr marL="0" indent="0" algn="just">
              <a:buNone/>
            </a:pPr>
            <a:r>
              <a:rPr lang="tr-TR" sz="2700" dirty="0" smtClean="0">
                <a:solidFill>
                  <a:srgbClr val="C00000"/>
                </a:solidFill>
                <a:latin typeface="Arial" panose="020B0604020202020204" pitchFamily="34" charset="0"/>
                <a:cs typeface="Arial" panose="020B0604020202020204" pitchFamily="34" charset="0"/>
              </a:rPr>
              <a:t>1.) ADALET</a:t>
            </a:r>
          </a:p>
          <a:p>
            <a:pPr marL="0" indent="0" algn="just">
              <a:buNone/>
            </a:pPr>
            <a:r>
              <a:rPr lang="tr-TR" sz="2700" dirty="0" smtClean="0">
                <a:latin typeface="Arial" panose="020B0604020202020204" pitchFamily="34" charset="0"/>
                <a:cs typeface="Arial" panose="020B0604020202020204" pitchFamily="34" charset="0"/>
              </a:rPr>
              <a:t>Adalet kelime olarak "bir şeyi yerine koymak, herkese hakkını vermek" gibi anlamlara gelir. Terim ola­rak ise "kişinin davranışlarında ve çevresiyle ilişkilerinde ölçülü, dengeli olması, her şeyin ve herkesin hak ve hukukunu gözetmesi, ölçüsüzlükten uzaklaşarak dengeli davranmasına denir. Adaletin olmadığı yerde sosyal ve ekonomik dengesizlikler, haksızlık, zulüm, anarşi ve kaos olur.</a:t>
            </a:r>
          </a:p>
          <a:p>
            <a:pPr marL="0" indent="0" algn="just">
              <a:buNone/>
            </a:pPr>
            <a:endParaRPr lang="tr-TR" sz="2400" dirty="0">
              <a:latin typeface="Arial" panose="020B0604020202020204" pitchFamily="34" charset="0"/>
              <a:cs typeface="Arial" panose="020B0604020202020204" pitchFamily="34" charset="0"/>
            </a:endParaRPr>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00469" y="934730"/>
            <a:ext cx="5711757" cy="5493366"/>
          </a:xfrm>
        </p:spPr>
      </p:pic>
    </p:spTree>
    <p:extLst>
      <p:ext uri="{BB962C8B-B14F-4D97-AF65-F5344CB8AC3E}">
        <p14:creationId xmlns:p14="http://schemas.microsoft.com/office/powerpoint/2010/main" val="30850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8075" y="808475"/>
            <a:ext cx="10515600" cy="4351338"/>
          </a:xfrm>
        </p:spPr>
        <p:txBody>
          <a:bodyPr>
            <a:normAutofit/>
          </a:bodyPr>
          <a:lstStyle/>
          <a:p>
            <a:pPr algn="just"/>
            <a:r>
              <a:rPr lang="tr-TR" sz="2800" dirty="0" smtClean="0">
                <a:latin typeface="Arial" panose="020B0604020202020204" pitchFamily="34" charset="0"/>
                <a:cs typeface="Arial" panose="020B0604020202020204" pitchFamily="34" charset="0"/>
              </a:rPr>
              <a:t> Aşağıda bulunan sıfatlar Allah’ın sonsuz adaletini ifade eden </a:t>
            </a:r>
            <a:r>
              <a:rPr lang="tr-TR" sz="2800" dirty="0" err="1" smtClean="0">
                <a:latin typeface="Arial" panose="020B0604020202020204" pitchFamily="34" charset="0"/>
                <a:cs typeface="Arial" panose="020B0604020202020204" pitchFamily="34" charset="0"/>
              </a:rPr>
              <a:t>Esmaül</a:t>
            </a:r>
            <a:r>
              <a:rPr lang="tr-TR" sz="2800" dirty="0" smtClean="0">
                <a:latin typeface="Arial" panose="020B0604020202020204" pitchFamily="34" charset="0"/>
                <a:cs typeface="Arial" panose="020B0604020202020204" pitchFamily="34" charset="0"/>
              </a:rPr>
              <a:t> Hüsnalardır.</a:t>
            </a:r>
            <a:endParaRPr lang="tr-TR" sz="28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825" y="1848596"/>
            <a:ext cx="4651826" cy="418371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5875" y="1848596"/>
            <a:ext cx="4912009" cy="4183714"/>
          </a:xfrm>
          <a:prstGeom prst="rect">
            <a:avLst/>
          </a:prstGeom>
        </p:spPr>
      </p:pic>
    </p:spTree>
    <p:extLst>
      <p:ext uri="{BB962C8B-B14F-4D97-AF65-F5344CB8AC3E}">
        <p14:creationId xmlns:p14="http://schemas.microsoft.com/office/powerpoint/2010/main" val="110037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78892" y="597326"/>
            <a:ext cx="10515600" cy="4351338"/>
          </a:xfrm>
        </p:spPr>
        <p:txBody>
          <a:bodyPr>
            <a:normAutofit/>
          </a:bodyPr>
          <a:lstStyle/>
          <a:p>
            <a:r>
              <a:rPr lang="tr-TR" sz="2800" dirty="0" smtClean="0">
                <a:latin typeface="Arial" panose="020B0604020202020204" pitchFamily="34" charset="0"/>
                <a:cs typeface="Arial" panose="020B0604020202020204" pitchFamily="34" charset="0"/>
              </a:rPr>
              <a:t>Kur’an-ı Kerim’in birçok ayetinde adaletle ilgili ayetleri görmek mümkündür.</a:t>
            </a:r>
          </a:p>
          <a:p>
            <a:pPr marL="0" indent="0">
              <a:buNone/>
            </a:pPr>
            <a:r>
              <a:rPr lang="tr-TR" sz="2400" dirty="0" smtClean="0">
                <a:latin typeface="Arial" panose="020B0604020202020204" pitchFamily="34" charset="0"/>
                <a:cs typeface="Arial" panose="020B0604020202020204" pitchFamily="34" charset="0"/>
              </a:rPr>
              <a:t> </a:t>
            </a:r>
            <a:endParaRPr lang="tr-TR" sz="24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86" y="1549730"/>
            <a:ext cx="5578027" cy="50694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Resim 4"/>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480907" y="1549729"/>
            <a:ext cx="5471615" cy="50694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5590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73255" y="1009934"/>
            <a:ext cx="5895832" cy="5540989"/>
          </a:xfrm>
        </p:spPr>
        <p:txBody>
          <a:bodyPr>
            <a:normAutofit/>
          </a:bodyPr>
          <a:lstStyle/>
          <a:p>
            <a:r>
              <a:rPr lang="tr-TR" sz="3200" dirty="0">
                <a:latin typeface="Arial" panose="020B0604020202020204" pitchFamily="34" charset="0"/>
                <a:cs typeface="Arial" panose="020B0604020202020204" pitchFamily="34" charset="0"/>
              </a:rPr>
              <a:t>İslam'ın adalet anlayışında her zaman ve her konumda adil davranmak esastır. İslam'a göre bütün insanlar bir tarağın dişleri gibidir. Irk, renk, toplumsal sınıf, makam, mevki, dil ve din gibi özelliklere </a:t>
            </a:r>
            <a:r>
              <a:rPr lang="tr-TR" sz="3200" dirty="0" smtClean="0">
                <a:latin typeface="Arial" panose="020B0604020202020204" pitchFamily="34" charset="0"/>
                <a:cs typeface="Arial" panose="020B0604020202020204" pitchFamily="34" charset="0"/>
              </a:rPr>
              <a:t>bakılmaksızın </a:t>
            </a:r>
            <a:r>
              <a:rPr lang="tr-TR" sz="3200" dirty="0">
                <a:latin typeface="Arial" panose="020B0604020202020204" pitchFamily="34" charset="0"/>
                <a:cs typeface="Arial" panose="020B0604020202020204" pitchFamily="34" charset="0"/>
              </a:rPr>
              <a:t>hukuk önünde eşittir. Üstünlük sadece takvadadır</a:t>
            </a:r>
            <a:r>
              <a:rPr lang="tr-TR" sz="3200" dirty="0" smtClean="0">
                <a:latin typeface="Arial" panose="020B0604020202020204" pitchFamily="34" charset="0"/>
                <a:cs typeface="Arial" panose="020B0604020202020204" pitchFamily="34" charset="0"/>
              </a:rPr>
              <a:t>.</a:t>
            </a:r>
            <a:endParaRPr lang="tr-TR" sz="32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994" y="1143233"/>
            <a:ext cx="5248261" cy="47662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7359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685799"/>
            <a:ext cx="3087858" cy="5405511"/>
          </a:xfrm>
        </p:spPr>
        <p:txBody>
          <a:bodyPr>
            <a:normAutofit/>
          </a:bodyPr>
          <a:lstStyle/>
          <a:p>
            <a:pPr algn="just"/>
            <a:r>
              <a:rPr lang="tr-TR" dirty="0" smtClean="0">
                <a:solidFill>
                  <a:srgbClr val="C00000"/>
                </a:solidFill>
                <a:latin typeface="Arial" panose="020B0604020202020204" pitchFamily="34" charset="0"/>
                <a:cs typeface="Arial" panose="020B0604020202020204" pitchFamily="34" charset="0"/>
              </a:rPr>
              <a:t/>
            </a:r>
            <a:br>
              <a:rPr lang="tr-TR" dirty="0" smtClean="0">
                <a:solidFill>
                  <a:srgbClr val="C00000"/>
                </a:solidFill>
                <a:latin typeface="Arial" panose="020B0604020202020204" pitchFamily="34" charset="0"/>
                <a:cs typeface="Arial" panose="020B0604020202020204" pitchFamily="34" charset="0"/>
              </a:rPr>
            </a:br>
            <a:r>
              <a:rPr lang="tr-TR" dirty="0" smtClean="0">
                <a:solidFill>
                  <a:srgbClr val="C00000"/>
                </a:solidFill>
                <a:latin typeface="Arial" panose="020B0604020202020204" pitchFamily="34" charset="0"/>
                <a:cs typeface="Arial" panose="020B0604020202020204" pitchFamily="34" charset="0"/>
              </a:rPr>
              <a:t> </a:t>
            </a:r>
            <a:endParaRPr lang="tr-TR" dirty="0">
              <a:solidFill>
                <a:srgbClr val="C00000"/>
              </a:solidFill>
              <a:latin typeface="Arial" panose="020B0604020202020204" pitchFamily="34" charset="0"/>
              <a:cs typeface="Arial" panose="020B0604020202020204" pitchFamily="34" charset="0"/>
            </a:endParaRPr>
          </a:p>
        </p:txBody>
      </p:sp>
      <p:sp>
        <p:nvSpPr>
          <p:cNvPr id="6" name="Bulut Belirtme Çizgisi 5"/>
          <p:cNvSpPr/>
          <p:nvPr/>
        </p:nvSpPr>
        <p:spPr>
          <a:xfrm>
            <a:off x="5523144" y="0"/>
            <a:ext cx="5790850" cy="3261815"/>
          </a:xfrm>
          <a:prstGeom prst="cloudCallout">
            <a:avLst>
              <a:gd name="adj1" fmla="val -38981"/>
              <a:gd name="adj2" fmla="val 64496"/>
            </a:avLst>
          </a:prstGeom>
          <a:solidFill>
            <a:schemeClr val="accent5">
              <a:lumMod val="60000"/>
              <a:lumOff val="40000"/>
            </a:schemeClr>
          </a:solidFill>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6000" dirty="0">
                <a:solidFill>
                  <a:schemeClr val="tx1">
                    <a:lumMod val="95000"/>
                    <a:lumOff val="5000"/>
                  </a:schemeClr>
                </a:solidFill>
              </a:rPr>
              <a:t>DEĞER NEDİR?</a:t>
            </a:r>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2712" y="3843266"/>
            <a:ext cx="2811269" cy="2811269"/>
          </a:xfrm>
          <a:prstGeom prst="rect">
            <a:avLst/>
          </a:prstGeom>
        </p:spPr>
      </p:pic>
    </p:spTree>
    <p:extLst>
      <p:ext uri="{BB962C8B-B14F-4D97-AF65-F5344CB8AC3E}">
        <p14:creationId xmlns:p14="http://schemas.microsoft.com/office/powerpoint/2010/main" val="94130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97326"/>
            <a:ext cx="8093121" cy="6049134"/>
          </a:xfrm>
        </p:spPr>
        <p:txBody>
          <a:bodyPr>
            <a:noAutofit/>
          </a:bodyPr>
          <a:lstStyle/>
          <a:p>
            <a:pPr algn="just"/>
            <a:r>
              <a:rPr lang="tr-TR" sz="2600" dirty="0" smtClean="0">
                <a:latin typeface="Arial" panose="020B0604020202020204" pitchFamily="34" charset="0"/>
                <a:cs typeface="Arial" panose="020B0604020202020204" pitchFamily="34" charset="0"/>
              </a:rPr>
              <a:t>Hz. Muhammed(sav)’in gerek hadislerinde gerek sünnetinde adalete her zaman önem verdiğini görmekteyiz. Şu olay çok dikkat çekicidir: </a:t>
            </a:r>
            <a:r>
              <a:rPr lang="tr-TR" sz="2600" dirty="0" err="1" smtClean="0">
                <a:latin typeface="Arial" panose="020B0604020202020204" pitchFamily="34" charset="0"/>
                <a:cs typeface="Arial" panose="020B0604020202020204" pitchFamily="34" charset="0"/>
              </a:rPr>
              <a:t>Kureyş'in</a:t>
            </a:r>
            <a:r>
              <a:rPr lang="tr-TR" sz="2600" dirty="0" smtClean="0">
                <a:latin typeface="Arial" panose="020B0604020202020204" pitchFamily="34" charset="0"/>
                <a:cs typeface="Arial" panose="020B0604020202020204" pitchFamily="34" charset="0"/>
              </a:rPr>
              <a:t> </a:t>
            </a:r>
            <a:r>
              <a:rPr lang="tr-TR" sz="2600" dirty="0">
                <a:latin typeface="Arial" panose="020B0604020202020204" pitchFamily="34" charset="0"/>
                <a:cs typeface="Arial" panose="020B0604020202020204" pitchFamily="34" charset="0"/>
              </a:rPr>
              <a:t>ileri gelen ka­bilelerinden birine mensup bir kadın hırsızlık yapar. Cezalandırılma­mak için sahabeden birini aracı olarak Hz. Peygamber'e (</a:t>
            </a:r>
            <a:r>
              <a:rPr lang="tr-TR" sz="2600" dirty="0" err="1" smtClean="0">
                <a:latin typeface="Arial" panose="020B0604020202020204" pitchFamily="34" charset="0"/>
                <a:cs typeface="Arial" panose="020B0604020202020204" pitchFamily="34" charset="0"/>
              </a:rPr>
              <a:t>s.a.v</a:t>
            </a:r>
            <a:r>
              <a:rPr lang="tr-TR" sz="2600" dirty="0">
                <a:latin typeface="Arial" panose="020B0604020202020204" pitchFamily="34" charset="0"/>
                <a:cs typeface="Arial" panose="020B0604020202020204" pitchFamily="34" charset="0"/>
              </a:rPr>
              <a:t>.) gön­derir. Hz. Peygamber (</a:t>
            </a:r>
            <a:r>
              <a:rPr lang="tr-TR" sz="2600" dirty="0" err="1">
                <a:latin typeface="Arial" panose="020B0604020202020204" pitchFamily="34" charset="0"/>
                <a:cs typeface="Arial" panose="020B0604020202020204" pitchFamily="34" charset="0"/>
              </a:rPr>
              <a:t>s.a.v</a:t>
            </a:r>
            <a:r>
              <a:rPr lang="tr-TR" sz="2600" dirty="0">
                <a:latin typeface="Arial" panose="020B0604020202020204" pitchFamily="34" charset="0"/>
                <a:cs typeface="Arial" panose="020B0604020202020204" pitchFamily="34" charset="0"/>
              </a:rPr>
              <a:t>.) bu duruma kızar ve şöyle buyurur: "Na­sıl oluyor da bazı kimseler Allah'ın emri karşısında aracı olmaya kalkışıyorlar. Sizden öncekilerin mahvolmasının sebebi şudur: İçlerinden asil, ileri gelen birisi hırsızlık yapınca onu serbest bı­rakıyor, zayıf ve fakir bir kimse hırsızlık yapınca onu cezalandı­rıyorlardı. Allah'a yemin ederim ki Muhammed'in kızı Fatıma da hırsızlık yapsa onun da elini keserdim."</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31321" y="706508"/>
            <a:ext cx="3146948" cy="5666996"/>
          </a:xfrm>
          <a:prstGeom prst="rect">
            <a:avLst/>
          </a:prstGeom>
        </p:spPr>
      </p:pic>
    </p:spTree>
    <p:extLst>
      <p:ext uri="{BB962C8B-B14F-4D97-AF65-F5344CB8AC3E}">
        <p14:creationId xmlns:p14="http://schemas.microsoft.com/office/powerpoint/2010/main" val="144973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973170" y="816502"/>
            <a:ext cx="6050508" cy="5420525"/>
          </a:xfrm>
        </p:spPr>
        <p:txBody>
          <a:bodyPr>
            <a:noAutofit/>
          </a:bodyPr>
          <a:lstStyle/>
          <a:p>
            <a:r>
              <a:rPr lang="tr-TR" sz="3200" dirty="0">
                <a:latin typeface="Arial" panose="020B0604020202020204" pitchFamily="34" charset="0"/>
                <a:cs typeface="Arial" panose="020B0604020202020204" pitchFamily="34" charset="0"/>
              </a:rPr>
              <a:t>Adaletin zıddı zulümdür. Zulüm, hak sahibine hakkını vermemek, ona haksızlık etmek, eksik vermek, zamanında veya kararlaştırılan yerde ve şekilde vermemektir. İslam inancına göre zulüm haram ve büyük günahlardandır</a:t>
            </a:r>
            <a:r>
              <a:rPr lang="tr-TR" sz="3200" dirty="0" smtClean="0">
                <a:latin typeface="Arial" panose="020B0604020202020204" pitchFamily="34" charset="0"/>
                <a:cs typeface="Arial" panose="020B0604020202020204" pitchFamily="34" charset="0"/>
              </a:rPr>
              <a:t>. </a:t>
            </a:r>
            <a:r>
              <a:rPr lang="tr-TR" sz="3200" dirty="0">
                <a:latin typeface="Arial" panose="020B0604020202020204" pitchFamily="34" charset="0"/>
                <a:cs typeface="Arial" panose="020B0604020202020204" pitchFamily="34" charset="0"/>
              </a:rPr>
              <a:t>Hakkı çiğneyerek zalim olan bir kişi, ahiret günü bu zulmünün karşılığını görecektir.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314" y="816502"/>
            <a:ext cx="5057069" cy="5243103"/>
          </a:xfrm>
          <a:prstGeom prst="rect">
            <a:avLst/>
          </a:prstGeom>
        </p:spPr>
      </p:pic>
    </p:spTree>
    <p:extLst>
      <p:ext uri="{BB962C8B-B14F-4D97-AF65-F5344CB8AC3E}">
        <p14:creationId xmlns:p14="http://schemas.microsoft.com/office/powerpoint/2010/main" val="216561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10283"/>
          </a:xfrm>
          <a:prstGeom prst="rect">
            <a:avLst/>
          </a:prstGeom>
        </p:spPr>
      </p:pic>
      <p:sp>
        <p:nvSpPr>
          <p:cNvPr id="3" name="İçerik Yer Tutucusu 2"/>
          <p:cNvSpPr>
            <a:spLocks noGrp="1"/>
          </p:cNvSpPr>
          <p:nvPr>
            <p:ph idx="1"/>
          </p:nvPr>
        </p:nvSpPr>
        <p:spPr>
          <a:xfrm>
            <a:off x="688075" y="952168"/>
            <a:ext cx="10515600" cy="5202972"/>
          </a:xfrm>
        </p:spPr>
        <p:txBody>
          <a:bodyPr>
            <a:normAutofit/>
          </a:bodyPr>
          <a:lstStyle/>
          <a:p>
            <a:pPr marL="0" indent="0" algn="just">
              <a:buNone/>
            </a:pPr>
            <a:r>
              <a:rPr lang="tr-TR" sz="3200" dirty="0" smtClean="0">
                <a:solidFill>
                  <a:schemeClr val="bg1"/>
                </a:solidFill>
                <a:latin typeface="Arial" panose="020B0604020202020204" pitchFamily="34" charset="0"/>
                <a:cs typeface="Arial" panose="020B0604020202020204" pitchFamily="34" charset="0"/>
              </a:rPr>
              <a:t>2.) HİKMET</a:t>
            </a:r>
          </a:p>
          <a:p>
            <a:pPr algn="just"/>
            <a:r>
              <a:rPr lang="tr-TR" sz="3200" dirty="0" smtClean="0">
                <a:solidFill>
                  <a:schemeClr val="bg1"/>
                </a:solidFill>
                <a:latin typeface="Arial" panose="020B0604020202020204" pitchFamily="34" charset="0"/>
                <a:cs typeface="Arial" panose="020B0604020202020204" pitchFamily="34" charset="0"/>
              </a:rPr>
              <a:t>"</a:t>
            </a:r>
            <a:r>
              <a:rPr lang="tr-TR" sz="3200" dirty="0">
                <a:solidFill>
                  <a:schemeClr val="bg1"/>
                </a:solidFill>
                <a:latin typeface="Arial" panose="020B0604020202020204" pitchFamily="34" charset="0"/>
                <a:cs typeface="Arial" panose="020B0604020202020204" pitchFamily="34" charset="0"/>
              </a:rPr>
              <a:t>İlim ve akılla gerçeğin bulunmasıdır. Allah (</a:t>
            </a:r>
            <a:r>
              <a:rPr lang="tr-TR" sz="3200" dirty="0" err="1">
                <a:solidFill>
                  <a:schemeClr val="bg1"/>
                </a:solidFill>
                <a:latin typeface="Arial" panose="020B0604020202020204" pitchFamily="34" charset="0"/>
                <a:cs typeface="Arial" panose="020B0604020202020204" pitchFamily="34" charset="0"/>
              </a:rPr>
              <a:t>c.c</a:t>
            </a:r>
            <a:r>
              <a:rPr lang="tr-TR" sz="3200" dirty="0">
                <a:solidFill>
                  <a:schemeClr val="bg1"/>
                </a:solidFill>
                <a:latin typeface="Arial" panose="020B0604020202020204" pitchFamily="34" charset="0"/>
                <a:cs typeface="Arial" panose="020B0604020202020204" pitchFamily="34" charset="0"/>
              </a:rPr>
              <a:t>.) açısından hikmet, eşyanın en iyi şekilde bilinme­si ve kusursuz yaratılmasıdır. İnsan açısından ise eşyanın hakikatini bilip onun iyi işlere vasıta ya­pılmasıdır</a:t>
            </a:r>
            <a:r>
              <a:rPr lang="tr-TR" sz="3200" dirty="0" smtClean="0">
                <a:solidFill>
                  <a:schemeClr val="bg1"/>
                </a:solidFill>
                <a:latin typeface="Arial" panose="020B0604020202020204" pitchFamily="34" charset="0"/>
                <a:cs typeface="Arial" panose="020B0604020202020204" pitchFamily="34" charset="0"/>
              </a:rPr>
              <a:t>."</a:t>
            </a:r>
            <a:endParaRPr lang="tr-TR" sz="3200" dirty="0">
              <a:solidFill>
                <a:schemeClr val="bg1"/>
              </a:solidFill>
              <a:latin typeface="Arial" panose="020B0604020202020204" pitchFamily="34" charset="0"/>
              <a:cs typeface="Arial" panose="020B0604020202020204" pitchFamily="34" charset="0"/>
            </a:endParaRPr>
          </a:p>
          <a:p>
            <a:pPr algn="just"/>
            <a:r>
              <a:rPr lang="tr-TR" sz="3200" dirty="0" smtClean="0">
                <a:solidFill>
                  <a:schemeClr val="bg1"/>
                </a:solidFill>
                <a:latin typeface="Arial" panose="020B0604020202020204" pitchFamily="34" charset="0"/>
                <a:cs typeface="Arial" panose="020B0604020202020204" pitchFamily="34" charset="0"/>
              </a:rPr>
              <a:t>"</a:t>
            </a:r>
            <a:r>
              <a:rPr lang="tr-TR" sz="3200" dirty="0">
                <a:solidFill>
                  <a:schemeClr val="bg1"/>
                </a:solidFill>
                <a:latin typeface="Arial" panose="020B0604020202020204" pitchFamily="34" charset="0"/>
                <a:cs typeface="Arial" panose="020B0604020202020204" pitchFamily="34" charset="0"/>
              </a:rPr>
              <a:t>Hikmet, kişinin adil olması, eşyanın gerçeğini kavraması ve gereğine göre amel işlemesidir</a:t>
            </a:r>
            <a:r>
              <a:rPr lang="tr-TR" sz="3200" dirty="0" smtClean="0">
                <a:solidFill>
                  <a:schemeClr val="bg1"/>
                </a:solidFill>
                <a:latin typeface="Arial" panose="020B0604020202020204" pitchFamily="34" charset="0"/>
                <a:cs typeface="Arial" panose="020B0604020202020204" pitchFamily="34" charset="0"/>
              </a:rPr>
              <a:t>."</a:t>
            </a:r>
            <a:endParaRPr lang="tr-TR" sz="3200" dirty="0">
              <a:solidFill>
                <a:schemeClr val="bg1"/>
              </a:solidFill>
              <a:latin typeface="Arial" panose="020B0604020202020204" pitchFamily="34" charset="0"/>
              <a:cs typeface="Arial" panose="020B0604020202020204" pitchFamily="34" charset="0"/>
            </a:endParaRPr>
          </a:p>
          <a:p>
            <a:pPr algn="just"/>
            <a:r>
              <a:rPr lang="tr-TR" sz="3200" dirty="0" smtClean="0">
                <a:solidFill>
                  <a:schemeClr val="bg1"/>
                </a:solidFill>
                <a:latin typeface="Arial" panose="020B0604020202020204" pitchFamily="34" charset="0"/>
                <a:cs typeface="Arial" panose="020B0604020202020204" pitchFamily="34" charset="0"/>
              </a:rPr>
              <a:t>"</a:t>
            </a:r>
            <a:r>
              <a:rPr lang="tr-TR" sz="3200" dirty="0">
                <a:solidFill>
                  <a:schemeClr val="bg1"/>
                </a:solidFill>
                <a:latin typeface="Arial" panose="020B0604020202020204" pitchFamily="34" charset="0"/>
                <a:cs typeface="Arial" panose="020B0604020202020204" pitchFamily="34" charset="0"/>
              </a:rPr>
              <a:t>En genel çerçevesiyle hikmet, menfaat ve iyilik yönüyle her iyi, güzel ilim ve </a:t>
            </a:r>
            <a:r>
              <a:rPr lang="tr-TR" sz="3200" dirty="0" err="1">
                <a:solidFill>
                  <a:schemeClr val="bg1"/>
                </a:solidFill>
                <a:latin typeface="Arial" panose="020B0604020202020204" pitchFamily="34" charset="0"/>
                <a:cs typeface="Arial" panose="020B0604020202020204" pitchFamily="34" charset="0"/>
              </a:rPr>
              <a:t>salih</a:t>
            </a:r>
            <a:r>
              <a:rPr lang="tr-TR" sz="3200" dirty="0">
                <a:solidFill>
                  <a:schemeClr val="bg1"/>
                </a:solidFill>
                <a:latin typeface="Arial" panose="020B0604020202020204" pitchFamily="34" charset="0"/>
                <a:cs typeface="Arial" panose="020B0604020202020204" pitchFamily="34" charset="0"/>
              </a:rPr>
              <a:t> amelin ismidir</a:t>
            </a:r>
            <a:r>
              <a:rPr lang="tr-TR" sz="3200" dirty="0" smtClean="0">
                <a:solidFill>
                  <a:schemeClr val="bg1"/>
                </a:solidFill>
                <a:latin typeface="Arial" panose="020B0604020202020204" pitchFamily="34" charset="0"/>
                <a:cs typeface="Arial" panose="020B0604020202020204" pitchFamily="34" charset="0"/>
              </a:rPr>
              <a:t>."</a:t>
            </a:r>
            <a:endParaRPr lang="tr-TR"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814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3580" y="515440"/>
            <a:ext cx="10515600" cy="4351338"/>
          </a:xfrm>
        </p:spPr>
        <p:txBody>
          <a:bodyPr>
            <a:normAutofit/>
          </a:bodyPr>
          <a:lstStyle/>
          <a:p>
            <a:pPr algn="just"/>
            <a:r>
              <a:rPr lang="tr-TR" sz="2800" dirty="0">
                <a:latin typeface="Arial" panose="020B0604020202020204" pitchFamily="34" charset="0"/>
                <a:cs typeface="Arial" panose="020B0604020202020204" pitchFamily="34" charset="0"/>
              </a:rPr>
              <a:t>Kur'an-ı Kerim'de hikmet kavramı, Yüce Al­lah'ı (</a:t>
            </a:r>
            <a:r>
              <a:rPr lang="tr-TR" sz="2800" dirty="0" err="1">
                <a:latin typeface="Arial" panose="020B0604020202020204" pitchFamily="34" charset="0"/>
                <a:cs typeface="Arial" panose="020B0604020202020204" pitchFamily="34" charset="0"/>
              </a:rPr>
              <a:t>c.c</a:t>
            </a:r>
            <a:r>
              <a:rPr lang="tr-TR" sz="2800" dirty="0">
                <a:latin typeface="Arial" panose="020B0604020202020204" pitchFamily="34" charset="0"/>
                <a:cs typeface="Arial" panose="020B0604020202020204" pitchFamily="34" charset="0"/>
              </a:rPr>
              <a:t>.) gereği gibi bilme </a:t>
            </a:r>
            <a:r>
              <a:rPr lang="tr-TR" sz="2800" dirty="0" smtClean="0">
                <a:latin typeface="Arial" panose="020B0604020202020204" pitchFamily="34" charset="0"/>
                <a:cs typeface="Arial" panose="020B0604020202020204" pitchFamily="34" charset="0"/>
              </a:rPr>
              <a:t>bilgisi, peygam­berlik, </a:t>
            </a:r>
            <a:r>
              <a:rPr lang="tr-TR" sz="2800" dirty="0">
                <a:latin typeface="Arial" panose="020B0604020202020204" pitchFamily="34" charset="0"/>
                <a:cs typeface="Arial" panose="020B0604020202020204" pitchFamily="34" charset="0"/>
              </a:rPr>
              <a:t>hüküm vermede doğru karar verme </a:t>
            </a:r>
            <a:r>
              <a:rPr lang="tr-TR" sz="2800" dirty="0" smtClean="0">
                <a:latin typeface="Arial" panose="020B0604020202020204" pitchFamily="34" charset="0"/>
                <a:cs typeface="Arial" panose="020B0604020202020204" pitchFamily="34" charset="0"/>
              </a:rPr>
              <a:t>yeteneği, </a:t>
            </a:r>
            <a:r>
              <a:rPr lang="tr-TR" sz="2800" dirty="0">
                <a:latin typeface="Arial" panose="020B0604020202020204" pitchFamily="34" charset="0"/>
                <a:cs typeface="Arial" panose="020B0604020202020204" pitchFamily="34" charset="0"/>
              </a:rPr>
              <a:t>gerçeği açıklayan, şüpheyi gideren kesin </a:t>
            </a:r>
            <a:r>
              <a:rPr lang="tr-TR" sz="2800" dirty="0" smtClean="0">
                <a:latin typeface="Arial" panose="020B0604020202020204" pitchFamily="34" charset="0"/>
                <a:cs typeface="Arial" panose="020B0604020202020204" pitchFamily="34" charset="0"/>
              </a:rPr>
              <a:t>delil </a:t>
            </a:r>
            <a:r>
              <a:rPr lang="tr-TR" sz="2800" dirty="0">
                <a:latin typeface="Arial" panose="020B0604020202020204" pitchFamily="34" charset="0"/>
                <a:cs typeface="Arial" panose="020B0604020202020204" pitchFamily="34" charset="0"/>
              </a:rPr>
              <a:t>gibi geniş bir kapsamda </a:t>
            </a:r>
            <a:r>
              <a:rPr lang="tr-TR" sz="2800" dirty="0" smtClean="0">
                <a:latin typeface="Arial" panose="020B0604020202020204" pitchFamily="34" charset="0"/>
                <a:cs typeface="Arial" panose="020B0604020202020204" pitchFamily="34" charset="0"/>
              </a:rPr>
              <a:t>kullanılır.</a:t>
            </a:r>
            <a:endParaRPr lang="tr-TR" sz="2800" dirty="0">
              <a:latin typeface="Arial" panose="020B0604020202020204" pitchFamily="34" charset="0"/>
              <a:cs typeface="Arial" panose="020B0604020202020204"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095" y="2365387"/>
            <a:ext cx="10066361" cy="4362959"/>
          </a:xfrm>
          <a:prstGeom prst="rect">
            <a:avLst/>
          </a:prstGeom>
        </p:spPr>
      </p:pic>
    </p:spTree>
    <p:extLst>
      <p:ext uri="{BB962C8B-B14F-4D97-AF65-F5344CB8AC3E}">
        <p14:creationId xmlns:p14="http://schemas.microsoft.com/office/powerpoint/2010/main" val="25438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36946" y="269780"/>
            <a:ext cx="10515600" cy="5977530"/>
          </a:xfrm>
        </p:spPr>
        <p:txBody>
          <a:bodyPr>
            <a:normAutofit/>
          </a:bodyPr>
          <a:lstStyle/>
          <a:p>
            <a:pPr algn="just"/>
            <a:r>
              <a:rPr lang="tr-TR" sz="2800" dirty="0">
                <a:latin typeface="Arial" panose="020B0604020202020204" pitchFamily="34" charset="0"/>
                <a:cs typeface="Arial" panose="020B0604020202020204" pitchFamily="34" charset="0"/>
              </a:rPr>
              <a:t>Hikmet kavramı, Kur'an-ı Kerim'de Lokman suresinde ilim ve hikmet sahibi bilge bir kişi olarak bildi­rilen Lokman (</a:t>
            </a:r>
            <a:r>
              <a:rPr lang="tr-TR" sz="2800" dirty="0" err="1">
                <a:latin typeface="Arial" panose="020B0604020202020204" pitchFamily="34" charset="0"/>
                <a:cs typeface="Arial" panose="020B0604020202020204" pitchFamily="34" charset="0"/>
              </a:rPr>
              <a:t>a.s</a:t>
            </a:r>
            <a:r>
              <a:rPr lang="tr-TR" sz="2800" dirty="0">
                <a:latin typeface="Arial" panose="020B0604020202020204" pitchFamily="34" charset="0"/>
                <a:cs typeface="Arial" panose="020B0604020202020204" pitchFamily="34" charset="0"/>
              </a:rPr>
              <a:t>.) ile özdeşleşmiştir. </a:t>
            </a:r>
            <a:r>
              <a:rPr lang="tr-TR" sz="2800" dirty="0" smtClean="0">
                <a:latin typeface="Arial" panose="020B0604020202020204" pitchFamily="34" charset="0"/>
                <a:cs typeface="Arial" panose="020B0604020202020204" pitchFamily="34" charset="0"/>
              </a:rPr>
              <a:t>Hadi gelin Hz. Lokman’ın oğluna verdiği öğütleri birlikte inceleyelim.</a:t>
            </a:r>
          </a:p>
          <a:p>
            <a:pPr marL="0" indent="0" algn="just">
              <a:buNone/>
            </a:pPr>
            <a:endParaRPr lang="tr-TR" sz="2400" dirty="0" smtClean="0">
              <a:latin typeface="Arial" panose="020B0604020202020204" pitchFamily="34" charset="0"/>
              <a:cs typeface="Arial" panose="020B0604020202020204" pitchFamily="34" charset="0"/>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71" y="2113576"/>
            <a:ext cx="5398827" cy="4744424"/>
          </a:xfrm>
          <a:prstGeom prst="rect">
            <a:avLst/>
          </a:prstGeom>
          <a:ln>
            <a:noFill/>
          </a:ln>
          <a:effectLst>
            <a:softEdge rad="112500"/>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642" y="1564353"/>
            <a:ext cx="5328882" cy="4682957"/>
          </a:xfrm>
          <a:prstGeom prst="rect">
            <a:avLst/>
          </a:prstGeom>
          <a:ln>
            <a:noFill/>
          </a:ln>
          <a:effectLst>
            <a:softEdge rad="112500"/>
          </a:effectLst>
        </p:spPr>
      </p:pic>
    </p:spTree>
    <p:extLst>
      <p:ext uri="{BB962C8B-B14F-4D97-AF65-F5344CB8AC3E}">
        <p14:creationId xmlns:p14="http://schemas.microsoft.com/office/powerpoint/2010/main" val="412851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0802" y="1801504"/>
            <a:ext cx="5413519" cy="4757335"/>
          </a:xfrm>
          <a:prstGeom prst="rect">
            <a:avLst/>
          </a:prstGeom>
          <a:ln>
            <a:noFill/>
          </a:ln>
          <a:effectLst>
            <a:softEdge rad="112500"/>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015" y="191069"/>
            <a:ext cx="5606407" cy="4926843"/>
          </a:xfrm>
          <a:prstGeom prst="rect">
            <a:avLst/>
          </a:prstGeom>
          <a:ln>
            <a:noFill/>
          </a:ln>
          <a:effectLst>
            <a:softEdge rad="112500"/>
          </a:effectLst>
        </p:spPr>
      </p:pic>
    </p:spTree>
    <p:extLst>
      <p:ext uri="{BB962C8B-B14F-4D97-AF65-F5344CB8AC3E}">
        <p14:creationId xmlns:p14="http://schemas.microsoft.com/office/powerpoint/2010/main" val="259443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700" y="175431"/>
            <a:ext cx="5345089" cy="4697200"/>
          </a:xfrm>
          <a:prstGeom prst="rect">
            <a:avLst/>
          </a:prstGeom>
          <a:ln>
            <a:noFill/>
          </a:ln>
          <a:effectLst>
            <a:softEdge rad="112500"/>
          </a:effec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941" y="1928926"/>
            <a:ext cx="5732059" cy="4929074"/>
          </a:xfrm>
          <a:prstGeom prst="rect">
            <a:avLst/>
          </a:prstGeom>
          <a:ln>
            <a:noFill/>
          </a:ln>
          <a:effectLst>
            <a:softEdge rad="112500"/>
          </a:effectLst>
        </p:spPr>
      </p:pic>
    </p:spTree>
    <p:extLst>
      <p:ext uri="{BB962C8B-B14F-4D97-AF65-F5344CB8AC3E}">
        <p14:creationId xmlns:p14="http://schemas.microsoft.com/office/powerpoint/2010/main" val="90649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94" y="2197290"/>
            <a:ext cx="5117204" cy="4496937"/>
          </a:xfrm>
          <a:prstGeom prst="rect">
            <a:avLst/>
          </a:prstGeom>
          <a:ln>
            <a:noFill/>
          </a:ln>
          <a:effectLst>
            <a:softEdge rad="112500"/>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8095" y="202727"/>
            <a:ext cx="5622593" cy="4941067"/>
          </a:xfrm>
          <a:prstGeom prst="rect">
            <a:avLst/>
          </a:prstGeom>
          <a:ln>
            <a:noFill/>
          </a:ln>
          <a:effectLst>
            <a:softEdge rad="112500"/>
          </a:effectLst>
        </p:spPr>
      </p:pic>
    </p:spTree>
    <p:extLst>
      <p:ext uri="{BB962C8B-B14F-4D97-AF65-F5344CB8AC3E}">
        <p14:creationId xmlns:p14="http://schemas.microsoft.com/office/powerpoint/2010/main" val="404908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840" y="0"/>
            <a:ext cx="5240741" cy="4585648"/>
          </a:xfrm>
          <a:prstGeom prst="rect">
            <a:avLst/>
          </a:prstGeom>
          <a:ln>
            <a:noFill/>
          </a:ln>
          <a:effectLst>
            <a:softEdge rad="112500"/>
          </a:effectLst>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605" y="1965277"/>
            <a:ext cx="5257174" cy="4619941"/>
          </a:xfrm>
          <a:prstGeom prst="rect">
            <a:avLst/>
          </a:prstGeom>
          <a:ln>
            <a:noFill/>
          </a:ln>
          <a:effectLst>
            <a:softEdge rad="112500"/>
          </a:effectLst>
        </p:spPr>
      </p:pic>
    </p:spTree>
    <p:extLst>
      <p:ext uri="{BB962C8B-B14F-4D97-AF65-F5344CB8AC3E}">
        <p14:creationId xmlns:p14="http://schemas.microsoft.com/office/powerpoint/2010/main" val="408456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2467" y="3493257"/>
            <a:ext cx="3006135" cy="3006135"/>
          </a:xfrm>
        </p:spPr>
      </p:pic>
      <p:sp>
        <p:nvSpPr>
          <p:cNvPr id="6" name="Köşeleri Yuvarlanmış Dikdörtgen Belirtme Çizgisi 5"/>
          <p:cNvSpPr/>
          <p:nvPr/>
        </p:nvSpPr>
        <p:spPr>
          <a:xfrm>
            <a:off x="4981434" y="136476"/>
            <a:ext cx="6086900" cy="2825088"/>
          </a:xfrm>
          <a:prstGeom prst="wedgeRoundRectCallout">
            <a:avLst>
              <a:gd name="adj1" fmla="val -48210"/>
              <a:gd name="adj2" fmla="val 8472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800" dirty="0" smtClean="0">
                <a:latin typeface="Arial" panose="020B0604020202020204" pitchFamily="34" charset="0"/>
                <a:cs typeface="Arial" panose="020B0604020202020204" pitchFamily="34" charset="0"/>
              </a:rPr>
              <a:t>HZ. LOKMAN’IN OĞLUNA VERDİĞİ ÖĞÜTLERDEN BİRKAÇ TANESİNİ BİRLİKTE ÖĞRENDİK. BUNUN GİBİ BİRÇOK ÖĞÜT VAR. DİĞERLERİNİ ÖĞRENMEYE NE DERSİN? </a:t>
            </a:r>
            <a:r>
              <a:rPr lang="tr-TR" sz="2800" dirty="0" smtClean="0">
                <a:latin typeface="Arial" panose="020B0604020202020204" pitchFamily="34" charset="0"/>
                <a:cs typeface="Arial" panose="020B0604020202020204" pitchFamily="34" charset="0"/>
                <a:sym typeface="Wingdings" panose="05000000000000000000" pitchFamily="2" charset="2"/>
              </a:rPr>
              <a:t> </a:t>
            </a:r>
            <a:endParaRPr lang="tr-T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3285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375588" y="597875"/>
            <a:ext cx="9794160" cy="5785537"/>
          </a:xfrm>
          <a:prstGeom prst="rect">
            <a:avLst/>
          </a:prstGeom>
        </p:spPr>
      </p:pic>
    </p:spTree>
    <p:extLst>
      <p:ext uri="{BB962C8B-B14F-4D97-AF65-F5344CB8AC3E}">
        <p14:creationId xmlns:p14="http://schemas.microsoft.com/office/powerpoint/2010/main" val="112503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091916" cy="6858000"/>
          </a:xfrm>
          <a:prstGeom prst="rect">
            <a:avLst/>
          </a:prstGeom>
        </p:spPr>
      </p:pic>
      <p:sp>
        <p:nvSpPr>
          <p:cNvPr id="3" name="İçerik Yer Tutucusu 2"/>
          <p:cNvSpPr>
            <a:spLocks noGrp="1"/>
          </p:cNvSpPr>
          <p:nvPr>
            <p:ph idx="1"/>
          </p:nvPr>
        </p:nvSpPr>
        <p:spPr>
          <a:xfrm>
            <a:off x="272955" y="218364"/>
            <a:ext cx="8052179" cy="6387152"/>
          </a:xfrm>
        </p:spPr>
        <p:txBody>
          <a:bodyPr>
            <a:normAutofit lnSpcReduction="10000"/>
          </a:bodyPr>
          <a:lstStyle/>
          <a:p>
            <a:pPr marL="0" indent="0" algn="just">
              <a:buNone/>
            </a:pPr>
            <a:r>
              <a:rPr lang="tr-TR" sz="3500" dirty="0">
                <a:solidFill>
                  <a:srgbClr val="C00000"/>
                </a:solidFill>
                <a:latin typeface="Arial" panose="020B0604020202020204" pitchFamily="34" charset="0"/>
                <a:cs typeface="Arial" panose="020B0604020202020204" pitchFamily="34" charset="0"/>
              </a:rPr>
              <a:t> </a:t>
            </a:r>
            <a:r>
              <a:rPr lang="tr-TR" sz="3500" dirty="0" smtClean="0">
                <a:solidFill>
                  <a:srgbClr val="C00000"/>
                </a:solidFill>
                <a:latin typeface="Arial" panose="020B0604020202020204" pitchFamily="34" charset="0"/>
                <a:cs typeface="Arial" panose="020B0604020202020204" pitchFamily="34" charset="0"/>
              </a:rPr>
              <a:t>  3.) İFFET</a:t>
            </a:r>
            <a:endParaRPr lang="tr-TR" sz="3500" dirty="0">
              <a:solidFill>
                <a:srgbClr val="C00000"/>
              </a:solidFill>
              <a:latin typeface="Arial" panose="020B0604020202020204" pitchFamily="34" charset="0"/>
              <a:cs typeface="Arial" panose="020B0604020202020204" pitchFamily="34" charset="0"/>
            </a:endParaRPr>
          </a:p>
          <a:p>
            <a:pPr algn="just"/>
            <a:r>
              <a:rPr lang="tr-TR" sz="3000" dirty="0" smtClean="0">
                <a:latin typeface="Arial" panose="020B0604020202020204" pitchFamily="34" charset="0"/>
                <a:cs typeface="Arial" panose="020B0604020202020204" pitchFamily="34" charset="0"/>
              </a:rPr>
              <a:t>Yeme</a:t>
            </a:r>
            <a:r>
              <a:rPr lang="tr-TR" sz="3000" dirty="0">
                <a:latin typeface="Arial" panose="020B0604020202020204" pitchFamily="34" charset="0"/>
                <a:cs typeface="Arial" panose="020B0604020202020204" pitchFamily="34" charset="0"/>
              </a:rPr>
              <a:t>, içme ve diğer bedeni hazlar ko­nusunda ölçülü olma, aşırı istekleri bastırıp dinin ve aklın buyruğu altına sokmak suretiyle kazanılan </a:t>
            </a:r>
            <a:r>
              <a:rPr lang="tr-TR" sz="3000" dirty="0" smtClean="0">
                <a:latin typeface="Arial" panose="020B0604020202020204" pitchFamily="34" charset="0"/>
                <a:cs typeface="Arial" panose="020B0604020202020204" pitchFamily="34" charset="0"/>
              </a:rPr>
              <a:t>er­deme denir</a:t>
            </a:r>
            <a:r>
              <a:rPr lang="tr-TR" sz="3000" dirty="0">
                <a:latin typeface="Arial" panose="020B0604020202020204" pitchFamily="34" charset="0"/>
                <a:cs typeface="Arial" panose="020B0604020202020204" pitchFamily="34" charset="0"/>
              </a:rPr>
              <a:t>.  </a:t>
            </a:r>
            <a:endParaRPr lang="tr-TR" sz="3000" dirty="0" smtClean="0">
              <a:latin typeface="Arial" panose="020B0604020202020204" pitchFamily="34" charset="0"/>
              <a:cs typeface="Arial" panose="020B0604020202020204" pitchFamily="34" charset="0"/>
            </a:endParaRPr>
          </a:p>
          <a:p>
            <a:pPr algn="just"/>
            <a:r>
              <a:rPr lang="tr-TR" sz="3000" dirty="0">
                <a:latin typeface="Arial" panose="020B0604020202020204" pitchFamily="34" charset="0"/>
                <a:cs typeface="Arial" panose="020B0604020202020204" pitchFamily="34" charset="0"/>
              </a:rPr>
              <a:t> </a:t>
            </a:r>
            <a:r>
              <a:rPr lang="tr-TR" sz="3000" dirty="0" smtClean="0">
                <a:latin typeface="Arial" panose="020B0604020202020204" pitchFamily="34" charset="0"/>
                <a:cs typeface="Arial" panose="020B0604020202020204" pitchFamily="34" charset="0"/>
              </a:rPr>
              <a:t>Halk arasında iffet denildiği zaman akla namus, ırz gibi kavramlar gelmektedir. Ancak iffet kavramı daha geniş bir manaya sahiptir. </a:t>
            </a:r>
            <a:r>
              <a:rPr lang="tr-TR" sz="3000" dirty="0">
                <a:latin typeface="Arial" panose="020B0604020202020204" pitchFamily="34" charset="0"/>
                <a:cs typeface="Arial" panose="020B0604020202020204" pitchFamily="34" charset="0"/>
              </a:rPr>
              <a:t>İffet; haya, kanaat, sabır, arzuları dizginlemek, dürüstlük, ağırbaşlılık, nezaket, güzel yaşayış, Allah (</a:t>
            </a:r>
            <a:r>
              <a:rPr lang="tr-TR" sz="3000" dirty="0" err="1">
                <a:latin typeface="Arial" panose="020B0604020202020204" pitchFamily="34" charset="0"/>
                <a:cs typeface="Arial" panose="020B0604020202020204" pitchFamily="34" charset="0"/>
              </a:rPr>
              <a:t>c.c</a:t>
            </a:r>
            <a:r>
              <a:rPr lang="tr-TR" sz="3000" dirty="0">
                <a:latin typeface="Arial" panose="020B0604020202020204" pitchFamily="34" charset="0"/>
                <a:cs typeface="Arial" panose="020B0604020202020204" pitchFamily="34" charset="0"/>
              </a:rPr>
              <a:t>.) korkusu, düzenlilik, cömertlik, eli açıklık, yardımseverlik, bağışlama ve </a:t>
            </a:r>
            <a:r>
              <a:rPr lang="tr-TR" sz="3000" dirty="0" smtClean="0">
                <a:latin typeface="Arial" panose="020B0604020202020204" pitchFamily="34" charset="0"/>
                <a:cs typeface="Arial" panose="020B0604020202020204" pitchFamily="34" charset="0"/>
              </a:rPr>
              <a:t>hoşgörü gibi kavramları içinde barındırmaktadır.</a:t>
            </a:r>
            <a:endParaRPr lang="tr-TR"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74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66633" y="242483"/>
            <a:ext cx="11129749" cy="6299793"/>
          </a:xfrm>
        </p:spPr>
        <p:txBody>
          <a:bodyPr>
            <a:normAutofit/>
          </a:bodyPr>
          <a:lstStyle/>
          <a:p>
            <a:r>
              <a:rPr lang="tr-TR" sz="2800" dirty="0">
                <a:latin typeface="Arial" panose="020B0604020202020204" pitchFamily="34" charset="0"/>
                <a:cs typeface="Arial" panose="020B0604020202020204" pitchFamily="34" charset="0"/>
              </a:rPr>
              <a:t>İffet değerinin içerdiği anlamlardan biri de kişinin nazik ve kibar olması, kişiler arası ilişkilerde edep sınırlarını aşmaması, öfke ve kızgınlık gibi tutum ve davranışlardan uzak durmasıdır. Şu olay iffetin bu anlamı için güzel bir </a:t>
            </a:r>
            <a:r>
              <a:rPr lang="tr-TR" sz="2800" dirty="0" smtClean="0">
                <a:latin typeface="Arial" panose="020B0604020202020204" pitchFamily="34" charset="0"/>
                <a:cs typeface="Arial" panose="020B0604020202020204" pitchFamily="34" charset="0"/>
              </a:rPr>
              <a:t>örnektir</a:t>
            </a:r>
            <a:r>
              <a:rPr lang="tr-TR" sz="2800" dirty="0"/>
              <a:t>:</a:t>
            </a:r>
            <a:endParaRPr lang="tr-TR" sz="2800" dirty="0">
              <a:latin typeface="Arial" panose="020B0604020202020204" pitchFamily="34" charset="0"/>
              <a:cs typeface="Arial" panose="020B0604020202020204" pitchFamily="34" charset="0"/>
            </a:endParaRPr>
          </a:p>
        </p:txBody>
      </p:sp>
      <p:sp>
        <p:nvSpPr>
          <p:cNvPr id="7" name="Yatay Kaydırma 6"/>
          <p:cNvSpPr/>
          <p:nvPr/>
        </p:nvSpPr>
        <p:spPr>
          <a:xfrm>
            <a:off x="866634" y="1376837"/>
            <a:ext cx="11129748" cy="5481163"/>
          </a:xfrm>
          <a:prstGeom prst="horizontalScroll">
            <a:avLst/>
          </a:prstGeom>
          <a:solidFill>
            <a:schemeClr val="accent5">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600" dirty="0">
                <a:latin typeface="Arial" panose="020B0604020202020204" pitchFamily="34" charset="0"/>
                <a:cs typeface="Arial" panose="020B0604020202020204" pitchFamily="34" charset="0"/>
              </a:rPr>
              <a:t>Bir gün </a:t>
            </a:r>
            <a:r>
              <a:rPr lang="tr-TR" sz="2600" dirty="0" err="1">
                <a:latin typeface="Arial" panose="020B0604020202020204" pitchFamily="34" charset="0"/>
                <a:cs typeface="Arial" panose="020B0604020202020204" pitchFamily="34" charset="0"/>
              </a:rPr>
              <a:t>Übey</a:t>
            </a:r>
            <a:r>
              <a:rPr lang="tr-TR" sz="2600" dirty="0">
                <a:latin typeface="Arial" panose="020B0604020202020204" pitchFamily="34" charset="0"/>
                <a:cs typeface="Arial" panose="020B0604020202020204" pitchFamily="34" charset="0"/>
              </a:rPr>
              <a:t> b. </a:t>
            </a:r>
            <a:r>
              <a:rPr lang="tr-TR" sz="2600" dirty="0" err="1">
                <a:latin typeface="Arial" panose="020B0604020202020204" pitchFamily="34" charset="0"/>
                <a:cs typeface="Arial" panose="020B0604020202020204" pitchFamily="34" charset="0"/>
              </a:rPr>
              <a:t>Ka'b</a:t>
            </a:r>
            <a:r>
              <a:rPr lang="tr-TR" sz="2600" dirty="0">
                <a:latin typeface="Arial" panose="020B0604020202020204" pitchFamily="34" charset="0"/>
                <a:cs typeface="Arial" panose="020B0604020202020204" pitchFamily="34" charset="0"/>
              </a:rPr>
              <a:t> adlı biri, mescitte bir </a:t>
            </a:r>
            <a:r>
              <a:rPr lang="tr-TR" sz="2600" dirty="0" smtClean="0">
                <a:latin typeface="Arial" panose="020B0604020202020204" pitchFamily="34" charset="0"/>
                <a:cs typeface="Arial" panose="020B0604020202020204" pitchFamily="34" charset="0"/>
              </a:rPr>
              <a:t>amın </a:t>
            </a:r>
            <a:r>
              <a:rPr lang="tr-TR" sz="2600" dirty="0">
                <a:latin typeface="Arial" panose="020B0604020202020204" pitchFamily="34" charset="0"/>
                <a:cs typeface="Arial" panose="020B0604020202020204" pitchFamily="34" charset="0"/>
              </a:rPr>
              <a:t>yakasına yapışmış bor­cunu istiyordu. Bu esnada Hz. Peygamber (</a:t>
            </a:r>
            <a:r>
              <a:rPr lang="tr-TR" sz="2600" dirty="0" err="1">
                <a:latin typeface="Arial" panose="020B0604020202020204" pitchFamily="34" charset="0"/>
                <a:cs typeface="Arial" panose="020B0604020202020204" pitchFamily="34" charset="0"/>
              </a:rPr>
              <a:t>s.a.v</a:t>
            </a:r>
            <a:r>
              <a:rPr lang="tr-TR" sz="2600" dirty="0">
                <a:latin typeface="Arial" panose="020B0604020202020204" pitchFamily="34" charset="0"/>
                <a:cs typeface="Arial" panose="020B0604020202020204" pitchFamily="34" charset="0"/>
              </a:rPr>
              <a:t>.) mescide girdi ve bu durumu gördü. Namazını tamam­layıp geri geldiğinde </a:t>
            </a:r>
            <a:r>
              <a:rPr lang="tr-TR" sz="2600" dirty="0" err="1">
                <a:latin typeface="Arial" panose="020B0604020202020204" pitchFamily="34" charset="0"/>
                <a:cs typeface="Arial" panose="020B0604020202020204" pitchFamily="34" charset="0"/>
              </a:rPr>
              <a:t>Übey'in</a:t>
            </a:r>
            <a:r>
              <a:rPr lang="tr-TR" sz="2600" dirty="0">
                <a:latin typeface="Arial" panose="020B0604020202020204" pitchFamily="34" charset="0"/>
                <a:cs typeface="Arial" panose="020B0604020202020204" pitchFamily="34" charset="0"/>
              </a:rPr>
              <a:t> hala aynı sertliğini gösterdiğini gördü ve ona şöyle dedi: "Hakkını talep eden kişi bunu tam olarak alsa da alamasa da iffetli bir şekilde </a:t>
            </a:r>
            <a:r>
              <a:rPr lang="tr-TR" sz="2600" dirty="0" err="1">
                <a:latin typeface="Arial" panose="020B0604020202020204" pitchFamily="34" charset="0"/>
                <a:cs typeface="Arial" panose="020B0604020202020204" pitchFamily="34" charset="0"/>
              </a:rPr>
              <a:t>istesin</a:t>
            </a:r>
            <a:r>
              <a:rPr lang="tr-TR" sz="2600" dirty="0" err="1" smtClean="0">
                <a:latin typeface="Arial" panose="020B0604020202020204" pitchFamily="34" charset="0"/>
                <a:cs typeface="Arial" panose="020B0604020202020204" pitchFamily="34" charset="0"/>
              </a:rPr>
              <a:t>."Hz</a:t>
            </a:r>
            <a:r>
              <a:rPr lang="tr-TR" sz="2600" dirty="0">
                <a:latin typeface="Arial" panose="020B0604020202020204" pitchFamily="34" charset="0"/>
                <a:cs typeface="Arial" panose="020B0604020202020204" pitchFamily="34" charset="0"/>
              </a:rPr>
              <a:t>. Peygamber'in (</a:t>
            </a:r>
            <a:r>
              <a:rPr lang="tr-TR" sz="2600" dirty="0" err="1">
                <a:latin typeface="Arial" panose="020B0604020202020204" pitchFamily="34" charset="0"/>
                <a:cs typeface="Arial" panose="020B0604020202020204" pitchFamily="34" charset="0"/>
              </a:rPr>
              <a:t>s.a.v</a:t>
            </a:r>
            <a:r>
              <a:rPr lang="tr-TR" sz="2600" dirty="0">
                <a:latin typeface="Arial" panose="020B0604020202020204" pitchFamily="34" charset="0"/>
                <a:cs typeface="Arial" panose="020B0604020202020204" pitchFamily="34" charset="0"/>
              </a:rPr>
              <a:t>.) bu sözleriyle ne demek istediğini </a:t>
            </a:r>
            <a:r>
              <a:rPr lang="tr-TR" sz="2600" dirty="0" err="1">
                <a:latin typeface="Arial" panose="020B0604020202020204" pitchFamily="34" charset="0"/>
                <a:cs typeface="Arial" panose="020B0604020202020204" pitchFamily="34" charset="0"/>
              </a:rPr>
              <a:t>Übey</a:t>
            </a:r>
            <a:r>
              <a:rPr lang="tr-TR" sz="2600" dirty="0">
                <a:latin typeface="Arial" panose="020B0604020202020204" pitchFamily="34" charset="0"/>
                <a:cs typeface="Arial" panose="020B0604020202020204" pitchFamily="34" charset="0"/>
              </a:rPr>
              <a:t> anlamadı ve yanına gelerek 'İffet nedir?' diye sordu. Hz. Peygam­ber de (</a:t>
            </a:r>
            <a:r>
              <a:rPr lang="tr-TR" sz="2600" dirty="0" err="1">
                <a:latin typeface="Arial" panose="020B0604020202020204" pitchFamily="34" charset="0"/>
                <a:cs typeface="Arial" panose="020B0604020202020204" pitchFamily="34" charset="0"/>
              </a:rPr>
              <a:t>s.a.v</a:t>
            </a:r>
            <a:r>
              <a:rPr lang="tr-TR" sz="2600" dirty="0">
                <a:latin typeface="Arial" panose="020B0604020202020204" pitchFamily="34" charset="0"/>
                <a:cs typeface="Arial" panose="020B0604020202020204" pitchFamily="34" charset="0"/>
              </a:rPr>
              <a:t>.) şöyle buyurdu: "Ona (kardeşine) hakaret etmeden, onu zorlamadan, ona çirkin söz söylemeden ve ona eziyet etmeden istemektir."</a:t>
            </a:r>
          </a:p>
        </p:txBody>
      </p:sp>
    </p:spTree>
    <p:extLst>
      <p:ext uri="{BB962C8B-B14F-4D97-AF65-F5344CB8AC3E}">
        <p14:creationId xmlns:p14="http://schemas.microsoft.com/office/powerpoint/2010/main" val="297505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53896" y="491320"/>
            <a:ext cx="5747155" cy="6117371"/>
          </a:xfrm>
        </p:spPr>
        <p:txBody>
          <a:bodyPr>
            <a:normAutofit/>
          </a:bodyPr>
          <a:lstStyle/>
          <a:p>
            <a:pPr marL="0" indent="0" algn="just">
              <a:buNone/>
            </a:pPr>
            <a:r>
              <a:rPr lang="tr-TR" sz="2800" dirty="0" smtClean="0">
                <a:solidFill>
                  <a:srgbClr val="C00000"/>
                </a:solidFill>
                <a:latin typeface="Arial" panose="020B0604020202020204" pitchFamily="34" charset="0"/>
                <a:cs typeface="Arial" panose="020B0604020202020204" pitchFamily="34" charset="0"/>
              </a:rPr>
              <a:t>4.) ŞECAAT</a:t>
            </a:r>
          </a:p>
          <a:p>
            <a:pPr algn="just"/>
            <a:r>
              <a:rPr lang="tr-TR" sz="2800" dirty="0" smtClean="0">
                <a:latin typeface="Arial" panose="020B0604020202020204" pitchFamily="34" charset="0"/>
                <a:cs typeface="Arial" panose="020B0604020202020204" pitchFamily="34" charset="0"/>
              </a:rPr>
              <a:t>Bir kişinin gerektiğinde haksızlık ve tehlikeler karşısında kork­maması, cesaretini koruması, haksızlığa boyun eğmemesi, cesaret­le üstün değerleri korumaya yönelmesine denir.</a:t>
            </a:r>
          </a:p>
          <a:p>
            <a:pPr algn="just"/>
            <a:r>
              <a:rPr lang="tr-TR" sz="2800" dirty="0" smtClean="0">
                <a:latin typeface="Arial" panose="020B0604020202020204" pitchFamily="34" charset="0"/>
                <a:cs typeface="Arial" panose="020B0604020202020204" pitchFamily="34" charset="0"/>
              </a:rPr>
              <a:t> Şecaat; korkaklık ve öfke arasında bulunması gereken bir değerdir. Bir Müslüman ne korkak ne de öfkeli olmalıdır. Dinini, vatanını, malını, namusunu koruması gereken durumlarda yiğit olmalıdır.</a:t>
            </a:r>
          </a:p>
          <a:p>
            <a:pPr marL="0" indent="0" algn="just">
              <a:buNone/>
            </a:pPr>
            <a:endParaRPr lang="tr-TR" sz="24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7363" y="846161"/>
            <a:ext cx="4529469" cy="2332631"/>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7363" y="3437647"/>
            <a:ext cx="4529469" cy="2553720"/>
          </a:xfrm>
          <a:prstGeom prst="rect">
            <a:avLst/>
          </a:prstGeom>
        </p:spPr>
      </p:pic>
    </p:spTree>
    <p:extLst>
      <p:ext uri="{BB962C8B-B14F-4D97-AF65-F5344CB8AC3E}">
        <p14:creationId xmlns:p14="http://schemas.microsoft.com/office/powerpoint/2010/main" val="346863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26191" y="204788"/>
            <a:ext cx="9601200" cy="1485900"/>
          </a:xfrm>
        </p:spPr>
        <p:txBody>
          <a:bodyPr/>
          <a:lstStyle/>
          <a:p>
            <a:pPr algn="ctr"/>
            <a:r>
              <a:rPr lang="tr-TR" dirty="0" smtClean="0">
                <a:solidFill>
                  <a:srgbClr val="C00000"/>
                </a:solidFill>
                <a:latin typeface="Arial" panose="020B0604020202020204" pitchFamily="34" charset="0"/>
                <a:cs typeface="Arial" panose="020B0604020202020204" pitchFamily="34" charset="0"/>
              </a:rPr>
              <a:t>KUR'AN’DAN MESAJLAR </a:t>
            </a:r>
            <a:br>
              <a:rPr lang="tr-TR" dirty="0" smtClean="0">
                <a:solidFill>
                  <a:srgbClr val="C00000"/>
                </a:solidFill>
                <a:latin typeface="Arial" panose="020B0604020202020204" pitchFamily="34" charset="0"/>
                <a:cs typeface="Arial" panose="020B0604020202020204" pitchFamily="34" charset="0"/>
              </a:rPr>
            </a:br>
            <a:r>
              <a:rPr lang="tr-TR" dirty="0" smtClean="0">
                <a:solidFill>
                  <a:srgbClr val="C00000"/>
                </a:solidFill>
                <a:latin typeface="Arial" panose="020B0604020202020204" pitchFamily="34" charset="0"/>
                <a:cs typeface="Arial" panose="020B0604020202020204" pitchFamily="34" charset="0"/>
              </a:rPr>
              <a:t>İSRA SURESİ 23-29. AYETLER</a:t>
            </a:r>
            <a:endParaRPr lang="tr-TR" dirty="0">
              <a:solidFill>
                <a:srgbClr val="C0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714801" y="1690688"/>
            <a:ext cx="10762397" cy="4825835"/>
          </a:xfrm>
        </p:spPr>
        <p:txBody>
          <a:bodyPr>
            <a:noAutofit/>
          </a:bodyPr>
          <a:lstStyle/>
          <a:p>
            <a:pPr marL="0" indent="0" algn="r">
              <a:buNone/>
            </a:pPr>
            <a:r>
              <a:rPr lang="ar-AE" sz="2800" dirty="0">
                <a:latin typeface="Times New Roman" panose="02020603050405020304" pitchFamily="18" charset="0"/>
                <a:cs typeface="Times New Roman" panose="02020603050405020304" pitchFamily="18" charset="0"/>
              </a:rPr>
              <a:t>بِسْمِ اللّٰهِ الرَّحْمٰنِ الرَّح۪يمِ</a:t>
            </a:r>
            <a:endParaRPr lang="tr-TR" sz="2800" dirty="0" smtClean="0">
              <a:latin typeface="Times New Roman" panose="02020603050405020304" pitchFamily="18" charset="0"/>
              <a:cs typeface="Times New Roman" panose="02020603050405020304" pitchFamily="18" charset="0"/>
            </a:endParaRPr>
          </a:p>
          <a:p>
            <a:pPr marL="0" indent="0" algn="r">
              <a:buNone/>
            </a:pPr>
            <a:r>
              <a:rPr lang="ar-AE" sz="2800" dirty="0" smtClean="0">
                <a:latin typeface="Times New Roman" panose="02020603050405020304" pitchFamily="18" charset="0"/>
                <a:cs typeface="Times New Roman" panose="02020603050405020304" pitchFamily="18" charset="0"/>
              </a:rPr>
              <a:t>وَقَضٰى </a:t>
            </a:r>
            <a:r>
              <a:rPr lang="ar-AE" sz="2800" dirty="0">
                <a:latin typeface="Times New Roman" panose="02020603050405020304" pitchFamily="18" charset="0"/>
                <a:cs typeface="Times New Roman" panose="02020603050405020304" pitchFamily="18" charset="0"/>
              </a:rPr>
              <a:t>رَبُّكَ اَلَّا تَعْبُدُٓوا اِلَّٓا اِيَّاهُ وَبِالْوَالِدَيْنِ اِحْسَاناًۜ اِمَّا يَبْلُغَنَّ عِنْدَكَ الْكِبَرَ اَحَدُهُمَٓا اَوْ كِلَاهُمَا </a:t>
            </a:r>
            <a:r>
              <a:rPr lang="ar-AE" sz="2800" dirty="0" smtClean="0">
                <a:latin typeface="Times New Roman" panose="02020603050405020304" pitchFamily="18" charset="0"/>
                <a:cs typeface="Times New Roman" panose="02020603050405020304" pitchFamily="18" charset="0"/>
              </a:rPr>
              <a:t>فَلَ</a:t>
            </a:r>
            <a:endParaRPr lang="tr-TR" sz="2800" dirty="0">
              <a:latin typeface="Times New Roman" panose="02020603050405020304" pitchFamily="18" charset="0"/>
              <a:cs typeface="Times New Roman" panose="02020603050405020304" pitchFamily="18" charset="0"/>
            </a:endParaRPr>
          </a:p>
          <a:p>
            <a:pPr marL="0" indent="0" algn="r">
              <a:buNone/>
            </a:pPr>
            <a:r>
              <a:rPr lang="ar-AE" sz="2800" dirty="0" smtClean="0">
                <a:latin typeface="Times New Roman" panose="02020603050405020304" pitchFamily="18" charset="0"/>
                <a:cs typeface="Times New Roman" panose="02020603050405020304" pitchFamily="18" charset="0"/>
              </a:rPr>
              <a:t>تَقُلْ </a:t>
            </a:r>
            <a:r>
              <a:rPr lang="ar-AE" sz="2800" dirty="0">
                <a:latin typeface="Times New Roman" panose="02020603050405020304" pitchFamily="18" charset="0"/>
                <a:cs typeface="Times New Roman" panose="02020603050405020304" pitchFamily="18" charset="0"/>
              </a:rPr>
              <a:t>لَهُمَٓا اُفٍّ وَلَا تَنْهَرْهُمَا وَقُلْ لَهُمَا قَوْلاً </a:t>
            </a:r>
            <a:r>
              <a:rPr lang="ar-AE" sz="2800" dirty="0" smtClean="0">
                <a:latin typeface="Times New Roman" panose="02020603050405020304" pitchFamily="18" charset="0"/>
                <a:cs typeface="Times New Roman" panose="02020603050405020304" pitchFamily="18" charset="0"/>
              </a:rPr>
              <a:t>كَر۪يماً</a:t>
            </a:r>
            <a:endParaRPr lang="tr-TR" sz="2800" dirty="0" smtClean="0">
              <a:latin typeface="Times New Roman" panose="02020603050405020304" pitchFamily="18" charset="0"/>
              <a:cs typeface="Times New Roman" panose="02020603050405020304" pitchFamily="18" charset="0"/>
            </a:endParaRPr>
          </a:p>
          <a:p>
            <a:pPr marL="0" indent="0" algn="r">
              <a:buNone/>
            </a:pPr>
            <a:r>
              <a:rPr lang="ar-AE" sz="2800" dirty="0">
                <a:latin typeface="Times New Roman" panose="02020603050405020304" pitchFamily="18" charset="0"/>
                <a:cs typeface="Times New Roman" panose="02020603050405020304" pitchFamily="18" charset="0"/>
              </a:rPr>
              <a:t>وَاخْفِضْ لَهُمَا جَنَاحَ الذُّلِّ مِنَ الرَّحْمَةِ وَقُلْ رَبِّ ارْحَمْهُمَا كَمَا رَبَّيَان۪ي صَغ۪يراًۜ</a:t>
            </a:r>
          </a:p>
          <a:p>
            <a:pPr marL="0" indent="0" algn="r">
              <a:buNone/>
            </a:pPr>
            <a:r>
              <a:rPr lang="ar-AE" sz="2800" dirty="0">
                <a:latin typeface="Times New Roman" panose="02020603050405020304" pitchFamily="18" charset="0"/>
                <a:cs typeface="Times New Roman" panose="02020603050405020304" pitchFamily="18" charset="0"/>
              </a:rPr>
              <a:t>رَبُّكُمْ اَعْلَمُ بِمَا ف۪ي نُفُوسِكُمْۜ اِنْ تَكُونُوا صَالِح۪ينَ فَاِنَّهُ كَانَ لِلْاَوَّاب۪ينَ غَفُوراً</a:t>
            </a:r>
          </a:p>
          <a:p>
            <a:pPr marL="0" indent="0" algn="r">
              <a:buNone/>
            </a:pPr>
            <a:r>
              <a:rPr lang="ar-AE" sz="2800" dirty="0">
                <a:latin typeface="Times New Roman" panose="02020603050405020304" pitchFamily="18" charset="0"/>
                <a:cs typeface="Times New Roman" panose="02020603050405020304" pitchFamily="18" charset="0"/>
              </a:rPr>
              <a:t>وَاٰتِ ذَا الْقُرْبٰى حَقَّهُ وَالْمِسْك۪ينَ وَابْنَ السَّب۪يلِ وَلَا تُبَذِّرْ تَبْذ۪يراً</a:t>
            </a:r>
          </a:p>
          <a:p>
            <a:pPr marL="0" indent="0" algn="r">
              <a:buNone/>
            </a:pPr>
            <a:r>
              <a:rPr lang="ar-AE" sz="2800" dirty="0">
                <a:latin typeface="Times New Roman" panose="02020603050405020304" pitchFamily="18" charset="0"/>
                <a:cs typeface="Times New Roman" panose="02020603050405020304" pitchFamily="18" charset="0"/>
              </a:rPr>
              <a:t>اِنَّ الْمُبَذِّر۪ينَ كَانُٓوا اِخْوَانَ الشَّيَاط۪ينِۜ وَكَانَ الشَّيْطَانُ لِرَبِّه۪ كَفُوراً</a:t>
            </a:r>
          </a:p>
          <a:p>
            <a:pPr marL="0" indent="0" algn="r">
              <a:buNone/>
            </a:pPr>
            <a:r>
              <a:rPr lang="ar-AE" sz="2800" dirty="0">
                <a:latin typeface="Times New Roman" panose="02020603050405020304" pitchFamily="18" charset="0"/>
                <a:cs typeface="Times New Roman" panose="02020603050405020304" pitchFamily="18" charset="0"/>
              </a:rPr>
              <a:t>وَاِمَّا تُعْرِضَنَّ عَنْهُمُ ابْتِغَٓاءَ رَحْمَةٍ مِنْ رَبِّكَ تَرْجُوهَا فَقُلْ لَهُمْ قَوْلاً مَيْسُوراً</a:t>
            </a:r>
          </a:p>
          <a:p>
            <a:pPr marL="0" indent="0" algn="r">
              <a:buNone/>
            </a:pPr>
            <a:r>
              <a:rPr lang="ar-AE" sz="2800" dirty="0">
                <a:latin typeface="Times New Roman" panose="02020603050405020304" pitchFamily="18" charset="0"/>
                <a:cs typeface="Times New Roman" panose="02020603050405020304" pitchFamily="18" charset="0"/>
              </a:rPr>
              <a:t>وَلَا تَجْعَلْ يَدَكَ مَغْلُولَةً اِلٰى عُنُقِكَ وَلَا تَبْسُطْهَا كُلَّ الْبَسْطِ فَتَقْعُدَ مَلُوماً </a:t>
            </a:r>
            <a:r>
              <a:rPr lang="ar-AE" sz="2800" dirty="0" smtClean="0">
                <a:latin typeface="Times New Roman" panose="02020603050405020304" pitchFamily="18" charset="0"/>
                <a:cs typeface="Times New Roman" panose="02020603050405020304" pitchFamily="18" charset="0"/>
              </a:rPr>
              <a:t>مَحْسُوراً</a:t>
            </a:r>
            <a:endParaRPr lang="tr-TR" sz="2800" dirty="0" smtClean="0">
              <a:latin typeface="Times New Roman" panose="02020603050405020304" pitchFamily="18" charset="0"/>
              <a:cs typeface="Times New Roman" panose="02020603050405020304" pitchFamily="18" charset="0"/>
            </a:endParaRPr>
          </a:p>
          <a:p>
            <a:pPr marL="0" indent="0" algn="r">
              <a:buNone/>
            </a:pPr>
            <a:endParaRPr lang="tr-TR" sz="2800" dirty="0">
              <a:latin typeface="Times New Roman" panose="02020603050405020304" pitchFamily="18" charset="0"/>
              <a:cs typeface="Times New Roman" panose="02020603050405020304" pitchFamily="18" charset="0"/>
            </a:endParaRPr>
          </a:p>
          <a:p>
            <a:pPr marL="0" indent="0" algn="r">
              <a:buNone/>
            </a:pPr>
            <a:endParaRPr lang="ar-AE" sz="2800" dirty="0">
              <a:latin typeface="Times New Roman" panose="02020603050405020304" pitchFamily="18" charset="0"/>
              <a:cs typeface="Times New Roman" panose="02020603050405020304" pitchFamily="18" charset="0"/>
            </a:endParaRPr>
          </a:p>
          <a:p>
            <a:pPr marL="0" indent="0" algn="r">
              <a:buNone/>
            </a:pP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250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56565" y="529087"/>
            <a:ext cx="10515600" cy="5475927"/>
          </a:xfrm>
        </p:spPr>
        <p:txBody>
          <a:bodyPr>
            <a:noAutofit/>
          </a:bodyPr>
          <a:lstStyle/>
          <a:p>
            <a:pPr marL="0" indent="0">
              <a:buNone/>
            </a:pPr>
            <a:r>
              <a:rPr lang="tr-TR" sz="3200" dirty="0" smtClean="0">
                <a:latin typeface="Arial" panose="020B0604020202020204" pitchFamily="34" charset="0"/>
                <a:cs typeface="Arial" panose="020B0604020202020204" pitchFamily="34" charset="0"/>
              </a:rPr>
              <a:t>"</a:t>
            </a:r>
            <a:r>
              <a:rPr lang="tr-TR" sz="3200" dirty="0" err="1" smtClean="0">
                <a:latin typeface="Arial" panose="020B0604020202020204" pitchFamily="34" charset="0"/>
                <a:cs typeface="Arial" panose="020B0604020202020204" pitchFamily="34" charset="0"/>
              </a:rPr>
              <a:t>Rabb'in</a:t>
            </a:r>
            <a:r>
              <a:rPr lang="tr-TR" sz="3200" dirty="0" smtClean="0">
                <a:latin typeface="Arial" panose="020B0604020202020204" pitchFamily="34" charset="0"/>
                <a:cs typeface="Arial" panose="020B0604020202020204" pitchFamily="34" charset="0"/>
              </a:rPr>
              <a:t>, sadece kendisine kulluk etmenizi, ana-babanıza da iyi davranmanızı kesin bir şekil­de emretti. Onlardan biri veya her ikisi senin yanında yaşlanırsa kendilerine "of!" bile deme; on­ları azarlama; ikisine de güzel söz söyle. </a:t>
            </a:r>
            <a:r>
              <a:rPr lang="tr-TR" sz="3200" b="1" dirty="0" smtClean="0">
                <a:latin typeface="Arial" panose="020B0604020202020204" pitchFamily="34" charset="0"/>
                <a:cs typeface="Arial" panose="020B0604020202020204" pitchFamily="34" charset="0"/>
              </a:rPr>
              <a:t>(23)</a:t>
            </a:r>
          </a:p>
          <a:p>
            <a:pPr marL="0" indent="0">
              <a:buNone/>
            </a:pPr>
            <a:r>
              <a:rPr lang="tr-TR" sz="3200" b="1" dirty="0" smtClean="0">
                <a:latin typeface="Arial" panose="020B0604020202020204" pitchFamily="34" charset="0"/>
                <a:cs typeface="Arial" panose="020B0604020202020204" pitchFamily="34" charset="0"/>
              </a:rPr>
              <a:t> </a:t>
            </a:r>
            <a:r>
              <a:rPr lang="tr-TR" sz="3200" dirty="0" smtClean="0">
                <a:latin typeface="Arial" panose="020B0604020202020204" pitchFamily="34" charset="0"/>
                <a:cs typeface="Arial" panose="020B0604020202020204" pitchFamily="34" charset="0"/>
              </a:rPr>
              <a:t>Onları esirgeyerek alçakgönüllülükle üzerlerine ka­nat ger ve: '</a:t>
            </a:r>
            <a:r>
              <a:rPr lang="tr-TR" sz="3200" dirty="0" err="1" smtClean="0">
                <a:latin typeface="Arial" panose="020B0604020202020204" pitchFamily="34" charset="0"/>
                <a:cs typeface="Arial" panose="020B0604020202020204" pitchFamily="34" charset="0"/>
              </a:rPr>
              <a:t>Rabb'im</a:t>
            </a:r>
            <a:r>
              <a:rPr lang="tr-TR" sz="3200" dirty="0" smtClean="0">
                <a:latin typeface="Arial" panose="020B0604020202020204" pitchFamily="34" charset="0"/>
                <a:cs typeface="Arial" panose="020B0604020202020204" pitchFamily="34" charset="0"/>
              </a:rPr>
              <a:t>! Küçüklüğümde onlar beni nasıl yetiştirmişlerse şimdi de sen onlara (öyle) rahmet et!' diyerek dua et. </a:t>
            </a:r>
            <a:r>
              <a:rPr lang="tr-TR" sz="3200" b="1" dirty="0" smtClean="0">
                <a:latin typeface="Arial" panose="020B0604020202020204" pitchFamily="34" charset="0"/>
                <a:cs typeface="Arial" panose="020B0604020202020204" pitchFamily="34" charset="0"/>
              </a:rPr>
              <a:t>(24) </a:t>
            </a:r>
          </a:p>
          <a:p>
            <a:pPr marL="0" indent="0">
              <a:buNone/>
            </a:pPr>
            <a:r>
              <a:rPr lang="tr-TR" sz="3200" dirty="0" err="1" smtClean="0">
                <a:latin typeface="Arial" panose="020B0604020202020204" pitchFamily="34" charset="0"/>
                <a:cs typeface="Arial" panose="020B0604020202020204" pitchFamily="34" charset="0"/>
              </a:rPr>
              <a:t>Rabb'iniz</a:t>
            </a:r>
            <a:r>
              <a:rPr lang="tr-TR" sz="3200" dirty="0" smtClean="0">
                <a:latin typeface="Arial" panose="020B0604020202020204" pitchFamily="34" charset="0"/>
                <a:cs typeface="Arial" panose="020B0604020202020204" pitchFamily="34" charset="0"/>
              </a:rPr>
              <a:t> sizin kalplerinizdekini çok iyi bilir. Eğer siz iyi olursanız şunu bilin ki Allah, kötülükten yüz çevirerek tövbeye yönelenleri son derece bağışlayıcıdır. </a:t>
            </a:r>
            <a:r>
              <a:rPr lang="tr-TR" sz="3200" b="1" dirty="0" smtClean="0">
                <a:latin typeface="Arial" panose="020B0604020202020204" pitchFamily="34" charset="0"/>
                <a:cs typeface="Arial" panose="020B0604020202020204" pitchFamily="34" charset="0"/>
              </a:rPr>
              <a:t>(25) </a:t>
            </a:r>
          </a:p>
        </p:txBody>
      </p:sp>
    </p:spTree>
    <p:extLst>
      <p:ext uri="{BB962C8B-B14F-4D97-AF65-F5344CB8AC3E}">
        <p14:creationId xmlns:p14="http://schemas.microsoft.com/office/powerpoint/2010/main" val="37951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7103" y="682387"/>
            <a:ext cx="10467833" cy="5759355"/>
          </a:xfrm>
        </p:spPr>
        <p:txBody>
          <a:bodyPr>
            <a:normAutofit/>
          </a:bodyPr>
          <a:lstStyle/>
          <a:p>
            <a:pPr marL="0" indent="0">
              <a:buNone/>
            </a:pPr>
            <a:r>
              <a:rPr lang="tr-TR" sz="3200" dirty="0">
                <a:latin typeface="Arial" panose="020B0604020202020204" pitchFamily="34" charset="0"/>
                <a:cs typeface="Arial" panose="020B0604020202020204" pitchFamily="34" charset="0"/>
              </a:rPr>
              <a:t>Bir de akrabaya, yoksula, yolcuya hakkını ver. Gereksiz yere de saçıp savurma. </a:t>
            </a:r>
            <a:r>
              <a:rPr lang="tr-TR" sz="3200" b="1" dirty="0">
                <a:latin typeface="Arial" panose="020B0604020202020204" pitchFamily="34" charset="0"/>
                <a:cs typeface="Arial" panose="020B0604020202020204" pitchFamily="34" charset="0"/>
              </a:rPr>
              <a:t>(26) </a:t>
            </a:r>
          </a:p>
          <a:p>
            <a:pPr marL="0" indent="0">
              <a:buNone/>
            </a:pPr>
            <a:r>
              <a:rPr lang="tr-TR" sz="3200" dirty="0">
                <a:latin typeface="Arial" panose="020B0604020202020204" pitchFamily="34" charset="0"/>
                <a:cs typeface="Arial" panose="020B0604020202020204" pitchFamily="34" charset="0"/>
              </a:rPr>
              <a:t>Zira böylesi­ne saçıp savuranlar şeytanların dostlarıdırlar. Şeytan ise </a:t>
            </a:r>
            <a:r>
              <a:rPr lang="tr-TR" sz="3200" dirty="0" err="1">
                <a:latin typeface="Arial" panose="020B0604020202020204" pitchFamily="34" charset="0"/>
                <a:cs typeface="Arial" panose="020B0604020202020204" pitchFamily="34" charset="0"/>
              </a:rPr>
              <a:t>Rabb'ine</a:t>
            </a:r>
            <a:r>
              <a:rPr lang="tr-TR" sz="3200" dirty="0">
                <a:latin typeface="Arial" panose="020B0604020202020204" pitchFamily="34" charset="0"/>
                <a:cs typeface="Arial" panose="020B0604020202020204" pitchFamily="34" charset="0"/>
              </a:rPr>
              <a:t> karşı çok nankördür. </a:t>
            </a:r>
            <a:r>
              <a:rPr lang="tr-TR" sz="3200" b="1" dirty="0">
                <a:latin typeface="Arial" panose="020B0604020202020204" pitchFamily="34" charset="0"/>
                <a:cs typeface="Arial" panose="020B0604020202020204" pitchFamily="34" charset="0"/>
              </a:rPr>
              <a:t>(27) </a:t>
            </a:r>
          </a:p>
          <a:p>
            <a:pPr marL="0" indent="0">
              <a:buNone/>
            </a:pPr>
            <a:r>
              <a:rPr lang="tr-TR" sz="3200" dirty="0">
                <a:latin typeface="Arial" panose="020B0604020202020204" pitchFamily="34" charset="0"/>
                <a:cs typeface="Arial" panose="020B0604020202020204" pitchFamily="34" charset="0"/>
              </a:rPr>
              <a:t>Eğer </a:t>
            </a:r>
            <a:r>
              <a:rPr lang="tr-TR" sz="3200" dirty="0" err="1">
                <a:latin typeface="Arial" panose="020B0604020202020204" pitchFamily="34" charset="0"/>
                <a:cs typeface="Arial" panose="020B0604020202020204" pitchFamily="34" charset="0"/>
              </a:rPr>
              <a:t>Rabb'inden</a:t>
            </a:r>
            <a:r>
              <a:rPr lang="tr-TR" sz="3200" dirty="0">
                <a:latin typeface="Arial" panose="020B0604020202020204" pitchFamily="34" charset="0"/>
                <a:cs typeface="Arial" panose="020B0604020202020204" pitchFamily="34" charset="0"/>
              </a:rPr>
              <a:t> umduğun (beklemek durumunda olduğun) bir rahmet için onların yüzlerine bakamı­yorsan, hiç olmazsa kendilerine gönül alıcı bir söz söyle. </a:t>
            </a:r>
            <a:r>
              <a:rPr lang="tr-TR" sz="3200" b="1" dirty="0">
                <a:latin typeface="Arial" panose="020B0604020202020204" pitchFamily="34" charset="0"/>
                <a:cs typeface="Arial" panose="020B0604020202020204" pitchFamily="34" charset="0"/>
              </a:rPr>
              <a:t>(28) </a:t>
            </a:r>
          </a:p>
          <a:p>
            <a:pPr marL="0" indent="0">
              <a:buNone/>
            </a:pPr>
            <a:r>
              <a:rPr lang="tr-TR" sz="3200" dirty="0">
                <a:latin typeface="Arial" panose="020B0604020202020204" pitchFamily="34" charset="0"/>
                <a:cs typeface="Arial" panose="020B0604020202020204" pitchFamily="34" charset="0"/>
              </a:rPr>
              <a:t>Eli sıkı olma; büsbütün eli açık da olma. Sonra kınanır, (kaybettiklerinin) hasretini çeker durursun. </a:t>
            </a:r>
            <a:r>
              <a:rPr lang="tr-TR" sz="3200" b="1" dirty="0">
                <a:latin typeface="Arial" panose="020B0604020202020204" pitchFamily="34" charset="0"/>
                <a:cs typeface="Arial" panose="020B0604020202020204" pitchFamily="34" charset="0"/>
              </a:rPr>
              <a:t>(29) </a:t>
            </a:r>
            <a:r>
              <a:rPr lang="tr-TR" sz="3200" dirty="0">
                <a:latin typeface="Arial" panose="020B0604020202020204" pitchFamily="34" charset="0"/>
                <a:cs typeface="Arial" panose="020B0604020202020204" pitchFamily="34" charset="0"/>
              </a:rPr>
              <a:t>" </a:t>
            </a:r>
          </a:p>
          <a:p>
            <a:endParaRPr lang="tr-TR"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398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ulut Belirtme Çizgisi 5"/>
          <p:cNvSpPr/>
          <p:nvPr/>
        </p:nvSpPr>
        <p:spPr>
          <a:xfrm>
            <a:off x="3784980" y="409433"/>
            <a:ext cx="6478137" cy="292815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3200" dirty="0" smtClean="0">
                <a:latin typeface="Arial" panose="020B0604020202020204" pitchFamily="34" charset="0"/>
                <a:cs typeface="Arial" panose="020B0604020202020204" pitchFamily="34" charset="0"/>
              </a:rPr>
              <a:t>  İSRA SURESİ 23-29. AYETLER SANA NELER ÇAĞRIŞTIRDI? </a:t>
            </a:r>
            <a:endParaRPr lang="tr-TR" sz="3200" dirty="0">
              <a:latin typeface="Arial" panose="020B0604020202020204" pitchFamily="34" charset="0"/>
              <a:cs typeface="Arial" panose="020B0604020202020204" pitchFamily="34" charset="0"/>
            </a:endParaRPr>
          </a:p>
        </p:txBody>
      </p:sp>
      <p:pic>
        <p:nvPicPr>
          <p:cNvPr id="10" name="İçerik Yer Tutucusu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4366" y="3733373"/>
            <a:ext cx="2362978" cy="2880000"/>
          </a:xfrm>
        </p:spPr>
      </p:pic>
    </p:spTree>
    <p:extLst>
      <p:ext uri="{BB962C8B-B14F-4D97-AF65-F5344CB8AC3E}">
        <p14:creationId xmlns:p14="http://schemas.microsoft.com/office/powerpoint/2010/main" val="31082579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900756" y="443865"/>
            <a:ext cx="10849965" cy="6045337"/>
            <a:chOff x="900756" y="443865"/>
            <a:chExt cx="10849965" cy="6045337"/>
          </a:xfrm>
        </p:grpSpPr>
        <p:sp>
          <p:nvSpPr>
            <p:cNvPr id="6" name="Serbest Form 5"/>
            <p:cNvSpPr/>
            <p:nvPr/>
          </p:nvSpPr>
          <p:spPr>
            <a:xfrm>
              <a:off x="3642299" y="3246448"/>
              <a:ext cx="4178981" cy="2643754"/>
            </a:xfrm>
            <a:custGeom>
              <a:avLst/>
              <a:gdLst>
                <a:gd name="connsiteX0" fmla="*/ 0 w 4178981"/>
                <a:gd name="connsiteY0" fmla="*/ 0 h 2643754"/>
                <a:gd name="connsiteX1" fmla="*/ 2089490 w 4178981"/>
                <a:gd name="connsiteY1" fmla="*/ 0 h 2643754"/>
                <a:gd name="connsiteX2" fmla="*/ 2089490 w 4178981"/>
                <a:gd name="connsiteY2" fmla="*/ 2643754 h 2643754"/>
                <a:gd name="connsiteX3" fmla="*/ 4178981 w 4178981"/>
                <a:gd name="connsiteY3" fmla="*/ 2643754 h 2643754"/>
              </a:gdLst>
              <a:ahLst/>
              <a:cxnLst>
                <a:cxn ang="0">
                  <a:pos x="connsiteX0" y="connsiteY0"/>
                </a:cxn>
                <a:cxn ang="0">
                  <a:pos x="connsiteX1" y="connsiteY1"/>
                </a:cxn>
                <a:cxn ang="0">
                  <a:pos x="connsiteX2" y="connsiteY2"/>
                </a:cxn>
                <a:cxn ang="0">
                  <a:pos x="connsiteX3" y="connsiteY3"/>
                </a:cxn>
              </a:cxnLst>
              <a:rect l="l" t="t" r="r" b="b"/>
              <a:pathLst>
                <a:path w="4178981" h="2643754">
                  <a:moveTo>
                    <a:pt x="0" y="0"/>
                  </a:moveTo>
                  <a:lnTo>
                    <a:pt x="2089490" y="0"/>
                  </a:lnTo>
                  <a:lnTo>
                    <a:pt x="2089490" y="2643754"/>
                  </a:lnTo>
                  <a:lnTo>
                    <a:pt x="4178981" y="2643754"/>
                  </a:lnTo>
                </a:path>
              </a:pathLst>
            </a:custGeom>
            <a:noFill/>
            <a:ln>
              <a:solidFill>
                <a:schemeClr val="tx1">
                  <a:lumMod val="95000"/>
                  <a:lumOff val="5000"/>
                </a:schemeClr>
              </a:solidFill>
            </a:ln>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978565" tIns="1198251" rIns="1978565" bIns="1198252" numCol="1" spcCol="1270" anchor="ctr" anchorCtr="0">
              <a:noAutofit/>
            </a:bodyPr>
            <a:lstStyle/>
            <a:p>
              <a:pPr lvl="0" algn="ctr" defTabSz="844550">
                <a:lnSpc>
                  <a:spcPct val="90000"/>
                </a:lnSpc>
                <a:spcBef>
                  <a:spcPct val="0"/>
                </a:spcBef>
                <a:spcAft>
                  <a:spcPct val="35000"/>
                </a:spcAft>
              </a:pPr>
              <a:endParaRPr lang="tr-TR" sz="1900" kern="1200"/>
            </a:p>
          </p:txBody>
        </p:sp>
        <p:sp>
          <p:nvSpPr>
            <p:cNvPr id="7" name="Serbest Form 6"/>
            <p:cNvSpPr/>
            <p:nvPr/>
          </p:nvSpPr>
          <p:spPr>
            <a:xfrm>
              <a:off x="3642299" y="3246448"/>
              <a:ext cx="4178981" cy="1187201"/>
            </a:xfrm>
            <a:custGeom>
              <a:avLst/>
              <a:gdLst>
                <a:gd name="connsiteX0" fmla="*/ 0 w 4178981"/>
                <a:gd name="connsiteY0" fmla="*/ 0 h 1187201"/>
                <a:gd name="connsiteX1" fmla="*/ 2089490 w 4178981"/>
                <a:gd name="connsiteY1" fmla="*/ 0 h 1187201"/>
                <a:gd name="connsiteX2" fmla="*/ 2089490 w 4178981"/>
                <a:gd name="connsiteY2" fmla="*/ 1187201 h 1187201"/>
                <a:gd name="connsiteX3" fmla="*/ 4178981 w 4178981"/>
                <a:gd name="connsiteY3" fmla="*/ 1187201 h 1187201"/>
              </a:gdLst>
              <a:ahLst/>
              <a:cxnLst>
                <a:cxn ang="0">
                  <a:pos x="connsiteX0" y="connsiteY0"/>
                </a:cxn>
                <a:cxn ang="0">
                  <a:pos x="connsiteX1" y="connsiteY1"/>
                </a:cxn>
                <a:cxn ang="0">
                  <a:pos x="connsiteX2" y="connsiteY2"/>
                </a:cxn>
                <a:cxn ang="0">
                  <a:pos x="connsiteX3" y="connsiteY3"/>
                </a:cxn>
              </a:cxnLst>
              <a:rect l="l" t="t" r="r" b="b"/>
              <a:pathLst>
                <a:path w="4178981" h="1187201">
                  <a:moveTo>
                    <a:pt x="0" y="0"/>
                  </a:moveTo>
                  <a:lnTo>
                    <a:pt x="2089490" y="0"/>
                  </a:lnTo>
                  <a:lnTo>
                    <a:pt x="2089490" y="1187201"/>
                  </a:lnTo>
                  <a:lnTo>
                    <a:pt x="4178981" y="1187201"/>
                  </a:lnTo>
                </a:path>
              </a:pathLst>
            </a:custGeom>
            <a:noFill/>
            <a:ln>
              <a:solidFill>
                <a:schemeClr val="tx1">
                  <a:lumMod val="95000"/>
                  <a:lumOff val="5000"/>
                </a:schemeClr>
              </a:solidFill>
            </a:ln>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993582" tIns="484992" rIns="1993582" bIns="484992" numCol="1" spcCol="1270" anchor="ctr" anchorCtr="0">
              <a:noAutofit/>
            </a:bodyPr>
            <a:lstStyle/>
            <a:p>
              <a:pPr lvl="0" algn="ctr" defTabSz="711200">
                <a:lnSpc>
                  <a:spcPct val="90000"/>
                </a:lnSpc>
                <a:spcBef>
                  <a:spcPct val="0"/>
                </a:spcBef>
                <a:spcAft>
                  <a:spcPct val="35000"/>
                </a:spcAft>
              </a:pPr>
              <a:endParaRPr lang="tr-TR" sz="1600" kern="1200"/>
            </a:p>
          </p:txBody>
        </p:sp>
        <p:sp>
          <p:nvSpPr>
            <p:cNvPr id="8" name="Serbest Form 7"/>
            <p:cNvSpPr/>
            <p:nvPr/>
          </p:nvSpPr>
          <p:spPr>
            <a:xfrm>
              <a:off x="3642299" y="2735280"/>
              <a:ext cx="4097108" cy="511167"/>
            </a:xfrm>
            <a:custGeom>
              <a:avLst/>
              <a:gdLst>
                <a:gd name="connsiteX0" fmla="*/ 0 w 4097108"/>
                <a:gd name="connsiteY0" fmla="*/ 511167 h 511167"/>
                <a:gd name="connsiteX1" fmla="*/ 2048554 w 4097108"/>
                <a:gd name="connsiteY1" fmla="*/ 511167 h 511167"/>
                <a:gd name="connsiteX2" fmla="*/ 2048554 w 4097108"/>
                <a:gd name="connsiteY2" fmla="*/ 0 h 511167"/>
                <a:gd name="connsiteX3" fmla="*/ 4097108 w 4097108"/>
                <a:gd name="connsiteY3" fmla="*/ 0 h 511167"/>
              </a:gdLst>
              <a:ahLst/>
              <a:cxnLst>
                <a:cxn ang="0">
                  <a:pos x="connsiteX0" y="connsiteY0"/>
                </a:cxn>
                <a:cxn ang="0">
                  <a:pos x="connsiteX1" y="connsiteY1"/>
                </a:cxn>
                <a:cxn ang="0">
                  <a:pos x="connsiteX2" y="connsiteY2"/>
                </a:cxn>
                <a:cxn ang="0">
                  <a:pos x="connsiteX3" y="connsiteY3"/>
                </a:cxn>
              </a:cxnLst>
              <a:rect l="l" t="t" r="r" b="b"/>
              <a:pathLst>
                <a:path w="4097108" h="511167">
                  <a:moveTo>
                    <a:pt x="0" y="511167"/>
                  </a:moveTo>
                  <a:lnTo>
                    <a:pt x="2048554" y="511167"/>
                  </a:lnTo>
                  <a:lnTo>
                    <a:pt x="2048554" y="0"/>
                  </a:lnTo>
                  <a:lnTo>
                    <a:pt x="4097108" y="0"/>
                  </a:lnTo>
                </a:path>
              </a:pathLst>
            </a:custGeom>
            <a:noFill/>
            <a:ln>
              <a:solidFill>
                <a:schemeClr val="tx1">
                  <a:lumMod val="95000"/>
                  <a:lumOff val="5000"/>
                </a:schemeClr>
              </a:solidFill>
            </a:ln>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958033" tIns="152362" rIns="1958032" bIns="152362" numCol="1" spcCol="1270" anchor="ctr" anchorCtr="0">
              <a:noAutofit/>
            </a:bodyPr>
            <a:lstStyle/>
            <a:p>
              <a:pPr lvl="0" algn="ctr" defTabSz="666750">
                <a:lnSpc>
                  <a:spcPct val="90000"/>
                </a:lnSpc>
                <a:spcBef>
                  <a:spcPct val="0"/>
                </a:spcBef>
                <a:spcAft>
                  <a:spcPct val="35000"/>
                </a:spcAft>
              </a:pPr>
              <a:endParaRPr lang="tr-TR" sz="1500" kern="1200"/>
            </a:p>
          </p:txBody>
        </p:sp>
        <p:sp>
          <p:nvSpPr>
            <p:cNvPr id="9" name="Serbest Form 8"/>
            <p:cNvSpPr/>
            <p:nvPr/>
          </p:nvSpPr>
          <p:spPr>
            <a:xfrm>
              <a:off x="3642299" y="1042865"/>
              <a:ext cx="4110744" cy="2203582"/>
            </a:xfrm>
            <a:custGeom>
              <a:avLst/>
              <a:gdLst>
                <a:gd name="connsiteX0" fmla="*/ 0 w 4110744"/>
                <a:gd name="connsiteY0" fmla="*/ 2203582 h 2203582"/>
                <a:gd name="connsiteX1" fmla="*/ 2055372 w 4110744"/>
                <a:gd name="connsiteY1" fmla="*/ 2203582 h 2203582"/>
                <a:gd name="connsiteX2" fmla="*/ 2055372 w 4110744"/>
                <a:gd name="connsiteY2" fmla="*/ 0 h 2203582"/>
                <a:gd name="connsiteX3" fmla="*/ 4110744 w 4110744"/>
                <a:gd name="connsiteY3" fmla="*/ 0 h 2203582"/>
              </a:gdLst>
              <a:ahLst/>
              <a:cxnLst>
                <a:cxn ang="0">
                  <a:pos x="connsiteX0" y="connsiteY0"/>
                </a:cxn>
                <a:cxn ang="0">
                  <a:pos x="connsiteX1" y="connsiteY1"/>
                </a:cxn>
                <a:cxn ang="0">
                  <a:pos x="connsiteX2" y="connsiteY2"/>
                </a:cxn>
                <a:cxn ang="0">
                  <a:pos x="connsiteX3" y="connsiteY3"/>
                </a:cxn>
              </a:cxnLst>
              <a:rect l="l" t="t" r="r" b="b"/>
              <a:pathLst>
                <a:path w="4110744" h="2203582">
                  <a:moveTo>
                    <a:pt x="0" y="2203582"/>
                  </a:moveTo>
                  <a:lnTo>
                    <a:pt x="2055372" y="2203582"/>
                  </a:lnTo>
                  <a:lnTo>
                    <a:pt x="2055372" y="0"/>
                  </a:lnTo>
                  <a:lnTo>
                    <a:pt x="4110744" y="0"/>
                  </a:lnTo>
                </a:path>
              </a:pathLst>
            </a:custGeom>
            <a:noFill/>
            <a:ln>
              <a:solidFill>
                <a:schemeClr val="tx1">
                  <a:lumMod val="95000"/>
                  <a:lumOff val="5000"/>
                </a:schemeClr>
              </a:solidFill>
            </a:ln>
            <a:scene3d>
              <a:camera prst="orthographicFront"/>
              <a:lightRig rig="flat" dir="t"/>
            </a:scene3d>
            <a:sp3d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951469" tIns="985188" rIns="1951470" bIns="985189" numCol="1" spcCol="1270" anchor="ctr" anchorCtr="0">
              <a:noAutofit/>
            </a:bodyPr>
            <a:lstStyle/>
            <a:p>
              <a:pPr lvl="0" algn="ctr" defTabSz="755650">
                <a:lnSpc>
                  <a:spcPct val="90000"/>
                </a:lnSpc>
                <a:spcBef>
                  <a:spcPct val="0"/>
                </a:spcBef>
                <a:spcAft>
                  <a:spcPct val="35000"/>
                </a:spcAft>
              </a:pPr>
              <a:endParaRPr lang="tr-TR" sz="1700" kern="1200"/>
            </a:p>
          </p:txBody>
        </p:sp>
        <p:sp>
          <p:nvSpPr>
            <p:cNvPr id="10" name="Serbest Form 9"/>
            <p:cNvSpPr/>
            <p:nvPr/>
          </p:nvSpPr>
          <p:spPr>
            <a:xfrm>
              <a:off x="900756" y="2084406"/>
              <a:ext cx="3903256" cy="2255340"/>
            </a:xfrm>
            <a:custGeom>
              <a:avLst/>
              <a:gdLst>
                <a:gd name="connsiteX0" fmla="*/ 0 w 2804644"/>
                <a:gd name="connsiteY0" fmla="*/ 0 h 2678441"/>
                <a:gd name="connsiteX1" fmla="*/ 2804644 w 2804644"/>
                <a:gd name="connsiteY1" fmla="*/ 0 h 2678441"/>
                <a:gd name="connsiteX2" fmla="*/ 2804644 w 2804644"/>
                <a:gd name="connsiteY2" fmla="*/ 2678441 h 2678441"/>
                <a:gd name="connsiteX3" fmla="*/ 0 w 2804644"/>
                <a:gd name="connsiteY3" fmla="*/ 2678441 h 2678441"/>
                <a:gd name="connsiteX4" fmla="*/ 0 w 2804644"/>
                <a:gd name="connsiteY4" fmla="*/ 0 h 2678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4644" h="2678441">
                  <a:moveTo>
                    <a:pt x="0" y="0"/>
                  </a:moveTo>
                  <a:lnTo>
                    <a:pt x="2804644" y="0"/>
                  </a:lnTo>
                  <a:lnTo>
                    <a:pt x="2804644" y="2678441"/>
                  </a:lnTo>
                  <a:lnTo>
                    <a:pt x="0" y="2678441"/>
                  </a:lnTo>
                  <a:lnTo>
                    <a:pt x="0" y="0"/>
                  </a:lnTo>
                  <a:close/>
                </a:path>
              </a:pathLst>
            </a:custGeom>
            <a:solidFill>
              <a:schemeClr val="accent6">
                <a:lumMod val="75000"/>
              </a:schemeClr>
            </a:solidFill>
            <a:ln>
              <a:solidFill>
                <a:schemeClr val="tx1">
                  <a:lumMod val="95000"/>
                  <a:lumOff val="5000"/>
                </a:schemeClr>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tr-TR" sz="3800" kern="1200" dirty="0" smtClean="0">
                  <a:solidFill>
                    <a:schemeClr val="tx1">
                      <a:lumMod val="95000"/>
                      <a:lumOff val="5000"/>
                    </a:schemeClr>
                  </a:solidFill>
                  <a:latin typeface="Arial" panose="020B0604020202020204" pitchFamily="34" charset="0"/>
                  <a:cs typeface="Arial" panose="020B0604020202020204" pitchFamily="34" charset="0"/>
                </a:rPr>
                <a:t>AYETLERDEN ÇIKARILACAK DERSLER</a:t>
              </a:r>
              <a:endParaRPr lang="tr-TR" sz="3800" kern="12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1" name="Serbest Form 10"/>
            <p:cNvSpPr/>
            <p:nvPr/>
          </p:nvSpPr>
          <p:spPr>
            <a:xfrm>
              <a:off x="7753043" y="443865"/>
              <a:ext cx="3929441" cy="1198000"/>
            </a:xfrm>
            <a:custGeom>
              <a:avLst/>
              <a:gdLst>
                <a:gd name="connsiteX0" fmla="*/ 0 w 3929441"/>
                <a:gd name="connsiteY0" fmla="*/ 0 h 1198000"/>
                <a:gd name="connsiteX1" fmla="*/ 3929441 w 3929441"/>
                <a:gd name="connsiteY1" fmla="*/ 0 h 1198000"/>
                <a:gd name="connsiteX2" fmla="*/ 3929441 w 3929441"/>
                <a:gd name="connsiteY2" fmla="*/ 1198000 h 1198000"/>
                <a:gd name="connsiteX3" fmla="*/ 0 w 3929441"/>
                <a:gd name="connsiteY3" fmla="*/ 1198000 h 1198000"/>
                <a:gd name="connsiteX4" fmla="*/ 0 w 3929441"/>
                <a:gd name="connsiteY4" fmla="*/ 0 h 11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441" h="1198000">
                  <a:moveTo>
                    <a:pt x="0" y="0"/>
                  </a:moveTo>
                  <a:lnTo>
                    <a:pt x="3929441" y="0"/>
                  </a:lnTo>
                  <a:lnTo>
                    <a:pt x="3929441" y="1198000"/>
                  </a:lnTo>
                  <a:lnTo>
                    <a:pt x="0" y="1198000"/>
                  </a:lnTo>
                  <a:lnTo>
                    <a:pt x="0" y="0"/>
                  </a:lnTo>
                  <a:close/>
                </a:path>
              </a:pathLst>
            </a:custGeom>
            <a:solidFill>
              <a:schemeClr val="accent2">
                <a:lumMod val="75000"/>
              </a:schemeClr>
            </a:solidFill>
            <a:ln>
              <a:solidFill>
                <a:schemeClr val="tx1">
                  <a:lumMod val="95000"/>
                  <a:lumOff val="5000"/>
                </a:schemeClr>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800" kern="1200" dirty="0" smtClean="0">
                  <a:solidFill>
                    <a:schemeClr val="tx1">
                      <a:lumMod val="95000"/>
                      <a:lumOff val="5000"/>
                    </a:schemeClr>
                  </a:solidFill>
                  <a:latin typeface="Arial" panose="020B0604020202020204" pitchFamily="34" charset="0"/>
                  <a:cs typeface="Arial" panose="020B0604020202020204" pitchFamily="34" charset="0"/>
                </a:rPr>
                <a:t>Bir olan Allah'a inan. Anne- babana asi olma. Onlara iyi davran.</a:t>
              </a:r>
              <a:endParaRPr lang="tr-TR" sz="2800" kern="12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2" name="Serbest Form 11"/>
            <p:cNvSpPr/>
            <p:nvPr/>
          </p:nvSpPr>
          <p:spPr>
            <a:xfrm>
              <a:off x="7739408" y="2136280"/>
              <a:ext cx="3929441" cy="1198000"/>
            </a:xfrm>
            <a:custGeom>
              <a:avLst/>
              <a:gdLst>
                <a:gd name="connsiteX0" fmla="*/ 0 w 3929441"/>
                <a:gd name="connsiteY0" fmla="*/ 0 h 1198000"/>
                <a:gd name="connsiteX1" fmla="*/ 3929441 w 3929441"/>
                <a:gd name="connsiteY1" fmla="*/ 0 h 1198000"/>
                <a:gd name="connsiteX2" fmla="*/ 3929441 w 3929441"/>
                <a:gd name="connsiteY2" fmla="*/ 1198000 h 1198000"/>
                <a:gd name="connsiteX3" fmla="*/ 0 w 3929441"/>
                <a:gd name="connsiteY3" fmla="*/ 1198000 h 1198000"/>
                <a:gd name="connsiteX4" fmla="*/ 0 w 3929441"/>
                <a:gd name="connsiteY4" fmla="*/ 0 h 11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441" h="1198000">
                  <a:moveTo>
                    <a:pt x="0" y="0"/>
                  </a:moveTo>
                  <a:lnTo>
                    <a:pt x="3929441" y="0"/>
                  </a:lnTo>
                  <a:lnTo>
                    <a:pt x="3929441" y="1198000"/>
                  </a:lnTo>
                  <a:lnTo>
                    <a:pt x="0" y="1198000"/>
                  </a:lnTo>
                  <a:lnTo>
                    <a:pt x="0" y="0"/>
                  </a:lnTo>
                  <a:close/>
                </a:path>
              </a:pathLst>
            </a:custGeom>
            <a:solidFill>
              <a:schemeClr val="accent4">
                <a:lumMod val="75000"/>
              </a:schemeClr>
            </a:solidFill>
            <a:ln>
              <a:solidFill>
                <a:schemeClr val="tx1">
                  <a:lumMod val="95000"/>
                  <a:lumOff val="5000"/>
                </a:schemeClr>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800" kern="1200" dirty="0" smtClean="0">
                  <a:solidFill>
                    <a:schemeClr val="tx1">
                      <a:lumMod val="95000"/>
                      <a:lumOff val="5000"/>
                    </a:schemeClr>
                  </a:solidFill>
                  <a:latin typeface="Arial" panose="020B0604020202020204" pitchFamily="34" charset="0"/>
                  <a:cs typeface="Arial" panose="020B0604020202020204" pitchFamily="34" charset="0"/>
                </a:rPr>
                <a:t>Kalbinde her daim iyilik olsun. Günah işlersen hemen Allah’a tövbe et</a:t>
              </a:r>
              <a:endParaRPr lang="tr-TR" sz="2800" kern="12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3" name="Serbest Form 12"/>
            <p:cNvSpPr/>
            <p:nvPr/>
          </p:nvSpPr>
          <p:spPr>
            <a:xfrm>
              <a:off x="7821280" y="3834649"/>
              <a:ext cx="3929441" cy="1198000"/>
            </a:xfrm>
            <a:custGeom>
              <a:avLst/>
              <a:gdLst>
                <a:gd name="connsiteX0" fmla="*/ 0 w 3929441"/>
                <a:gd name="connsiteY0" fmla="*/ 0 h 1198000"/>
                <a:gd name="connsiteX1" fmla="*/ 3929441 w 3929441"/>
                <a:gd name="connsiteY1" fmla="*/ 0 h 1198000"/>
                <a:gd name="connsiteX2" fmla="*/ 3929441 w 3929441"/>
                <a:gd name="connsiteY2" fmla="*/ 1198000 h 1198000"/>
                <a:gd name="connsiteX3" fmla="*/ 0 w 3929441"/>
                <a:gd name="connsiteY3" fmla="*/ 1198000 h 1198000"/>
                <a:gd name="connsiteX4" fmla="*/ 0 w 3929441"/>
                <a:gd name="connsiteY4" fmla="*/ 0 h 11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441" h="1198000">
                  <a:moveTo>
                    <a:pt x="0" y="0"/>
                  </a:moveTo>
                  <a:lnTo>
                    <a:pt x="3929441" y="0"/>
                  </a:lnTo>
                  <a:lnTo>
                    <a:pt x="3929441" y="1198000"/>
                  </a:lnTo>
                  <a:lnTo>
                    <a:pt x="0" y="1198000"/>
                  </a:lnTo>
                  <a:lnTo>
                    <a:pt x="0" y="0"/>
                  </a:lnTo>
                  <a:close/>
                </a:path>
              </a:pathLst>
            </a:custGeom>
            <a:solidFill>
              <a:schemeClr val="accent5">
                <a:lumMod val="75000"/>
              </a:schemeClr>
            </a:solidFill>
            <a:ln>
              <a:solidFill>
                <a:schemeClr val="tx1">
                  <a:lumMod val="95000"/>
                  <a:lumOff val="5000"/>
                </a:schemeClr>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800" kern="1200" dirty="0" smtClean="0">
                  <a:solidFill>
                    <a:schemeClr val="tx1">
                      <a:lumMod val="95000"/>
                      <a:lumOff val="5000"/>
                    </a:schemeClr>
                  </a:solidFill>
                  <a:latin typeface="Arial" panose="020B0604020202020204" pitchFamily="34" charset="0"/>
                  <a:cs typeface="Arial" panose="020B0604020202020204" pitchFamily="34" charset="0"/>
                </a:rPr>
                <a:t>İsraftan kaçınarak yakın akrabana, yoksula, yolda kalmışa yardım et.</a:t>
              </a:r>
            </a:p>
          </p:txBody>
        </p:sp>
        <p:sp>
          <p:nvSpPr>
            <p:cNvPr id="14" name="Serbest Form 13"/>
            <p:cNvSpPr/>
            <p:nvPr/>
          </p:nvSpPr>
          <p:spPr>
            <a:xfrm>
              <a:off x="7821280" y="5291202"/>
              <a:ext cx="3929441" cy="1198000"/>
            </a:xfrm>
            <a:custGeom>
              <a:avLst/>
              <a:gdLst>
                <a:gd name="connsiteX0" fmla="*/ 0 w 3929441"/>
                <a:gd name="connsiteY0" fmla="*/ 0 h 1198000"/>
                <a:gd name="connsiteX1" fmla="*/ 3929441 w 3929441"/>
                <a:gd name="connsiteY1" fmla="*/ 0 h 1198000"/>
                <a:gd name="connsiteX2" fmla="*/ 3929441 w 3929441"/>
                <a:gd name="connsiteY2" fmla="*/ 1198000 h 1198000"/>
                <a:gd name="connsiteX3" fmla="*/ 0 w 3929441"/>
                <a:gd name="connsiteY3" fmla="*/ 1198000 h 1198000"/>
                <a:gd name="connsiteX4" fmla="*/ 0 w 3929441"/>
                <a:gd name="connsiteY4" fmla="*/ 0 h 119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441" h="1198000">
                  <a:moveTo>
                    <a:pt x="0" y="0"/>
                  </a:moveTo>
                  <a:lnTo>
                    <a:pt x="3929441" y="0"/>
                  </a:lnTo>
                  <a:lnTo>
                    <a:pt x="3929441" y="1198000"/>
                  </a:lnTo>
                  <a:lnTo>
                    <a:pt x="0" y="1198000"/>
                  </a:lnTo>
                  <a:lnTo>
                    <a:pt x="0" y="0"/>
                  </a:lnTo>
                  <a:close/>
                </a:path>
              </a:pathLst>
            </a:custGeom>
            <a:solidFill>
              <a:srgbClr val="CE3AB2"/>
            </a:solidFill>
            <a:ln>
              <a:solidFill>
                <a:schemeClr val="tx1">
                  <a:lumMod val="95000"/>
                  <a:lumOff val="5000"/>
                </a:schemeClr>
              </a:solidFill>
            </a:ln>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tr-TR" sz="2800" kern="1200" dirty="0" smtClean="0">
                  <a:solidFill>
                    <a:schemeClr val="tx1">
                      <a:lumMod val="95000"/>
                      <a:lumOff val="5000"/>
                    </a:schemeClr>
                  </a:solidFill>
                  <a:latin typeface="Arial" panose="020B0604020202020204" pitchFamily="34" charset="0"/>
                  <a:cs typeface="Arial" panose="020B0604020202020204" pitchFamily="34" charset="0"/>
                </a:rPr>
                <a:t>Etrafındakilere karşı ne cimri ol ne de müsrif ol. Orta yolda ol her daim.</a:t>
              </a:r>
              <a:endParaRPr lang="tr-TR" sz="2800" kern="1200"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4" name="Dikdörtgen 3"/>
          <p:cNvSpPr/>
          <p:nvPr/>
        </p:nvSpPr>
        <p:spPr>
          <a:xfrm>
            <a:off x="900756" y="5890202"/>
            <a:ext cx="2447562" cy="433984"/>
          </a:xfrm>
          <a:prstGeom prst="rect">
            <a:avLst/>
          </a:prstGeom>
          <a:solidFill>
            <a:schemeClr val="accent5">
              <a:lumMod val="20000"/>
              <a:lumOff val="80000"/>
            </a:schemeClr>
          </a:solidFill>
          <a:ln>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tr-TR" dirty="0" smtClean="0"/>
              <a:t>@dkablisemateryal</a:t>
            </a:r>
            <a:endParaRPr lang="tr-TR" dirty="0"/>
          </a:p>
        </p:txBody>
      </p:sp>
    </p:spTree>
    <p:extLst>
      <p:ext uri="{BB962C8B-B14F-4D97-AF65-F5344CB8AC3E}">
        <p14:creationId xmlns:p14="http://schemas.microsoft.com/office/powerpoint/2010/main" val="411907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l="50642" t="762" r="-7200" b="-762"/>
          <a:stretch/>
        </p:blipFill>
        <p:spPr>
          <a:xfrm>
            <a:off x="1195754" y="731105"/>
            <a:ext cx="11141613" cy="5707223"/>
          </a:xfrm>
        </p:spPr>
      </p:pic>
    </p:spTree>
    <p:extLst>
      <p:ext uri="{BB962C8B-B14F-4D97-AF65-F5344CB8AC3E}">
        <p14:creationId xmlns:p14="http://schemas.microsoft.com/office/powerpoint/2010/main" val="825956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5400" dirty="0" smtClean="0">
                <a:latin typeface="Arial" panose="020B0604020202020204" pitchFamily="34" charset="0"/>
                <a:cs typeface="Arial" panose="020B0604020202020204" pitchFamily="34" charset="0"/>
              </a:rPr>
              <a:t>DEĞERLERE ÖRNEKLER</a:t>
            </a:r>
            <a:endParaRPr lang="tr-TR" sz="5400" dirty="0">
              <a:latin typeface="Arial" panose="020B0604020202020204" pitchFamily="34" charset="0"/>
              <a:cs typeface="Arial" panose="020B0604020202020204" pitchFamily="34" charset="0"/>
            </a:endParaRPr>
          </a:p>
        </p:txBody>
      </p:sp>
      <p:sp>
        <p:nvSpPr>
          <p:cNvPr id="4" name="Oval 3"/>
          <p:cNvSpPr/>
          <p:nvPr/>
        </p:nvSpPr>
        <p:spPr>
          <a:xfrm>
            <a:off x="838200" y="1825625"/>
            <a:ext cx="2887639" cy="1844082"/>
          </a:xfrm>
          <a:prstGeom prst="ellipse">
            <a:avLst/>
          </a:prstGeom>
          <a:solidFill>
            <a:schemeClr val="accent6">
              <a:lumMod val="75000"/>
            </a:schemeClr>
          </a:solidFill>
          <a:ln>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400" dirty="0" smtClean="0">
                <a:latin typeface="Arial" panose="020B0604020202020204" pitchFamily="34" charset="0"/>
                <a:cs typeface="Arial" panose="020B0604020202020204" pitchFamily="34" charset="0"/>
              </a:rPr>
              <a:t> Bu tablo çok güzel.</a:t>
            </a:r>
            <a:endParaRPr lang="tr-TR" sz="2400" dirty="0">
              <a:latin typeface="Arial" panose="020B0604020202020204" pitchFamily="34" charset="0"/>
              <a:cs typeface="Arial" panose="020B0604020202020204" pitchFamily="34" charset="0"/>
            </a:endParaRPr>
          </a:p>
        </p:txBody>
      </p:sp>
      <p:sp>
        <p:nvSpPr>
          <p:cNvPr id="5" name="Oval 4"/>
          <p:cNvSpPr/>
          <p:nvPr/>
        </p:nvSpPr>
        <p:spPr>
          <a:xfrm>
            <a:off x="4899546" y="1825625"/>
            <a:ext cx="2887640" cy="1844082"/>
          </a:xfrm>
          <a:prstGeom prst="ellipse">
            <a:avLst/>
          </a:prstGeom>
          <a:solidFill>
            <a:schemeClr val="accent6">
              <a:lumMod val="75000"/>
            </a:schemeClr>
          </a:solidFill>
          <a:ln>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smtClean="0">
                <a:latin typeface="Arial" panose="020B0604020202020204" pitchFamily="34" charset="0"/>
                <a:cs typeface="Arial" panose="020B0604020202020204" pitchFamily="34" charset="0"/>
              </a:rPr>
              <a:t> </a:t>
            </a:r>
            <a:r>
              <a:rPr lang="tr-TR" sz="2400" dirty="0" smtClean="0">
                <a:latin typeface="Arial" panose="020B0604020202020204" pitchFamily="34" charset="0"/>
                <a:cs typeface="Arial" panose="020B0604020202020204" pitchFamily="34" charset="0"/>
              </a:rPr>
              <a:t>Bu ev yaşamak için kötü bir ev. </a:t>
            </a:r>
            <a:endParaRPr lang="tr-TR" sz="2400" dirty="0">
              <a:latin typeface="Arial" panose="020B0604020202020204" pitchFamily="34" charset="0"/>
              <a:cs typeface="Arial" panose="020B0604020202020204" pitchFamily="34" charset="0"/>
            </a:endParaRPr>
          </a:p>
        </p:txBody>
      </p:sp>
      <p:sp>
        <p:nvSpPr>
          <p:cNvPr id="6" name="Oval 5"/>
          <p:cNvSpPr/>
          <p:nvPr/>
        </p:nvSpPr>
        <p:spPr>
          <a:xfrm>
            <a:off x="838200" y="4163511"/>
            <a:ext cx="2895601" cy="1844082"/>
          </a:xfrm>
          <a:prstGeom prst="ellipse">
            <a:avLst/>
          </a:prstGeom>
          <a:solidFill>
            <a:schemeClr val="accent6">
              <a:lumMod val="75000"/>
            </a:schemeClr>
          </a:solidFill>
          <a:ln>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400" dirty="0" smtClean="0">
                <a:latin typeface="Arial" panose="020B0604020202020204" pitchFamily="34" charset="0"/>
                <a:cs typeface="Arial" panose="020B0604020202020204" pitchFamily="34" charset="0"/>
              </a:rPr>
              <a:t> Dürüst olmak güzel bir davranıştır. </a:t>
            </a:r>
            <a:endParaRPr lang="tr-TR" sz="2400" dirty="0">
              <a:latin typeface="Arial" panose="020B0604020202020204" pitchFamily="34" charset="0"/>
              <a:cs typeface="Arial" panose="020B0604020202020204" pitchFamily="34" charset="0"/>
            </a:endParaRPr>
          </a:p>
        </p:txBody>
      </p:sp>
      <p:sp>
        <p:nvSpPr>
          <p:cNvPr id="7" name="Oval 6"/>
          <p:cNvSpPr/>
          <p:nvPr/>
        </p:nvSpPr>
        <p:spPr>
          <a:xfrm>
            <a:off x="4891585" y="4163511"/>
            <a:ext cx="2895601" cy="1844082"/>
          </a:xfrm>
          <a:prstGeom prst="ellipse">
            <a:avLst/>
          </a:prstGeom>
          <a:solidFill>
            <a:schemeClr val="accent6">
              <a:lumMod val="75000"/>
            </a:schemeClr>
          </a:solidFill>
          <a:ln>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300" dirty="0" smtClean="0">
                <a:latin typeface="Arial" panose="020B0604020202020204" pitchFamily="34" charset="0"/>
                <a:cs typeface="Arial" panose="020B0604020202020204" pitchFamily="34" charset="0"/>
              </a:rPr>
              <a:t>Yalan söylemek ahlaken kötü bir davranıştır.</a:t>
            </a:r>
            <a:endParaRPr lang="tr-TR" sz="2300" dirty="0">
              <a:latin typeface="Arial" panose="020B0604020202020204" pitchFamily="34" charset="0"/>
              <a:cs typeface="Arial" panose="020B0604020202020204" pitchFamily="34" charset="0"/>
            </a:endParaRPr>
          </a:p>
        </p:txBody>
      </p:sp>
      <p:sp>
        <p:nvSpPr>
          <p:cNvPr id="8" name="Oval 7"/>
          <p:cNvSpPr/>
          <p:nvPr/>
        </p:nvSpPr>
        <p:spPr>
          <a:xfrm>
            <a:off x="8517337" y="1825625"/>
            <a:ext cx="2903563" cy="1844082"/>
          </a:xfrm>
          <a:prstGeom prst="ellipse">
            <a:avLst/>
          </a:prstGeom>
          <a:solidFill>
            <a:schemeClr val="accent6">
              <a:lumMod val="75000"/>
            </a:schemeClr>
          </a:solidFill>
          <a:ln>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400" dirty="0" smtClean="0">
                <a:latin typeface="Arial" panose="020B0604020202020204" pitchFamily="34" charset="0"/>
                <a:cs typeface="Arial" panose="020B0604020202020204" pitchFamily="34" charset="0"/>
              </a:rPr>
              <a:t>İyi insan olmak her toplumda kabul edilir.</a:t>
            </a:r>
            <a:endParaRPr lang="tr-TR" sz="2400" dirty="0">
              <a:latin typeface="Arial" panose="020B0604020202020204" pitchFamily="34" charset="0"/>
              <a:cs typeface="Arial" panose="020B0604020202020204" pitchFamily="34" charset="0"/>
            </a:endParaRPr>
          </a:p>
        </p:txBody>
      </p:sp>
      <p:sp>
        <p:nvSpPr>
          <p:cNvPr id="9" name="Oval 8"/>
          <p:cNvSpPr/>
          <p:nvPr/>
        </p:nvSpPr>
        <p:spPr>
          <a:xfrm>
            <a:off x="8525299" y="4163511"/>
            <a:ext cx="2895601" cy="1844082"/>
          </a:xfrm>
          <a:prstGeom prst="ellipse">
            <a:avLst/>
          </a:prstGeom>
          <a:solidFill>
            <a:schemeClr val="accent6">
              <a:lumMod val="75000"/>
            </a:schemeClr>
          </a:solidFill>
          <a:ln>
            <a:solidFill>
              <a:schemeClr val="accent6">
                <a:lumMod val="5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400" dirty="0" smtClean="0">
                <a:latin typeface="Arial" panose="020B0604020202020204" pitchFamily="34" charset="0"/>
                <a:cs typeface="Arial" panose="020B0604020202020204" pitchFamily="34" charset="0"/>
              </a:rPr>
              <a:t>Bu kitap okuması akıcı, güzel bir kitap.</a:t>
            </a:r>
          </a:p>
        </p:txBody>
      </p:sp>
    </p:spTree>
    <p:extLst>
      <p:ext uri="{BB962C8B-B14F-4D97-AF65-F5344CB8AC3E}">
        <p14:creationId xmlns:p14="http://schemas.microsoft.com/office/powerpoint/2010/main" val="373786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554427012"/>
              </p:ext>
            </p:extLst>
          </p:nvPr>
        </p:nvGraphicFramePr>
        <p:xfrm>
          <a:off x="701674" y="122830"/>
          <a:ext cx="11490325" cy="6591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283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3DF64DA8-4EAC-46A7-817C-48D568447F34}"/>
                                            </p:graphicEl>
                                          </p:spTgt>
                                        </p:tgtEl>
                                        <p:attrNameLst>
                                          <p:attrName>style.visibility</p:attrName>
                                        </p:attrNameLst>
                                      </p:cBhvr>
                                      <p:to>
                                        <p:strVal val="visible"/>
                                      </p:to>
                                    </p:set>
                                    <p:anim calcmode="lin" valueType="num">
                                      <p:cBhvr additive="base">
                                        <p:cTn id="7" dur="500" fill="hold"/>
                                        <p:tgtEl>
                                          <p:spTgt spid="5">
                                            <p:graphicEl>
                                              <a:dgm id="{3DF64DA8-4EAC-46A7-817C-48D568447F3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3DF64DA8-4EAC-46A7-817C-48D568447F3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64E17E0B-E5B1-4C85-9181-32724A056C55}"/>
                                            </p:graphicEl>
                                          </p:spTgt>
                                        </p:tgtEl>
                                        <p:attrNameLst>
                                          <p:attrName>style.visibility</p:attrName>
                                        </p:attrNameLst>
                                      </p:cBhvr>
                                      <p:to>
                                        <p:strVal val="visible"/>
                                      </p:to>
                                    </p:set>
                                    <p:anim calcmode="lin" valueType="num">
                                      <p:cBhvr additive="base">
                                        <p:cTn id="13" dur="500" fill="hold"/>
                                        <p:tgtEl>
                                          <p:spTgt spid="5">
                                            <p:graphicEl>
                                              <a:dgm id="{64E17E0B-E5B1-4C85-9181-32724A056C55}"/>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64E17E0B-E5B1-4C85-9181-32724A056C55}"/>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graphicEl>
                                              <a:dgm id="{730ABEEE-BB1F-47F5-ACED-7BAE310FA176}"/>
                                            </p:graphicEl>
                                          </p:spTgt>
                                        </p:tgtEl>
                                        <p:attrNameLst>
                                          <p:attrName>style.visibility</p:attrName>
                                        </p:attrNameLst>
                                      </p:cBhvr>
                                      <p:to>
                                        <p:strVal val="visible"/>
                                      </p:to>
                                    </p:set>
                                    <p:anim calcmode="lin" valueType="num">
                                      <p:cBhvr additive="base">
                                        <p:cTn id="17" dur="500" fill="hold"/>
                                        <p:tgtEl>
                                          <p:spTgt spid="5">
                                            <p:graphicEl>
                                              <a:dgm id="{730ABEEE-BB1F-47F5-ACED-7BAE310FA17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730ABEEE-BB1F-47F5-ACED-7BAE310FA176}"/>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graphicEl>
                                              <a:dgm id="{9976AB97-215C-4AE9-A300-BCEFF9FDE245}"/>
                                            </p:graphicEl>
                                          </p:spTgt>
                                        </p:tgtEl>
                                        <p:attrNameLst>
                                          <p:attrName>style.visibility</p:attrName>
                                        </p:attrNameLst>
                                      </p:cBhvr>
                                      <p:to>
                                        <p:strVal val="visible"/>
                                      </p:to>
                                    </p:set>
                                    <p:anim calcmode="lin" valueType="num">
                                      <p:cBhvr additive="base">
                                        <p:cTn id="23" dur="500" fill="hold"/>
                                        <p:tgtEl>
                                          <p:spTgt spid="5">
                                            <p:graphicEl>
                                              <a:dgm id="{9976AB97-215C-4AE9-A300-BCEFF9FDE245}"/>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9976AB97-215C-4AE9-A300-BCEFF9FDE245}"/>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graphicEl>
                                              <a:dgm id="{4E46E3C2-361B-4533-B074-59BE0283AB39}"/>
                                            </p:graphicEl>
                                          </p:spTgt>
                                        </p:tgtEl>
                                        <p:attrNameLst>
                                          <p:attrName>style.visibility</p:attrName>
                                        </p:attrNameLst>
                                      </p:cBhvr>
                                      <p:to>
                                        <p:strVal val="visible"/>
                                      </p:to>
                                    </p:set>
                                    <p:anim calcmode="lin" valueType="num">
                                      <p:cBhvr additive="base">
                                        <p:cTn id="27" dur="500" fill="hold"/>
                                        <p:tgtEl>
                                          <p:spTgt spid="5">
                                            <p:graphicEl>
                                              <a:dgm id="{4E46E3C2-361B-4533-B074-59BE0283AB39}"/>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4E46E3C2-361B-4533-B074-59BE0283AB39}"/>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4552" y="256132"/>
            <a:ext cx="10515600" cy="4351338"/>
          </a:xfrm>
        </p:spPr>
        <p:txBody>
          <a:bodyPr>
            <a:normAutofit/>
          </a:bodyPr>
          <a:lstStyle/>
          <a:p>
            <a:pPr algn="just"/>
            <a:r>
              <a:rPr lang="tr-TR" sz="2400" dirty="0" smtClean="0">
                <a:latin typeface="Arial" panose="020B0604020202020204" pitchFamily="34" charset="0"/>
                <a:cs typeface="Arial" panose="020B0604020202020204" pitchFamily="34" charset="0"/>
              </a:rPr>
              <a:t>  Değerler doğdukları alana göre farklı kategorilere ayrılmaktadır.</a:t>
            </a:r>
          </a:p>
          <a:p>
            <a:endParaRPr lang="tr-TR" sz="2400" dirty="0">
              <a:latin typeface="Arial" panose="020B0604020202020204" pitchFamily="34" charset="0"/>
              <a:cs typeface="Arial" panose="020B0604020202020204" pitchFamily="34" charset="0"/>
            </a:endParaRPr>
          </a:p>
          <a:p>
            <a:endParaRPr lang="tr-TR" sz="2400" dirty="0" smtClean="0">
              <a:latin typeface="Arial" panose="020B0604020202020204" pitchFamily="34" charset="0"/>
              <a:cs typeface="Arial" panose="020B0604020202020204" pitchFamily="34" charset="0"/>
            </a:endParaRPr>
          </a:p>
          <a:p>
            <a:pPr marL="0" indent="0">
              <a:buNone/>
            </a:pPr>
            <a:r>
              <a:rPr lang="tr-TR" sz="2400" dirty="0" smtClean="0">
                <a:latin typeface="Arial" panose="020B0604020202020204" pitchFamily="34" charset="0"/>
                <a:cs typeface="Arial" panose="020B0604020202020204" pitchFamily="34" charset="0"/>
              </a:rPr>
              <a:t> </a:t>
            </a:r>
          </a:p>
          <a:p>
            <a:pPr marL="0" indent="0">
              <a:buNone/>
            </a:pPr>
            <a:endParaRPr lang="tr-TR" sz="2400" dirty="0">
              <a:latin typeface="Arial" panose="020B0604020202020204" pitchFamily="34" charset="0"/>
              <a:cs typeface="Arial" panose="020B0604020202020204" pitchFamily="34" charset="0"/>
            </a:endParaRPr>
          </a:p>
          <a:p>
            <a:pPr marL="0" indent="0">
              <a:buNone/>
            </a:pPr>
            <a:endParaRPr lang="tr-TR" sz="2400" dirty="0" smtClean="0">
              <a:latin typeface="Arial" panose="020B0604020202020204" pitchFamily="34" charset="0"/>
              <a:cs typeface="Arial" panose="020B0604020202020204" pitchFamily="34" charset="0"/>
            </a:endParaRPr>
          </a:p>
          <a:p>
            <a:pPr marL="0" indent="0" algn="ctr">
              <a:buNone/>
            </a:pPr>
            <a:r>
              <a:rPr lang="tr-TR" sz="3600" dirty="0" smtClean="0">
                <a:latin typeface="Arial" panose="020B0604020202020204" pitchFamily="34" charset="0"/>
                <a:cs typeface="Arial" panose="020B0604020202020204" pitchFamily="34" charset="0"/>
              </a:rPr>
              <a:t>DEĞERLER</a:t>
            </a:r>
            <a:endParaRPr lang="tr-TR" sz="3600" dirty="0">
              <a:latin typeface="Arial" panose="020B0604020202020204" pitchFamily="34" charset="0"/>
              <a:cs typeface="Arial" panose="020B0604020202020204" pitchFamily="34" charset="0"/>
            </a:endParaRPr>
          </a:p>
        </p:txBody>
      </p:sp>
      <p:graphicFrame>
        <p:nvGraphicFramePr>
          <p:cNvPr id="4" name="Diyagram 3"/>
          <p:cNvGraphicFramePr/>
          <p:nvPr>
            <p:extLst>
              <p:ext uri="{D42A27DB-BD31-4B8C-83A1-F6EECF244321}">
                <p14:modId xmlns:p14="http://schemas.microsoft.com/office/powerpoint/2010/main" val="2100900830"/>
              </p:ext>
            </p:extLst>
          </p:nvPr>
        </p:nvGraphicFramePr>
        <p:xfrm>
          <a:off x="1087271" y="727656"/>
          <a:ext cx="9990162" cy="5581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243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6DE0D46C-4B08-4E00-BD13-CCA961619D4C}"/>
                                            </p:graphicEl>
                                          </p:spTgt>
                                        </p:tgtEl>
                                        <p:attrNameLst>
                                          <p:attrName>style.visibility</p:attrName>
                                        </p:attrNameLst>
                                      </p:cBhvr>
                                      <p:to>
                                        <p:strVal val="visible"/>
                                      </p:to>
                                    </p:set>
                                    <p:anim calcmode="lin" valueType="num">
                                      <p:cBhvr additive="base">
                                        <p:cTn id="7" dur="500" fill="hold"/>
                                        <p:tgtEl>
                                          <p:spTgt spid="4">
                                            <p:graphicEl>
                                              <a:dgm id="{6DE0D46C-4B08-4E00-BD13-CCA961619D4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6DE0D46C-4B08-4E00-BD13-CCA961619D4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8CC10F4A-A232-4598-A551-8B2310DD747D}"/>
                                            </p:graphicEl>
                                          </p:spTgt>
                                        </p:tgtEl>
                                        <p:attrNameLst>
                                          <p:attrName>style.visibility</p:attrName>
                                        </p:attrNameLst>
                                      </p:cBhvr>
                                      <p:to>
                                        <p:strVal val="visible"/>
                                      </p:to>
                                    </p:set>
                                    <p:anim calcmode="lin" valueType="num">
                                      <p:cBhvr additive="base">
                                        <p:cTn id="13" dur="500" fill="hold"/>
                                        <p:tgtEl>
                                          <p:spTgt spid="4">
                                            <p:graphicEl>
                                              <a:dgm id="{8CC10F4A-A232-4598-A551-8B2310DD747D}"/>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8CC10F4A-A232-4598-A551-8B2310DD747D}"/>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74A50C86-AC68-4521-B6C3-2D6FE7433590}"/>
                                            </p:graphicEl>
                                          </p:spTgt>
                                        </p:tgtEl>
                                        <p:attrNameLst>
                                          <p:attrName>style.visibility</p:attrName>
                                        </p:attrNameLst>
                                      </p:cBhvr>
                                      <p:to>
                                        <p:strVal val="visible"/>
                                      </p:to>
                                    </p:set>
                                    <p:anim calcmode="lin" valueType="num">
                                      <p:cBhvr additive="base">
                                        <p:cTn id="17" dur="500" fill="hold"/>
                                        <p:tgtEl>
                                          <p:spTgt spid="4">
                                            <p:graphicEl>
                                              <a:dgm id="{74A50C86-AC68-4521-B6C3-2D6FE7433590}"/>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74A50C86-AC68-4521-B6C3-2D6FE7433590}"/>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B209CB76-E6DB-4586-9ECA-74924A05321D}"/>
                                            </p:graphicEl>
                                          </p:spTgt>
                                        </p:tgtEl>
                                        <p:attrNameLst>
                                          <p:attrName>style.visibility</p:attrName>
                                        </p:attrNameLst>
                                      </p:cBhvr>
                                      <p:to>
                                        <p:strVal val="visible"/>
                                      </p:to>
                                    </p:set>
                                    <p:anim calcmode="lin" valueType="num">
                                      <p:cBhvr additive="base">
                                        <p:cTn id="23" dur="500" fill="hold"/>
                                        <p:tgtEl>
                                          <p:spTgt spid="4">
                                            <p:graphicEl>
                                              <a:dgm id="{B209CB76-E6DB-4586-9ECA-74924A05321D}"/>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B209CB76-E6DB-4586-9ECA-74924A05321D}"/>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53D66C57-141A-4FD2-A338-A8C1023DEA17}"/>
                                            </p:graphicEl>
                                          </p:spTgt>
                                        </p:tgtEl>
                                        <p:attrNameLst>
                                          <p:attrName>style.visibility</p:attrName>
                                        </p:attrNameLst>
                                      </p:cBhvr>
                                      <p:to>
                                        <p:strVal val="visible"/>
                                      </p:to>
                                    </p:set>
                                    <p:anim calcmode="lin" valueType="num">
                                      <p:cBhvr additive="base">
                                        <p:cTn id="27" dur="500" fill="hold"/>
                                        <p:tgtEl>
                                          <p:spTgt spid="4">
                                            <p:graphicEl>
                                              <a:dgm id="{53D66C57-141A-4FD2-A338-A8C1023DEA17}"/>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53D66C57-141A-4FD2-A338-A8C1023DEA17}"/>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30B8F58B-30BA-4977-8047-D7F1EC4DF04D}"/>
                                            </p:graphicEl>
                                          </p:spTgt>
                                        </p:tgtEl>
                                        <p:attrNameLst>
                                          <p:attrName>style.visibility</p:attrName>
                                        </p:attrNameLst>
                                      </p:cBhvr>
                                      <p:to>
                                        <p:strVal val="visible"/>
                                      </p:to>
                                    </p:set>
                                    <p:anim calcmode="lin" valueType="num">
                                      <p:cBhvr additive="base">
                                        <p:cTn id="33" dur="500" fill="hold"/>
                                        <p:tgtEl>
                                          <p:spTgt spid="4">
                                            <p:graphicEl>
                                              <a:dgm id="{30B8F58B-30BA-4977-8047-D7F1EC4DF04D}"/>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30B8F58B-30BA-4977-8047-D7F1EC4DF04D}"/>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C8A66536-3824-47FC-9144-4C249CC31887}"/>
                                            </p:graphicEl>
                                          </p:spTgt>
                                        </p:tgtEl>
                                        <p:attrNameLst>
                                          <p:attrName>style.visibility</p:attrName>
                                        </p:attrNameLst>
                                      </p:cBhvr>
                                      <p:to>
                                        <p:strVal val="visible"/>
                                      </p:to>
                                    </p:set>
                                    <p:anim calcmode="lin" valueType="num">
                                      <p:cBhvr additive="base">
                                        <p:cTn id="37" dur="500" fill="hold"/>
                                        <p:tgtEl>
                                          <p:spTgt spid="4">
                                            <p:graphicEl>
                                              <a:dgm id="{C8A66536-3824-47FC-9144-4C249CC31887}"/>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C8A66536-3824-47FC-9144-4C249CC31887}"/>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7A3B6A37-A17A-4311-9466-5FFAD2C2036B}"/>
                                            </p:graphicEl>
                                          </p:spTgt>
                                        </p:tgtEl>
                                        <p:attrNameLst>
                                          <p:attrName>style.visibility</p:attrName>
                                        </p:attrNameLst>
                                      </p:cBhvr>
                                      <p:to>
                                        <p:strVal val="visible"/>
                                      </p:to>
                                    </p:set>
                                    <p:anim calcmode="lin" valueType="num">
                                      <p:cBhvr additive="base">
                                        <p:cTn id="43" dur="500" fill="hold"/>
                                        <p:tgtEl>
                                          <p:spTgt spid="4">
                                            <p:graphicEl>
                                              <a:dgm id="{7A3B6A37-A17A-4311-9466-5FFAD2C2036B}"/>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7A3B6A37-A17A-4311-9466-5FFAD2C2036B}"/>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CA85F78F-AB97-4D92-89B7-21BDB6500A2E}"/>
                                            </p:graphicEl>
                                          </p:spTgt>
                                        </p:tgtEl>
                                        <p:attrNameLst>
                                          <p:attrName>style.visibility</p:attrName>
                                        </p:attrNameLst>
                                      </p:cBhvr>
                                      <p:to>
                                        <p:strVal val="visible"/>
                                      </p:to>
                                    </p:set>
                                    <p:anim calcmode="lin" valueType="num">
                                      <p:cBhvr additive="base">
                                        <p:cTn id="47" dur="500" fill="hold"/>
                                        <p:tgtEl>
                                          <p:spTgt spid="4">
                                            <p:graphicEl>
                                              <a:dgm id="{CA85F78F-AB97-4D92-89B7-21BDB6500A2E}"/>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CA85F78F-AB97-4D92-89B7-21BDB6500A2E}"/>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graphicEl>
                                              <a:dgm id="{C6153405-8CBB-42FF-ACB4-1A3288EDA3B1}"/>
                                            </p:graphicEl>
                                          </p:spTgt>
                                        </p:tgtEl>
                                        <p:attrNameLst>
                                          <p:attrName>style.visibility</p:attrName>
                                        </p:attrNameLst>
                                      </p:cBhvr>
                                      <p:to>
                                        <p:strVal val="visible"/>
                                      </p:to>
                                    </p:set>
                                    <p:anim calcmode="lin" valueType="num">
                                      <p:cBhvr additive="base">
                                        <p:cTn id="51" dur="500" fill="hold"/>
                                        <p:tgtEl>
                                          <p:spTgt spid="4">
                                            <p:graphicEl>
                                              <a:dgm id="{C6153405-8CBB-42FF-ACB4-1A3288EDA3B1}"/>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graphicEl>
                                              <a:dgm id="{C6153405-8CBB-42FF-ACB4-1A3288EDA3B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smtClean="0">
                <a:solidFill>
                  <a:srgbClr val="C00000"/>
                </a:solidFill>
                <a:latin typeface="Arial" panose="020B0604020202020204" pitchFamily="34" charset="0"/>
                <a:cs typeface="Arial" panose="020B0604020202020204" pitchFamily="34" charset="0"/>
              </a:rPr>
              <a:t>DEĞERLERİN OLUŞUMUNDA DİNİN ETKİSİ</a:t>
            </a:r>
            <a:endParaRPr lang="tr-TR" sz="3600" b="1" dirty="0">
              <a:solidFill>
                <a:srgbClr val="C0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1825625"/>
            <a:ext cx="5958385" cy="4351338"/>
          </a:xfrm>
        </p:spPr>
        <p:txBody>
          <a:bodyPr>
            <a:noAutofit/>
          </a:bodyPr>
          <a:lstStyle/>
          <a:p>
            <a:pPr algn="just"/>
            <a:r>
              <a:rPr lang="tr-TR" sz="2800" dirty="0" smtClean="0">
                <a:latin typeface="Arial" panose="020B0604020202020204" pitchFamily="34" charset="0"/>
                <a:cs typeface="Arial" panose="020B0604020202020204" pitchFamily="34" charset="0"/>
              </a:rPr>
              <a:t> Din değerlerin oluşumunda en önemli etkiye sahip ilk unsurdur. İnsanlığın tarihi ile eş güdüme sahip olan din, insanların değerlerinin dayanağı olmuştur her zaman. İnsanlar duygularını, düşüncelerini, değer yargılarını dine dayandırmışlardır. Çünkü din; insanı her zaman iyiye, güzele, doğruya, dürüstlüğe yönlendirmiştir.</a:t>
            </a:r>
          </a:p>
          <a:p>
            <a:pPr marL="0" indent="0">
              <a:buNone/>
            </a:pPr>
            <a:endParaRPr lang="tr-TR" sz="2800" dirty="0" smtClean="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6833" y="1953122"/>
            <a:ext cx="4906442" cy="4223841"/>
          </a:xfrm>
          <a:prstGeom prst="rect">
            <a:avLst/>
          </a:prstGeom>
        </p:spPr>
      </p:pic>
    </p:spTree>
    <p:extLst>
      <p:ext uri="{BB962C8B-B14F-4D97-AF65-F5344CB8AC3E}">
        <p14:creationId xmlns:p14="http://schemas.microsoft.com/office/powerpoint/2010/main" val="281489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9061" y="715006"/>
            <a:ext cx="5608091" cy="5467861"/>
          </a:xfrm>
        </p:spPr>
        <p:txBody>
          <a:bodyPr>
            <a:noAutofit/>
          </a:bodyPr>
          <a:lstStyle/>
          <a:p>
            <a:r>
              <a:rPr lang="tr-TR" sz="3600" dirty="0" smtClean="0">
                <a:latin typeface="Arial" panose="020B0604020202020204" pitchFamily="34" charset="0"/>
                <a:cs typeface="Arial" panose="020B0604020202020204" pitchFamily="34" charset="0"/>
              </a:rPr>
              <a:t> Dinin etkilediği değerlerin başında elbette ahlaki değerler gelmektedir. Bunun asıl sebebi ise dinin insanları iyiye, doğruya, adalete, dürüstlüğe davet etmesinden kaynaklanmaktadır.</a:t>
            </a:r>
          </a:p>
        </p:txBody>
      </p:sp>
      <p:pic>
        <p:nvPicPr>
          <p:cNvPr id="5" name="Resim 4"/>
          <p:cNvPicPr>
            <a:picLocks noChangeAspect="1"/>
          </p:cNvPicPr>
          <p:nvPr/>
        </p:nvPicPr>
        <p:blipFill rotWithShape="1">
          <a:blip r:embed="rId2">
            <a:extLst>
              <a:ext uri="{28A0092B-C50C-407E-A947-70E740481C1C}">
                <a14:useLocalDpi xmlns:a14="http://schemas.microsoft.com/office/drawing/2010/main" val="0"/>
              </a:ext>
            </a:extLst>
          </a:blip>
          <a:srcRect l="3523"/>
          <a:stretch/>
        </p:blipFill>
        <p:spPr>
          <a:xfrm>
            <a:off x="6796585" y="854275"/>
            <a:ext cx="4958686" cy="5082501"/>
          </a:xfrm>
          <a:prstGeom prst="rect">
            <a:avLst/>
          </a:prstGeom>
        </p:spPr>
      </p:pic>
    </p:spTree>
    <p:extLst>
      <p:ext uri="{BB962C8B-B14F-4D97-AF65-F5344CB8AC3E}">
        <p14:creationId xmlns:p14="http://schemas.microsoft.com/office/powerpoint/2010/main" val="281715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TM10001105[[fn=Kırpma]]</Template>
  <TotalTime>1916</TotalTime>
  <Words>1781</Words>
  <Application>Microsoft Office PowerPoint</Application>
  <PresentationFormat>Geniş ekran</PresentationFormat>
  <Paragraphs>102</Paragraphs>
  <Slides>37</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37</vt:i4>
      </vt:variant>
    </vt:vector>
  </HeadingPairs>
  <TitlesOfParts>
    <vt:vector size="43" baseType="lpstr">
      <vt:lpstr>Arial</vt:lpstr>
      <vt:lpstr>Calibri</vt:lpstr>
      <vt:lpstr>Franklin Gothic Book</vt:lpstr>
      <vt:lpstr>Times New Roman</vt:lpstr>
      <vt:lpstr>Wingdings</vt:lpstr>
      <vt:lpstr>Crop</vt:lpstr>
      <vt:lpstr>    GENÇLİK  VE DEĞERLER</vt:lpstr>
      <vt:lpstr>  </vt:lpstr>
      <vt:lpstr>PowerPoint Sunusu</vt:lpstr>
      <vt:lpstr>PowerPoint Sunusu</vt:lpstr>
      <vt:lpstr>DEĞERLERE ÖRNEKLER</vt:lpstr>
      <vt:lpstr>PowerPoint Sunusu</vt:lpstr>
      <vt:lpstr>PowerPoint Sunusu</vt:lpstr>
      <vt:lpstr>DEĞERLERİN OLUŞUMUNDA DİNİN ETKİSİ</vt:lpstr>
      <vt:lpstr>PowerPoint Sunusu</vt:lpstr>
      <vt:lpstr>PowerPoint Sunusu</vt:lpstr>
      <vt:lpstr>PowerPoint Sunusu</vt:lpstr>
      <vt:lpstr>DEĞERLERİN OLUŞUMUNDA ÖRF ve ADETLERİN ETKİSİ</vt:lpstr>
      <vt:lpstr>PowerPoint Sunusu</vt:lpstr>
      <vt:lpstr>PowerPoint Sunusu</vt:lpstr>
      <vt:lpstr>GENÇLERİN KİŞİLİK GELİŞİMİNDE DEĞERLERİN YERİ ve ÖNEMİ</vt:lpstr>
      <vt:lpstr>TEMEL DEĞERLER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KUR'AN’DAN MESAJLAR  İSRA SURESİ 23-29. AYETLER</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GENÇLİK VE DEĞERLER</dc:title>
  <dc:creator>CEYLAN KARAKOÇ</dc:creator>
  <cp:lastModifiedBy>CEYLAN KARAKOÇ</cp:lastModifiedBy>
  <cp:revision>67</cp:revision>
  <dcterms:created xsi:type="dcterms:W3CDTF">2020-04-06T12:59:36Z</dcterms:created>
  <dcterms:modified xsi:type="dcterms:W3CDTF">2020-04-12T15:12:10Z</dcterms:modified>
</cp:coreProperties>
</file>