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10.01.2021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/>
          <a:lstStyle/>
          <a:p>
            <a:pPr algn="ctr"/>
            <a:r>
              <a:rPr lang="tr-TR" b="1" i="1" dirty="0" smtClean="0"/>
              <a:t>HÜKMÜ </a:t>
            </a:r>
            <a:r>
              <a:rPr lang="tr-TR" b="1" i="1" dirty="0"/>
              <a:t>RÂ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>
            <a:normAutofit fontScale="32500" lnSpcReduction="20000"/>
          </a:bodyPr>
          <a:lstStyle/>
          <a:p>
            <a:r>
              <a:rPr lang="ar-AE" sz="3200" i="1" dirty="0"/>
              <a:t> </a:t>
            </a:r>
            <a:r>
              <a:rPr lang="tr-TR" sz="3200" i="1" dirty="0"/>
              <a:t> </a:t>
            </a:r>
            <a:r>
              <a:rPr lang="tr-TR" sz="5100" i="1" dirty="0" err="1"/>
              <a:t>Râ</a:t>
            </a:r>
            <a:r>
              <a:rPr lang="tr-TR" sz="5100" i="1" dirty="0" smtClean="0"/>
              <a:t> </a:t>
            </a:r>
            <a:r>
              <a:rPr lang="ar-AE" sz="5100" i="1" dirty="0" smtClean="0"/>
              <a:t>(</a:t>
            </a:r>
            <a:r>
              <a:rPr lang="ar-AE" sz="5100" i="1" dirty="0"/>
              <a:t>ر) </a:t>
            </a:r>
            <a:r>
              <a:rPr lang="tr-TR" sz="5100" i="1" dirty="0" smtClean="0"/>
              <a:t> harfi bazı durumlarda kalın olarak (tefhim) bazı durumlarda da ince olarak  (</a:t>
            </a:r>
            <a:r>
              <a:rPr lang="tr-TR" sz="5100" i="1" dirty="0" err="1" smtClean="0"/>
              <a:t>terkik</a:t>
            </a:r>
            <a:r>
              <a:rPr lang="tr-TR" sz="5100" i="1" dirty="0" smtClean="0"/>
              <a:t>) okunur.</a:t>
            </a:r>
          </a:p>
          <a:p>
            <a:endParaRPr lang="tr-TR" sz="5100" i="1" dirty="0"/>
          </a:p>
          <a:p>
            <a:r>
              <a:rPr lang="tr-TR" sz="5100" i="1" dirty="0" smtClean="0"/>
              <a:t> </a:t>
            </a:r>
            <a:r>
              <a:rPr lang="tr-TR" sz="5100" i="1" dirty="0" err="1"/>
              <a:t>Râ</a:t>
            </a:r>
            <a:r>
              <a:rPr lang="tr-TR" sz="5100" i="1" dirty="0" smtClean="0"/>
              <a:t> </a:t>
            </a:r>
            <a:r>
              <a:rPr lang="ar-AE" sz="5100" i="1" dirty="0"/>
              <a:t> (</a:t>
            </a:r>
            <a:r>
              <a:rPr lang="ar-AE" sz="5100" i="1" dirty="0" smtClean="0"/>
              <a:t>ر)</a:t>
            </a:r>
            <a:r>
              <a:rPr lang="tr-TR" sz="5100" i="1" dirty="0" smtClean="0"/>
              <a:t>Harfinin Kalın Olarak Okunduğu Yerler:</a:t>
            </a:r>
          </a:p>
          <a:p>
            <a:endParaRPr lang="tr-TR" sz="5100" i="1" dirty="0"/>
          </a:p>
          <a:p>
            <a:r>
              <a:rPr lang="tr-TR" sz="5100" i="1" dirty="0" smtClean="0"/>
              <a:t>1</a:t>
            </a:r>
            <a:r>
              <a:rPr lang="tr-TR" sz="4900" i="1" dirty="0" smtClean="0"/>
              <a:t>.</a:t>
            </a:r>
            <a:r>
              <a:rPr lang="tr-TR" sz="4900" i="1" dirty="0"/>
              <a:t> </a:t>
            </a:r>
            <a:r>
              <a:rPr lang="tr-TR" sz="4900" i="1" dirty="0" err="1"/>
              <a:t>Râ</a:t>
            </a:r>
            <a:r>
              <a:rPr lang="tr-TR" sz="4900" i="1" dirty="0"/>
              <a:t> </a:t>
            </a:r>
            <a:r>
              <a:rPr lang="ar-AE" sz="4900" i="1" dirty="0"/>
              <a:t> (</a:t>
            </a:r>
            <a:r>
              <a:rPr lang="ar-AE" sz="4900" i="1" dirty="0" smtClean="0"/>
              <a:t>ر)</a:t>
            </a:r>
            <a:r>
              <a:rPr lang="tr-TR" sz="4900" i="1" dirty="0" smtClean="0"/>
              <a:t>harfinin harekesi üstün (fetha) veya ötre (</a:t>
            </a:r>
            <a:r>
              <a:rPr lang="tr-TR" sz="4900" i="1" dirty="0" err="1" smtClean="0"/>
              <a:t>damme</a:t>
            </a:r>
            <a:r>
              <a:rPr lang="tr-TR" sz="4900" i="1" dirty="0" smtClean="0"/>
              <a:t>) olursa kalın olarak okunur.</a:t>
            </a:r>
            <a:r>
              <a:rPr lang="tr-TR" sz="4900" i="1" dirty="0"/>
              <a:t> </a:t>
            </a:r>
            <a:r>
              <a:rPr lang="tr-TR" sz="4900" i="1" dirty="0" err="1"/>
              <a:t>Râ</a:t>
            </a:r>
            <a:r>
              <a:rPr lang="tr-TR" sz="4900" i="1" dirty="0"/>
              <a:t> harfinin mutlak kalın okunduğu durumlara "</a:t>
            </a:r>
            <a:r>
              <a:rPr lang="tr-TR" sz="4900" i="1" dirty="0" err="1"/>
              <a:t>Tefhîm</a:t>
            </a:r>
            <a:r>
              <a:rPr lang="tr-TR" sz="4900" i="1" dirty="0"/>
              <a:t>” adı verilir. </a:t>
            </a:r>
            <a:endParaRPr lang="tr-TR" sz="4900" i="1" dirty="0" smtClean="0"/>
          </a:p>
          <a:p>
            <a:endParaRPr lang="tr-TR" sz="5100" i="1" dirty="0" smtClean="0"/>
          </a:p>
          <a:p>
            <a:endParaRPr lang="tr-TR" sz="5100" i="1" dirty="0"/>
          </a:p>
          <a:p>
            <a:r>
              <a:rPr lang="tr-TR" sz="5100" i="1" dirty="0" smtClean="0"/>
              <a:t>Örnekler:</a:t>
            </a:r>
          </a:p>
          <a:p>
            <a:r>
              <a:rPr lang="ar-AE" sz="8000" dirty="0" smtClean="0"/>
              <a:t> صَدْرَكَ</a:t>
            </a:r>
            <a:endParaRPr lang="tr-TR" sz="8000" dirty="0" smtClean="0"/>
          </a:p>
          <a:p>
            <a:r>
              <a:rPr lang="tr-TR" sz="8000" dirty="0" err="1" smtClean="0"/>
              <a:t>أَلرَّحِيمُ</a:t>
            </a:r>
            <a:r>
              <a:rPr lang="tr-TR" sz="8000" dirty="0" smtClean="0"/>
              <a:t> </a:t>
            </a:r>
          </a:p>
          <a:p>
            <a:r>
              <a:rPr lang="ar-AE" sz="8000" dirty="0" smtClean="0"/>
              <a:t>رَبِّ</a:t>
            </a:r>
            <a:endParaRPr lang="tr-TR" sz="8000" dirty="0" smtClean="0"/>
          </a:p>
          <a:p>
            <a:r>
              <a:rPr lang="tr-TR" sz="8000" dirty="0" err="1" smtClean="0"/>
              <a:t>رُحَمَاءُ</a:t>
            </a:r>
            <a:endParaRPr lang="tr-TR" sz="8000" dirty="0" smtClean="0"/>
          </a:p>
          <a:p>
            <a:r>
              <a:rPr lang="tr-TR" sz="8000" dirty="0" smtClean="0"/>
              <a:t> </a:t>
            </a:r>
            <a:r>
              <a:rPr lang="tr-TR" sz="8000" dirty="0" err="1"/>
              <a:t>بِرَسُولٍ</a:t>
            </a:r>
            <a:endParaRPr lang="tr-TR" sz="8000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71227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5.</a:t>
            </a:r>
            <a:r>
              <a:rPr lang="tr-TR" i="1" dirty="0"/>
              <a:t> Hûd </a:t>
            </a:r>
            <a:r>
              <a:rPr lang="tr-TR" i="1" dirty="0" err="1"/>
              <a:t>sûresi</a:t>
            </a:r>
            <a:r>
              <a:rPr lang="tr-TR" i="1" dirty="0"/>
              <a:t> 41. ayette geçen   </a:t>
            </a:r>
            <a:r>
              <a:rPr lang="ar-AE" i="1" dirty="0"/>
              <a:t>مَجْرٰيهاَ </a:t>
            </a:r>
            <a:r>
              <a:rPr lang="tr-TR" i="1" dirty="0" smtClean="0"/>
              <a:t> kelimesindeki “</a:t>
            </a:r>
            <a:r>
              <a:rPr lang="tr-TR" i="1" dirty="0" err="1"/>
              <a:t>râ</a:t>
            </a:r>
            <a:r>
              <a:rPr lang="tr-TR" i="1" dirty="0" smtClean="0"/>
              <a:t>” </a:t>
            </a:r>
            <a:r>
              <a:rPr lang="tr-TR" i="1" dirty="0"/>
              <a:t>harfi </a:t>
            </a:r>
            <a:r>
              <a:rPr lang="tr-TR" i="1" dirty="0" smtClean="0"/>
              <a:t>imale </a:t>
            </a:r>
            <a:r>
              <a:rPr lang="tr-TR" i="1" dirty="0"/>
              <a:t>sebebiyle ince okunur. </a:t>
            </a:r>
            <a:endParaRPr lang="tr-TR" i="1" dirty="0" smtClean="0"/>
          </a:p>
          <a:p>
            <a:endParaRPr lang="tr-TR" i="1" dirty="0"/>
          </a:p>
          <a:p>
            <a:r>
              <a:rPr lang="tr-TR" i="1" dirty="0"/>
              <a:t>İmale:</a:t>
            </a:r>
            <a:r>
              <a:rPr lang="tr-TR" b="1" i="1" dirty="0"/>
              <a:t> </a:t>
            </a:r>
            <a:r>
              <a:rPr lang="tr-TR" i="1" dirty="0"/>
              <a:t>K</a:t>
            </a:r>
            <a:r>
              <a:rPr lang="tr-TR" i="1" dirty="0" smtClean="0"/>
              <a:t>ıraat </a:t>
            </a:r>
            <a:r>
              <a:rPr lang="tr-TR" i="1" dirty="0"/>
              <a:t>ilminde </a:t>
            </a:r>
            <a:r>
              <a:rPr lang="tr-TR" i="1" dirty="0" smtClean="0"/>
              <a:t>üstün harekeyi esre harekeye doğru </a:t>
            </a:r>
            <a:r>
              <a:rPr lang="tr-TR" i="1" dirty="0"/>
              <a:t>meylettirerek okumaya denir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i="1" dirty="0" smtClean="0"/>
              <a:t>İmale sadece Hud Suresi 41. ayette yapılır.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91484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r>
              <a:rPr lang="tr-TR" sz="2800" i="1" dirty="0" err="1"/>
              <a:t>Râ</a:t>
            </a:r>
            <a:r>
              <a:rPr lang="tr-TR" sz="2800" i="1" dirty="0"/>
              <a:t> </a:t>
            </a:r>
            <a:r>
              <a:rPr lang="ar-AE" sz="2800" i="1" dirty="0"/>
              <a:t> (ر)</a:t>
            </a:r>
            <a:r>
              <a:rPr lang="tr-TR" sz="2800" i="1" dirty="0" smtClean="0"/>
              <a:t>Harfinin Hem Kalın Hem İnce </a:t>
            </a:r>
            <a:r>
              <a:rPr lang="tr-TR" sz="2800" i="1" dirty="0"/>
              <a:t>Olarak Okunduğu Yerler</a:t>
            </a:r>
            <a:r>
              <a:rPr lang="tr-TR" sz="2800" i="1" dirty="0" smtClean="0"/>
              <a:t>:</a:t>
            </a:r>
          </a:p>
          <a:p>
            <a:r>
              <a:rPr lang="tr-TR" sz="2800" i="1" dirty="0" smtClean="0"/>
              <a:t>1.</a:t>
            </a:r>
            <a:r>
              <a:rPr lang="tr-TR" sz="2800" i="1" dirty="0"/>
              <a:t> -    </a:t>
            </a:r>
            <a:r>
              <a:rPr lang="tr-TR" sz="2400" i="1" dirty="0" err="1" smtClean="0"/>
              <a:t>Râ</a:t>
            </a:r>
            <a:r>
              <a:rPr lang="tr-TR" sz="2400" i="1" dirty="0" smtClean="0"/>
              <a:t> harfi </a:t>
            </a:r>
            <a:r>
              <a:rPr lang="tr-TR" sz="2400" i="1" dirty="0" err="1" smtClean="0"/>
              <a:t>sâkin</a:t>
            </a:r>
            <a:r>
              <a:rPr lang="tr-TR" sz="2400" i="1" dirty="0"/>
              <a:t> </a:t>
            </a:r>
            <a:r>
              <a:rPr lang="tr-TR" sz="2400" i="1" dirty="0" smtClean="0"/>
              <a:t>olup kendisinden </a:t>
            </a:r>
            <a:r>
              <a:rPr lang="tr-TR" sz="2400" i="1" dirty="0"/>
              <a:t>önceki harf </a:t>
            </a:r>
            <a:r>
              <a:rPr lang="tr-TR" sz="2400" i="1" dirty="0" err="1"/>
              <a:t>esreli</a:t>
            </a:r>
            <a:r>
              <a:rPr lang="tr-TR" sz="2400" i="1" dirty="0"/>
              <a:t> olduğunda kural gereği </a:t>
            </a:r>
            <a:r>
              <a:rPr lang="tr-TR" sz="2400" i="1" dirty="0" err="1" smtClean="0"/>
              <a:t>râ</a:t>
            </a:r>
            <a:r>
              <a:rPr lang="tr-TR" sz="2400" i="1" dirty="0" smtClean="0"/>
              <a:t> harfi ince olarak </a:t>
            </a:r>
            <a:r>
              <a:rPr lang="tr-TR" sz="2400" i="1" dirty="0"/>
              <a:t>okunur. Ancak böyle bir durumda </a:t>
            </a:r>
            <a:r>
              <a:rPr lang="tr-TR" sz="2400" i="1" dirty="0" err="1" smtClean="0"/>
              <a:t>râ</a:t>
            </a:r>
            <a:r>
              <a:rPr lang="tr-TR" sz="2400" i="1" dirty="0" smtClean="0"/>
              <a:t> harfinden </a:t>
            </a:r>
            <a:r>
              <a:rPr lang="tr-TR" sz="2400" i="1" dirty="0"/>
              <a:t>sonra </a:t>
            </a:r>
            <a:r>
              <a:rPr lang="tr-TR" sz="2400" i="1" dirty="0" err="1"/>
              <a:t>esreli</a:t>
            </a:r>
            <a:r>
              <a:rPr lang="tr-TR" sz="2400" i="1" dirty="0"/>
              <a:t> bir istilâ harfi </a:t>
            </a:r>
            <a:r>
              <a:rPr lang="tr-TR" sz="2400" i="1" dirty="0" smtClean="0"/>
              <a:t>gelirse </a:t>
            </a:r>
            <a:r>
              <a:rPr lang="tr-TR" sz="2400" i="1" dirty="0"/>
              <a:t>hem ince hem de kalın </a:t>
            </a:r>
            <a:r>
              <a:rPr lang="tr-TR" sz="2400" i="1" dirty="0" smtClean="0"/>
              <a:t>okunabilir.</a:t>
            </a:r>
          </a:p>
          <a:p>
            <a:r>
              <a:rPr lang="tr-TR" sz="2400" i="1" dirty="0" smtClean="0"/>
              <a:t>Örnek:</a:t>
            </a:r>
          </a:p>
          <a:p>
            <a:r>
              <a:rPr lang="tr-TR" sz="2800" dirty="0" smtClean="0"/>
              <a:t> </a:t>
            </a:r>
            <a:r>
              <a:rPr lang="tr-TR" sz="2800" dirty="0" err="1"/>
              <a:t>كُلُّ</a:t>
            </a:r>
            <a:r>
              <a:rPr lang="tr-TR" sz="2800" dirty="0"/>
              <a:t> </a:t>
            </a:r>
            <a:r>
              <a:rPr lang="tr-TR" sz="2800" dirty="0" err="1" smtClean="0"/>
              <a:t>فِرْقٍ</a:t>
            </a:r>
            <a:r>
              <a:rPr lang="tr-TR" sz="2800" dirty="0" smtClean="0"/>
              <a:t> </a:t>
            </a:r>
            <a:r>
              <a:rPr lang="tr-TR" sz="2400" i="1" dirty="0" smtClean="0"/>
              <a:t>(Şuara suresi 63) </a:t>
            </a:r>
          </a:p>
          <a:p>
            <a:r>
              <a:rPr lang="tr-TR" sz="2400" i="1" dirty="0" smtClean="0"/>
              <a:t>Kur’an-ı Kerim’de bu kelime bu şekildeki okuyuşa tek örnektir.</a:t>
            </a:r>
            <a:endParaRPr lang="tr-TR" sz="2400" i="1" dirty="0"/>
          </a:p>
          <a:p>
            <a:endParaRPr lang="tr-TR" sz="2800" dirty="0" smtClean="0"/>
          </a:p>
          <a:p>
            <a:endParaRPr lang="tr-TR" sz="2800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665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2.Râ </a:t>
            </a:r>
            <a:r>
              <a:rPr lang="tr-TR" i="1" dirty="0"/>
              <a:t>harfi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smtClean="0"/>
              <a:t>olup kendisinden önceki harf </a:t>
            </a:r>
            <a:r>
              <a:rPr lang="tr-TR" i="1" dirty="0"/>
              <a:t>yine </a:t>
            </a:r>
            <a:r>
              <a:rPr lang="tr-TR" i="1" dirty="0" err="1"/>
              <a:t>sâkin</a:t>
            </a:r>
            <a:r>
              <a:rPr lang="tr-TR" i="1" dirty="0"/>
              <a:t> olarak </a:t>
            </a:r>
            <a:r>
              <a:rPr lang="tr-TR" i="1" dirty="0" err="1"/>
              <a:t>sad</a:t>
            </a:r>
            <a:r>
              <a:rPr lang="tr-TR" i="1" dirty="0"/>
              <a:t> ( ص )  veya </a:t>
            </a:r>
            <a:r>
              <a:rPr lang="tr-TR" i="1" dirty="0" err="1"/>
              <a:t>tı</a:t>
            </a:r>
            <a:r>
              <a:rPr lang="tr-TR" i="1" dirty="0"/>
              <a:t>  ( ط ) harflerinden biri </a:t>
            </a:r>
            <a:r>
              <a:rPr lang="tr-TR" i="1" dirty="0" smtClean="0"/>
              <a:t>olursa, </a:t>
            </a:r>
            <a:r>
              <a:rPr lang="tr-TR" i="1" dirty="0"/>
              <a:t>ayrıca bu ikisinden önce de </a:t>
            </a:r>
            <a:r>
              <a:rPr lang="tr-TR" i="1" dirty="0" err="1"/>
              <a:t>esreli</a:t>
            </a:r>
            <a:r>
              <a:rPr lang="tr-TR" i="1" dirty="0"/>
              <a:t> başka bir harf gelirse </a:t>
            </a:r>
            <a:r>
              <a:rPr lang="tr-TR" i="1" dirty="0" err="1"/>
              <a:t>râ</a:t>
            </a:r>
            <a:r>
              <a:rPr lang="tr-TR" i="1" dirty="0"/>
              <a:t> harfi ince veya kalın olarak okunabilir</a:t>
            </a:r>
            <a:r>
              <a:rPr lang="tr-TR" i="1" dirty="0" smtClean="0"/>
              <a:t>.</a:t>
            </a:r>
          </a:p>
          <a:p>
            <a:r>
              <a:rPr lang="tr-TR" sz="2400" i="1" dirty="0"/>
              <a:t>Örnekler:</a:t>
            </a:r>
          </a:p>
          <a:p>
            <a:r>
              <a:rPr lang="tr-TR" dirty="0" err="1" smtClean="0"/>
              <a:t>عَيْنَ</a:t>
            </a:r>
            <a:r>
              <a:rPr lang="tr-TR" dirty="0" smtClean="0"/>
              <a:t> </a:t>
            </a:r>
            <a:r>
              <a:rPr lang="tr-TR" dirty="0" err="1" smtClean="0"/>
              <a:t>الْقِطْرْ</a:t>
            </a:r>
            <a:endParaRPr lang="tr-TR" dirty="0" smtClean="0"/>
          </a:p>
          <a:p>
            <a:r>
              <a:rPr lang="tr-TR" dirty="0" err="1" smtClean="0"/>
              <a:t>أُدْخُلُوا</a:t>
            </a:r>
            <a:r>
              <a:rPr lang="tr-TR" dirty="0" smtClean="0"/>
              <a:t> </a:t>
            </a:r>
            <a:r>
              <a:rPr lang="tr-TR" dirty="0" err="1"/>
              <a:t>مِصْرْ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01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3.</a:t>
            </a:r>
            <a:r>
              <a:rPr lang="tr-TR" dirty="0"/>
              <a:t> </a:t>
            </a:r>
            <a:r>
              <a:rPr lang="tr-TR" i="1" dirty="0" err="1"/>
              <a:t>Kur’ân</a:t>
            </a:r>
            <a:r>
              <a:rPr lang="tr-TR" i="1" dirty="0"/>
              <a:t>-ı Kerîm’de geçen şu durumlarda da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i="1" dirty="0" smtClean="0"/>
              <a:t>harfi hem </a:t>
            </a:r>
            <a:r>
              <a:rPr lang="tr-TR" i="1" dirty="0"/>
              <a:t>ince hem de kalın </a:t>
            </a:r>
            <a:r>
              <a:rPr lang="tr-TR" i="1" dirty="0" smtClean="0"/>
              <a:t>okunabilir.</a:t>
            </a:r>
          </a:p>
          <a:p>
            <a:endParaRPr lang="tr-TR" i="1" dirty="0"/>
          </a:p>
          <a:p>
            <a:r>
              <a:rPr lang="tr-TR" sz="2800" i="1" dirty="0"/>
              <a:t>Örnekler:</a:t>
            </a:r>
          </a:p>
          <a:p>
            <a:r>
              <a:rPr lang="tr-TR" dirty="0" err="1" smtClean="0"/>
              <a:t>يَسْرْ</a:t>
            </a:r>
            <a:endParaRPr lang="tr-TR" dirty="0" smtClean="0"/>
          </a:p>
          <a:p>
            <a:r>
              <a:rPr lang="tr-TR" dirty="0" err="1"/>
              <a:t>أَنْ</a:t>
            </a:r>
            <a:r>
              <a:rPr lang="tr-TR" dirty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سْرْ</a:t>
            </a:r>
            <a:endParaRPr lang="tr-TR" dirty="0" smtClean="0"/>
          </a:p>
          <a:p>
            <a:r>
              <a:rPr lang="tr-TR" dirty="0" err="1"/>
              <a:t>فَأَسْرْ</a:t>
            </a: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3214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i="1" dirty="0" smtClean="0"/>
              <a:t>Şayet </a:t>
            </a:r>
            <a:r>
              <a:rPr lang="tr-TR" i="1" dirty="0" err="1"/>
              <a:t>râ</a:t>
            </a:r>
            <a:r>
              <a:rPr lang="tr-TR" i="1" dirty="0"/>
              <a:t> harfi </a:t>
            </a:r>
            <a:r>
              <a:rPr lang="tr-TR" i="1" dirty="0" smtClean="0"/>
              <a:t>şeddeli olarak gelirse ikinci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i="1" dirty="0" smtClean="0"/>
              <a:t>harfine göre ince veya kalın olarak okunur.</a:t>
            </a:r>
          </a:p>
          <a:p>
            <a:endParaRPr lang="tr-TR" i="1" dirty="0" smtClean="0"/>
          </a:p>
          <a:p>
            <a:r>
              <a:rPr lang="tr-TR" i="1" dirty="0" smtClean="0"/>
              <a:t>Örnek:</a:t>
            </a:r>
            <a:r>
              <a:rPr lang="tr-TR" dirty="0" smtClean="0"/>
              <a:t> </a:t>
            </a:r>
            <a:r>
              <a:rPr lang="ar-AE" dirty="0" smtClean="0"/>
              <a:t>اَلرَّحْمٰنِ الرَّح۪يمِۙ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i="1" dirty="0" smtClean="0"/>
              <a:t>Buradaki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i="1" dirty="0" smtClean="0"/>
              <a:t>harfleri kalın </a:t>
            </a:r>
            <a:r>
              <a:rPr lang="tr-TR" i="1" dirty="0"/>
              <a:t>olarak okunur.</a:t>
            </a:r>
          </a:p>
          <a:p>
            <a:pPr marL="0" indent="0">
              <a:buNone/>
            </a:pPr>
            <a:endParaRPr lang="tr-TR" i="1" dirty="0"/>
          </a:p>
          <a:p>
            <a:r>
              <a:rPr lang="tr-TR" i="1" dirty="0" smtClean="0"/>
              <a:t>Örnek:</a:t>
            </a:r>
            <a:r>
              <a:rPr lang="tr-TR" dirty="0" smtClean="0"/>
              <a:t> </a:t>
            </a:r>
            <a:r>
              <a:rPr lang="ar-AE" dirty="0" smtClean="0"/>
              <a:t>شَرِّ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i="1" smtClean="0"/>
              <a:t>Buradaki </a:t>
            </a:r>
            <a:r>
              <a:rPr lang="tr-TR" i="1" dirty="0" smtClean="0"/>
              <a:t>her iki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i="1" dirty="0" err="1" smtClean="0"/>
              <a:t>harfide</a:t>
            </a:r>
            <a:r>
              <a:rPr lang="tr-TR" i="1" dirty="0" smtClean="0"/>
              <a:t> ince olarak okunur.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38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24536"/>
          </a:xfrm>
        </p:spPr>
        <p:txBody>
          <a:bodyPr>
            <a:normAutofit/>
          </a:bodyPr>
          <a:lstStyle/>
          <a:p>
            <a:r>
              <a:rPr lang="tr-TR" sz="2000" i="1" dirty="0" smtClean="0"/>
              <a:t>2.</a:t>
            </a:r>
            <a:r>
              <a:rPr lang="tr-TR" sz="2000" i="1" dirty="0"/>
              <a:t> </a:t>
            </a:r>
            <a:r>
              <a:rPr lang="tr-TR" sz="2000" i="1" dirty="0" err="1" smtClean="0"/>
              <a:t>Râ</a:t>
            </a:r>
            <a:r>
              <a:rPr lang="tr-TR" sz="2000" i="1" dirty="0" smtClean="0"/>
              <a:t> harfi </a:t>
            </a:r>
            <a:r>
              <a:rPr lang="tr-TR" sz="2000" i="1" dirty="0" err="1" smtClean="0"/>
              <a:t>sâkin</a:t>
            </a:r>
            <a:r>
              <a:rPr lang="tr-TR" sz="2000" i="1" dirty="0"/>
              <a:t> </a:t>
            </a:r>
            <a:r>
              <a:rPr lang="tr-TR" sz="2000" i="1" dirty="0" smtClean="0"/>
              <a:t>olup kendisinden önceki  </a:t>
            </a:r>
            <a:r>
              <a:rPr lang="tr-TR" sz="2000" i="1" dirty="0"/>
              <a:t>harfin harekesi üstün (fetha) veya ötre (</a:t>
            </a:r>
            <a:r>
              <a:rPr lang="tr-TR" sz="2000" i="1" dirty="0" err="1"/>
              <a:t>damme</a:t>
            </a:r>
            <a:r>
              <a:rPr lang="tr-TR" sz="2000" i="1" dirty="0"/>
              <a:t>) olursa kalın olarak okunur</a:t>
            </a:r>
            <a:r>
              <a:rPr lang="tr-TR" sz="2000" i="1" dirty="0" smtClean="0"/>
              <a:t>.</a:t>
            </a:r>
          </a:p>
          <a:p>
            <a:endParaRPr lang="tr-TR" sz="2000" i="1" dirty="0"/>
          </a:p>
          <a:p>
            <a:r>
              <a:rPr lang="tr-TR" sz="2000" i="1" dirty="0"/>
              <a:t>Örnekler</a:t>
            </a:r>
            <a:r>
              <a:rPr lang="tr-TR" sz="2000" i="1" dirty="0" smtClean="0"/>
              <a:t>:</a:t>
            </a:r>
          </a:p>
          <a:p>
            <a:r>
              <a:rPr lang="ar-AE" sz="3200" dirty="0" smtClean="0"/>
              <a:t> مَرْيَمُ</a:t>
            </a:r>
            <a:endParaRPr lang="tr-TR" sz="3200" dirty="0" smtClean="0"/>
          </a:p>
          <a:p>
            <a:r>
              <a:rPr lang="tr-TR" sz="3200" dirty="0" err="1" smtClean="0"/>
              <a:t>كُرْسِيُّ</a:t>
            </a:r>
            <a:r>
              <a:rPr lang="tr-TR" sz="3200" dirty="0" smtClean="0"/>
              <a:t> </a:t>
            </a:r>
          </a:p>
          <a:p>
            <a:r>
              <a:rPr lang="ar-AE" sz="3200" dirty="0" smtClean="0"/>
              <a:t>وَانْحَرْ</a:t>
            </a:r>
            <a:endParaRPr lang="tr-TR" sz="3200" dirty="0" smtClean="0"/>
          </a:p>
          <a:p>
            <a:r>
              <a:rPr lang="ar-AE" sz="3200" dirty="0" smtClean="0"/>
              <a:t>مُرْدِفِينَ</a:t>
            </a:r>
            <a:endParaRPr lang="tr-TR" sz="3200" i="1" dirty="0" smtClean="0"/>
          </a:p>
          <a:p>
            <a:endParaRPr lang="tr-TR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817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r>
              <a:rPr lang="tr-TR" sz="2400" i="1" dirty="0" smtClean="0"/>
              <a:t>3.Râ </a:t>
            </a:r>
            <a:r>
              <a:rPr lang="tr-TR" sz="2400" i="1" dirty="0"/>
              <a:t>harfi </a:t>
            </a:r>
            <a:r>
              <a:rPr lang="tr-TR" sz="2400" i="1" dirty="0" err="1"/>
              <a:t>sâkin</a:t>
            </a:r>
            <a:r>
              <a:rPr lang="tr-TR" sz="2400" i="1" dirty="0"/>
              <a:t> olup kendisinden önceki  </a:t>
            </a:r>
            <a:r>
              <a:rPr lang="tr-TR" sz="2400" i="1" dirty="0" smtClean="0"/>
              <a:t>harfte sakin olursa bir önceki harfin harekesi </a:t>
            </a:r>
            <a:r>
              <a:rPr lang="tr-TR" sz="2400" i="1" dirty="0"/>
              <a:t>üstün (fetha) veya ötre (</a:t>
            </a:r>
            <a:r>
              <a:rPr lang="tr-TR" sz="2400" i="1" dirty="0" err="1"/>
              <a:t>damme</a:t>
            </a:r>
            <a:r>
              <a:rPr lang="tr-TR" sz="2400" i="1" dirty="0"/>
              <a:t>) olursa kalın olarak okunur</a:t>
            </a:r>
            <a:r>
              <a:rPr lang="tr-TR" sz="2400" i="1" dirty="0" smtClean="0"/>
              <a:t>.</a:t>
            </a:r>
          </a:p>
          <a:p>
            <a:r>
              <a:rPr lang="tr-TR" sz="2400" i="1" dirty="0"/>
              <a:t>Örnekler:</a:t>
            </a:r>
          </a:p>
          <a:p>
            <a:r>
              <a:rPr lang="tr-TR" sz="2800" dirty="0" err="1" smtClean="0"/>
              <a:t>شَهْرْ</a:t>
            </a:r>
            <a:endParaRPr lang="tr-TR" sz="2800" dirty="0" smtClean="0"/>
          </a:p>
          <a:p>
            <a:r>
              <a:rPr lang="tr-TR" sz="2800" dirty="0" err="1" smtClean="0"/>
              <a:t>شَكُورْ</a:t>
            </a:r>
            <a:endParaRPr lang="tr-TR" sz="2800" dirty="0" smtClean="0"/>
          </a:p>
          <a:p>
            <a:r>
              <a:rPr lang="tr-TR" sz="2800" dirty="0" err="1" smtClean="0"/>
              <a:t>فَجْرْ</a:t>
            </a:r>
            <a:endParaRPr lang="tr-TR" sz="2800" dirty="0" smtClean="0"/>
          </a:p>
          <a:p>
            <a:r>
              <a:rPr lang="tr-TR" sz="2800" dirty="0" err="1"/>
              <a:t>يُسْرْ</a:t>
            </a:r>
            <a:endParaRPr lang="tr-TR" sz="2800" i="1" dirty="0" smtClean="0"/>
          </a:p>
          <a:p>
            <a:endParaRPr lang="tr-TR" sz="2800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8654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965184"/>
          </a:xfrm>
        </p:spPr>
        <p:txBody>
          <a:bodyPr/>
          <a:lstStyle/>
          <a:p>
            <a:r>
              <a:rPr lang="tr-TR" i="1" dirty="0" smtClean="0"/>
              <a:t>4.Râ harfi </a:t>
            </a:r>
            <a:r>
              <a:rPr lang="tr-TR" i="1" dirty="0" err="1" smtClean="0"/>
              <a:t>sâkin</a:t>
            </a:r>
            <a:r>
              <a:rPr lang="tr-TR" i="1" dirty="0"/>
              <a:t> </a:t>
            </a:r>
            <a:r>
              <a:rPr lang="tr-TR" i="1" dirty="0" smtClean="0"/>
              <a:t>olup </a:t>
            </a:r>
            <a:r>
              <a:rPr lang="tr-TR" i="1" dirty="0"/>
              <a:t>kendinden önceki harfin harekesi de </a:t>
            </a:r>
            <a:r>
              <a:rPr lang="tr-TR" i="1" dirty="0" err="1"/>
              <a:t>ârizî</a:t>
            </a:r>
            <a:r>
              <a:rPr lang="tr-TR" i="1" dirty="0"/>
              <a:t> esre olursa, </a:t>
            </a:r>
            <a:r>
              <a:rPr lang="tr-TR" i="1" dirty="0" err="1"/>
              <a:t>râ</a:t>
            </a:r>
            <a:r>
              <a:rPr lang="tr-TR" i="1" dirty="0"/>
              <a:t> harfi yine kalın okunur</a:t>
            </a:r>
            <a:r>
              <a:rPr lang="tr-TR" i="1" dirty="0" smtClean="0"/>
              <a:t>.</a:t>
            </a:r>
          </a:p>
          <a:p>
            <a:r>
              <a:rPr lang="tr-TR" i="1" dirty="0" smtClean="0"/>
              <a:t> </a:t>
            </a:r>
            <a:r>
              <a:rPr lang="tr-TR" i="1" dirty="0" err="1"/>
              <a:t>Ârizî</a:t>
            </a:r>
            <a:r>
              <a:rPr lang="tr-TR" i="1" dirty="0"/>
              <a:t> esre harfin aslında olmayan esre demektir. </a:t>
            </a:r>
            <a:endParaRPr lang="tr-TR" i="1" dirty="0" smtClean="0"/>
          </a:p>
          <a:p>
            <a:r>
              <a:rPr lang="tr-TR" i="1" dirty="0"/>
              <a:t>V</a:t>
            </a:r>
            <a:r>
              <a:rPr lang="tr-TR" i="1" dirty="0" smtClean="0"/>
              <a:t>asıl hemzesinin esresi bu duruma örnektir.</a:t>
            </a:r>
          </a:p>
          <a:p>
            <a:r>
              <a:rPr lang="tr-TR" sz="2400" i="1" dirty="0"/>
              <a:t>Örnekler:</a:t>
            </a:r>
          </a:p>
          <a:p>
            <a:r>
              <a:rPr lang="tr-TR" dirty="0" err="1" smtClean="0"/>
              <a:t>إِرْجِعِي</a:t>
            </a:r>
            <a:endParaRPr lang="tr-TR" dirty="0" smtClean="0"/>
          </a:p>
          <a:p>
            <a:r>
              <a:rPr lang="ar-AE" dirty="0"/>
              <a:t>لِمَنِ </a:t>
            </a:r>
            <a:r>
              <a:rPr lang="ar-AE" dirty="0" smtClean="0"/>
              <a:t>ارْتَضَى</a:t>
            </a:r>
            <a:endParaRPr lang="tr-TR" dirty="0" smtClean="0"/>
          </a:p>
          <a:p>
            <a:r>
              <a:rPr lang="ar-AE" dirty="0"/>
              <a:t> رَبِّ </a:t>
            </a:r>
            <a:r>
              <a:rPr lang="ar-AE" dirty="0" smtClean="0"/>
              <a:t>ارْجِعُونَ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022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/>
          </a:bodyPr>
          <a:lstStyle/>
          <a:p>
            <a:r>
              <a:rPr lang="tr-TR" dirty="0" smtClean="0"/>
              <a:t>5</a:t>
            </a:r>
            <a:r>
              <a:rPr lang="tr-TR" i="1" dirty="0" smtClean="0"/>
              <a:t>.</a:t>
            </a:r>
            <a:r>
              <a:rPr lang="tr-TR" i="1" dirty="0"/>
              <a:t> </a:t>
            </a:r>
            <a:r>
              <a:rPr lang="tr-TR" i="1" dirty="0" err="1" smtClean="0"/>
              <a:t>Râ</a:t>
            </a:r>
            <a:r>
              <a:rPr lang="tr-TR" i="1" dirty="0" smtClean="0"/>
              <a:t> harfi </a:t>
            </a:r>
            <a:r>
              <a:rPr lang="tr-TR" i="1" dirty="0" err="1" smtClean="0"/>
              <a:t>sâkin</a:t>
            </a:r>
            <a:r>
              <a:rPr lang="tr-TR" i="1" dirty="0" smtClean="0"/>
              <a:t> olup </a:t>
            </a:r>
            <a:r>
              <a:rPr lang="tr-TR" i="1" dirty="0" err="1"/>
              <a:t>r</a:t>
            </a:r>
            <a:r>
              <a:rPr lang="tr-TR" i="1" dirty="0" err="1" smtClean="0"/>
              <a:t>â</a:t>
            </a:r>
            <a:r>
              <a:rPr lang="tr-TR" i="1" dirty="0" smtClean="0"/>
              <a:t> harfinden </a:t>
            </a:r>
            <a:r>
              <a:rPr lang="tr-TR" i="1" dirty="0"/>
              <a:t>önceki harfin harekesi aslî esre olur ve </a:t>
            </a:r>
            <a:r>
              <a:rPr lang="tr-TR" i="1" dirty="0" err="1" smtClean="0"/>
              <a:t>râ</a:t>
            </a:r>
            <a:r>
              <a:rPr lang="tr-TR" i="1" dirty="0" smtClean="0"/>
              <a:t> harfinden </a:t>
            </a:r>
            <a:r>
              <a:rPr lang="tr-TR" i="1" dirty="0"/>
              <a:t>sonra istilâ  harflerinden birisi </a:t>
            </a:r>
            <a:r>
              <a:rPr lang="tr-TR" i="1" dirty="0" smtClean="0"/>
              <a:t>gelirse </a:t>
            </a:r>
            <a:r>
              <a:rPr lang="tr-TR" i="1" dirty="0" err="1"/>
              <a:t>râ</a:t>
            </a:r>
            <a:r>
              <a:rPr lang="tr-TR" i="1" dirty="0"/>
              <a:t> </a:t>
            </a:r>
            <a:r>
              <a:rPr lang="tr-TR" i="1" dirty="0" smtClean="0"/>
              <a:t>harfi kalın olarak okunur.</a:t>
            </a:r>
          </a:p>
          <a:p>
            <a:r>
              <a:rPr lang="tr-TR" i="1" dirty="0" smtClean="0"/>
              <a:t>İstilâ </a:t>
            </a:r>
            <a:r>
              <a:rPr lang="tr-TR" i="1" dirty="0"/>
              <a:t> </a:t>
            </a:r>
            <a:r>
              <a:rPr lang="tr-TR" i="1" dirty="0" smtClean="0"/>
              <a:t>harfleri</a:t>
            </a:r>
            <a:r>
              <a:rPr lang="tr-TR" i="1" dirty="0"/>
              <a:t> </a:t>
            </a:r>
            <a:r>
              <a:rPr lang="tr-TR" i="1" dirty="0" smtClean="0"/>
              <a:t>şunlardır:</a:t>
            </a:r>
            <a:r>
              <a:rPr lang="tr-TR" dirty="0" smtClean="0"/>
              <a:t>(</a:t>
            </a:r>
            <a:r>
              <a:rPr lang="tr-TR" i="1" dirty="0" smtClean="0"/>
              <a:t>خ</a:t>
            </a:r>
            <a:r>
              <a:rPr lang="tr-TR" dirty="0" smtClean="0"/>
              <a:t> </a:t>
            </a:r>
            <a:r>
              <a:rPr lang="tr-TR" dirty="0"/>
              <a:t>، ص ، ض ، ط ، ظ ، غ ، ق) </a:t>
            </a:r>
            <a:endParaRPr lang="tr-TR" dirty="0" smtClean="0"/>
          </a:p>
          <a:p>
            <a:r>
              <a:rPr lang="tr-TR" sz="2800" i="1" dirty="0"/>
              <a:t>Örnekler:</a:t>
            </a:r>
          </a:p>
          <a:p>
            <a:r>
              <a:rPr lang="tr-TR" dirty="0" err="1" smtClean="0"/>
              <a:t>فِرْقَةٍ</a:t>
            </a:r>
            <a:endParaRPr lang="tr-TR" dirty="0" smtClean="0"/>
          </a:p>
          <a:p>
            <a:r>
              <a:rPr lang="ar-AE" dirty="0" smtClean="0"/>
              <a:t>قِرْطاَسٍ</a:t>
            </a:r>
            <a:endParaRPr lang="tr-TR" dirty="0" smtClean="0"/>
          </a:p>
          <a:p>
            <a:r>
              <a:rPr lang="tr-TR" dirty="0" err="1" smtClean="0"/>
              <a:t>مِرْصَادً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480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/>
          <a:lstStyle/>
          <a:p>
            <a:r>
              <a:rPr lang="tr-TR" sz="2800" i="1" dirty="0" smtClean="0"/>
              <a:t> </a:t>
            </a:r>
            <a:r>
              <a:rPr lang="tr-TR" sz="2800" i="1" dirty="0" err="1" smtClean="0"/>
              <a:t>Râ</a:t>
            </a:r>
            <a:r>
              <a:rPr lang="tr-TR" sz="2800" i="1" dirty="0" smtClean="0"/>
              <a:t> </a:t>
            </a:r>
            <a:r>
              <a:rPr lang="ar-AE" sz="2800" i="1" dirty="0" smtClean="0"/>
              <a:t> (ر)</a:t>
            </a:r>
            <a:r>
              <a:rPr lang="tr-TR" sz="2800" i="1" dirty="0" smtClean="0"/>
              <a:t>Harfinin Kalın Olarak Okunduğu Yerler:</a:t>
            </a:r>
          </a:p>
          <a:p>
            <a:r>
              <a:rPr lang="tr-TR" i="1" dirty="0" smtClean="0"/>
              <a:t>1</a:t>
            </a:r>
            <a:r>
              <a:rPr lang="tr-TR" sz="1800" i="1" dirty="0" smtClean="0"/>
              <a:t>.</a:t>
            </a:r>
            <a:r>
              <a:rPr lang="tr-TR" sz="1800" i="1" dirty="0"/>
              <a:t> </a:t>
            </a:r>
            <a:r>
              <a:rPr lang="tr-TR" sz="1800" i="1" dirty="0" err="1"/>
              <a:t>Râ</a:t>
            </a:r>
            <a:r>
              <a:rPr lang="tr-TR" sz="1800" i="1" dirty="0"/>
              <a:t> </a:t>
            </a:r>
            <a:r>
              <a:rPr lang="ar-AE" sz="1800" i="1" dirty="0"/>
              <a:t> (ر)</a:t>
            </a:r>
            <a:r>
              <a:rPr lang="tr-TR" sz="1800" i="1" dirty="0"/>
              <a:t>harfinin harekesi </a:t>
            </a:r>
            <a:r>
              <a:rPr lang="tr-TR" sz="1800" i="1" dirty="0" smtClean="0"/>
              <a:t>esre (</a:t>
            </a:r>
            <a:r>
              <a:rPr lang="tr-TR" sz="1800" i="1" dirty="0" err="1" smtClean="0"/>
              <a:t>kesra</a:t>
            </a:r>
            <a:r>
              <a:rPr lang="tr-TR" sz="1800" i="1" dirty="0" smtClean="0"/>
              <a:t>)  </a:t>
            </a:r>
            <a:r>
              <a:rPr lang="tr-TR" sz="1800" i="1" dirty="0"/>
              <a:t>olursa </a:t>
            </a:r>
            <a:r>
              <a:rPr lang="tr-TR" sz="1800" i="1" dirty="0" smtClean="0"/>
              <a:t>ince (</a:t>
            </a:r>
            <a:r>
              <a:rPr lang="tr-TR" sz="1800" i="1" dirty="0" err="1" smtClean="0"/>
              <a:t>terkik</a:t>
            </a:r>
            <a:r>
              <a:rPr lang="tr-TR" sz="1800" i="1" dirty="0" smtClean="0"/>
              <a:t>) </a:t>
            </a:r>
            <a:r>
              <a:rPr lang="tr-TR" sz="1800" i="1" dirty="0"/>
              <a:t>olarak okunur</a:t>
            </a:r>
            <a:r>
              <a:rPr lang="tr-TR" sz="1800" i="1" dirty="0" smtClean="0"/>
              <a:t>.</a:t>
            </a:r>
            <a:r>
              <a:rPr lang="tr-TR" sz="1800" i="1" dirty="0"/>
              <a:t> </a:t>
            </a:r>
            <a:r>
              <a:rPr lang="tr-TR" sz="1800" i="1" dirty="0" err="1"/>
              <a:t>Râ</a:t>
            </a:r>
            <a:r>
              <a:rPr lang="tr-TR" sz="1800" i="1" dirty="0"/>
              <a:t> harfinin mutlak olarak ince okunduğu durumlara </a:t>
            </a:r>
            <a:r>
              <a:rPr lang="tr-TR" sz="1800" i="1" dirty="0" err="1"/>
              <a:t>terkîk</a:t>
            </a:r>
            <a:r>
              <a:rPr lang="tr-TR" sz="1800" i="1" dirty="0"/>
              <a:t> </a:t>
            </a:r>
            <a:r>
              <a:rPr lang="tr-TR" sz="1800" i="1" dirty="0" smtClean="0"/>
              <a:t>adı verilir.</a:t>
            </a:r>
          </a:p>
          <a:p>
            <a:pPr marL="0" indent="0">
              <a:buNone/>
            </a:pPr>
            <a:endParaRPr lang="tr-TR" sz="1800" i="1" dirty="0" smtClean="0"/>
          </a:p>
          <a:p>
            <a:r>
              <a:rPr lang="tr-TR" sz="1800" i="1" dirty="0"/>
              <a:t>Örnekler:</a:t>
            </a:r>
          </a:p>
          <a:p>
            <a:r>
              <a:rPr lang="ar-AE" sz="2800" dirty="0" smtClean="0"/>
              <a:t>رِزْقاً</a:t>
            </a:r>
            <a:endParaRPr lang="tr-TR" sz="2800" dirty="0" smtClean="0"/>
          </a:p>
          <a:p>
            <a:r>
              <a:rPr lang="ar-AE" sz="2800" dirty="0"/>
              <a:t>بِحُورٍ</a:t>
            </a:r>
            <a:endParaRPr lang="tr-TR" sz="2800" i="1" dirty="0" smtClean="0"/>
          </a:p>
          <a:p>
            <a:r>
              <a:rPr lang="tr-TR" sz="2800" dirty="0" err="1" smtClean="0"/>
              <a:t>بِالْبِرِّ</a:t>
            </a:r>
            <a:endParaRPr lang="tr-TR" sz="2800" dirty="0" smtClean="0"/>
          </a:p>
          <a:p>
            <a:endParaRPr lang="tr-TR" sz="1600" i="1" dirty="0"/>
          </a:p>
          <a:p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33997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</a:t>
            </a:r>
            <a:r>
              <a:rPr lang="tr-TR" i="1" dirty="0" smtClean="0"/>
              <a:t>.</a:t>
            </a:r>
            <a:r>
              <a:rPr lang="tr-TR" i="1" dirty="0"/>
              <a:t> </a:t>
            </a:r>
            <a:r>
              <a:rPr lang="tr-TR" i="1" dirty="0" err="1"/>
              <a:t>Râ</a:t>
            </a:r>
            <a:r>
              <a:rPr lang="tr-TR" i="1" dirty="0"/>
              <a:t> harfi </a:t>
            </a:r>
            <a:r>
              <a:rPr lang="tr-TR" i="1" dirty="0" err="1" smtClean="0"/>
              <a:t>sâkinolup</a:t>
            </a:r>
            <a:r>
              <a:rPr lang="tr-TR" i="1" dirty="0" smtClean="0"/>
              <a:t> kendisinden </a:t>
            </a:r>
            <a:r>
              <a:rPr lang="tr-TR" i="1" dirty="0"/>
              <a:t>önceki harfin harekesi de esre olursa </a:t>
            </a:r>
            <a:r>
              <a:rPr lang="tr-TR" i="1" dirty="0" err="1"/>
              <a:t>râ</a:t>
            </a:r>
            <a:r>
              <a:rPr lang="tr-TR" i="1" dirty="0"/>
              <a:t> harfi yine ince okunur</a:t>
            </a:r>
            <a:r>
              <a:rPr lang="tr-TR" i="1" dirty="0" smtClean="0"/>
              <a:t>.</a:t>
            </a:r>
          </a:p>
          <a:p>
            <a:endParaRPr lang="tr-TR" i="1" dirty="0"/>
          </a:p>
          <a:p>
            <a:r>
              <a:rPr lang="tr-TR" sz="2800" i="1" dirty="0"/>
              <a:t>Örnekler:</a:t>
            </a:r>
          </a:p>
          <a:p>
            <a:r>
              <a:rPr lang="ar-AE" dirty="0"/>
              <a:t>وَاسْتَغْفِرْ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فَكَبِّرْهُ</a:t>
            </a:r>
            <a:endParaRPr lang="tr-TR" dirty="0" smtClean="0"/>
          </a:p>
          <a:p>
            <a:r>
              <a:rPr lang="ar-AE" dirty="0"/>
              <a:t>اُحْصِرْتُمْ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9502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smtClean="0"/>
              <a:t>3.</a:t>
            </a:r>
            <a:r>
              <a:rPr lang="tr-TR" i="1" dirty="0"/>
              <a:t> </a:t>
            </a:r>
            <a:r>
              <a:rPr lang="tr-TR" i="1" dirty="0" err="1"/>
              <a:t>Râ</a:t>
            </a:r>
            <a:r>
              <a:rPr lang="tr-TR" i="1" dirty="0"/>
              <a:t> harfi </a:t>
            </a:r>
            <a:r>
              <a:rPr lang="tr-TR" i="1" dirty="0" err="1" smtClean="0"/>
              <a:t>sâkin</a:t>
            </a:r>
            <a:r>
              <a:rPr lang="tr-TR" i="1" dirty="0" smtClean="0"/>
              <a:t> olup kendisinden önceki harfin harekesi </a:t>
            </a:r>
            <a:r>
              <a:rPr lang="tr-TR" i="1" dirty="0"/>
              <a:t>de </a:t>
            </a:r>
            <a:r>
              <a:rPr lang="tr-TR" i="1" dirty="0" err="1"/>
              <a:t>sâkin</a:t>
            </a:r>
            <a:r>
              <a:rPr lang="tr-TR" i="1" dirty="0"/>
              <a:t> </a:t>
            </a:r>
            <a:r>
              <a:rPr lang="tr-TR" i="1" dirty="0" smtClean="0"/>
              <a:t>olursa </a:t>
            </a:r>
            <a:r>
              <a:rPr lang="tr-TR" i="1" dirty="0"/>
              <a:t>bir önceki harfin </a:t>
            </a:r>
            <a:r>
              <a:rPr lang="tr-TR" i="1" dirty="0" smtClean="0"/>
              <a:t>harekesi </a:t>
            </a:r>
            <a:r>
              <a:rPr lang="tr-TR" i="1" dirty="0"/>
              <a:t>esre ise </a:t>
            </a:r>
            <a:r>
              <a:rPr lang="tr-TR" i="1" dirty="0" err="1"/>
              <a:t>râ</a:t>
            </a:r>
            <a:r>
              <a:rPr lang="tr-TR" i="1" dirty="0"/>
              <a:t> harfi yine ince okunur. </a:t>
            </a:r>
            <a:endParaRPr lang="tr-TR" i="1" dirty="0" smtClean="0"/>
          </a:p>
          <a:p>
            <a:endParaRPr lang="tr-TR" i="1" dirty="0"/>
          </a:p>
          <a:p>
            <a:r>
              <a:rPr lang="tr-TR" sz="2400" i="1" dirty="0"/>
              <a:t>Örnekler:</a:t>
            </a:r>
          </a:p>
          <a:p>
            <a:r>
              <a:rPr lang="ar-AE" dirty="0" smtClean="0"/>
              <a:t>سِحْرْ</a:t>
            </a:r>
            <a:endParaRPr lang="tr-TR" dirty="0" smtClean="0"/>
          </a:p>
          <a:p>
            <a:r>
              <a:rPr lang="tr-TR" dirty="0" err="1" smtClean="0"/>
              <a:t>خَبِيرْ</a:t>
            </a:r>
            <a:endParaRPr lang="tr-TR" dirty="0" smtClean="0"/>
          </a:p>
          <a:p>
            <a:r>
              <a:rPr lang="tr-TR" dirty="0" err="1" smtClean="0"/>
              <a:t>قَدِيرْ</a:t>
            </a:r>
            <a:endParaRPr lang="tr-TR" dirty="0" smtClean="0"/>
          </a:p>
          <a:p>
            <a:r>
              <a:rPr lang="tr-TR" dirty="0" err="1"/>
              <a:t>كَثِيرْ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677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4893176"/>
          </a:xfrm>
        </p:spPr>
        <p:txBody>
          <a:bodyPr/>
          <a:lstStyle/>
          <a:p>
            <a:r>
              <a:rPr lang="tr-TR" dirty="0" smtClean="0"/>
              <a:t>4.</a:t>
            </a:r>
            <a:r>
              <a:rPr lang="tr-TR" dirty="0"/>
              <a:t> </a:t>
            </a:r>
            <a:r>
              <a:rPr lang="tr-TR" i="1" dirty="0" err="1"/>
              <a:t>Râ</a:t>
            </a:r>
            <a:r>
              <a:rPr lang="tr-TR" i="1" dirty="0"/>
              <a:t> harfi </a:t>
            </a:r>
            <a:r>
              <a:rPr lang="tr-TR" i="1" dirty="0" err="1" smtClean="0"/>
              <a:t>sâkin</a:t>
            </a:r>
            <a:r>
              <a:rPr lang="tr-TR" i="1" dirty="0" smtClean="0"/>
              <a:t> </a:t>
            </a:r>
            <a:r>
              <a:rPr lang="tr-TR" i="1" dirty="0" err="1" smtClean="0"/>
              <a:t>olupkendisinden</a:t>
            </a:r>
            <a:r>
              <a:rPr lang="tr-TR" i="1" dirty="0" smtClean="0"/>
              <a:t> </a:t>
            </a:r>
            <a:r>
              <a:rPr lang="tr-TR" i="1" dirty="0"/>
              <a:t>önceki </a:t>
            </a:r>
            <a:r>
              <a:rPr lang="tr-TR" i="1" dirty="0" smtClean="0"/>
              <a:t>harf </a:t>
            </a:r>
            <a:r>
              <a:rPr lang="tr-TR" i="1" dirty="0"/>
              <a:t>de harf-i </a:t>
            </a:r>
            <a:r>
              <a:rPr lang="tr-TR" i="1" dirty="0" err="1"/>
              <a:t>lîn</a:t>
            </a:r>
            <a:r>
              <a:rPr lang="tr-TR" i="1" dirty="0"/>
              <a:t> olan </a:t>
            </a:r>
            <a:r>
              <a:rPr lang="tr-TR" i="1" dirty="0" err="1"/>
              <a:t>yâ</a:t>
            </a:r>
            <a:r>
              <a:rPr lang="tr-TR" i="1" dirty="0"/>
              <a:t> ( ي ) olur ve </a:t>
            </a:r>
            <a:r>
              <a:rPr lang="tr-TR" i="1" dirty="0" smtClean="0"/>
              <a:t>vakıf yapılacak olunursa </a:t>
            </a:r>
            <a:r>
              <a:rPr lang="tr-TR" i="1" dirty="0" err="1"/>
              <a:t>râ</a:t>
            </a:r>
            <a:r>
              <a:rPr lang="tr-TR" i="1" dirty="0"/>
              <a:t> harfi yine ince okunur. </a:t>
            </a: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r>
              <a:rPr lang="tr-TR" sz="2800" i="1" dirty="0"/>
              <a:t>Örnekler:</a:t>
            </a:r>
          </a:p>
          <a:p>
            <a:r>
              <a:rPr lang="tr-TR" dirty="0" err="1" smtClean="0"/>
              <a:t>خَيْرْ</a:t>
            </a:r>
            <a:endParaRPr lang="tr-TR" dirty="0" smtClean="0"/>
          </a:p>
          <a:p>
            <a:r>
              <a:rPr lang="tr-TR" dirty="0" err="1" smtClean="0"/>
              <a:t>سَيْرْ</a:t>
            </a:r>
            <a:endParaRPr lang="tr-TR" dirty="0" smtClean="0"/>
          </a:p>
          <a:p>
            <a:r>
              <a:rPr lang="tr-TR" dirty="0" err="1"/>
              <a:t>طَيْرْ</a:t>
            </a:r>
            <a:r>
              <a:rPr lang="tr-TR" dirty="0"/>
              <a:t> 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90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298</Words>
  <Application>Microsoft Office PowerPoint</Application>
  <PresentationFormat>Ekran Gösterisi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Akış</vt:lpstr>
      <vt:lpstr>HÜKMÜ RÂ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HÜKMÜ RA </dc:title>
  <dc:creator>ilyas</dc:creator>
  <cp:lastModifiedBy>ilyas</cp:lastModifiedBy>
  <cp:revision>16</cp:revision>
  <dcterms:created xsi:type="dcterms:W3CDTF">2021-01-06T19:37:02Z</dcterms:created>
  <dcterms:modified xsi:type="dcterms:W3CDTF">2021-01-10T18:58:19Z</dcterms:modified>
</cp:coreProperties>
</file>