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tags/tag17.xml" ContentType="application/vnd.openxmlformats-officedocument.presentationml.tags+xml"/>
  <Override PartName="/ppt/theme/theme1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4.xml" ContentType="application/vnd.openxmlformats-officedocument.presentationml.notesSlide+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8.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30" r:id="rId5"/>
    <p:sldMasterId id="2147483742" r:id="rId6"/>
    <p:sldMasterId id="2147483781" r:id="rId7"/>
    <p:sldMasterId id="2147483794" r:id="rId8"/>
    <p:sldMasterId id="2147483806" r:id="rId9"/>
    <p:sldMasterId id="2147483818" r:id="rId10"/>
    <p:sldMasterId id="2147483838" r:id="rId11"/>
    <p:sldMasterId id="2147483850" r:id="rId12"/>
    <p:sldMasterId id="2147483865" r:id="rId13"/>
  </p:sldMasterIdLst>
  <p:notesMasterIdLst>
    <p:notesMasterId r:id="rId64"/>
  </p:notesMasterIdLst>
  <p:sldIdLst>
    <p:sldId id="256" r:id="rId14"/>
    <p:sldId id="327" r:id="rId15"/>
    <p:sldId id="326" r:id="rId16"/>
    <p:sldId id="329" r:id="rId17"/>
    <p:sldId id="328" r:id="rId18"/>
    <p:sldId id="262" r:id="rId19"/>
    <p:sldId id="267" r:id="rId20"/>
    <p:sldId id="330" r:id="rId21"/>
    <p:sldId id="271" r:id="rId22"/>
    <p:sldId id="269" r:id="rId23"/>
    <p:sldId id="318" r:id="rId24"/>
    <p:sldId id="345" r:id="rId25"/>
    <p:sldId id="346" r:id="rId26"/>
    <p:sldId id="319" r:id="rId27"/>
    <p:sldId id="272" r:id="rId28"/>
    <p:sldId id="332" r:id="rId29"/>
    <p:sldId id="274" r:id="rId30"/>
    <p:sldId id="281" r:id="rId31"/>
    <p:sldId id="282" r:id="rId32"/>
    <p:sldId id="320" r:id="rId33"/>
    <p:sldId id="333" r:id="rId34"/>
    <p:sldId id="334" r:id="rId35"/>
    <p:sldId id="308" r:id="rId36"/>
    <p:sldId id="317" r:id="rId37"/>
    <p:sldId id="335" r:id="rId38"/>
    <p:sldId id="347" r:id="rId39"/>
    <p:sldId id="287" r:id="rId40"/>
    <p:sldId id="288" r:id="rId41"/>
    <p:sldId id="279" r:id="rId42"/>
    <p:sldId id="291" r:id="rId43"/>
    <p:sldId id="289" r:id="rId44"/>
    <p:sldId id="290" r:id="rId45"/>
    <p:sldId id="336" r:id="rId46"/>
    <p:sldId id="293" r:id="rId47"/>
    <p:sldId id="295" r:id="rId48"/>
    <p:sldId id="294" r:id="rId49"/>
    <p:sldId id="337" r:id="rId50"/>
    <p:sldId id="338" r:id="rId51"/>
    <p:sldId id="322" r:id="rId52"/>
    <p:sldId id="323" r:id="rId53"/>
    <p:sldId id="307" r:id="rId54"/>
    <p:sldId id="344" r:id="rId55"/>
    <p:sldId id="343" r:id="rId56"/>
    <p:sldId id="339" r:id="rId57"/>
    <p:sldId id="340" r:id="rId58"/>
    <p:sldId id="302" r:id="rId59"/>
    <p:sldId id="304" r:id="rId60"/>
    <p:sldId id="303" r:id="rId61"/>
    <p:sldId id="309" r:id="rId62"/>
    <p:sldId id="391" r:id="rId63"/>
  </p:sldIdLst>
  <p:sldSz cx="12192000" cy="6858000"/>
  <p:notesSz cx="6858000" cy="9144000"/>
  <p:custDataLst>
    <p:tags r:id="rId65"/>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7D6"/>
    <a:srgbClr val="F26734"/>
    <a:srgbClr val="F3722C"/>
    <a:srgbClr val="A5A5A5"/>
    <a:srgbClr val="6C6C6D"/>
    <a:srgbClr val="C20A0A"/>
    <a:srgbClr val="FEF1AF"/>
    <a:srgbClr val="F6EE5D"/>
    <a:srgbClr val="333F50"/>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3" autoAdjust="0"/>
    <p:restoredTop sz="94660"/>
  </p:normalViewPr>
  <p:slideViewPr>
    <p:cSldViewPr snapToGrid="0">
      <p:cViewPr varScale="1">
        <p:scale>
          <a:sx n="54" d="100"/>
          <a:sy n="54" d="100"/>
        </p:scale>
        <p:origin x="118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DF7B8-6E15-4754-BA0F-D60A7D6D7961}" type="datetimeFigureOut">
              <a:rPr lang="tr-TR" smtClean="0"/>
              <a:t>27.09.2024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CF868-8561-4F35-B720-B3411C10D421}" type="slidenum">
              <a:rPr lang="tr-TR" smtClean="0"/>
              <a:t>‹#›</a:t>
            </a:fld>
            <a:endParaRPr lang="tr-TR"/>
          </a:p>
        </p:txBody>
      </p:sp>
    </p:spTree>
    <p:extLst>
      <p:ext uri="{BB962C8B-B14F-4D97-AF65-F5344CB8AC3E}">
        <p14:creationId xmlns:p14="http://schemas.microsoft.com/office/powerpoint/2010/main" val="3915147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CF868-8561-4F35-B720-B3411C10D42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780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CF868-8561-4F35-B720-B3411C10D42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82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CF868-8561-4F35-B720-B3411C10D42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283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CF868-8561-4F35-B720-B3411C10D42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92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F69B0E-AC80-41B1-8E48-78D8612F6BDE}"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729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6039a3cf85_1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6039a3cf85_1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5534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CF868-8561-4F35-B720-B3411C10D42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640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B0FB7D-A000-42F1-B4B3-3CF3784CE8A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955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6.xml"/><Relationship Id="rId5" Type="http://schemas.openxmlformats.org/officeDocument/2006/relationships/tags" Target="../tags/tag16.xml"/><Relationship Id="rId4" Type="http://schemas.openxmlformats.org/officeDocument/2006/relationships/tags" Target="../tags/tag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D0764942-AF58-4F69-BDC7-4B4B35CE0A6E}" type="datetimeFigureOut">
              <a:rPr lang="tr-TR" smtClean="0"/>
              <a:t>27.09.2024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3022752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0764942-AF58-4F69-BDC7-4B4B35CE0A6E}" type="datetimeFigureOut">
              <a:rPr lang="tr-TR" smtClean="0"/>
              <a:t>27.09.2024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401139437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E90F4-E281-4582-9245-C0DD350961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7FE288-405B-4F11-92DA-1E7A1908B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EDFE6-A535-479C-B701-69DAD9C5592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709CE90-C33A-4810-ADC5-3BA2EBF3152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77E8B81-94FC-4D9A-8273-1D014B5E53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0294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97802-8476-4F0F-8DFF-874A9275E4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58A40C-09D8-4A6F-BACF-4A7C4F1E1F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D2E27-FF4B-4C84-8951-7E9BDA71C1E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00F9B60-B759-4FA4-B0E5-332CF3C1418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43FD78-8116-46A0-9339-9F99CA3D73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3850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0"/>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56531026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spTree>
      <p:nvGrpSpPr>
        <p:cNvPr id="1" name="Shape 24"/>
        <p:cNvGrpSpPr/>
        <p:nvPr/>
      </p:nvGrpSpPr>
      <p:grpSpPr>
        <a:xfrm>
          <a:off x="0" y="0"/>
          <a:ext cx="0" cy="0"/>
          <a:chOff x="0" y="0"/>
          <a:chExt cx="0" cy="0"/>
        </a:xfrm>
      </p:grpSpPr>
      <p:grpSp>
        <p:nvGrpSpPr>
          <p:cNvPr id="25" name="Google Shape;25;p3"/>
          <p:cNvGrpSpPr/>
          <p:nvPr/>
        </p:nvGrpSpPr>
        <p:grpSpPr>
          <a:xfrm>
            <a:off x="-16603" y="413700"/>
            <a:ext cx="12241067" cy="6051067"/>
            <a:chOff x="-12452" y="310275"/>
            <a:chExt cx="9180800" cy="4538300"/>
          </a:xfrm>
        </p:grpSpPr>
        <p:cxnSp>
          <p:nvCxnSpPr>
            <p:cNvPr id="26" name="Google Shape;26;p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 name="Google Shape;27;p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 name="Google Shape;28;p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 name="Google Shape;29;p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 name="Google Shape;30;p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 name="Google Shape;31;p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2" name="Google Shape;32;p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3" name="Google Shape;33;p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4" name="Google Shape;34;p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5" name="Google Shape;35;p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6" name="Google Shape;36;p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7" name="Google Shape;37;p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8" name="Google Shape;38;p3"/>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9" name="Google Shape;39;p3"/>
          <p:cNvSpPr txBox="1">
            <a:spLocks noGrp="1"/>
          </p:cNvSpPr>
          <p:nvPr>
            <p:ph type="body" idx="1"/>
          </p:nvPr>
        </p:nvSpPr>
        <p:spPr>
          <a:xfrm>
            <a:off x="1252700" y="1968500"/>
            <a:ext cx="8085200" cy="4064000"/>
          </a:xfrm>
          <a:prstGeom prst="rect">
            <a:avLst/>
          </a:prstGeom>
        </p:spPr>
        <p:txBody>
          <a:bodyPr spcFirstLastPara="1" wrap="square" lIns="91425" tIns="91425" rIns="91425" bIns="91425" anchor="t" anchorCtr="0">
            <a:noAutofit/>
          </a:bodyPr>
          <a:lstStyle>
            <a:lvl1pPr marL="609585" lvl="0" indent="-389457" rtl="0">
              <a:lnSpc>
                <a:spcPct val="115000"/>
              </a:lnSpc>
              <a:spcBef>
                <a:spcPts val="0"/>
              </a:spcBef>
              <a:spcAft>
                <a:spcPts val="0"/>
              </a:spcAft>
              <a:buSzPts val="1000"/>
              <a:buFont typeface="Comfortaa"/>
              <a:buChar char="●"/>
              <a:defRPr sz="1333">
                <a:latin typeface="Comfortaa"/>
                <a:ea typeface="Comfortaa"/>
                <a:cs typeface="Comfortaa"/>
                <a:sym typeface="Comfortaa"/>
              </a:defRPr>
            </a:lvl1pPr>
            <a:lvl2pPr marL="1219170" lvl="1"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2pPr>
            <a:lvl3pPr marL="1828754" lvl="2"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3pPr>
            <a:lvl4pPr marL="2438339" lvl="3"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4pPr>
            <a:lvl5pPr marL="3047924" lvl="4"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5pPr>
            <a:lvl6pPr marL="3657509" lvl="5"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6pPr>
            <a:lvl7pPr marL="4267093" lvl="6"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7pPr>
            <a:lvl8pPr marL="4876678" lvl="7" indent="-389457" rtl="0">
              <a:lnSpc>
                <a:spcPct val="115000"/>
              </a:lnSpc>
              <a:spcBef>
                <a:spcPts val="2133"/>
              </a:spcBef>
              <a:spcAft>
                <a:spcPts val="0"/>
              </a:spcAft>
              <a:buSzPts val="1000"/>
              <a:buFont typeface="Comfortaa"/>
              <a:buChar char="○"/>
              <a:defRPr sz="1333">
                <a:latin typeface="Comfortaa"/>
                <a:ea typeface="Comfortaa"/>
                <a:cs typeface="Comfortaa"/>
                <a:sym typeface="Comfortaa"/>
              </a:defRPr>
            </a:lvl8pPr>
            <a:lvl9pPr marL="5486263" lvl="8" indent="-389457" rtl="0">
              <a:lnSpc>
                <a:spcPct val="115000"/>
              </a:lnSpc>
              <a:spcBef>
                <a:spcPts val="2133"/>
              </a:spcBef>
              <a:spcAft>
                <a:spcPts val="2133"/>
              </a:spcAft>
              <a:buSzPts val="1000"/>
              <a:buFont typeface="Comfortaa"/>
              <a:buChar char="■"/>
              <a:defRPr sz="1333">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3454620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0"/>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25107710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 TEXT">
  <p:cSld name="TITLE + TEXT">
    <p:spTree>
      <p:nvGrpSpPr>
        <p:cNvPr id="1" name="Shape 64"/>
        <p:cNvGrpSpPr/>
        <p:nvPr/>
      </p:nvGrpSpPr>
      <p:grpSpPr>
        <a:xfrm>
          <a:off x="0" y="0"/>
          <a:ext cx="0" cy="0"/>
          <a:chOff x="0" y="0"/>
          <a:chExt cx="0" cy="0"/>
        </a:xfrm>
      </p:grpSpPr>
      <p:grpSp>
        <p:nvGrpSpPr>
          <p:cNvPr id="65" name="Google Shape;65;p5"/>
          <p:cNvGrpSpPr/>
          <p:nvPr/>
        </p:nvGrpSpPr>
        <p:grpSpPr>
          <a:xfrm>
            <a:off x="-16603" y="413700"/>
            <a:ext cx="12241067" cy="6051067"/>
            <a:chOff x="-12452" y="310275"/>
            <a:chExt cx="9180800" cy="4538300"/>
          </a:xfrm>
        </p:grpSpPr>
        <p:cxnSp>
          <p:nvCxnSpPr>
            <p:cNvPr id="66" name="Google Shape;66;p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7" name="Google Shape;67;p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8" name="Google Shape;68;p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69" name="Google Shape;69;p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0" name="Google Shape;70;p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1" name="Google Shape;71;p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2" name="Google Shape;72;p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3" name="Google Shape;73;p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4" name="Google Shape;74;p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5" name="Google Shape;75;p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6" name="Google Shape;76;p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77" name="Google Shape;77;p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78" name="Google Shape;78;p5"/>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79" name="Google Shape;79;p5"/>
          <p:cNvSpPr txBox="1">
            <a:spLocks noGrp="1"/>
          </p:cNvSpPr>
          <p:nvPr>
            <p:ph type="ctrTitle"/>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815006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0"/>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4157233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0"/>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2298605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112"/>
        <p:cNvGrpSpPr/>
        <p:nvPr/>
      </p:nvGrpSpPr>
      <p:grpSpPr>
        <a:xfrm>
          <a:off x="0" y="0"/>
          <a:ext cx="0" cy="0"/>
          <a:chOff x="0" y="0"/>
          <a:chExt cx="0" cy="0"/>
        </a:xfrm>
      </p:grpSpPr>
      <p:sp>
        <p:nvSpPr>
          <p:cNvPr id="113" name="Google Shape;113;p8"/>
          <p:cNvSpPr txBox="1">
            <a:spLocks noGrp="1"/>
          </p:cNvSpPr>
          <p:nvPr>
            <p:ph type="ctrTitle"/>
          </p:nvPr>
        </p:nvSpPr>
        <p:spPr>
          <a:xfrm>
            <a:off x="4145000" y="2940400"/>
            <a:ext cx="3902000" cy="97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519201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0"/>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500738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0764942-AF58-4F69-BDC7-4B4B35CE0A6E}" type="datetimeFigureOut">
              <a:rPr lang="tr-TR" smtClean="0"/>
              <a:t>27.09.2024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32879451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137"/>
        <p:cNvGrpSpPr/>
        <p:nvPr/>
      </p:nvGrpSpPr>
      <p:grpSpPr>
        <a:xfrm>
          <a:off x="0" y="0"/>
          <a:ext cx="0" cy="0"/>
          <a:chOff x="0" y="0"/>
          <a:chExt cx="0" cy="0"/>
        </a:xfrm>
      </p:grpSpPr>
      <p:grpSp>
        <p:nvGrpSpPr>
          <p:cNvPr id="138" name="Google Shape;138;p10"/>
          <p:cNvGrpSpPr/>
          <p:nvPr/>
        </p:nvGrpSpPr>
        <p:grpSpPr>
          <a:xfrm>
            <a:off x="-16603" y="413700"/>
            <a:ext cx="12241067" cy="6051067"/>
            <a:chOff x="-12452" y="310275"/>
            <a:chExt cx="9180800" cy="4538300"/>
          </a:xfrm>
        </p:grpSpPr>
        <p:cxnSp>
          <p:nvCxnSpPr>
            <p:cNvPr id="139" name="Google Shape;139;p10"/>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0" name="Google Shape;140;p10"/>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1" name="Google Shape;141;p10"/>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2" name="Google Shape;142;p10"/>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3" name="Google Shape;143;p10"/>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4" name="Google Shape;144;p10"/>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5" name="Google Shape;145;p10"/>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6" name="Google Shape;146;p10"/>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7" name="Google Shape;147;p10"/>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8" name="Google Shape;148;p10"/>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49" name="Google Shape;149;p10"/>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50" name="Google Shape;150;p10"/>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51" name="Google Shape;151;p10"/>
          <p:cNvSpPr txBox="1">
            <a:spLocks noGrp="1"/>
          </p:cNvSpPr>
          <p:nvPr>
            <p:ph type="subTitle" idx="1"/>
          </p:nvPr>
        </p:nvSpPr>
        <p:spPr>
          <a:xfrm>
            <a:off x="1665233"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10"/>
          <p:cNvSpPr txBox="1">
            <a:spLocks noGrp="1"/>
          </p:cNvSpPr>
          <p:nvPr>
            <p:ph type="subTitle" idx="2"/>
          </p:nvPr>
        </p:nvSpPr>
        <p:spPr>
          <a:xfrm>
            <a:off x="4965000"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3" name="Google Shape;153;p10"/>
          <p:cNvSpPr txBox="1">
            <a:spLocks noGrp="1"/>
          </p:cNvSpPr>
          <p:nvPr>
            <p:ph type="subTitle" idx="3"/>
          </p:nvPr>
        </p:nvSpPr>
        <p:spPr>
          <a:xfrm>
            <a:off x="8264767" y="38097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4" name="Google Shape;154;p10"/>
          <p:cNvSpPr txBox="1">
            <a:spLocks noGrp="1"/>
          </p:cNvSpPr>
          <p:nvPr>
            <p:ph type="ctrTitle"/>
          </p:nvPr>
        </p:nvSpPr>
        <p:spPr>
          <a:xfrm>
            <a:off x="1800217"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5" name="Google Shape;155;p10"/>
          <p:cNvSpPr txBox="1">
            <a:spLocks noGrp="1"/>
          </p:cNvSpPr>
          <p:nvPr>
            <p:ph type="ctrTitle" idx="4"/>
          </p:nvPr>
        </p:nvSpPr>
        <p:spPr>
          <a:xfrm>
            <a:off x="50999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6" name="Google Shape;156;p10"/>
          <p:cNvSpPr txBox="1">
            <a:spLocks noGrp="1"/>
          </p:cNvSpPr>
          <p:nvPr>
            <p:ph type="ctrTitle" idx="5"/>
          </p:nvPr>
        </p:nvSpPr>
        <p:spPr>
          <a:xfrm>
            <a:off x="8399784" y="23655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57" name="Google Shape;157;p10"/>
          <p:cNvSpPr txBox="1">
            <a:spLocks noGrp="1"/>
          </p:cNvSpPr>
          <p:nvPr>
            <p:ph type="ctrTitle" idx="6"/>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9791211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58"/>
        <p:cNvGrpSpPr/>
        <p:nvPr/>
      </p:nvGrpSpPr>
      <p:grpSpPr>
        <a:xfrm>
          <a:off x="0" y="0"/>
          <a:ext cx="0" cy="0"/>
          <a:chOff x="0" y="0"/>
          <a:chExt cx="0" cy="0"/>
        </a:xfrm>
      </p:grpSpPr>
      <p:grpSp>
        <p:nvGrpSpPr>
          <p:cNvPr id="159" name="Google Shape;159;p11"/>
          <p:cNvGrpSpPr/>
          <p:nvPr/>
        </p:nvGrpSpPr>
        <p:grpSpPr>
          <a:xfrm>
            <a:off x="-16603" y="413700"/>
            <a:ext cx="12241067" cy="6051067"/>
            <a:chOff x="-12452" y="310275"/>
            <a:chExt cx="9180800" cy="4538300"/>
          </a:xfrm>
        </p:grpSpPr>
        <p:cxnSp>
          <p:nvCxnSpPr>
            <p:cNvPr id="160" name="Google Shape;160;p11"/>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1" name="Google Shape;161;p11"/>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2" name="Google Shape;162;p11"/>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3" name="Google Shape;163;p11"/>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4" name="Google Shape;164;p11"/>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5" name="Google Shape;165;p11"/>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6" name="Google Shape;166;p11"/>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7" name="Google Shape;167;p11"/>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8" name="Google Shape;168;p11"/>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69" name="Google Shape;169;p11"/>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0" name="Google Shape;170;p11"/>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1" name="Google Shape;171;p11"/>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72" name="Google Shape;172;p11"/>
          <p:cNvSpPr txBox="1">
            <a:spLocks noGrp="1"/>
          </p:cNvSpPr>
          <p:nvPr>
            <p:ph type="title" hasCustomPrompt="1"/>
          </p:nvPr>
        </p:nvSpPr>
        <p:spPr>
          <a:xfrm>
            <a:off x="3335000" y="9346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3" name="Google Shape;173;p11"/>
          <p:cNvSpPr txBox="1">
            <a:spLocks noGrp="1"/>
          </p:cNvSpPr>
          <p:nvPr>
            <p:ph type="title" idx="2" hasCustomPrompt="1"/>
          </p:nvPr>
        </p:nvSpPr>
        <p:spPr>
          <a:xfrm>
            <a:off x="3335000" y="28142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174" name="Google Shape;174;p11"/>
          <p:cNvSpPr txBox="1">
            <a:spLocks noGrp="1"/>
          </p:cNvSpPr>
          <p:nvPr>
            <p:ph type="title" idx="3" hasCustomPrompt="1"/>
          </p:nvPr>
        </p:nvSpPr>
        <p:spPr>
          <a:xfrm>
            <a:off x="3335000" y="4693851"/>
            <a:ext cx="5522000" cy="79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5011642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75"/>
        <p:cNvGrpSpPr/>
        <p:nvPr/>
      </p:nvGrpSpPr>
      <p:grpSpPr>
        <a:xfrm>
          <a:off x="0" y="0"/>
          <a:ext cx="0" cy="0"/>
          <a:chOff x="0" y="0"/>
          <a:chExt cx="0" cy="0"/>
        </a:xfrm>
      </p:grpSpPr>
      <p:grpSp>
        <p:nvGrpSpPr>
          <p:cNvPr id="176" name="Google Shape;176;p12"/>
          <p:cNvGrpSpPr/>
          <p:nvPr/>
        </p:nvGrpSpPr>
        <p:grpSpPr>
          <a:xfrm>
            <a:off x="-16603" y="413700"/>
            <a:ext cx="12241067" cy="6051067"/>
            <a:chOff x="-12452" y="310275"/>
            <a:chExt cx="9180800" cy="4538300"/>
          </a:xfrm>
        </p:grpSpPr>
        <p:cxnSp>
          <p:nvCxnSpPr>
            <p:cNvPr id="177" name="Google Shape;177;p12"/>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8" name="Google Shape;178;p12"/>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79" name="Google Shape;179;p12"/>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0" name="Google Shape;180;p12"/>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1" name="Google Shape;181;p12"/>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2" name="Google Shape;182;p12"/>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3" name="Google Shape;183;p12"/>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4" name="Google Shape;184;p12"/>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5" name="Google Shape;185;p12"/>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6" name="Google Shape;186;p12"/>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7" name="Google Shape;187;p12"/>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88" name="Google Shape;188;p12"/>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189" name="Google Shape;189;p12"/>
          <p:cNvSpPr txBox="1">
            <a:spLocks noGrp="1"/>
          </p:cNvSpPr>
          <p:nvPr>
            <p:ph type="ctrTitle"/>
          </p:nvPr>
        </p:nvSpPr>
        <p:spPr>
          <a:xfrm>
            <a:off x="4416800" y="1603533"/>
            <a:ext cx="33584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40388871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 THREE COLUMNS">
  <p:cSld name="1_TITLE + THREE COLUMNS">
    <p:spTree>
      <p:nvGrpSpPr>
        <p:cNvPr id="1" name="Shape 190"/>
        <p:cNvGrpSpPr/>
        <p:nvPr/>
      </p:nvGrpSpPr>
      <p:grpSpPr>
        <a:xfrm>
          <a:off x="0" y="0"/>
          <a:ext cx="0" cy="0"/>
          <a:chOff x="0" y="0"/>
          <a:chExt cx="0" cy="0"/>
        </a:xfrm>
      </p:grpSpPr>
      <p:grpSp>
        <p:nvGrpSpPr>
          <p:cNvPr id="191" name="Google Shape;191;p13"/>
          <p:cNvGrpSpPr/>
          <p:nvPr/>
        </p:nvGrpSpPr>
        <p:grpSpPr>
          <a:xfrm>
            <a:off x="-16603" y="413700"/>
            <a:ext cx="12241067" cy="6051067"/>
            <a:chOff x="-12452" y="310275"/>
            <a:chExt cx="9180800" cy="4538300"/>
          </a:xfrm>
        </p:grpSpPr>
        <p:cxnSp>
          <p:nvCxnSpPr>
            <p:cNvPr id="192" name="Google Shape;192;p13"/>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3" name="Google Shape;193;p13"/>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4" name="Google Shape;194;p13"/>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5" name="Google Shape;195;p13"/>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6" name="Google Shape;196;p13"/>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7" name="Google Shape;197;p13"/>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8" name="Google Shape;198;p13"/>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199" name="Google Shape;199;p13"/>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0" name="Google Shape;200;p13"/>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1" name="Google Shape;201;p13"/>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2" name="Google Shape;202;p13"/>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03" name="Google Shape;203;p13"/>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04" name="Google Shape;204;p13"/>
          <p:cNvSpPr txBox="1">
            <a:spLocks noGrp="1"/>
          </p:cNvSpPr>
          <p:nvPr>
            <p:ph type="subTitle" idx="1"/>
          </p:nvPr>
        </p:nvSpPr>
        <p:spPr>
          <a:xfrm>
            <a:off x="8303733" y="2601400"/>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5" name="Google Shape;205;p13"/>
          <p:cNvSpPr txBox="1">
            <a:spLocks noGrp="1"/>
          </p:cNvSpPr>
          <p:nvPr>
            <p:ph type="ctrTitle"/>
          </p:nvPr>
        </p:nvSpPr>
        <p:spPr>
          <a:xfrm>
            <a:off x="8303733" y="1946433"/>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6" name="Google Shape;206;p13"/>
          <p:cNvSpPr txBox="1">
            <a:spLocks noGrp="1"/>
          </p:cNvSpPr>
          <p:nvPr>
            <p:ph type="subTitle" idx="2"/>
          </p:nvPr>
        </p:nvSpPr>
        <p:spPr>
          <a:xfrm>
            <a:off x="8303733" y="3959267"/>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7" name="Google Shape;207;p13"/>
          <p:cNvSpPr txBox="1">
            <a:spLocks noGrp="1"/>
          </p:cNvSpPr>
          <p:nvPr>
            <p:ph type="ctrTitle" idx="3"/>
          </p:nvPr>
        </p:nvSpPr>
        <p:spPr>
          <a:xfrm>
            <a:off x="8303733" y="3304300"/>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08" name="Google Shape;208;p13"/>
          <p:cNvSpPr txBox="1">
            <a:spLocks noGrp="1"/>
          </p:cNvSpPr>
          <p:nvPr>
            <p:ph type="subTitle" idx="4"/>
          </p:nvPr>
        </p:nvSpPr>
        <p:spPr>
          <a:xfrm>
            <a:off x="8303733" y="5317133"/>
            <a:ext cx="2528800" cy="62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9" name="Google Shape;209;p13"/>
          <p:cNvSpPr txBox="1">
            <a:spLocks noGrp="1"/>
          </p:cNvSpPr>
          <p:nvPr>
            <p:ph type="ctrTitle" idx="5"/>
          </p:nvPr>
        </p:nvSpPr>
        <p:spPr>
          <a:xfrm>
            <a:off x="8303733" y="4662167"/>
            <a:ext cx="3964800" cy="79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10" name="Google Shape;210;p13"/>
          <p:cNvSpPr txBox="1">
            <a:spLocks noGrp="1"/>
          </p:cNvSpPr>
          <p:nvPr>
            <p:ph type="ctrTitle" idx="6"/>
          </p:nvPr>
        </p:nvSpPr>
        <p:spPr>
          <a:xfrm>
            <a:off x="1252700" y="689133"/>
            <a:ext cx="97204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296809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LUMNS ">
  <p:cSld name="TWO COLUMNS ">
    <p:spTree>
      <p:nvGrpSpPr>
        <p:cNvPr id="1" name="Shape 211"/>
        <p:cNvGrpSpPr/>
        <p:nvPr/>
      </p:nvGrpSpPr>
      <p:grpSpPr>
        <a:xfrm>
          <a:off x="0" y="0"/>
          <a:ext cx="0" cy="0"/>
          <a:chOff x="0" y="0"/>
          <a:chExt cx="0" cy="0"/>
        </a:xfrm>
      </p:grpSpPr>
      <p:grpSp>
        <p:nvGrpSpPr>
          <p:cNvPr id="212" name="Google Shape;212;p14"/>
          <p:cNvGrpSpPr/>
          <p:nvPr/>
        </p:nvGrpSpPr>
        <p:grpSpPr>
          <a:xfrm>
            <a:off x="-16603" y="413700"/>
            <a:ext cx="12241067" cy="6051067"/>
            <a:chOff x="-12452" y="310275"/>
            <a:chExt cx="9180800" cy="4538300"/>
          </a:xfrm>
        </p:grpSpPr>
        <p:cxnSp>
          <p:nvCxnSpPr>
            <p:cNvPr id="213" name="Google Shape;213;p14"/>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4" name="Google Shape;214;p14"/>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5" name="Google Shape;215;p14"/>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6" name="Google Shape;216;p14"/>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7" name="Google Shape;217;p14"/>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8" name="Google Shape;218;p14"/>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19" name="Google Shape;219;p14"/>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0" name="Google Shape;220;p14"/>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1" name="Google Shape;221;p14"/>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2" name="Google Shape;222;p14"/>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3" name="Google Shape;223;p14"/>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24" name="Google Shape;224;p14"/>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25" name="Google Shape;225;p14"/>
          <p:cNvSpPr txBox="1">
            <a:spLocks noGrp="1"/>
          </p:cNvSpPr>
          <p:nvPr>
            <p:ph type="subTitle" idx="1"/>
          </p:nvPr>
        </p:nvSpPr>
        <p:spPr>
          <a:xfrm>
            <a:off x="3111900"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6" name="Google Shape;226;p14"/>
          <p:cNvSpPr txBox="1">
            <a:spLocks noGrp="1"/>
          </p:cNvSpPr>
          <p:nvPr>
            <p:ph type="subTitle" idx="2"/>
          </p:nvPr>
        </p:nvSpPr>
        <p:spPr>
          <a:xfrm>
            <a:off x="6818067" y="3365233"/>
            <a:ext cx="226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27" name="Google Shape;227;p14"/>
          <p:cNvSpPr txBox="1">
            <a:spLocks noGrp="1"/>
          </p:cNvSpPr>
          <p:nvPr>
            <p:ph type="ctrTitle"/>
          </p:nvPr>
        </p:nvSpPr>
        <p:spPr>
          <a:xfrm>
            <a:off x="3246884"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28" name="Google Shape;228;p14"/>
          <p:cNvSpPr txBox="1">
            <a:spLocks noGrp="1"/>
          </p:cNvSpPr>
          <p:nvPr>
            <p:ph type="ctrTitle" idx="3"/>
          </p:nvPr>
        </p:nvSpPr>
        <p:spPr>
          <a:xfrm>
            <a:off x="6953051" y="23274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3356149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0"/>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845659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 SIX COLUMNS">
  <p:cSld name="TITLE + SIX COLUMNS">
    <p:spTree>
      <p:nvGrpSpPr>
        <p:cNvPr id="1" name="Shape 244"/>
        <p:cNvGrpSpPr/>
        <p:nvPr/>
      </p:nvGrpSpPr>
      <p:grpSpPr>
        <a:xfrm>
          <a:off x="0" y="0"/>
          <a:ext cx="0" cy="0"/>
          <a:chOff x="0" y="0"/>
          <a:chExt cx="0" cy="0"/>
        </a:xfrm>
      </p:grpSpPr>
      <p:grpSp>
        <p:nvGrpSpPr>
          <p:cNvPr id="245" name="Google Shape;245;p16"/>
          <p:cNvGrpSpPr/>
          <p:nvPr/>
        </p:nvGrpSpPr>
        <p:grpSpPr>
          <a:xfrm>
            <a:off x="-16603" y="413700"/>
            <a:ext cx="12241067" cy="6051067"/>
            <a:chOff x="-12452" y="310275"/>
            <a:chExt cx="9180800" cy="4538300"/>
          </a:xfrm>
        </p:grpSpPr>
        <p:cxnSp>
          <p:nvCxnSpPr>
            <p:cNvPr id="246" name="Google Shape;246;p16"/>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7" name="Google Shape;247;p16"/>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8" name="Google Shape;248;p16"/>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49" name="Google Shape;249;p16"/>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0" name="Google Shape;250;p16"/>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1" name="Google Shape;251;p16"/>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2" name="Google Shape;252;p16"/>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3" name="Google Shape;253;p16"/>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4" name="Google Shape;254;p16"/>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5" name="Google Shape;255;p16"/>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6" name="Google Shape;256;p16"/>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57" name="Google Shape;257;p16"/>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58" name="Google Shape;258;p16"/>
          <p:cNvSpPr txBox="1">
            <a:spLocks noGrp="1"/>
          </p:cNvSpPr>
          <p:nvPr>
            <p:ph type="subTitle" idx="1"/>
          </p:nvPr>
        </p:nvSpPr>
        <p:spPr>
          <a:xfrm>
            <a:off x="1974803"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59" name="Google Shape;259;p16"/>
          <p:cNvSpPr txBox="1">
            <a:spLocks noGrp="1"/>
          </p:cNvSpPr>
          <p:nvPr>
            <p:ph type="subTitle" idx="2"/>
          </p:nvPr>
        </p:nvSpPr>
        <p:spPr>
          <a:xfrm>
            <a:off x="4969788"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0" name="Google Shape;260;p16"/>
          <p:cNvSpPr txBox="1">
            <a:spLocks noGrp="1"/>
          </p:cNvSpPr>
          <p:nvPr>
            <p:ph type="subTitle" idx="3"/>
          </p:nvPr>
        </p:nvSpPr>
        <p:spPr>
          <a:xfrm>
            <a:off x="7964777" y="28445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1" name="Google Shape;261;p16"/>
          <p:cNvSpPr txBox="1">
            <a:spLocks noGrp="1"/>
          </p:cNvSpPr>
          <p:nvPr>
            <p:ph type="ctrTitle"/>
          </p:nvPr>
        </p:nvSpPr>
        <p:spPr>
          <a:xfrm>
            <a:off x="188501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2" name="Google Shape;262;p16"/>
          <p:cNvSpPr txBox="1">
            <a:spLocks noGrp="1"/>
          </p:cNvSpPr>
          <p:nvPr>
            <p:ph type="ctrTitle" idx="4"/>
          </p:nvPr>
        </p:nvSpPr>
        <p:spPr>
          <a:xfrm>
            <a:off x="4880020"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3" name="Google Shape;263;p16"/>
          <p:cNvSpPr txBox="1">
            <a:spLocks noGrp="1"/>
          </p:cNvSpPr>
          <p:nvPr>
            <p:ph type="ctrTitle" idx="5"/>
          </p:nvPr>
        </p:nvSpPr>
        <p:spPr>
          <a:xfrm>
            <a:off x="7874997" y="17657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4" name="Google Shape;264;p16"/>
          <p:cNvSpPr txBox="1">
            <a:spLocks noGrp="1"/>
          </p:cNvSpPr>
          <p:nvPr>
            <p:ph type="subTitle" idx="6"/>
          </p:nvPr>
        </p:nvSpPr>
        <p:spPr>
          <a:xfrm>
            <a:off x="1974803"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5" name="Google Shape;265;p16"/>
          <p:cNvSpPr txBox="1">
            <a:spLocks noGrp="1"/>
          </p:cNvSpPr>
          <p:nvPr>
            <p:ph type="subTitle" idx="7"/>
          </p:nvPr>
        </p:nvSpPr>
        <p:spPr>
          <a:xfrm>
            <a:off x="4969788"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6" name="Google Shape;266;p16"/>
          <p:cNvSpPr txBox="1">
            <a:spLocks noGrp="1"/>
          </p:cNvSpPr>
          <p:nvPr>
            <p:ph type="subTitle" idx="8"/>
          </p:nvPr>
        </p:nvSpPr>
        <p:spPr>
          <a:xfrm>
            <a:off x="7964760" y="4990833"/>
            <a:ext cx="22524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67" name="Google Shape;267;p16"/>
          <p:cNvSpPr txBox="1">
            <a:spLocks noGrp="1"/>
          </p:cNvSpPr>
          <p:nvPr>
            <p:ph type="ctrTitle" idx="9"/>
          </p:nvPr>
        </p:nvSpPr>
        <p:spPr>
          <a:xfrm>
            <a:off x="1885000"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8" name="Google Shape;268;p16"/>
          <p:cNvSpPr txBox="1">
            <a:spLocks noGrp="1"/>
          </p:cNvSpPr>
          <p:nvPr>
            <p:ph type="ctrTitle" idx="13"/>
          </p:nvPr>
        </p:nvSpPr>
        <p:spPr>
          <a:xfrm>
            <a:off x="4880004"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69" name="Google Shape;269;p16"/>
          <p:cNvSpPr txBox="1">
            <a:spLocks noGrp="1"/>
          </p:cNvSpPr>
          <p:nvPr>
            <p:ph type="ctrTitle" idx="14"/>
          </p:nvPr>
        </p:nvSpPr>
        <p:spPr>
          <a:xfrm>
            <a:off x="7874981" y="3912033"/>
            <a:ext cx="243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270" name="Google Shape;270;p16"/>
          <p:cNvSpPr txBox="1">
            <a:spLocks noGrp="1"/>
          </p:cNvSpPr>
          <p:nvPr>
            <p:ph type="ctrTitle" idx="15"/>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27627526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CREDITS: This presentation template was created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2"/>
              </a:rPr>
              <a:t>Slidesgo</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including icons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Flatico</a:t>
            </a:r>
            <a:r>
              <a:rPr kumimoji="0" lang="en" sz="1067" b="0"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3"/>
              </a:rPr>
              <a:t>n</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and infographics &amp; images by </a:t>
            </a:r>
            <a:r>
              <a:rPr kumimoji="0" lang="en" sz="1067" b="1" i="0" u="none" strike="noStrike" kern="0" cap="none" spc="0" normalizeH="0" baseline="0" noProof="0">
                <a:ln>
                  <a:noFill/>
                </a:ln>
                <a:solidFill>
                  <a:srgbClr val="000000"/>
                </a:solidFill>
                <a:effectLst/>
                <a:uLnTx/>
                <a:uFill>
                  <a:noFill/>
                </a:uFill>
                <a:latin typeface="Comfortaa"/>
                <a:ea typeface="Comfortaa"/>
                <a:cs typeface="Comfortaa"/>
                <a:sym typeface="Comfortaa"/>
                <a:hlinkClick r:id="rId4"/>
              </a:rPr>
              <a:t>Freepik</a:t>
            </a:r>
            <a:r>
              <a:rPr kumimoji="0" lang="en" sz="1067" b="0" i="0" u="none" strike="noStrike" kern="0" cap="none" spc="0" normalizeH="0" baseline="0" noProof="0">
                <a:ln>
                  <a:noFill/>
                </a:ln>
                <a:solidFill>
                  <a:srgbClr val="000000"/>
                </a:solidFill>
                <a:effectLst/>
                <a:uLnTx/>
                <a:uFillTx/>
                <a:latin typeface="Comfortaa"/>
                <a:ea typeface="Comfortaa"/>
                <a:cs typeface="Comfortaa"/>
                <a:sym typeface="Comfortaa"/>
              </a:rPr>
              <a:t>. </a:t>
            </a: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a:p>
            <a:pPr marL="0" marR="0" lvl="0" indent="0" algn="l" defTabSz="1219170" rtl="0" eaLnBrk="1" fontAlgn="auto" latinLnBrk="0" hangingPunct="1">
              <a:lnSpc>
                <a:spcPct val="100000"/>
              </a:lnSpc>
              <a:spcBef>
                <a:spcPts val="400"/>
              </a:spcBef>
              <a:spcAft>
                <a:spcPts val="0"/>
              </a:spcAft>
              <a:buClr>
                <a:srgbClr val="000000"/>
              </a:buClr>
              <a:buSzTx/>
              <a:buFont typeface="Arial"/>
              <a:buNone/>
              <a:tabLst/>
              <a:defRPr/>
            </a:pPr>
            <a:endParaRPr kumimoji="0" sz="1067" b="0" i="0" u="none" strike="noStrike" kern="0" cap="none" spc="0" normalizeH="0" baseline="0" noProof="0">
              <a:ln>
                <a:noFill/>
              </a:ln>
              <a:solidFill>
                <a:srgbClr val="000000"/>
              </a:solidFill>
              <a:effectLst/>
              <a:uLnTx/>
              <a:uFillTx/>
              <a:latin typeface="Comfortaa"/>
              <a:ea typeface="Comfortaa"/>
              <a:cs typeface="Comfortaa"/>
              <a:sym typeface="Comfortaa"/>
            </a:endParaRPr>
          </a:p>
        </p:txBody>
      </p:sp>
    </p:spTree>
    <p:extLst>
      <p:ext uri="{BB962C8B-B14F-4D97-AF65-F5344CB8AC3E}">
        <p14:creationId xmlns:p14="http://schemas.microsoft.com/office/powerpoint/2010/main" val="41371085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 BULLET POINTS">
  <p:cSld name="1_TITLE + BULLET POINTS">
    <p:spTree>
      <p:nvGrpSpPr>
        <p:cNvPr id="1" name="Shape 288"/>
        <p:cNvGrpSpPr/>
        <p:nvPr/>
      </p:nvGrpSpPr>
      <p:grpSpPr>
        <a:xfrm>
          <a:off x="0" y="0"/>
          <a:ext cx="0" cy="0"/>
          <a:chOff x="0" y="0"/>
          <a:chExt cx="0" cy="0"/>
        </a:xfrm>
      </p:grpSpPr>
      <p:grpSp>
        <p:nvGrpSpPr>
          <p:cNvPr id="289" name="Google Shape;289;p18"/>
          <p:cNvGrpSpPr/>
          <p:nvPr/>
        </p:nvGrpSpPr>
        <p:grpSpPr>
          <a:xfrm>
            <a:off x="-16603" y="413700"/>
            <a:ext cx="12241067" cy="6051067"/>
            <a:chOff x="-12452" y="310275"/>
            <a:chExt cx="9180800" cy="4538300"/>
          </a:xfrm>
        </p:grpSpPr>
        <p:cxnSp>
          <p:nvCxnSpPr>
            <p:cNvPr id="290" name="Google Shape;290;p18"/>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1" name="Google Shape;291;p18"/>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2" name="Google Shape;292;p18"/>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3" name="Google Shape;293;p18"/>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4" name="Google Shape;294;p18"/>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5" name="Google Shape;295;p18"/>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6" name="Google Shape;296;p18"/>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7" name="Google Shape;297;p18"/>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8" name="Google Shape;298;p18"/>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299" name="Google Shape;299;p18"/>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0" name="Google Shape;300;p18"/>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1" name="Google Shape;301;p18"/>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
        <p:nvSpPr>
          <p:cNvPr id="302" name="Google Shape;302;p18"/>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303" name="Google Shape;303;p18"/>
          <p:cNvSpPr txBox="1">
            <a:spLocks noGrp="1"/>
          </p:cNvSpPr>
          <p:nvPr>
            <p:ph type="body" idx="1"/>
          </p:nvPr>
        </p:nvSpPr>
        <p:spPr>
          <a:xfrm>
            <a:off x="14795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
        <p:nvSpPr>
          <p:cNvPr id="304" name="Google Shape;304;p18"/>
          <p:cNvSpPr txBox="1">
            <a:spLocks noGrp="1"/>
          </p:cNvSpPr>
          <p:nvPr>
            <p:ph type="body" idx="2"/>
          </p:nvPr>
        </p:nvSpPr>
        <p:spPr>
          <a:xfrm>
            <a:off x="6292851" y="2057400"/>
            <a:ext cx="4419600" cy="4161600"/>
          </a:xfrm>
          <a:prstGeom prst="rect">
            <a:avLst/>
          </a:prstGeom>
        </p:spPr>
        <p:txBody>
          <a:bodyPr spcFirstLastPara="1" wrap="square" lIns="91425" tIns="91425" rIns="91425" bIns="91425" anchor="t" anchorCtr="0">
            <a:noAutofit/>
          </a:bodyPr>
          <a:lstStyle>
            <a:lvl1pPr marL="609585" lvl="0" indent="-397923" rtl="0">
              <a:lnSpc>
                <a:spcPct val="115000"/>
              </a:lnSpc>
              <a:spcBef>
                <a:spcPts val="0"/>
              </a:spcBef>
              <a:spcAft>
                <a:spcPts val="0"/>
              </a:spcAft>
              <a:buSzPts val="1100"/>
              <a:buFont typeface="Comfortaa"/>
              <a:buChar char="●"/>
              <a:defRPr sz="1467">
                <a:latin typeface="Comfortaa"/>
                <a:ea typeface="Comfortaa"/>
                <a:cs typeface="Comfortaa"/>
                <a:sym typeface="Comfortaa"/>
              </a:defRPr>
            </a:lvl1pPr>
            <a:lvl2pPr marL="1219170" lvl="1"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2pPr>
            <a:lvl3pPr marL="1828754" lvl="2"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3pPr>
            <a:lvl4pPr marL="2438339" lvl="3"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4pPr>
            <a:lvl5pPr marL="3047924" lvl="4"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5pPr>
            <a:lvl6pPr marL="3657509" lvl="5"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6pPr>
            <a:lvl7pPr marL="4267093" lvl="6"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7pPr>
            <a:lvl8pPr marL="4876678" lvl="7" indent="-397923" rtl="0">
              <a:lnSpc>
                <a:spcPct val="115000"/>
              </a:lnSpc>
              <a:spcBef>
                <a:spcPts val="2133"/>
              </a:spcBef>
              <a:spcAft>
                <a:spcPts val="0"/>
              </a:spcAft>
              <a:buSzPts val="1100"/>
              <a:buFont typeface="Comfortaa"/>
              <a:buChar char="○"/>
              <a:defRPr sz="1467">
                <a:latin typeface="Comfortaa"/>
                <a:ea typeface="Comfortaa"/>
                <a:cs typeface="Comfortaa"/>
                <a:sym typeface="Comfortaa"/>
              </a:defRPr>
            </a:lvl8pPr>
            <a:lvl9pPr marL="5486263" lvl="8" indent="-397923" rtl="0">
              <a:lnSpc>
                <a:spcPct val="115000"/>
              </a:lnSpc>
              <a:spcBef>
                <a:spcPts val="2133"/>
              </a:spcBef>
              <a:spcAft>
                <a:spcPts val="2133"/>
              </a:spcAft>
              <a:buSzPts val="1100"/>
              <a:buFont typeface="Comfortaa"/>
              <a:buChar char="■"/>
              <a:defRPr sz="1467">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522700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5"/>
        <p:cNvGrpSpPr/>
        <p:nvPr/>
      </p:nvGrpSpPr>
      <p:grpSpPr>
        <a:xfrm>
          <a:off x="0" y="0"/>
          <a:ext cx="0" cy="0"/>
          <a:chOff x="0" y="0"/>
          <a:chExt cx="0" cy="0"/>
        </a:xfrm>
      </p:grpSpPr>
      <p:grpSp>
        <p:nvGrpSpPr>
          <p:cNvPr id="306" name="Google Shape;306;p19"/>
          <p:cNvGrpSpPr/>
          <p:nvPr/>
        </p:nvGrpSpPr>
        <p:grpSpPr>
          <a:xfrm>
            <a:off x="-16603" y="413700"/>
            <a:ext cx="12241067" cy="6051067"/>
            <a:chOff x="-12452" y="310275"/>
            <a:chExt cx="9180800" cy="4538300"/>
          </a:xfrm>
        </p:grpSpPr>
        <p:cxnSp>
          <p:nvCxnSpPr>
            <p:cNvPr id="307" name="Google Shape;307;p19"/>
            <p:cNvCxnSpPr/>
            <p:nvPr/>
          </p:nvCxnSpPr>
          <p:spPr>
            <a:xfrm>
              <a:off x="-552" y="402343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8" name="Google Shape;308;p19"/>
            <p:cNvCxnSpPr/>
            <p:nvPr/>
          </p:nvCxnSpPr>
          <p:spPr>
            <a:xfrm>
              <a:off x="-12452" y="310275"/>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09" name="Google Shape;309;p19"/>
            <p:cNvCxnSpPr/>
            <p:nvPr/>
          </p:nvCxnSpPr>
          <p:spPr>
            <a:xfrm>
              <a:off x="-552" y="722848"/>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0" name="Google Shape;310;p19"/>
            <p:cNvCxnSpPr/>
            <p:nvPr/>
          </p:nvCxnSpPr>
          <p:spPr>
            <a:xfrm>
              <a:off x="-552" y="1135420"/>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1" name="Google Shape;311;p19"/>
            <p:cNvCxnSpPr/>
            <p:nvPr/>
          </p:nvCxnSpPr>
          <p:spPr>
            <a:xfrm>
              <a:off x="-552" y="1547993"/>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2" name="Google Shape;312;p19"/>
            <p:cNvCxnSpPr/>
            <p:nvPr/>
          </p:nvCxnSpPr>
          <p:spPr>
            <a:xfrm>
              <a:off x="-552" y="1960566"/>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3" name="Google Shape;313;p19"/>
            <p:cNvCxnSpPr/>
            <p:nvPr/>
          </p:nvCxnSpPr>
          <p:spPr>
            <a:xfrm>
              <a:off x="-552" y="2373139"/>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4" name="Google Shape;314;p19"/>
            <p:cNvCxnSpPr/>
            <p:nvPr/>
          </p:nvCxnSpPr>
          <p:spPr>
            <a:xfrm>
              <a:off x="-552" y="2785711"/>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5" name="Google Shape;315;p19"/>
            <p:cNvCxnSpPr/>
            <p:nvPr/>
          </p:nvCxnSpPr>
          <p:spPr>
            <a:xfrm>
              <a:off x="-552" y="3198284"/>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6" name="Google Shape;316;p19"/>
            <p:cNvCxnSpPr/>
            <p:nvPr/>
          </p:nvCxnSpPr>
          <p:spPr>
            <a:xfrm>
              <a:off x="-552" y="3610857"/>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7" name="Google Shape;317;p19"/>
            <p:cNvCxnSpPr/>
            <p:nvPr/>
          </p:nvCxnSpPr>
          <p:spPr>
            <a:xfrm>
              <a:off x="-552" y="4436002"/>
              <a:ext cx="9168900" cy="0"/>
            </a:xfrm>
            <a:prstGeom prst="straightConnector1">
              <a:avLst/>
            </a:prstGeom>
            <a:noFill/>
            <a:ln w="9525" cap="flat" cmpd="sng">
              <a:solidFill>
                <a:srgbClr val="F3F3F3"/>
              </a:solidFill>
              <a:prstDash val="solid"/>
              <a:round/>
              <a:headEnd type="none" w="med" len="med"/>
              <a:tailEnd type="none" w="med" len="med"/>
            </a:ln>
          </p:spPr>
        </p:cxnSp>
        <p:cxnSp>
          <p:nvCxnSpPr>
            <p:cNvPr id="318" name="Google Shape;318;p19"/>
            <p:cNvCxnSpPr/>
            <p:nvPr/>
          </p:nvCxnSpPr>
          <p:spPr>
            <a:xfrm>
              <a:off x="-552" y="4848575"/>
              <a:ext cx="9168900" cy="0"/>
            </a:xfrm>
            <a:prstGeom prst="straightConnector1">
              <a:avLst/>
            </a:prstGeom>
            <a:noFill/>
            <a:ln w="9525" cap="flat" cmpd="sng">
              <a:solidFill>
                <a:srgbClr val="F3F3F3"/>
              </a:solidFill>
              <a:prstDash val="solid"/>
              <a:round/>
              <a:headEnd type="none" w="med" len="med"/>
              <a:tailEnd type="none" w="med" len="med"/>
            </a:ln>
          </p:spPr>
        </p:cxnSp>
      </p:grpSp>
    </p:spTree>
    <p:extLst>
      <p:ext uri="{BB962C8B-B14F-4D97-AF65-F5344CB8AC3E}">
        <p14:creationId xmlns:p14="http://schemas.microsoft.com/office/powerpoint/2010/main" val="2801455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0237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7215746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662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4073394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051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86861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541914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436650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17219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58300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77482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98247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2116063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645004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9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userDrawn="1"/>
        </p:nvGrpSpPr>
        <p:grpSpPr>
          <a:xfrm>
            <a:off x="3791744" y="502830"/>
            <a:ext cx="4608512" cy="4620329"/>
            <a:chOff x="1115616" y="1275607"/>
            <a:chExt cx="2585656" cy="2592286"/>
          </a:xfrm>
        </p:grpSpPr>
        <p:pic>
          <p:nvPicPr>
            <p:cNvPr id="5" name="Picture 2" descr="E:\002-KIMS BUSINESS\007-02-Googleslidesppt\02-GSppt-Contents-Kim\20170215\03-abs\item01-p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5616" y="1275607"/>
              <a:ext cx="2585656" cy="259228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userDrawn="1"/>
          </p:nvSpPr>
          <p:spPr>
            <a:xfrm>
              <a:off x="1796376" y="1959682"/>
              <a:ext cx="1224136" cy="1224136"/>
            </a:xfrm>
            <a:prstGeom prst="ellipse">
              <a:avLst/>
            </a:prstGeom>
            <a:solidFill>
              <a:schemeClr val="bg1"/>
            </a:solidFill>
            <a:ln>
              <a:noFill/>
            </a:ln>
            <a:effectLst>
              <a:innerShdw blurRad="63500" dist="38100" dir="18900000">
                <a:prstClr val="black">
                  <a:alpha val="2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grpSp>
      <p:sp>
        <p:nvSpPr>
          <p:cNvPr id="7" name="Text Placeholder 9"/>
          <p:cNvSpPr>
            <a:spLocks noGrp="1"/>
          </p:cNvSpPr>
          <p:nvPr>
            <p:ph type="body" sz="quarter" idx="10" hasCustomPrompt="1"/>
          </p:nvPr>
        </p:nvSpPr>
        <p:spPr>
          <a:xfrm>
            <a:off x="3772131" y="5106393"/>
            <a:ext cx="4608512" cy="768084"/>
          </a:xfrm>
          <a:prstGeom prst="rect">
            <a:avLst/>
          </a:prstGeom>
        </p:spPr>
        <p:txBody>
          <a:bodyPr anchor="ctr"/>
          <a:lstStyle>
            <a:lvl1pPr marL="0" indent="0" algn="ctr">
              <a:buNone/>
              <a:defRPr sz="4800" b="1" baseline="0">
                <a:solidFill>
                  <a:schemeClr val="tx1">
                    <a:lumMod val="75000"/>
                    <a:lumOff val="25000"/>
                  </a:schemeClr>
                </a:solidFill>
                <a:latin typeface="+mj-lt"/>
                <a:cs typeface="Arial" pitchFamily="34" charset="0"/>
              </a:defRPr>
            </a:lvl1pPr>
          </a:lstStyle>
          <a:p>
            <a:pPr lvl="0"/>
            <a:r>
              <a:rPr lang="en-US" altLang="ko-KR" dirty="0"/>
              <a:t>Welcome!!</a:t>
            </a:r>
          </a:p>
        </p:txBody>
      </p:sp>
      <p:sp>
        <p:nvSpPr>
          <p:cNvPr id="8" name="Text Placeholder 9"/>
          <p:cNvSpPr>
            <a:spLocks noGrp="1"/>
          </p:cNvSpPr>
          <p:nvPr>
            <p:ph type="body" sz="quarter" idx="11" hasCustomPrompt="1"/>
          </p:nvPr>
        </p:nvSpPr>
        <p:spPr>
          <a:xfrm>
            <a:off x="3771933" y="5925277"/>
            <a:ext cx="4608512"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0395037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1461686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0403526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1151424"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3789508"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446311" y="2129832"/>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9102681" y="2133096"/>
            <a:ext cx="1920000" cy="1920000"/>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2" name="Block Arc 1"/>
          <p:cNvSpPr/>
          <p:nvPr userDrawn="1"/>
        </p:nvSpPr>
        <p:spPr>
          <a:xfrm>
            <a:off x="911424" y="1893096"/>
            <a:ext cx="2400000" cy="2400000"/>
          </a:xfrm>
          <a:prstGeom prst="blockArc">
            <a:avLst>
              <a:gd name="adj1" fmla="val 10800000"/>
              <a:gd name="adj2" fmla="val 94979"/>
              <a:gd name="adj3" fmla="val 54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2" name="Block Arc 11"/>
          <p:cNvSpPr/>
          <p:nvPr userDrawn="1"/>
        </p:nvSpPr>
        <p:spPr>
          <a:xfrm>
            <a:off x="3561843" y="1893096"/>
            <a:ext cx="2400000" cy="2400000"/>
          </a:xfrm>
          <a:prstGeom prst="blockArc">
            <a:avLst>
              <a:gd name="adj1" fmla="val 10800000"/>
              <a:gd name="adj2" fmla="val 94979"/>
              <a:gd name="adj3" fmla="val 54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black"/>
              </a:solidFill>
              <a:effectLst/>
              <a:uLnTx/>
              <a:uFillTx/>
              <a:latin typeface="Arial"/>
              <a:cs typeface="+mn-cs"/>
            </a:endParaRPr>
          </a:p>
        </p:txBody>
      </p:sp>
      <p:sp>
        <p:nvSpPr>
          <p:cNvPr id="13" name="Block Arc 12"/>
          <p:cNvSpPr/>
          <p:nvPr userDrawn="1"/>
        </p:nvSpPr>
        <p:spPr>
          <a:xfrm>
            <a:off x="6212261" y="1893096"/>
            <a:ext cx="2400000" cy="2400000"/>
          </a:xfrm>
          <a:prstGeom prst="blockArc">
            <a:avLst>
              <a:gd name="adj1" fmla="val 10800000"/>
              <a:gd name="adj2" fmla="val 94979"/>
              <a:gd name="adj3" fmla="val 540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4" name="Block Arc 13"/>
          <p:cNvSpPr/>
          <p:nvPr userDrawn="1"/>
        </p:nvSpPr>
        <p:spPr>
          <a:xfrm>
            <a:off x="8862681" y="1893096"/>
            <a:ext cx="2400000" cy="2400000"/>
          </a:xfrm>
          <a:prstGeom prst="blockArc">
            <a:avLst>
              <a:gd name="adj1" fmla="val 10800000"/>
              <a:gd name="adj2" fmla="val 94979"/>
              <a:gd name="adj3" fmla="val 54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sp>
        <p:nvSpPr>
          <p:cNvPr id="17" name="Text Placeholder 9">
            <a:extLst>
              <a:ext uri="{FF2B5EF4-FFF2-40B4-BE49-F238E27FC236}">
                <a16:creationId xmlns:a16="http://schemas.microsoft.com/office/drawing/2014/main" id="{EDBECCA6-8618-46C3-A8D4-3B6399CCEF88}"/>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8" name="Text Placeholder 9">
            <a:extLst>
              <a:ext uri="{FF2B5EF4-FFF2-40B4-BE49-F238E27FC236}">
                <a16:creationId xmlns:a16="http://schemas.microsoft.com/office/drawing/2014/main" id="{1D40A599-6D66-4DC9-82BB-52C171B56BB6}"/>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3670238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305515528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3" hasCustomPrompt="1"/>
          </p:nvPr>
        </p:nvSpPr>
        <p:spPr>
          <a:xfrm>
            <a:off x="3695733" y="1873019"/>
            <a:ext cx="8496267" cy="40324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Text Placeholder 9">
            <a:extLst>
              <a:ext uri="{FF2B5EF4-FFF2-40B4-BE49-F238E27FC236}">
                <a16:creationId xmlns:a16="http://schemas.microsoft.com/office/drawing/2014/main" id="{A6C3AF05-0B8F-485E-983F-1B40340199EC}"/>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6" name="Text Placeholder 9">
            <a:extLst>
              <a:ext uri="{FF2B5EF4-FFF2-40B4-BE49-F238E27FC236}">
                <a16:creationId xmlns:a16="http://schemas.microsoft.com/office/drawing/2014/main" id="{D183D1CC-DF98-45E3-B7CE-601603E40D08}"/>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459941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0" y="0"/>
            <a:ext cx="4079776"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4" hasCustomPrompt="1"/>
          </p:nvPr>
        </p:nvSpPr>
        <p:spPr>
          <a:xfrm>
            <a:off x="8112000" y="3930000"/>
            <a:ext cx="4080000" cy="292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613849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9604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hasCustomPrompt="1"/>
          </p:nvPr>
        </p:nvSpPr>
        <p:spPr>
          <a:xfrm>
            <a:off x="4704523" y="0"/>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0" hasCustomPrompt="1"/>
          </p:nvPr>
        </p:nvSpPr>
        <p:spPr>
          <a:xfrm>
            <a:off x="9360363" y="2564904"/>
            <a:ext cx="2831637" cy="429309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10245771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957145" y="1700808"/>
            <a:ext cx="3264727"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3" name="Picture Placeholder 2"/>
          <p:cNvSpPr>
            <a:spLocks noGrp="1"/>
          </p:cNvSpPr>
          <p:nvPr>
            <p:ph type="pic" idx="11" hasCustomPrompt="1"/>
          </p:nvPr>
        </p:nvSpPr>
        <p:spPr>
          <a:xfrm>
            <a:off x="4452723"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4" name="Picture Placeholder 2"/>
          <p:cNvSpPr>
            <a:spLocks noGrp="1"/>
          </p:cNvSpPr>
          <p:nvPr>
            <p:ph type="pic" idx="12" hasCustomPrompt="1"/>
          </p:nvPr>
        </p:nvSpPr>
        <p:spPr>
          <a:xfrm>
            <a:off x="7947939" y="1700808"/>
            <a:ext cx="3264364" cy="2698739"/>
          </a:xfrm>
          <a:prstGeom prst="rect">
            <a:avLst/>
          </a:prstGeom>
          <a:solidFill>
            <a:schemeClr val="bg1">
              <a:lumMod val="95000"/>
            </a:schemeClr>
          </a:solidFill>
          <a:ln w="12700">
            <a:noFill/>
          </a:ln>
        </p:spPr>
        <p:txBody>
          <a:bodyPr anchor="ctr"/>
          <a:lstStyle>
            <a:lvl1pPr marL="0" indent="0" algn="ctr">
              <a:buNone/>
              <a:defRPr sz="160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 </a:t>
            </a:r>
            <a:endParaRPr lang="ko-KR" altLang="en-US" dirty="0"/>
          </a:p>
        </p:txBody>
      </p:sp>
      <p:sp>
        <p:nvSpPr>
          <p:cNvPr id="7" name="Text Placeholder 9">
            <a:extLst>
              <a:ext uri="{FF2B5EF4-FFF2-40B4-BE49-F238E27FC236}">
                <a16:creationId xmlns:a16="http://schemas.microsoft.com/office/drawing/2014/main" id="{DDA4CE02-F7F3-4BCD-B8DB-4DFD03965EC0}"/>
              </a:ext>
            </a:extLst>
          </p:cNvPr>
          <p:cNvSpPr>
            <a:spLocks noGrp="1"/>
          </p:cNvSpPr>
          <p:nvPr>
            <p:ph type="body" sz="quarter" idx="13"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8" name="Text Placeholder 9">
            <a:extLst>
              <a:ext uri="{FF2B5EF4-FFF2-40B4-BE49-F238E27FC236}">
                <a16:creationId xmlns:a16="http://schemas.microsoft.com/office/drawing/2014/main" id="{39A54B34-6F96-4E3E-B72E-E680E3CE2717}"/>
              </a:ext>
            </a:extLst>
          </p:cNvPr>
          <p:cNvSpPr>
            <a:spLocks noGrp="1"/>
          </p:cNvSpPr>
          <p:nvPr>
            <p:ph type="body" sz="quarter" idx="14"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4570650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97638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Fullppt\005-PNG이미지\모니터.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296862" y="1700809"/>
            <a:ext cx="3898337" cy="3358159"/>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p:cNvSpPr>
            <a:spLocks noGrp="1"/>
          </p:cNvSpPr>
          <p:nvPr>
            <p:ph type="pic" idx="1" hasCustomPrompt="1"/>
          </p:nvPr>
        </p:nvSpPr>
        <p:spPr>
          <a:xfrm>
            <a:off x="2110208" y="1832542"/>
            <a:ext cx="3600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5" name="Picture Placeholder 2"/>
          <p:cNvSpPr>
            <a:spLocks noGrp="1"/>
          </p:cNvSpPr>
          <p:nvPr>
            <p:ph type="pic" idx="12" hasCustomPrompt="1"/>
          </p:nvPr>
        </p:nvSpPr>
        <p:spPr>
          <a:xfrm>
            <a:off x="6427952" y="1832542"/>
            <a:ext cx="3648000" cy="211311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Text Placeholder 9">
            <a:extLst>
              <a:ext uri="{FF2B5EF4-FFF2-40B4-BE49-F238E27FC236}">
                <a16:creationId xmlns:a16="http://schemas.microsoft.com/office/drawing/2014/main" id="{2F3CBFE9-6225-4EAB-9415-3558F6BE9A6F}"/>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9" name="Text Placeholder 9">
            <a:extLst>
              <a:ext uri="{FF2B5EF4-FFF2-40B4-BE49-F238E27FC236}">
                <a16:creationId xmlns:a16="http://schemas.microsoft.com/office/drawing/2014/main" id="{9E9189EF-3C10-45A2-8749-4187192ACEC2}"/>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7177949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9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onut 3"/>
          <p:cNvSpPr/>
          <p:nvPr userDrawn="1"/>
        </p:nvSpPr>
        <p:spPr>
          <a:xfrm>
            <a:off x="3796148" y="1572993"/>
            <a:ext cx="4535419" cy="4535419"/>
          </a:xfrm>
          <a:prstGeom prst="donut">
            <a:avLst>
              <a:gd name="adj" fmla="val 135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black"/>
              </a:solidFill>
              <a:effectLst/>
              <a:uLnTx/>
              <a:uFillTx/>
              <a:latin typeface="Arial"/>
              <a:cs typeface="+mn-cs"/>
            </a:endParaRPr>
          </a:p>
        </p:txBody>
      </p:sp>
      <p:pic>
        <p:nvPicPr>
          <p:cNvPr id="5" name="Picture 2" descr="D:\Fullppt\PNG이미지\핸드폰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46967" y="1438674"/>
            <a:ext cx="4497771" cy="5446711"/>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 hasCustomPrompt="1"/>
          </p:nvPr>
        </p:nvSpPr>
        <p:spPr>
          <a:xfrm>
            <a:off x="4755105" y="1622871"/>
            <a:ext cx="2593953" cy="400686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Text Placeholder 9">
            <a:extLst>
              <a:ext uri="{FF2B5EF4-FFF2-40B4-BE49-F238E27FC236}">
                <a16:creationId xmlns:a16="http://schemas.microsoft.com/office/drawing/2014/main" id="{9B4F25E9-AA8C-4BD3-BF1F-56D20DF8DD5E}"/>
              </a:ext>
            </a:extLst>
          </p:cNvPr>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BASIC LAYOUT</a:t>
            </a:r>
          </a:p>
        </p:txBody>
      </p:sp>
      <p:sp>
        <p:nvSpPr>
          <p:cNvPr id="10" name="Text Placeholder 9">
            <a:extLst>
              <a:ext uri="{FF2B5EF4-FFF2-40B4-BE49-F238E27FC236}">
                <a16:creationId xmlns:a16="http://schemas.microsoft.com/office/drawing/2014/main" id="{840BDE80-4E1C-47DE-8168-381888FDC3F5}"/>
              </a:ext>
            </a:extLst>
          </p:cNvPr>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867"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5298664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2" name="Picture Placeholder 2"/>
          <p:cNvSpPr>
            <a:spLocks noGrp="1"/>
          </p:cNvSpPr>
          <p:nvPr>
            <p:ph type="pic" idx="1" hasCustomPrompt="1"/>
          </p:nvPr>
        </p:nvSpPr>
        <p:spPr>
          <a:xfrm>
            <a:off x="728952"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3" name="Picture Placeholder 2"/>
          <p:cNvSpPr>
            <a:spLocks noGrp="1"/>
          </p:cNvSpPr>
          <p:nvPr>
            <p:ph type="pic" idx="10" hasCustomPrompt="1"/>
          </p:nvPr>
        </p:nvSpPr>
        <p:spPr>
          <a:xfrm>
            <a:off x="728504"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4" name="Rectangle 3"/>
          <p:cNvSpPr/>
          <p:nvPr userDrawn="1"/>
        </p:nvSpPr>
        <p:spPr>
          <a:xfrm>
            <a:off x="728504" y="2956276"/>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5" name="Rectangle 4"/>
          <p:cNvSpPr/>
          <p:nvPr userDrawn="1"/>
        </p:nvSpPr>
        <p:spPr>
          <a:xfrm>
            <a:off x="728056" y="5447872"/>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6" name="Picture Placeholder 2"/>
          <p:cNvSpPr>
            <a:spLocks noGrp="1"/>
          </p:cNvSpPr>
          <p:nvPr>
            <p:ph type="pic" idx="11" hasCustomPrompt="1"/>
          </p:nvPr>
        </p:nvSpPr>
        <p:spPr>
          <a:xfrm>
            <a:off x="3444409"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7" name="Picture Placeholder 2"/>
          <p:cNvSpPr>
            <a:spLocks noGrp="1"/>
          </p:cNvSpPr>
          <p:nvPr>
            <p:ph type="pic" idx="12" hasCustomPrompt="1"/>
          </p:nvPr>
        </p:nvSpPr>
        <p:spPr>
          <a:xfrm>
            <a:off x="3443961"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8" name="Rectangle 7"/>
          <p:cNvSpPr/>
          <p:nvPr userDrawn="1"/>
        </p:nvSpPr>
        <p:spPr>
          <a:xfrm>
            <a:off x="3443961" y="2956276"/>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9" name="Rectangle 8"/>
          <p:cNvSpPr/>
          <p:nvPr userDrawn="1"/>
        </p:nvSpPr>
        <p:spPr>
          <a:xfrm>
            <a:off x="3443513" y="5447872"/>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0" name="Picture Placeholder 2"/>
          <p:cNvSpPr>
            <a:spLocks noGrp="1"/>
          </p:cNvSpPr>
          <p:nvPr>
            <p:ph type="pic" idx="13" hasCustomPrompt="1"/>
          </p:nvPr>
        </p:nvSpPr>
        <p:spPr>
          <a:xfrm>
            <a:off x="6159867"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1" name="Picture Placeholder 2"/>
          <p:cNvSpPr>
            <a:spLocks noGrp="1"/>
          </p:cNvSpPr>
          <p:nvPr>
            <p:ph type="pic" idx="14" hasCustomPrompt="1"/>
          </p:nvPr>
        </p:nvSpPr>
        <p:spPr>
          <a:xfrm>
            <a:off x="6159419"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2" name="Rectangle 11"/>
          <p:cNvSpPr/>
          <p:nvPr userDrawn="1"/>
        </p:nvSpPr>
        <p:spPr>
          <a:xfrm>
            <a:off x="6159419" y="2956276"/>
            <a:ext cx="2592000" cy="7079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userDrawn="1"/>
        </p:nvSpPr>
        <p:spPr>
          <a:xfrm>
            <a:off x="6158971" y="5447872"/>
            <a:ext cx="2592000" cy="70793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4" name="Picture Placeholder 2"/>
          <p:cNvSpPr>
            <a:spLocks noGrp="1"/>
          </p:cNvSpPr>
          <p:nvPr>
            <p:ph type="pic" idx="15" hasCustomPrompt="1"/>
          </p:nvPr>
        </p:nvSpPr>
        <p:spPr>
          <a:xfrm>
            <a:off x="8875325" y="1562579"/>
            <a:ext cx="2592000" cy="1391477"/>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5" name="Picture Placeholder 2"/>
          <p:cNvSpPr>
            <a:spLocks noGrp="1"/>
          </p:cNvSpPr>
          <p:nvPr>
            <p:ph type="pic" idx="16" hasCustomPrompt="1"/>
          </p:nvPr>
        </p:nvSpPr>
        <p:spPr>
          <a:xfrm>
            <a:off x="8874877" y="3816222"/>
            <a:ext cx="2592000" cy="163218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ea typeface="+mj-ea"/>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
        <p:nvSpPr>
          <p:cNvPr id="16" name="Rectangle 15"/>
          <p:cNvSpPr/>
          <p:nvPr userDrawn="1"/>
        </p:nvSpPr>
        <p:spPr>
          <a:xfrm>
            <a:off x="8874877" y="2956276"/>
            <a:ext cx="2592000" cy="7079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userDrawn="1"/>
        </p:nvSpPr>
        <p:spPr>
          <a:xfrm>
            <a:off x="8874429" y="5447872"/>
            <a:ext cx="2592000" cy="70793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1"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2456844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28236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80670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181073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3598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42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0798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98199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2212680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07780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63356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63563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469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6795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79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090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365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D0764942-AF58-4F69-BDC7-4B4B35CE0A6E}" type="datetimeFigureOut">
              <a:rPr lang="tr-TR" smtClean="0"/>
              <a:t>27.09.2024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955378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273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560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326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5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4267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47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1248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37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495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621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D0764942-AF58-4F69-BDC7-4B4B35CE0A6E}" type="datetimeFigureOut">
              <a:rPr lang="tr-TR" smtClean="0"/>
              <a:t>27.09.2024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37824203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0103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18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936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8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127560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7610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2644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14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3988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5508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D0764942-AF58-4F69-BDC7-4B4B35CE0A6E}" type="datetimeFigureOut">
              <a:rPr lang="tr-TR" smtClean="0"/>
              <a:t>27.09.2024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6764863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047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037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6498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09933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299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34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7289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4106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704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91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0764942-AF58-4F69-BDC7-4B4B35CE0A6E}" type="datetimeFigureOut">
              <a:rPr lang="tr-TR" smtClean="0"/>
              <a:t>27.09.2024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71127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85066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961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2529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901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5671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74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1104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4748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1446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457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D0764942-AF58-4F69-BDC7-4B4B35CE0A6E}" type="datetimeFigureOut">
              <a:rPr lang="tr-TR" smtClean="0"/>
              <a:t>27.09.2024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30842797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5094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6586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0623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015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519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7053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333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2874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9128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3608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0764942-AF58-4F69-BDC7-4B4B35CE0A6E}" type="datetimeFigureOut">
              <a:rPr lang="tr-TR" smtClean="0"/>
              <a:t>27.09.2024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9182814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6229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57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2981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568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7849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7764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0547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2395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917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9886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D0764942-AF58-4F69-BDC7-4B4B35CE0A6E}" type="datetimeFigureOut">
              <a:rPr lang="tr-TR" smtClean="0"/>
              <a:t>27.09.2024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18432628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664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2193147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591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861980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869530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8746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465292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1896925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219417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942688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D0764942-AF58-4F69-BDC7-4B4B35CE0A6E}" type="datetimeFigureOut">
              <a:rPr lang="tr-TR" smtClean="0"/>
              <a:t>27.09.2024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F562B90-1A0B-422F-8E29-5ADBA5915597}" type="slidenum">
              <a:rPr lang="tr-TR" smtClean="0"/>
              <a:t>‹#›</a:t>
            </a:fld>
            <a:endParaRPr lang="tr-TR"/>
          </a:p>
        </p:txBody>
      </p:sp>
    </p:spTree>
    <p:extLst>
      <p:ext uri="{BB962C8B-B14F-4D97-AF65-F5344CB8AC3E}">
        <p14:creationId xmlns:p14="http://schemas.microsoft.com/office/powerpoint/2010/main" val="31331208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167083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74D4D-4A74-44E2-A7F5-2345A0EBB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976493-E6F7-4EB7-8C45-7910C6D2CB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5A966C4-FF88-4203-80DC-9487B703E28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E57353C-90B2-4BDA-A83E-FD27123E89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09183C8-3C05-492A-AF30-9B543F9601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9875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4540-9962-4998-B8F7-5BC5A092F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DB35F1-1080-4DCE-BB49-4478BEF0A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C5981-4815-47D3-87B1-41426DE2E0D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20E730-4230-4931-B92B-8C451EA3D80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DC26C17-BB25-4475-9466-8649CE4A6B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239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54815-926C-4179-9D0C-7366538EA8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2758DE-2AB3-42CF-9585-4812B8DBFF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3F96A3-4778-483E-A265-77611A5632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5C7CD60-6076-4E4F-BA10-22DDB66A43E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11F61C-AEAC-4226-BF92-9A000C845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2743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95AD6-31F3-473F-B40A-CA82A1AD9C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D56030-5B5A-43EC-919D-9FB261931B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B1D08F-2FE0-4275-B6A4-C65557773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996516-1BFD-428B-8E13-9103F969D5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3BB9D9-92FA-4C85-A96A-3EE265E80D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3B83993-F863-43A0-A868-31E250AB20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3927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CCFF2-1CEB-4E95-BEE2-F2913C0F56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8F17E-1F83-49A0-9721-2759BE3718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BB97C09-2594-4909-8195-224C76ABCB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D49989-5C88-4153-9AFC-FD5C188E1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09E69-B079-45D2-841E-5BDCE28F54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9060C2-3FE3-4AA6-AC58-F92A439249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E5E39AB-DF3F-4F81-B46E-C4B4E778BE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5F492DF-3B01-47CF-95D6-655EAC1800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19637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F6E35-549E-44A6-8628-A5D1BAC2AC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456B9C-7782-4DAB-9B40-3D950F8B16A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FFB444A-CE2C-42E3-A4B0-6C18E399066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A2659A4-20AA-4D8F-B699-DFA4DB3248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7765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D3E18B-4500-497F-8EF4-E5636F5534D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8C23530-4767-4459-BB2B-DD7C2686327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720EAAC-6764-4834-98DE-77B7F380D9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89325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56C7F-3098-4124-992C-C9B16DB68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650ED1-37FC-4FF9-959F-7D48923D5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1C82C-F1FD-4D56-A1A2-82B899C3B1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8B5A1-9DB9-421F-AFA6-882F0AC1E1A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6871C0FF-E25D-4BA3-B454-EABD66B4CF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B3B03AF-E17E-4ABE-8B01-4E7306B45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66271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19567-E90E-44EF-B4B1-9D1A5B974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CB357-E68C-472D-A9A3-DA8701F61D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29480E-A65C-423A-86CA-0DA66563D8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44A532-6353-4A90-824F-A454FFFA485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BBD082-3DD9-4691-B04B-62C5E726F8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D634B5-F73E-4AAA-9348-784288B00D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57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theme" Target="../theme/theme1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3.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ags" Target="../tags/tag2.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17" Type="http://schemas.openxmlformats.org/officeDocument/2006/relationships/tags" Target="../tags/tag6.xml"/><Relationship Id="rId2" Type="http://schemas.openxmlformats.org/officeDocument/2006/relationships/slideLayout" Target="../slideLayouts/slideLayout58.xml"/><Relationship Id="rId16" Type="http://schemas.openxmlformats.org/officeDocument/2006/relationships/tags" Target="../tags/tag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ags" Target="../tags/tag4.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ags" Target="../tags/tag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764942-AF58-4F69-BDC7-4B4B35CE0A6E}" type="datetimeFigureOut">
              <a:rPr lang="tr-TR" smtClean="0"/>
              <a:t>27.09.2024</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62B90-1A0B-422F-8E29-5ADBA5915597}" type="slidenum">
              <a:rPr lang="tr-TR" smtClean="0"/>
              <a:t>‹#›</a:t>
            </a:fld>
            <a:endParaRPr lang="tr-TR"/>
          </a:p>
        </p:txBody>
      </p:sp>
    </p:spTree>
    <p:extLst>
      <p:ext uri="{BB962C8B-B14F-4D97-AF65-F5344CB8AC3E}">
        <p14:creationId xmlns:p14="http://schemas.microsoft.com/office/powerpoint/2010/main" val="2905403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3679221735"/>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82026890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8109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8" r:id="rId7"/>
    <p:sldLayoutId id="2147483859" r:id="rId8"/>
    <p:sldLayoutId id="2147483860" r:id="rId9"/>
    <p:sldLayoutId id="2147483861" r:id="rId10"/>
    <p:sldLayoutId id="2147483862" r:id="rId11"/>
    <p:sldLayoutId id="2147483863" r:id="rId12"/>
    <p:sldLayoutId id="2147483864" r:id="rId13"/>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473119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09390D-6986-405E-9A83-3DD45102836A}"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B81E186-D463-40EA-90E9-80A67EE5E425}"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2398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245C5-272A-414F-A4FC-94AB6EAE2FA8}"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8185C24-8E9F-42E7-9974-40DFC6DB6D7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4427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55428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7281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3"/>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4"/>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5"/>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6"/>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4"/>
            <p:custDataLst>
              <p:tags r:id="rId17"/>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83622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CBB3C27-2177-4D32-9CC6-B00AA9C47D02}"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1D74076-4560-4FFF-A967-5073B2EA4627}"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188095"/>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accent1">
                <a:lumMod val="20000"/>
                <a:lumOff val="8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259398416"/>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84000">
              <a:schemeClr val="accent1">
                <a:lumMod val="20000"/>
                <a:lumOff val="8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3B1DC3-BDFE-4447-900D-C0B2245A64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CC7524-A439-453B-865A-F7957E63DC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6B772-4E87-4A2C-98ED-E9A5A2BC25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CD17600-EF00-4156-B295-34F48A5B95C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9/27/2024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2C4ED68-3CF0-40BF-8619-01A44A28EB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7F6915-4D48-4CF6-B59B-97E33AFCA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CDA555-1BF1-4308-AC88-B539D9AF80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33678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7.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xml"/><Relationship Id="rId7"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ags" Target="../tags/tag29.xml"/><Relationship Id="rId6" Type="http://schemas.openxmlformats.org/officeDocument/2006/relationships/image" Target="../media/image20.png"/><Relationship Id="rId5" Type="http://schemas.openxmlformats.org/officeDocument/2006/relationships/audio" Target="../media/audio2.wav"/><Relationship Id="rId4" Type="http://schemas.openxmlformats.org/officeDocument/2006/relationships/audio" Target="../media/audio1.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ags" Target="../tags/tag30.xml"/><Relationship Id="rId6" Type="http://schemas.openxmlformats.org/officeDocument/2006/relationships/image" Target="../media/image20.png"/><Relationship Id="rId5" Type="http://schemas.openxmlformats.org/officeDocument/2006/relationships/audio" Target="../media/audio2.wav"/><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3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4.xml"/><Relationship Id="rId1" Type="http://schemas.openxmlformats.org/officeDocument/2006/relationships/tags" Target="../tags/tag33.xml"/><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28.xml"/><Relationship Id="rId1" Type="http://schemas.openxmlformats.org/officeDocument/2006/relationships/tags" Target="../tags/tag34.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36.xml"/><Relationship Id="rId1" Type="http://schemas.openxmlformats.org/officeDocument/2006/relationships/tags" Target="../tags/tag3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4.wav"/></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9.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2.xml"/><Relationship Id="rId1" Type="http://schemas.openxmlformats.org/officeDocument/2006/relationships/tags" Target="../tags/tag37.xml"/><Relationship Id="rId5" Type="http://schemas.openxmlformats.org/officeDocument/2006/relationships/audio" Target="../media/audio1.wav"/><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hyperlink" Target="https://wordwall.net/play/635/127/4269" TargetMode="External"/><Relationship Id="rId2" Type="http://schemas.openxmlformats.org/officeDocument/2006/relationships/image" Target="../media/image24.png"/><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5.wav"/><Relationship Id="rId1" Type="http://schemas.openxmlformats.org/officeDocument/2006/relationships/slideLayout" Target="../slideLayouts/slideLayout57.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tags" Target="../tags/tag3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9.xml"/><Relationship Id="rId1" Type="http://schemas.openxmlformats.org/officeDocument/2006/relationships/tags" Target="../tags/tag39.xml"/><Relationship Id="rId5" Type="http://schemas.openxmlformats.org/officeDocument/2006/relationships/hyperlink" Target="http://youtube.com/watch?v=G93knWbBt1E&amp;t=11s" TargetMode="External"/><Relationship Id="rId4" Type="http://schemas.openxmlformats.org/officeDocument/2006/relationships/hyperlink" Target="https://www.youtube.com/watch?v=KonQunY2Fo0" TargetMode="External"/></Relationships>
</file>

<file path=ppt/slides/_rels/slide26.xml.rels><?xml version="1.0" encoding="UTF-8" standalone="yes"?>
<Relationships xmlns="http://schemas.openxmlformats.org/package/2006/relationships"><Relationship Id="rId3" Type="http://schemas.openxmlformats.org/officeDocument/2006/relationships/video" Target="http://www.youtube.com/embed/frLvdUqUQ0c?t=1s" TargetMode="External"/><Relationship Id="rId7" Type="http://schemas.openxmlformats.org/officeDocument/2006/relationships/image" Target="../media/image28.jp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7.png"/><Relationship Id="rId5" Type="http://schemas.openxmlformats.org/officeDocument/2006/relationships/slideLayout" Target="../slideLayouts/slideLayout119.xml"/><Relationship Id="rId4" Type="http://schemas.openxmlformats.org/officeDocument/2006/relationships/tags" Target="../tags/tag4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44.xml"/><Relationship Id="rId1" Type="http://schemas.openxmlformats.org/officeDocument/2006/relationships/tags" Target="../tags/tag4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6.xml"/><Relationship Id="rId1" Type="http://schemas.openxmlformats.org/officeDocument/2006/relationships/tags" Target="../tags/tag45.xml"/><Relationship Id="rId4" Type="http://schemas.openxmlformats.org/officeDocument/2006/relationships/image" Target="../media/image23.svg"/></Relationships>
</file>

<file path=ppt/slides/_rels/slide2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slideLayout" Target="../slideLayouts/slideLayout24.xml"/><Relationship Id="rId1" Type="http://schemas.openxmlformats.org/officeDocument/2006/relationships/tags" Target="../tags/tag4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ags" Target="../tags/tag20.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4.xml"/><Relationship Id="rId1" Type="http://schemas.openxmlformats.org/officeDocument/2006/relationships/tags" Target="../tags/tag47.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4.xml"/><Relationship Id="rId1" Type="http://schemas.openxmlformats.org/officeDocument/2006/relationships/tags" Target="../tags/tag4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4.wav"/></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24.xml"/><Relationship Id="rId1" Type="http://schemas.openxmlformats.org/officeDocument/2006/relationships/tags" Target="../tags/tag4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tags" Target="../tags/tag50.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51.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24.xml"/><Relationship Id="rId1" Type="http://schemas.openxmlformats.org/officeDocument/2006/relationships/tags" Target="../tags/tag52.xml"/><Relationship Id="rId5" Type="http://schemas.openxmlformats.org/officeDocument/2006/relationships/image" Target="../media/image45.jpeg"/><Relationship Id="rId4" Type="http://schemas.openxmlformats.org/officeDocument/2006/relationships/image" Target="../media/image44.sv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4.xml"/><Relationship Id="rId1" Type="http://schemas.openxmlformats.org/officeDocument/2006/relationships/tags" Target="../tags/tag5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4.xml"/><Relationship Id="rId1" Type="http://schemas.openxmlformats.org/officeDocument/2006/relationships/tags" Target="../tags/tag54.xml"/><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24.xml"/><Relationship Id="rId1" Type="http://schemas.openxmlformats.org/officeDocument/2006/relationships/tags" Target="../tags/tag5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6.wav"/></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86.xml"/><Relationship Id="rId1" Type="http://schemas.openxmlformats.org/officeDocument/2006/relationships/tags" Target="../tags/tag56.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4.xml"/><Relationship Id="rId1" Type="http://schemas.openxmlformats.org/officeDocument/2006/relationships/tags" Target="../tags/tag58.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27.xml"/><Relationship Id="rId1" Type="http://schemas.openxmlformats.org/officeDocument/2006/relationships/tags" Target="../tags/tag59.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19.xml"/><Relationship Id="rId1" Type="http://schemas.openxmlformats.org/officeDocument/2006/relationships/tags" Target="../tags/tag60.xml"/><Relationship Id="rId4" Type="http://schemas.openxmlformats.org/officeDocument/2006/relationships/hyperlink" Target="https://wordwall.net/play/635/078/8755" TargetMode="External"/></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1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6.xml"/><Relationship Id="rId5" Type="http://schemas.openxmlformats.org/officeDocument/2006/relationships/image" Target="../media/image26.png"/><Relationship Id="rId4" Type="http://schemas.openxmlformats.org/officeDocument/2006/relationships/image" Target="../media/image25.png"/></Relationships>
</file>

<file path=ppt/slides/_rels/slide4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7.xml"/><Relationship Id="rId5" Type="http://schemas.openxmlformats.org/officeDocument/2006/relationships/image" Target="../media/image2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7.xml"/><Relationship Id="rId5" Type="http://schemas.openxmlformats.org/officeDocument/2006/relationships/image" Target="../media/image26.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57.xml"/><Relationship Id="rId1" Type="http://schemas.openxmlformats.org/officeDocument/2006/relationships/tags" Target="../tags/tag6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22.xml"/></Relationships>
</file>

<file path=ppt/slides/_rels/slide5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6.svg"/><Relationship Id="rId3" Type="http://schemas.openxmlformats.org/officeDocument/2006/relationships/notesSlide" Target="../notesSlides/notesSlide9.xml"/><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slideLayout" Target="../slideLayouts/slideLayout151.xml"/><Relationship Id="rId1" Type="http://schemas.openxmlformats.org/officeDocument/2006/relationships/tags" Target="../tags/tag62.xml"/><Relationship Id="rId6" Type="http://schemas.openxmlformats.org/officeDocument/2006/relationships/hyperlink" Target="https://t.me/joinchat/QrR0NEiT70UPac8ZvS8MDA" TargetMode="External"/><Relationship Id="rId11" Type="http://schemas.openxmlformats.org/officeDocument/2006/relationships/hyperlink" Target="https://www.dindersimateryal.com/" TargetMode="External"/><Relationship Id="rId5" Type="http://schemas.openxmlformats.org/officeDocument/2006/relationships/hyperlink" Target="https://www.instagram.com/mustafa__.yildirim/" TargetMode="External"/><Relationship Id="rId10" Type="http://schemas.openxmlformats.org/officeDocument/2006/relationships/image" Target="../media/image54.svg"/><Relationship Id="rId4" Type="http://schemas.openxmlformats.org/officeDocument/2006/relationships/image" Target="../media/image50.png"/><Relationship Id="rId9" Type="http://schemas.openxmlformats.org/officeDocument/2006/relationships/image" Target="../media/image5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3.xml"/><Relationship Id="rId6" Type="http://schemas.microsoft.com/office/2007/relationships/hdphoto" Target="../media/hdphoto2.wdp"/><Relationship Id="rId5" Type="http://schemas.openxmlformats.org/officeDocument/2006/relationships/image" Target="../media/image1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4.xml"/><Relationship Id="rId1" Type="http://schemas.openxmlformats.org/officeDocument/2006/relationships/tags" Target="../tags/tag24.xml"/><Relationship Id="rId5" Type="http://schemas.microsoft.com/office/2007/relationships/hdphoto" Target="../media/hdphoto3.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tags" Target="../tags/tag25.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4.xml"/><Relationship Id="rId1" Type="http://schemas.openxmlformats.org/officeDocument/2006/relationships/tags" Target="../tags/tag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a:off x="-38157" y="0"/>
            <a:ext cx="12230157" cy="1412240"/>
          </a:xfrm>
          <a:prstGeom prst="rect">
            <a:avLst/>
          </a:prstGeom>
          <a:solidFill>
            <a:srgbClr val="D9CE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12"/>
          <p:cNvSpPr/>
          <p:nvPr/>
        </p:nvSpPr>
        <p:spPr>
          <a:xfrm>
            <a:off x="-38156" y="0"/>
            <a:ext cx="12241338" cy="6949439"/>
          </a:xfrm>
          <a:prstGeom prst="rect">
            <a:avLst/>
          </a:prstGeom>
          <a:gradFill flip="none" rotWithShape="1">
            <a:gsLst>
              <a:gs pos="0">
                <a:schemeClr val="bg1">
                  <a:lumMod val="95000"/>
                </a:schemeClr>
              </a:gs>
              <a:gs pos="100000">
                <a:schemeClr val="accent1">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Google Shape;187;p29"/>
          <p:cNvSpPr/>
          <p:nvPr/>
        </p:nvSpPr>
        <p:spPr>
          <a:xfrm>
            <a:off x="0" y="1960036"/>
            <a:ext cx="706546" cy="553075"/>
          </a:xfrm>
          <a:custGeom>
            <a:avLst/>
            <a:gdLst/>
            <a:ahLst/>
            <a:cxnLst/>
            <a:rect l="l" t="t" r="r" b="b"/>
            <a:pathLst>
              <a:path w="1463" h="1144" extrusionOk="0">
                <a:moveTo>
                  <a:pt x="1075" y="1144"/>
                </a:moveTo>
                <a:lnTo>
                  <a:pt x="1463" y="0"/>
                </a:lnTo>
                <a:lnTo>
                  <a:pt x="0" y="0"/>
                </a:lnTo>
                <a:lnTo>
                  <a:pt x="1075" y="1144"/>
                </a:lnTo>
                <a:close/>
              </a:path>
            </a:pathLst>
          </a:custGeom>
          <a:gradFill>
            <a:gsLst>
              <a:gs pos="0">
                <a:srgbClr val="9B0A00"/>
              </a:gs>
              <a:gs pos="3000">
                <a:srgbClr val="9B0A00"/>
              </a:gs>
              <a:gs pos="100000">
                <a:srgbClr val="9B0A00"/>
              </a:gs>
            </a:gsLst>
            <a:lin ang="0" scaled="0"/>
          </a:gradFill>
          <a:ln>
            <a:noFill/>
          </a:ln>
        </p:spPr>
        <p:txBody>
          <a:bodyPr spcFirstLastPara="1" wrap="square" lIns="91425" tIns="45700" rIns="91425" bIns="45700" anchor="t" anchorCtr="0">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5" name="Google Shape;189;p29"/>
          <p:cNvSpPr/>
          <p:nvPr/>
        </p:nvSpPr>
        <p:spPr>
          <a:xfrm>
            <a:off x="305593" y="536942"/>
            <a:ext cx="5228933" cy="4721208"/>
          </a:xfrm>
          <a:prstGeom prst="rect">
            <a:avLst/>
          </a:prstGeom>
          <a:gradFill>
            <a:gsLst>
              <a:gs pos="0">
                <a:srgbClr val="E6E9EE"/>
              </a:gs>
              <a:gs pos="11000">
                <a:srgbClr val="E5E8ED"/>
              </a:gs>
              <a:gs pos="100000">
                <a:srgbClr val="E5E8ED"/>
              </a:gs>
            </a:gsLst>
            <a:lin ang="16200000" scaled="0"/>
          </a:gradFill>
          <a:ln w="19050">
            <a:solidFill>
              <a:srgbClr val="E36F7A"/>
            </a:solidFill>
          </a:ln>
        </p:spPr>
        <p:txBody>
          <a:bodyPr spcFirstLastPara="1" wrap="square" lIns="91425" tIns="45700" rIns="91425" bIns="45700" anchor="t" anchorCtr="0">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18" name="Picture 2" descr="Allah SWT has made zakat a percentage of Muslim wealth after secured and covered living expenses. Muslim possesses to pay zakat and sadaqah.  #Zakat #Sadaqah #Quran #Isl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8368" y="-63125"/>
            <a:ext cx="6843632" cy="5646821"/>
          </a:xfrm>
          <a:prstGeom prst="rect">
            <a:avLst/>
          </a:prstGeom>
          <a:ln>
            <a:noFill/>
          </a:ln>
          <a:effectLst>
            <a:outerShdw blurRad="190500" algn="tl" rotWithShape="0">
              <a:srgbClr val="000000">
                <a:alpha val="70000"/>
              </a:srgbClr>
            </a:outerShdw>
          </a:effectLst>
        </p:spPr>
      </p:pic>
      <p:sp>
        <p:nvSpPr>
          <p:cNvPr id="6" name="Google Shape;204;p29"/>
          <p:cNvSpPr txBox="1"/>
          <p:nvPr/>
        </p:nvSpPr>
        <p:spPr>
          <a:xfrm>
            <a:off x="537516" y="2765706"/>
            <a:ext cx="4578929" cy="814621"/>
          </a:xfrm>
          <a:prstGeom prst="rect">
            <a:avLst/>
          </a:prstGeom>
          <a:noFill/>
          <a:ln>
            <a:noFill/>
          </a:ln>
        </p:spPr>
        <p:txBody>
          <a:bodyPr spcFirstLastPara="1" wrap="square" lIns="91425" tIns="45700" rIns="91425" bIns="45700" anchor="t" anchorCtr="0">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sv-SE" sz="3600" dirty="0"/>
              <a:t>Zekât ve Sadaka İbadeti</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sp>
        <p:nvSpPr>
          <p:cNvPr id="7" name="Google Shape;196;p29"/>
          <p:cNvSpPr/>
          <p:nvPr/>
        </p:nvSpPr>
        <p:spPr>
          <a:xfrm>
            <a:off x="0" y="628011"/>
            <a:ext cx="1808304" cy="1362638"/>
          </a:xfrm>
          <a:custGeom>
            <a:avLst/>
            <a:gdLst/>
            <a:ahLst/>
            <a:cxnLst/>
            <a:rect l="l" t="t" r="r" b="b"/>
            <a:pathLst>
              <a:path w="5438" h="3028" extrusionOk="0">
                <a:moveTo>
                  <a:pt x="0" y="3028"/>
                </a:moveTo>
                <a:lnTo>
                  <a:pt x="1463" y="3028"/>
                </a:lnTo>
                <a:lnTo>
                  <a:pt x="4002" y="3028"/>
                </a:lnTo>
                <a:lnTo>
                  <a:pt x="5438" y="1555"/>
                </a:lnTo>
                <a:lnTo>
                  <a:pt x="4937" y="0"/>
                </a:lnTo>
                <a:lnTo>
                  <a:pt x="926" y="0"/>
                </a:lnTo>
                <a:lnTo>
                  <a:pt x="0" y="3028"/>
                </a:lnTo>
                <a:close/>
              </a:path>
            </a:pathLst>
          </a:custGeom>
          <a:gradFill>
            <a:gsLst>
              <a:gs pos="0">
                <a:srgbClr val="DA64B7"/>
              </a:gs>
              <a:gs pos="40000">
                <a:srgbClr val="DA64B7"/>
              </a:gs>
              <a:gs pos="87000">
                <a:schemeClr val="accent2"/>
              </a:gs>
              <a:gs pos="100000">
                <a:schemeClr val="accent2"/>
              </a:gs>
            </a:gsLst>
            <a:lin ang="0" scaled="0"/>
          </a:gradFill>
          <a:ln>
            <a:noFill/>
          </a:ln>
        </p:spPr>
        <p:txBody>
          <a:bodyPr spcFirstLastPara="1" wrap="square" lIns="91425" tIns="45700" rIns="91425" bIns="45700" anchor="t" anchorCtr="0">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8" name="Google Shape;210;p29"/>
          <p:cNvSpPr txBox="1"/>
          <p:nvPr/>
        </p:nvSpPr>
        <p:spPr>
          <a:xfrm>
            <a:off x="236562" y="692727"/>
            <a:ext cx="1337449" cy="1182335"/>
          </a:xfrm>
          <a:prstGeom prst="rect">
            <a:avLst/>
          </a:prstGeom>
          <a:noFill/>
          <a:ln>
            <a:noFill/>
          </a:ln>
          <a:effectLst>
            <a:reflection stA="52000" endA="300" endPos="35000" sy="-100000" algn="bl" rotWithShape="0"/>
          </a:effectLst>
        </p:spPr>
        <p:txBody>
          <a:bodyPr spcFirstLastPara="1" wrap="square" lIns="0" tIns="0" rIns="0" bIns="0" anchor="b" anchorCtr="0">
            <a:no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8000" b="0" i="0" u="none" strike="noStrike" kern="1200" cap="none" spc="0" normalizeH="0" baseline="0" noProof="0" dirty="0">
                <a:ln>
                  <a:noFill/>
                </a:ln>
                <a:solidFill>
                  <a:prstClr val="white"/>
                </a:solidFill>
                <a:effectLst/>
                <a:uLnTx/>
                <a:uFillTx/>
                <a:ea typeface="Arial"/>
                <a:cs typeface="Arial"/>
                <a:sym typeface="Arial"/>
              </a:rPr>
              <a:t>2</a:t>
            </a:r>
            <a:endParaRPr kumimoji="0" sz="1200" b="0" i="0" u="none" strike="noStrike" kern="1200" cap="none" spc="0" normalizeH="0" baseline="0" noProof="0" dirty="0">
              <a:ln>
                <a:noFill/>
              </a:ln>
              <a:solidFill>
                <a:prstClr val="black"/>
              </a:solidFill>
              <a:effectLst/>
              <a:uLnTx/>
              <a:uFillTx/>
            </a:endParaRPr>
          </a:p>
        </p:txBody>
      </p:sp>
      <p:cxnSp>
        <p:nvCxnSpPr>
          <p:cNvPr id="9" name="Google Shape;197;p29"/>
          <p:cNvCxnSpPr/>
          <p:nvPr/>
        </p:nvCxnSpPr>
        <p:spPr>
          <a:xfrm>
            <a:off x="662113" y="3815032"/>
            <a:ext cx="4473426" cy="9832"/>
          </a:xfrm>
          <a:prstGeom prst="straightConnector1">
            <a:avLst/>
          </a:prstGeom>
          <a:noFill/>
          <a:ln w="25400" cap="flat" cmpd="sng">
            <a:solidFill>
              <a:schemeClr val="accent2"/>
            </a:solidFill>
            <a:prstDash val="solid"/>
            <a:round/>
            <a:headEnd type="none" w="sm" len="sm"/>
            <a:tailEnd type="none" w="sm" len="sm"/>
          </a:ln>
        </p:spPr>
      </p:cxnSp>
      <p:cxnSp>
        <p:nvCxnSpPr>
          <p:cNvPr id="17" name="Google Shape;197;p29"/>
          <p:cNvCxnSpPr/>
          <p:nvPr/>
        </p:nvCxnSpPr>
        <p:spPr>
          <a:xfrm>
            <a:off x="644677" y="2388318"/>
            <a:ext cx="4473426" cy="9832"/>
          </a:xfrm>
          <a:prstGeom prst="straightConnector1">
            <a:avLst/>
          </a:prstGeom>
          <a:noFill/>
          <a:ln w="25400" cap="flat" cmpd="sng">
            <a:solidFill>
              <a:schemeClr val="accent2"/>
            </a:solidFill>
            <a:prstDash val="solid"/>
            <a:round/>
            <a:headEnd type="none" w="sm" len="sm"/>
            <a:tailEnd type="none" w="sm" len="sm"/>
          </a:ln>
        </p:spPr>
      </p:cxnSp>
      <p:sp>
        <p:nvSpPr>
          <p:cNvPr id="2" name="Dikdörtgen 1"/>
          <p:cNvSpPr/>
          <p:nvPr/>
        </p:nvSpPr>
        <p:spPr>
          <a:xfrm>
            <a:off x="6968836" y="4114800"/>
            <a:ext cx="2826328" cy="540327"/>
          </a:xfrm>
          <a:prstGeom prst="rect">
            <a:avLst/>
          </a:prstGeom>
          <a:solidFill>
            <a:srgbClr val="DED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ustDataLst>
      <p:tags r:id="rId1"/>
    </p:custDataLst>
    <p:extLst>
      <p:ext uri="{BB962C8B-B14F-4D97-AF65-F5344CB8AC3E}">
        <p14:creationId xmlns:p14="http://schemas.microsoft.com/office/powerpoint/2010/main" val="3207678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8 Aşağı Ok"/>
          <p:cNvSpPr/>
          <p:nvPr/>
        </p:nvSpPr>
        <p:spPr>
          <a:xfrm>
            <a:off x="6913732" y="4665556"/>
            <a:ext cx="484632" cy="631636"/>
          </a:xfrm>
          <a:prstGeom prst="downArrow">
            <a:avLst/>
          </a:prstGeom>
          <a:solidFill>
            <a:schemeClr val="tx2">
              <a:lumMod val="75000"/>
            </a:schemeClr>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23" name="9 Yuvarlatılmış Dikdörtgen"/>
          <p:cNvSpPr/>
          <p:nvPr/>
        </p:nvSpPr>
        <p:spPr>
          <a:xfrm>
            <a:off x="5356672" y="5390147"/>
            <a:ext cx="3420536" cy="1192628"/>
          </a:xfrm>
          <a:prstGeom prst="roundRect">
            <a:avLst/>
          </a:prstGeom>
          <a:solidFill>
            <a:schemeClr val="accent4">
              <a:lumMod val="40000"/>
              <a:lumOff val="60000"/>
            </a:schemeClr>
          </a:solidFill>
          <a:ln>
            <a:solidFill>
              <a:srgbClr val="333F5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2400" dirty="0">
                <a:solidFill>
                  <a:schemeClr val="tx1"/>
                </a:solidFill>
              </a:rPr>
              <a:t>Hayır. Çünkü var olan parası nisap miktarına </a:t>
            </a:r>
            <a:r>
              <a:rPr lang="tr-TR" sz="2400" b="1" dirty="0">
                <a:solidFill>
                  <a:schemeClr val="tx1"/>
                </a:solidFill>
              </a:rPr>
              <a:t>ulaşmamıştır. </a:t>
            </a:r>
          </a:p>
        </p:txBody>
      </p:sp>
      <p:sp>
        <p:nvSpPr>
          <p:cNvPr id="24" name="11 Aşağı Ok"/>
          <p:cNvSpPr/>
          <p:nvPr/>
        </p:nvSpPr>
        <p:spPr>
          <a:xfrm>
            <a:off x="10638721" y="4487780"/>
            <a:ext cx="484632" cy="678174"/>
          </a:xfrm>
          <a:prstGeom prst="downArrow">
            <a:avLst/>
          </a:prstGeom>
          <a:solidFill>
            <a:schemeClr val="tx2">
              <a:lumMod val="75000"/>
            </a:schemeClr>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25" name="12 Yuvarlatılmış Dikdörtgen"/>
          <p:cNvSpPr/>
          <p:nvPr/>
        </p:nvSpPr>
        <p:spPr>
          <a:xfrm>
            <a:off x="9300412" y="5268722"/>
            <a:ext cx="2898940" cy="1314053"/>
          </a:xfrm>
          <a:prstGeom prst="roundRect">
            <a:avLst/>
          </a:prstGeom>
          <a:solidFill>
            <a:schemeClr val="accent4">
              <a:lumMod val="40000"/>
              <a:lumOff val="60000"/>
            </a:schemeClr>
          </a:solidFill>
          <a:ln>
            <a:solidFill>
              <a:srgbClr val="333F50"/>
            </a:solidFill>
          </a:ln>
        </p:spPr>
        <p:style>
          <a:lnRef idx="1">
            <a:schemeClr val="accent4"/>
          </a:lnRef>
          <a:fillRef idx="2">
            <a:schemeClr val="accent4"/>
          </a:fillRef>
          <a:effectRef idx="1">
            <a:schemeClr val="accent4"/>
          </a:effectRef>
          <a:fontRef idx="minor">
            <a:schemeClr val="dk1"/>
          </a:fontRef>
        </p:style>
        <p:txBody>
          <a:bodyPr rtlCol="0" anchor="ctr"/>
          <a:lstStyle/>
          <a:p>
            <a:r>
              <a:rPr lang="tr-TR" sz="2400" b="1" dirty="0">
                <a:solidFill>
                  <a:schemeClr val="tx1"/>
                </a:solidFill>
              </a:rPr>
              <a:t>Evet, </a:t>
            </a:r>
            <a:r>
              <a:rPr lang="tr-TR" sz="2400" dirty="0">
                <a:solidFill>
                  <a:schemeClr val="tx1"/>
                </a:solidFill>
              </a:rPr>
              <a:t>çünkü var olan parası nisap miktarını geçmiştir. </a:t>
            </a:r>
          </a:p>
        </p:txBody>
      </p:sp>
      <p:sp>
        <p:nvSpPr>
          <p:cNvPr id="20" name="5 Aşağı Ok"/>
          <p:cNvSpPr/>
          <p:nvPr/>
        </p:nvSpPr>
        <p:spPr>
          <a:xfrm>
            <a:off x="2600470" y="4301785"/>
            <a:ext cx="484632" cy="966937"/>
          </a:xfrm>
          <a:prstGeom prst="downArrow">
            <a:avLst/>
          </a:prstGeom>
          <a:solidFill>
            <a:schemeClr val="tx2">
              <a:lumMod val="75000"/>
            </a:schemeClr>
          </a:solidFill>
          <a:ln>
            <a:solidFill>
              <a:schemeClr val="tx2">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tr-TR"/>
          </a:p>
        </p:txBody>
      </p:sp>
      <p:sp>
        <p:nvSpPr>
          <p:cNvPr id="21" name="6 Yuvarlatılmış Dikdörtgen"/>
          <p:cNvSpPr/>
          <p:nvPr/>
        </p:nvSpPr>
        <p:spPr>
          <a:xfrm>
            <a:off x="1255353" y="5390147"/>
            <a:ext cx="3257636" cy="1192628"/>
          </a:xfrm>
          <a:prstGeom prst="roundRect">
            <a:avLst/>
          </a:prstGeom>
          <a:solidFill>
            <a:schemeClr val="accent4">
              <a:lumMod val="40000"/>
              <a:lumOff val="60000"/>
            </a:schemeClr>
          </a:solidFill>
          <a:ln>
            <a:solidFill>
              <a:srgbClr val="333F50"/>
            </a:solid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tr-TR" sz="2400" dirty="0">
                <a:solidFill>
                  <a:schemeClr val="tx1"/>
                </a:solidFill>
              </a:rPr>
              <a:t>Hayır. Çünkü nisap miktarı mallı </a:t>
            </a:r>
            <a:r>
              <a:rPr lang="tr-TR" sz="2400" b="1" dirty="0">
                <a:solidFill>
                  <a:schemeClr val="tx1"/>
                </a:solidFill>
              </a:rPr>
              <a:t>yoktur. </a:t>
            </a:r>
          </a:p>
        </p:txBody>
      </p:sp>
      <p:grpSp>
        <p:nvGrpSpPr>
          <p:cNvPr id="17" name="Grup 16"/>
          <p:cNvGrpSpPr/>
          <p:nvPr/>
        </p:nvGrpSpPr>
        <p:grpSpPr>
          <a:xfrm>
            <a:off x="532985" y="541421"/>
            <a:ext cx="916275" cy="2514903"/>
            <a:chOff x="1079133" y="1456948"/>
            <a:chExt cx="916275" cy="2746752"/>
          </a:xfrm>
        </p:grpSpPr>
        <p:cxnSp>
          <p:nvCxnSpPr>
            <p:cNvPr id="14" name="Düz Bağlayıcı 13"/>
            <p:cNvCxnSpPr/>
            <p:nvPr/>
          </p:nvCxnSpPr>
          <p:spPr>
            <a:xfrm>
              <a:off x="1115806" y="1456948"/>
              <a:ext cx="0" cy="2746752"/>
            </a:xfrm>
            <a:prstGeom prst="line">
              <a:avLst/>
            </a:prstGeom>
            <a:ln w="762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16" name="Düz Ok Bağlayıcısı 15"/>
            <p:cNvCxnSpPr/>
            <p:nvPr/>
          </p:nvCxnSpPr>
          <p:spPr>
            <a:xfrm flipV="1">
              <a:off x="1079133" y="4191000"/>
              <a:ext cx="916275" cy="12700"/>
            </a:xfrm>
            <a:prstGeom prst="straightConnector1">
              <a:avLst/>
            </a:prstGeom>
            <a:ln w="76200">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grpSp>
      <p:graphicFrame>
        <p:nvGraphicFramePr>
          <p:cNvPr id="29" name="Tablo 28"/>
          <p:cNvGraphicFramePr>
            <a:graphicFrameLocks noGrp="1"/>
          </p:cNvGraphicFramePr>
          <p:nvPr>
            <p:extLst>
              <p:ext uri="{D42A27DB-BD31-4B8C-83A1-F6EECF244321}">
                <p14:modId xmlns:p14="http://schemas.microsoft.com/office/powerpoint/2010/main" val="888739466"/>
              </p:ext>
            </p:extLst>
          </p:nvPr>
        </p:nvGraphicFramePr>
        <p:xfrm>
          <a:off x="1560307" y="1851149"/>
          <a:ext cx="2800035" cy="2353684"/>
        </p:xfrm>
        <a:graphic>
          <a:graphicData uri="http://schemas.openxmlformats.org/drawingml/2006/table">
            <a:tbl>
              <a:tblPr firstRow="1" bandRow="1">
                <a:tableStyleId>{21E4AEA4-8DFA-4A89-87EB-49C32662AFE0}</a:tableStyleId>
              </a:tblPr>
              <a:tblGrid>
                <a:gridCol w="2114322">
                  <a:extLst>
                    <a:ext uri="{9D8B030D-6E8A-4147-A177-3AD203B41FA5}">
                      <a16:colId xmlns:a16="http://schemas.microsoft.com/office/drawing/2014/main" val="648080137"/>
                    </a:ext>
                  </a:extLst>
                </a:gridCol>
                <a:gridCol w="685713">
                  <a:extLst>
                    <a:ext uri="{9D8B030D-6E8A-4147-A177-3AD203B41FA5}">
                      <a16:colId xmlns:a16="http://schemas.microsoft.com/office/drawing/2014/main" val="3401326672"/>
                    </a:ext>
                  </a:extLst>
                </a:gridCol>
              </a:tblGrid>
              <a:tr h="624358">
                <a:tc>
                  <a:txBody>
                    <a:bodyPr/>
                    <a:lstStyle/>
                    <a:p>
                      <a:endParaRPr lang="tr-TR" dirty="0"/>
                    </a:p>
                    <a:p>
                      <a:r>
                        <a:rPr lang="tr-TR" dirty="0"/>
                        <a:t>EVİ</a:t>
                      </a:r>
                    </a:p>
                  </a:txBody>
                  <a:tcPr/>
                </a:tc>
                <a:tc>
                  <a:txBody>
                    <a:bodyPr/>
                    <a:lstStyle/>
                    <a:p>
                      <a:endParaRPr lang="tr-TR" dirty="0"/>
                    </a:p>
                    <a:p>
                      <a:r>
                        <a:rPr lang="tr-TR" dirty="0"/>
                        <a:t>VAR</a:t>
                      </a:r>
                    </a:p>
                  </a:txBody>
                  <a:tcPr/>
                </a:tc>
                <a:extLst>
                  <a:ext uri="{0D108BD9-81ED-4DB2-BD59-A6C34878D82A}">
                    <a16:rowId xmlns:a16="http://schemas.microsoft.com/office/drawing/2014/main" val="1005497968"/>
                  </a:ext>
                </a:extLst>
              </a:tr>
              <a:tr h="408969">
                <a:tc>
                  <a:txBody>
                    <a:bodyPr/>
                    <a:lstStyle/>
                    <a:p>
                      <a:r>
                        <a:rPr lang="tr-TR" sz="2000" dirty="0"/>
                        <a:t>Arabası</a:t>
                      </a:r>
                    </a:p>
                  </a:txBody>
                  <a:tcPr anchor="ctr"/>
                </a:tc>
                <a:tc>
                  <a:txBody>
                    <a:bodyPr/>
                    <a:lstStyle/>
                    <a:p>
                      <a:r>
                        <a:rPr lang="tr-TR" sz="2000" dirty="0"/>
                        <a:t>VAR</a:t>
                      </a:r>
                    </a:p>
                  </a:txBody>
                  <a:tcPr anchor="ctr"/>
                </a:tc>
                <a:extLst>
                  <a:ext uri="{0D108BD9-81ED-4DB2-BD59-A6C34878D82A}">
                    <a16:rowId xmlns:a16="http://schemas.microsoft.com/office/drawing/2014/main" val="4248724563"/>
                  </a:ext>
                </a:extLst>
              </a:tr>
              <a:tr h="646835">
                <a:tc>
                  <a:txBody>
                    <a:bodyPr/>
                    <a:lstStyle/>
                    <a:p>
                      <a:r>
                        <a:rPr lang="tr-TR" sz="2000" dirty="0"/>
                        <a:t>Giyim imkanları</a:t>
                      </a:r>
                    </a:p>
                  </a:txBody>
                  <a:tcPr anchor="ctr"/>
                </a:tc>
                <a:tc>
                  <a:txBody>
                    <a:bodyPr/>
                    <a:lstStyle/>
                    <a:p>
                      <a:r>
                        <a:rPr lang="tr-TR" sz="2000" dirty="0"/>
                        <a:t>VAR</a:t>
                      </a:r>
                    </a:p>
                  </a:txBody>
                  <a:tcPr anchor="ctr"/>
                </a:tc>
                <a:extLst>
                  <a:ext uri="{0D108BD9-81ED-4DB2-BD59-A6C34878D82A}">
                    <a16:rowId xmlns:a16="http://schemas.microsoft.com/office/drawing/2014/main" val="1713514769"/>
                  </a:ext>
                </a:extLst>
              </a:tr>
              <a:tr h="657800">
                <a:tc>
                  <a:txBody>
                    <a:bodyPr/>
                    <a:lstStyle/>
                    <a:p>
                      <a:r>
                        <a:rPr lang="tr-TR" sz="2000" dirty="0"/>
                        <a:t>Eğitim, sağlık vb. </a:t>
                      </a:r>
                    </a:p>
                  </a:txBody>
                  <a:tcPr anchor="ctr"/>
                </a:tc>
                <a:tc>
                  <a:txBody>
                    <a:bodyPr/>
                    <a:lstStyle/>
                    <a:p>
                      <a:r>
                        <a:rPr lang="tr-TR" sz="2000" dirty="0"/>
                        <a:t>VAR</a:t>
                      </a:r>
                    </a:p>
                  </a:txBody>
                  <a:tcPr anchor="ctr"/>
                </a:tc>
                <a:extLst>
                  <a:ext uri="{0D108BD9-81ED-4DB2-BD59-A6C34878D82A}">
                    <a16:rowId xmlns:a16="http://schemas.microsoft.com/office/drawing/2014/main" val="2392938233"/>
                  </a:ext>
                </a:extLst>
              </a:tr>
            </a:tbl>
          </a:graphicData>
        </a:graphic>
      </p:graphicFrame>
      <p:sp>
        <p:nvSpPr>
          <p:cNvPr id="28" name="Yuvarlatılmış Dikdörtgen 27"/>
          <p:cNvSpPr/>
          <p:nvPr/>
        </p:nvSpPr>
        <p:spPr>
          <a:xfrm>
            <a:off x="2055281" y="1624786"/>
            <a:ext cx="1657781" cy="598808"/>
          </a:xfrm>
          <a:prstGeom prst="roundRect">
            <a:avLst/>
          </a:prstGeom>
          <a:solidFill>
            <a:srgbClr val="10A0C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400" b="1" dirty="0">
                <a:solidFill>
                  <a:schemeClr val="bg1"/>
                </a:solidFill>
              </a:rPr>
              <a:t>Ali Bey</a:t>
            </a:r>
          </a:p>
        </p:txBody>
      </p:sp>
      <p:graphicFrame>
        <p:nvGraphicFramePr>
          <p:cNvPr id="30" name="7 Tablo"/>
          <p:cNvGraphicFramePr>
            <a:graphicFrameLocks noGrp="1"/>
          </p:cNvGraphicFramePr>
          <p:nvPr>
            <p:extLst>
              <p:ext uri="{D42A27DB-BD31-4B8C-83A1-F6EECF244321}">
                <p14:modId xmlns:p14="http://schemas.microsoft.com/office/powerpoint/2010/main" val="3818767696"/>
              </p:ext>
            </p:extLst>
          </p:nvPr>
        </p:nvGraphicFramePr>
        <p:xfrm>
          <a:off x="5723807" y="1657248"/>
          <a:ext cx="2686267" cy="2946843"/>
        </p:xfrm>
        <a:graphic>
          <a:graphicData uri="http://schemas.openxmlformats.org/drawingml/2006/table">
            <a:tbl>
              <a:tblPr firstRow="1" bandRow="1">
                <a:tableStyleId>{F5AB1C69-6EDB-4FF4-983F-18BD219EF322}</a:tableStyleId>
              </a:tblPr>
              <a:tblGrid>
                <a:gridCol w="1465236">
                  <a:extLst>
                    <a:ext uri="{9D8B030D-6E8A-4147-A177-3AD203B41FA5}">
                      <a16:colId xmlns:a16="http://schemas.microsoft.com/office/drawing/2014/main" val="20000"/>
                    </a:ext>
                  </a:extLst>
                </a:gridCol>
                <a:gridCol w="1221031">
                  <a:extLst>
                    <a:ext uri="{9D8B030D-6E8A-4147-A177-3AD203B41FA5}">
                      <a16:colId xmlns:a16="http://schemas.microsoft.com/office/drawing/2014/main" val="20001"/>
                    </a:ext>
                  </a:extLst>
                </a:gridCol>
              </a:tblGrid>
              <a:tr h="659335">
                <a:tc>
                  <a:txBody>
                    <a:bodyPr/>
                    <a:lstStyle/>
                    <a:p>
                      <a:endParaRPr lang="tr-TR" sz="2000" dirty="0">
                        <a:solidFill>
                          <a:schemeClr val="tx1"/>
                        </a:solidFill>
                      </a:endParaRPr>
                    </a:p>
                    <a:p>
                      <a:r>
                        <a:rPr lang="tr-TR" sz="2000" dirty="0">
                          <a:solidFill>
                            <a:schemeClr val="tx1"/>
                          </a:solidFill>
                        </a:rPr>
                        <a:t>EVİ</a:t>
                      </a:r>
                    </a:p>
                  </a:txBody>
                  <a:tcPr/>
                </a:tc>
                <a:tc>
                  <a:txBody>
                    <a:bodyPr/>
                    <a:lstStyle/>
                    <a:p>
                      <a:endParaRPr lang="tr-TR" sz="2000" dirty="0">
                        <a:solidFill>
                          <a:schemeClr val="tx1"/>
                        </a:solidFill>
                      </a:endParaRPr>
                    </a:p>
                    <a:p>
                      <a:r>
                        <a:rPr lang="tr-TR" sz="2000" dirty="0">
                          <a:solidFill>
                            <a:schemeClr val="tx1"/>
                          </a:solidFill>
                        </a:rPr>
                        <a:t>VAR</a:t>
                      </a:r>
                    </a:p>
                  </a:txBody>
                  <a:tcPr/>
                </a:tc>
                <a:extLst>
                  <a:ext uri="{0D108BD9-81ED-4DB2-BD59-A6C34878D82A}">
                    <a16:rowId xmlns:a16="http://schemas.microsoft.com/office/drawing/2014/main" val="10001"/>
                  </a:ext>
                </a:extLst>
              </a:tr>
              <a:tr h="372667">
                <a:tc>
                  <a:txBody>
                    <a:bodyPr/>
                    <a:lstStyle/>
                    <a:p>
                      <a:r>
                        <a:rPr lang="tr-TR" sz="2000" dirty="0">
                          <a:solidFill>
                            <a:schemeClr val="tx1"/>
                          </a:solidFill>
                        </a:rPr>
                        <a:t>Arabası</a:t>
                      </a:r>
                    </a:p>
                  </a:txBody>
                  <a:tcPr/>
                </a:tc>
                <a:tc>
                  <a:txBody>
                    <a:bodyPr/>
                    <a:lstStyle/>
                    <a:p>
                      <a:r>
                        <a:rPr lang="tr-TR" sz="2000" dirty="0">
                          <a:solidFill>
                            <a:schemeClr val="tx1"/>
                          </a:solidFill>
                        </a:rPr>
                        <a:t>VAR</a:t>
                      </a:r>
                    </a:p>
                  </a:txBody>
                  <a:tcPr/>
                </a:tc>
                <a:extLst>
                  <a:ext uri="{0D108BD9-81ED-4DB2-BD59-A6C34878D82A}">
                    <a16:rowId xmlns:a16="http://schemas.microsoft.com/office/drawing/2014/main" val="10002"/>
                  </a:ext>
                </a:extLst>
              </a:tr>
              <a:tr h="659335">
                <a:tc>
                  <a:txBody>
                    <a:bodyPr/>
                    <a:lstStyle/>
                    <a:p>
                      <a:r>
                        <a:rPr lang="tr-TR" sz="2000" dirty="0">
                          <a:solidFill>
                            <a:schemeClr val="tx1"/>
                          </a:solidFill>
                        </a:rPr>
                        <a:t>Giyim imkanları</a:t>
                      </a:r>
                    </a:p>
                  </a:txBody>
                  <a:tcPr/>
                </a:tc>
                <a:tc>
                  <a:txBody>
                    <a:bodyPr/>
                    <a:lstStyle/>
                    <a:p>
                      <a:r>
                        <a:rPr lang="tr-TR" sz="2000" dirty="0">
                          <a:solidFill>
                            <a:schemeClr val="tx1"/>
                          </a:solidFill>
                        </a:rPr>
                        <a:t>VAR</a:t>
                      </a:r>
                    </a:p>
                  </a:txBody>
                  <a:tcPr/>
                </a:tc>
                <a:extLst>
                  <a:ext uri="{0D108BD9-81ED-4DB2-BD59-A6C34878D82A}">
                    <a16:rowId xmlns:a16="http://schemas.microsoft.com/office/drawing/2014/main" val="10003"/>
                  </a:ext>
                </a:extLst>
              </a:tr>
              <a:tr h="659335">
                <a:tc>
                  <a:txBody>
                    <a:bodyPr/>
                    <a:lstStyle/>
                    <a:p>
                      <a:r>
                        <a:rPr lang="tr-TR" sz="2000" dirty="0">
                          <a:solidFill>
                            <a:schemeClr val="tx1"/>
                          </a:solidFill>
                        </a:rPr>
                        <a:t>Eğitim, sağlık vb. </a:t>
                      </a:r>
                    </a:p>
                  </a:txBody>
                  <a:tcPr/>
                </a:tc>
                <a:tc>
                  <a:txBody>
                    <a:bodyPr/>
                    <a:lstStyle/>
                    <a:p>
                      <a:r>
                        <a:rPr lang="tr-TR" sz="2000" dirty="0">
                          <a:solidFill>
                            <a:schemeClr val="tx1"/>
                          </a:solidFill>
                        </a:rPr>
                        <a:t>VAR</a:t>
                      </a:r>
                    </a:p>
                  </a:txBody>
                  <a:tcPr/>
                </a:tc>
                <a:extLst>
                  <a:ext uri="{0D108BD9-81ED-4DB2-BD59-A6C34878D82A}">
                    <a16:rowId xmlns:a16="http://schemas.microsoft.com/office/drawing/2014/main" val="10004"/>
                  </a:ext>
                </a:extLst>
              </a:tr>
              <a:tr h="447483">
                <a:tc>
                  <a:txBody>
                    <a:bodyPr/>
                    <a:lstStyle/>
                    <a:p>
                      <a:r>
                        <a:rPr lang="tr-TR" sz="2000" dirty="0">
                          <a:solidFill>
                            <a:schemeClr val="tx1"/>
                          </a:solidFill>
                        </a:rPr>
                        <a:t>2. 500 TL</a:t>
                      </a:r>
                    </a:p>
                  </a:txBody>
                  <a:tcPr/>
                </a:tc>
                <a:tc>
                  <a:txBody>
                    <a:bodyPr/>
                    <a:lstStyle/>
                    <a:p>
                      <a:r>
                        <a:rPr lang="tr-TR" sz="2000" dirty="0">
                          <a:solidFill>
                            <a:schemeClr val="tx1"/>
                          </a:solidFill>
                        </a:rPr>
                        <a:t>VAR</a:t>
                      </a:r>
                    </a:p>
                  </a:txBody>
                  <a:tcPr/>
                </a:tc>
                <a:extLst>
                  <a:ext uri="{0D108BD9-81ED-4DB2-BD59-A6C34878D82A}">
                    <a16:rowId xmlns:a16="http://schemas.microsoft.com/office/drawing/2014/main" val="10005"/>
                  </a:ext>
                </a:extLst>
              </a:tr>
            </a:tbl>
          </a:graphicData>
        </a:graphic>
      </p:graphicFrame>
      <p:grpSp>
        <p:nvGrpSpPr>
          <p:cNvPr id="31" name="Grup 30"/>
          <p:cNvGrpSpPr/>
          <p:nvPr/>
        </p:nvGrpSpPr>
        <p:grpSpPr>
          <a:xfrm>
            <a:off x="4740547" y="240631"/>
            <a:ext cx="916275" cy="2815693"/>
            <a:chOff x="1079133" y="1456948"/>
            <a:chExt cx="916275" cy="2746752"/>
          </a:xfrm>
        </p:grpSpPr>
        <p:cxnSp>
          <p:nvCxnSpPr>
            <p:cNvPr id="32" name="Düz Bağlayıcı 31"/>
            <p:cNvCxnSpPr/>
            <p:nvPr/>
          </p:nvCxnSpPr>
          <p:spPr>
            <a:xfrm>
              <a:off x="1115806" y="1456948"/>
              <a:ext cx="0" cy="2746752"/>
            </a:xfrm>
            <a:prstGeom prst="line">
              <a:avLst/>
            </a:prstGeom>
            <a:ln w="762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33" name="Düz Ok Bağlayıcısı 32"/>
            <p:cNvCxnSpPr/>
            <p:nvPr/>
          </p:nvCxnSpPr>
          <p:spPr>
            <a:xfrm flipV="1">
              <a:off x="1079133" y="4191000"/>
              <a:ext cx="916275" cy="12700"/>
            </a:xfrm>
            <a:prstGeom prst="straightConnector1">
              <a:avLst/>
            </a:prstGeom>
            <a:ln w="76200">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grpSp>
      <p:grpSp>
        <p:nvGrpSpPr>
          <p:cNvPr id="34" name="Grup 33"/>
          <p:cNvGrpSpPr/>
          <p:nvPr/>
        </p:nvGrpSpPr>
        <p:grpSpPr>
          <a:xfrm>
            <a:off x="8651584" y="364129"/>
            <a:ext cx="916275" cy="2757532"/>
            <a:chOff x="1079133" y="1456948"/>
            <a:chExt cx="916275" cy="2746752"/>
          </a:xfrm>
        </p:grpSpPr>
        <p:cxnSp>
          <p:nvCxnSpPr>
            <p:cNvPr id="35" name="Düz Bağlayıcı 34"/>
            <p:cNvCxnSpPr/>
            <p:nvPr/>
          </p:nvCxnSpPr>
          <p:spPr>
            <a:xfrm>
              <a:off x="1115806" y="1456948"/>
              <a:ext cx="0" cy="2746752"/>
            </a:xfrm>
            <a:prstGeom prst="line">
              <a:avLst/>
            </a:prstGeom>
            <a:ln w="762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36" name="Düz Ok Bağlayıcısı 35"/>
            <p:cNvCxnSpPr/>
            <p:nvPr/>
          </p:nvCxnSpPr>
          <p:spPr>
            <a:xfrm flipV="1">
              <a:off x="1079133" y="4191000"/>
              <a:ext cx="916275" cy="12700"/>
            </a:xfrm>
            <a:prstGeom prst="straightConnector1">
              <a:avLst/>
            </a:prstGeom>
            <a:ln w="76200">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grpSp>
      <p:graphicFrame>
        <p:nvGraphicFramePr>
          <p:cNvPr id="37" name="10 Tablo"/>
          <p:cNvGraphicFramePr>
            <a:graphicFrameLocks noGrp="1"/>
          </p:cNvGraphicFramePr>
          <p:nvPr>
            <p:extLst>
              <p:ext uri="{D42A27DB-BD31-4B8C-83A1-F6EECF244321}">
                <p14:modId xmlns:p14="http://schemas.microsoft.com/office/powerpoint/2010/main" val="1208747045"/>
              </p:ext>
            </p:extLst>
          </p:nvPr>
        </p:nvGraphicFramePr>
        <p:xfrm>
          <a:off x="9686203" y="1657248"/>
          <a:ext cx="2389669" cy="2738721"/>
        </p:xfrm>
        <a:graphic>
          <a:graphicData uri="http://schemas.openxmlformats.org/drawingml/2006/table">
            <a:tbl>
              <a:tblPr firstRow="1" bandRow="1">
                <a:tableStyleId>{93296810-A885-4BE3-A3E7-6D5BEEA58F35}</a:tableStyleId>
              </a:tblPr>
              <a:tblGrid>
                <a:gridCol w="1610776">
                  <a:extLst>
                    <a:ext uri="{9D8B030D-6E8A-4147-A177-3AD203B41FA5}">
                      <a16:colId xmlns:a16="http://schemas.microsoft.com/office/drawing/2014/main" val="20000"/>
                    </a:ext>
                  </a:extLst>
                </a:gridCol>
                <a:gridCol w="778893">
                  <a:extLst>
                    <a:ext uri="{9D8B030D-6E8A-4147-A177-3AD203B41FA5}">
                      <a16:colId xmlns:a16="http://schemas.microsoft.com/office/drawing/2014/main" val="20001"/>
                    </a:ext>
                  </a:extLst>
                </a:gridCol>
              </a:tblGrid>
              <a:tr h="598669">
                <a:tc>
                  <a:txBody>
                    <a:bodyPr/>
                    <a:lstStyle/>
                    <a:p>
                      <a:endParaRPr lang="tr-TR" dirty="0"/>
                    </a:p>
                    <a:p>
                      <a:r>
                        <a:rPr lang="tr-TR" dirty="0"/>
                        <a:t>EVİ</a:t>
                      </a:r>
                    </a:p>
                  </a:txBody>
                  <a:tcPr/>
                </a:tc>
                <a:tc>
                  <a:txBody>
                    <a:bodyPr/>
                    <a:lstStyle/>
                    <a:p>
                      <a:endParaRPr lang="tr-TR" dirty="0"/>
                    </a:p>
                    <a:p>
                      <a:r>
                        <a:rPr lang="tr-TR" dirty="0"/>
                        <a:t>VAR</a:t>
                      </a:r>
                    </a:p>
                  </a:txBody>
                  <a:tcPr/>
                </a:tc>
                <a:extLst>
                  <a:ext uri="{0D108BD9-81ED-4DB2-BD59-A6C34878D82A}">
                    <a16:rowId xmlns:a16="http://schemas.microsoft.com/office/drawing/2014/main" val="10001"/>
                  </a:ext>
                </a:extLst>
              </a:tr>
              <a:tr h="342097">
                <a:tc>
                  <a:txBody>
                    <a:bodyPr/>
                    <a:lstStyle/>
                    <a:p>
                      <a:r>
                        <a:rPr lang="tr-TR" dirty="0"/>
                        <a:t>Arabası</a:t>
                      </a:r>
                    </a:p>
                  </a:txBody>
                  <a:tcPr/>
                </a:tc>
                <a:tc>
                  <a:txBody>
                    <a:bodyPr/>
                    <a:lstStyle/>
                    <a:p>
                      <a:r>
                        <a:rPr lang="tr-TR" dirty="0"/>
                        <a:t>VAR</a:t>
                      </a:r>
                    </a:p>
                  </a:txBody>
                  <a:tcPr/>
                </a:tc>
                <a:extLst>
                  <a:ext uri="{0D108BD9-81ED-4DB2-BD59-A6C34878D82A}">
                    <a16:rowId xmlns:a16="http://schemas.microsoft.com/office/drawing/2014/main" val="10002"/>
                  </a:ext>
                </a:extLst>
              </a:tr>
              <a:tr h="598669">
                <a:tc>
                  <a:txBody>
                    <a:bodyPr/>
                    <a:lstStyle/>
                    <a:p>
                      <a:r>
                        <a:rPr lang="tr-TR" dirty="0"/>
                        <a:t>Giyim imkanları</a:t>
                      </a:r>
                    </a:p>
                  </a:txBody>
                  <a:tcPr/>
                </a:tc>
                <a:tc>
                  <a:txBody>
                    <a:bodyPr/>
                    <a:lstStyle/>
                    <a:p>
                      <a:r>
                        <a:rPr lang="tr-TR" dirty="0"/>
                        <a:t>VAR</a:t>
                      </a:r>
                    </a:p>
                  </a:txBody>
                  <a:tcPr/>
                </a:tc>
                <a:extLst>
                  <a:ext uri="{0D108BD9-81ED-4DB2-BD59-A6C34878D82A}">
                    <a16:rowId xmlns:a16="http://schemas.microsoft.com/office/drawing/2014/main" val="10003"/>
                  </a:ext>
                </a:extLst>
              </a:tr>
              <a:tr h="598669">
                <a:tc>
                  <a:txBody>
                    <a:bodyPr/>
                    <a:lstStyle/>
                    <a:p>
                      <a:r>
                        <a:rPr lang="tr-TR" dirty="0"/>
                        <a:t>Eğitim, sağlık vb. </a:t>
                      </a:r>
                    </a:p>
                  </a:txBody>
                  <a:tcPr/>
                </a:tc>
                <a:tc>
                  <a:txBody>
                    <a:bodyPr/>
                    <a:lstStyle/>
                    <a:p>
                      <a:r>
                        <a:rPr lang="tr-TR" dirty="0"/>
                        <a:t>VAR</a:t>
                      </a:r>
                    </a:p>
                  </a:txBody>
                  <a:tcPr/>
                </a:tc>
                <a:extLst>
                  <a:ext uri="{0D108BD9-81ED-4DB2-BD59-A6C34878D82A}">
                    <a16:rowId xmlns:a16="http://schemas.microsoft.com/office/drawing/2014/main" val="10004"/>
                  </a:ext>
                </a:extLst>
              </a:tr>
              <a:tr h="452721">
                <a:tc>
                  <a:txBody>
                    <a:bodyPr/>
                    <a:lstStyle/>
                    <a:p>
                      <a:r>
                        <a:rPr lang="tr-TR" dirty="0"/>
                        <a:t>90. 000 TL</a:t>
                      </a:r>
                    </a:p>
                  </a:txBody>
                  <a:tcPr/>
                </a:tc>
                <a:tc>
                  <a:txBody>
                    <a:bodyPr/>
                    <a:lstStyle/>
                    <a:p>
                      <a:r>
                        <a:rPr lang="tr-TR" dirty="0"/>
                        <a:t>VAR</a:t>
                      </a:r>
                    </a:p>
                  </a:txBody>
                  <a:tcPr/>
                </a:tc>
                <a:extLst>
                  <a:ext uri="{0D108BD9-81ED-4DB2-BD59-A6C34878D82A}">
                    <a16:rowId xmlns:a16="http://schemas.microsoft.com/office/drawing/2014/main" val="10005"/>
                  </a:ext>
                </a:extLst>
              </a:tr>
            </a:tbl>
          </a:graphicData>
        </a:graphic>
      </p:graphicFrame>
      <p:grpSp>
        <p:nvGrpSpPr>
          <p:cNvPr id="4" name="Grup 3"/>
          <p:cNvGrpSpPr/>
          <p:nvPr/>
        </p:nvGrpSpPr>
        <p:grpSpPr>
          <a:xfrm>
            <a:off x="224588" y="143019"/>
            <a:ext cx="11553658" cy="801790"/>
            <a:chOff x="2317375" y="4127024"/>
            <a:chExt cx="1783949" cy="1293745"/>
          </a:xfrm>
        </p:grpSpPr>
        <p:sp>
          <p:nvSpPr>
            <p:cNvPr id="5" name="Dikdörtgen 4">
              <a:extLst>
                <a:ext uri="{FF2B5EF4-FFF2-40B4-BE49-F238E27FC236}">
                  <a16:creationId xmlns:a16="http://schemas.microsoft.com/office/drawing/2014/main" id="{7FE33A64-3F6F-4D0F-ADDF-C66C17F70C6A}"/>
                </a:ext>
              </a:extLst>
            </p:cNvPr>
            <p:cNvSpPr/>
            <p:nvPr/>
          </p:nvSpPr>
          <p:spPr>
            <a:xfrm rot="5400000" flipV="1">
              <a:off x="2589459" y="3908903"/>
              <a:ext cx="1239782" cy="1783949"/>
            </a:xfrm>
            <a:prstGeom prst="rect">
              <a:avLst/>
            </a:prstGeom>
            <a:solidFill>
              <a:schemeClr val="accent5">
                <a:lumMod val="20000"/>
                <a:lumOff val="80000"/>
              </a:schemeClr>
            </a:soli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60">
              <a:extLst>
                <a:ext uri="{FF2B5EF4-FFF2-40B4-BE49-F238E27FC236}">
                  <a16:creationId xmlns:a16="http://schemas.microsoft.com/office/drawing/2014/main" id="{F9A347F6-21F8-4498-810E-1BA4EA84A413}"/>
                </a:ext>
              </a:extLst>
            </p:cNvPr>
            <p:cNvSpPr txBox="1"/>
            <p:nvPr/>
          </p:nvSpPr>
          <p:spPr>
            <a:xfrm>
              <a:off x="2709584" y="4127024"/>
              <a:ext cx="967659" cy="1241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ea typeface="Open Sans Semibold" panose="020B0706030804020204" pitchFamily="34" charset="0"/>
                  <a:cs typeface="Open Sans Semibold" panose="020B0706030804020204" pitchFamily="34" charset="0"/>
                </a:rPr>
                <a:t>İslam’a göre kim zengin?</a:t>
              </a:r>
              <a:endParaRPr kumimoji="0" lang="en-IN" sz="7200" b="0" i="0" u="none" strike="noStrike" kern="1200" cap="none" spc="0" normalizeH="0" baseline="0" noProof="0" dirty="0">
                <a:ln>
                  <a:noFill/>
                </a:ln>
                <a:solidFill>
                  <a:prstClr val="black"/>
                </a:solidFill>
                <a:effectLst/>
                <a:uLnTx/>
                <a:uFillTx/>
              </a:endParaRPr>
            </a:p>
          </p:txBody>
        </p:sp>
      </p:grpSp>
      <p:sp>
        <p:nvSpPr>
          <p:cNvPr id="38" name="Yuvarlatılmış Dikdörtgen 37"/>
          <p:cNvSpPr/>
          <p:nvPr/>
        </p:nvSpPr>
        <p:spPr>
          <a:xfrm>
            <a:off x="6212908" y="1349058"/>
            <a:ext cx="1477404" cy="598808"/>
          </a:xfrm>
          <a:prstGeom prst="roundRect">
            <a:avLst/>
          </a:prstGeom>
          <a:solidFill>
            <a:srgbClr val="10A0C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400" b="1" dirty="0">
                <a:solidFill>
                  <a:schemeClr val="bg1"/>
                </a:solidFill>
              </a:rPr>
              <a:t>Veli Bey</a:t>
            </a:r>
          </a:p>
        </p:txBody>
      </p:sp>
      <p:sp>
        <p:nvSpPr>
          <p:cNvPr id="39" name="Yuvarlatılmış Dikdörtgen 38"/>
          <p:cNvSpPr/>
          <p:nvPr/>
        </p:nvSpPr>
        <p:spPr>
          <a:xfrm>
            <a:off x="10061621" y="1269276"/>
            <a:ext cx="1861369" cy="598808"/>
          </a:xfrm>
          <a:prstGeom prst="roundRect">
            <a:avLst/>
          </a:prstGeom>
          <a:solidFill>
            <a:srgbClr val="10A0C5"/>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2400" b="1" dirty="0">
                <a:solidFill>
                  <a:schemeClr val="bg1"/>
                </a:solidFill>
              </a:rPr>
              <a:t>Ayşe Hanım</a:t>
            </a:r>
          </a:p>
        </p:txBody>
      </p:sp>
    </p:spTree>
    <p:custDataLst>
      <p:tags r:id="rId1"/>
    </p:custDataLst>
    <p:extLst>
      <p:ext uri="{BB962C8B-B14F-4D97-AF65-F5344CB8AC3E}">
        <p14:creationId xmlns:p14="http://schemas.microsoft.com/office/powerpoint/2010/main" val="340659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50"/>
                                        <p:tgtEl>
                                          <p:spTgt spid="4"/>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750"/>
                                        <p:tgtEl>
                                          <p:spTgt spid="17"/>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up)">
                                      <p:cBhvr>
                                        <p:cTn id="24" dur="750"/>
                                        <p:tgtEl>
                                          <p:spTgt spid="31"/>
                                        </p:tgtEl>
                                      </p:cBhvr>
                                    </p:animEffect>
                                  </p:childTnLst>
                                </p:cTn>
                              </p:par>
                            </p:childTnLst>
                          </p:cTn>
                        </p:par>
                        <p:par>
                          <p:cTn id="25" fill="hold">
                            <p:stCondLst>
                              <p:cond delay="750"/>
                            </p:stCondLst>
                            <p:childTnLst>
                              <p:par>
                                <p:cTn id="26" presetID="22" presetClass="entr" presetSubtype="4"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wipe(down)">
                                      <p:cBhvr>
                                        <p:cTn id="28" dur="500"/>
                                        <p:tgtEl>
                                          <p:spTgt spid="38"/>
                                        </p:tgtEl>
                                      </p:cBhvr>
                                    </p:animEffect>
                                  </p:childTnLst>
                                </p:cTn>
                              </p:par>
                              <p:par>
                                <p:cTn id="29" presetID="47"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wipe(up)">
                                      <p:cBhvr>
                                        <p:cTn id="38" dur="750"/>
                                        <p:tgtEl>
                                          <p:spTgt spid="34"/>
                                        </p:tgtEl>
                                      </p:cBhvr>
                                    </p:animEffect>
                                  </p:childTnLst>
                                </p:cTn>
                              </p:par>
                            </p:childTnLst>
                          </p:cTn>
                        </p:par>
                        <p:par>
                          <p:cTn id="39" fill="hold">
                            <p:stCondLst>
                              <p:cond delay="750"/>
                            </p:stCondLst>
                            <p:childTnLst>
                              <p:par>
                                <p:cTn id="40" presetID="22" presetClass="entr" presetSubtype="4"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par>
                                <p:cTn id="43" presetID="47"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anim calcmode="lin" valueType="num">
                                      <p:cBhvr>
                                        <p:cTn id="46" dur="1000" fill="hold"/>
                                        <p:tgtEl>
                                          <p:spTgt spid="37"/>
                                        </p:tgtEl>
                                        <p:attrNameLst>
                                          <p:attrName>ppt_x</p:attrName>
                                        </p:attrNameLst>
                                      </p:cBhvr>
                                      <p:tavLst>
                                        <p:tav tm="0">
                                          <p:val>
                                            <p:strVal val="#ppt_x"/>
                                          </p:val>
                                        </p:tav>
                                        <p:tav tm="100000">
                                          <p:val>
                                            <p:strVal val="#ppt_x"/>
                                          </p:val>
                                        </p:tav>
                                      </p:tavLst>
                                    </p:anim>
                                    <p:anim calcmode="lin" valueType="num">
                                      <p:cBhvr>
                                        <p:cTn id="4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500" fill="hold"/>
                                        <p:tgtEl>
                                          <p:spTgt spid="21"/>
                                        </p:tgtEl>
                                        <p:attrNameLst>
                                          <p:attrName>ppt_x</p:attrName>
                                        </p:attrNameLst>
                                      </p:cBhvr>
                                      <p:tavLst>
                                        <p:tav tm="0">
                                          <p:val>
                                            <p:strVal val="#ppt_x"/>
                                          </p:val>
                                        </p:tav>
                                        <p:tav tm="100000">
                                          <p:val>
                                            <p:strVal val="#ppt_x"/>
                                          </p:val>
                                        </p:tav>
                                      </p:tavLst>
                                    </p:anim>
                                    <p:anim calcmode="lin" valueType="num">
                                      <p:cBhvr additive="base">
                                        <p:cTn id="5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1"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additive="base">
                                        <p:cTn id="62" dur="500" fill="hold"/>
                                        <p:tgtEl>
                                          <p:spTgt spid="22"/>
                                        </p:tgtEl>
                                        <p:attrNameLst>
                                          <p:attrName>ppt_x</p:attrName>
                                        </p:attrNameLst>
                                      </p:cBhvr>
                                      <p:tavLst>
                                        <p:tav tm="0">
                                          <p:val>
                                            <p:strVal val="#ppt_x"/>
                                          </p:val>
                                        </p:tav>
                                        <p:tav tm="100000">
                                          <p:val>
                                            <p:strVal val="#ppt_x"/>
                                          </p:val>
                                        </p:tav>
                                      </p:tavLst>
                                    </p:anim>
                                    <p:anim calcmode="lin" valueType="num">
                                      <p:cBhvr additive="base">
                                        <p:cTn id="63" dur="500" fill="hold"/>
                                        <p:tgtEl>
                                          <p:spTgt spid="22"/>
                                        </p:tgtEl>
                                        <p:attrNameLst>
                                          <p:attrName>ppt_y</p:attrName>
                                        </p:attrNameLst>
                                      </p:cBhvr>
                                      <p:tavLst>
                                        <p:tav tm="0">
                                          <p:val>
                                            <p:strVal val="0-#ppt_h/2"/>
                                          </p:val>
                                        </p:tav>
                                        <p:tav tm="100000">
                                          <p:val>
                                            <p:strVal val="#ppt_y"/>
                                          </p:val>
                                        </p:tav>
                                      </p:tavLst>
                                    </p:anim>
                                  </p:childTnLst>
                                </p:cTn>
                              </p:par>
                              <p:par>
                                <p:cTn id="64" presetID="2" presetClass="entr" presetSubtype="1"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1"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ppt_x"/>
                                          </p:val>
                                        </p:tav>
                                        <p:tav tm="100000">
                                          <p:val>
                                            <p:strVal val="#ppt_x"/>
                                          </p:val>
                                        </p:tav>
                                      </p:tavLst>
                                    </p:anim>
                                    <p:anim calcmode="lin" valueType="num">
                                      <p:cBhvr additive="base">
                                        <p:cTn id="73" dur="500" fill="hold"/>
                                        <p:tgtEl>
                                          <p:spTgt spid="24"/>
                                        </p:tgtEl>
                                        <p:attrNameLst>
                                          <p:attrName>ppt_y</p:attrName>
                                        </p:attrNameLst>
                                      </p:cBhvr>
                                      <p:tavLst>
                                        <p:tav tm="0">
                                          <p:val>
                                            <p:strVal val="0-#ppt_h/2"/>
                                          </p:val>
                                        </p:tav>
                                        <p:tav tm="100000">
                                          <p:val>
                                            <p:strVal val="#ppt_y"/>
                                          </p:val>
                                        </p:tav>
                                      </p:tavLst>
                                    </p:anim>
                                  </p:childTnLst>
                                </p:cTn>
                              </p:par>
                              <p:par>
                                <p:cTn id="74" presetID="2" presetClass="entr" presetSubtype="1"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0" grpId="0" animBg="1"/>
      <p:bldP spid="21" grpId="0" animBg="1"/>
      <p:bldP spid="28"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up 68"/>
          <p:cNvGrpSpPr/>
          <p:nvPr/>
        </p:nvGrpSpPr>
        <p:grpSpPr>
          <a:xfrm>
            <a:off x="304152" y="1334125"/>
            <a:ext cx="2181425" cy="3911061"/>
            <a:chOff x="304152" y="1334125"/>
            <a:chExt cx="2181425" cy="3911061"/>
          </a:xfrm>
        </p:grpSpPr>
        <p:sp>
          <p:nvSpPr>
            <p:cNvPr id="4" name="Rectangle 33">
              <a:extLst>
                <a:ext uri="{FF2B5EF4-FFF2-40B4-BE49-F238E27FC236}">
                  <a16:creationId xmlns:a16="http://schemas.microsoft.com/office/drawing/2014/main" id="{CC355EBB-21DA-492F-A9B0-240D2BFE4E90}"/>
                </a:ext>
              </a:extLst>
            </p:cNvPr>
            <p:cNvSpPr/>
            <p:nvPr/>
          </p:nvSpPr>
          <p:spPr>
            <a:xfrm>
              <a:off x="425402" y="2668966"/>
              <a:ext cx="2017176" cy="198962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34">
              <a:extLst>
                <a:ext uri="{FF2B5EF4-FFF2-40B4-BE49-F238E27FC236}">
                  <a16:creationId xmlns:a16="http://schemas.microsoft.com/office/drawing/2014/main" id="{485C82F3-5928-4E38-91B0-5FF72A9D78BD}"/>
                </a:ext>
              </a:extLst>
            </p:cNvPr>
            <p:cNvSpPr/>
            <p:nvPr/>
          </p:nvSpPr>
          <p:spPr>
            <a:xfrm>
              <a:off x="386274" y="3674981"/>
              <a:ext cx="2017176" cy="880823"/>
            </a:xfrm>
            <a:prstGeom prst="rect">
              <a:avLst/>
            </a:prstGeom>
            <a:gradFill>
              <a:gsLst>
                <a:gs pos="0">
                  <a:schemeClr val="accent2"/>
                </a:gs>
                <a:gs pos="100000">
                  <a:schemeClr val="accent2">
                    <a:lumMod val="75000"/>
                  </a:schemeClr>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117">
              <a:extLst>
                <a:ext uri="{FF2B5EF4-FFF2-40B4-BE49-F238E27FC236}">
                  <a16:creationId xmlns:a16="http://schemas.microsoft.com/office/drawing/2014/main" id="{F7F5409B-8BA4-4BDC-A0B0-DF1B38D90474}"/>
                </a:ext>
              </a:extLst>
            </p:cNvPr>
            <p:cNvSpPr/>
            <p:nvPr/>
          </p:nvSpPr>
          <p:spPr>
            <a:xfrm>
              <a:off x="469034" y="2661827"/>
              <a:ext cx="1851660" cy="1830176"/>
            </a:xfrm>
            <a:custGeom>
              <a:avLst/>
              <a:gdLst>
                <a:gd name="connsiteX0" fmla="*/ 925828 w 1851660"/>
                <a:gd name="connsiteY0" fmla="*/ 64769 h 1830176"/>
                <a:gd name="connsiteX1" fmla="*/ 71813 w 1851660"/>
                <a:gd name="connsiteY1" fmla="*/ 918784 h 1830176"/>
                <a:gd name="connsiteX2" fmla="*/ 925828 w 1851660"/>
                <a:gd name="connsiteY2" fmla="*/ 1772799 h 1830176"/>
                <a:gd name="connsiteX3" fmla="*/ 1779843 w 1851660"/>
                <a:gd name="connsiteY3" fmla="*/ 918784 h 1830176"/>
                <a:gd name="connsiteX4" fmla="*/ 925828 w 1851660"/>
                <a:gd name="connsiteY4" fmla="*/ 64769 h 1830176"/>
                <a:gd name="connsiteX5" fmla="*/ 0 w 1851660"/>
                <a:gd name="connsiteY5" fmla="*/ 0 h 1830176"/>
                <a:gd name="connsiteX6" fmla="*/ 1851660 w 1851660"/>
                <a:gd name="connsiteY6" fmla="*/ 0 h 1830176"/>
                <a:gd name="connsiteX7" fmla="*/ 1851660 w 1851660"/>
                <a:gd name="connsiteY7" fmla="*/ 1830176 h 1830176"/>
                <a:gd name="connsiteX8" fmla="*/ 0 w 1851660"/>
                <a:gd name="connsiteY8" fmla="*/ 1830176 h 18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1830176">
                  <a:moveTo>
                    <a:pt x="925828" y="64769"/>
                  </a:moveTo>
                  <a:cubicBezTo>
                    <a:pt x="454169" y="64769"/>
                    <a:pt x="71813" y="447125"/>
                    <a:pt x="71813" y="918784"/>
                  </a:cubicBezTo>
                  <a:cubicBezTo>
                    <a:pt x="71813" y="1390443"/>
                    <a:pt x="454169" y="1772799"/>
                    <a:pt x="925828" y="1772799"/>
                  </a:cubicBezTo>
                  <a:cubicBezTo>
                    <a:pt x="1397487" y="1772799"/>
                    <a:pt x="1779843" y="1390443"/>
                    <a:pt x="1779843" y="918784"/>
                  </a:cubicBezTo>
                  <a:cubicBezTo>
                    <a:pt x="1779843" y="447125"/>
                    <a:pt x="1397487" y="64769"/>
                    <a:pt x="925828" y="64769"/>
                  </a:cubicBezTo>
                  <a:close/>
                  <a:moveTo>
                    <a:pt x="0" y="0"/>
                  </a:moveTo>
                  <a:lnTo>
                    <a:pt x="1851660" y="0"/>
                  </a:lnTo>
                  <a:lnTo>
                    <a:pt x="1851660" y="1830176"/>
                  </a:lnTo>
                  <a:lnTo>
                    <a:pt x="0" y="1830176"/>
                  </a:lnTo>
                  <a:close/>
                </a:path>
              </a:pathLst>
            </a:custGeom>
            <a:solidFill>
              <a:schemeClr val="bg1">
                <a:lumMod val="85000"/>
              </a:schemeClr>
            </a:solidFill>
            <a:ln>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35">
              <a:extLst>
                <a:ext uri="{FF2B5EF4-FFF2-40B4-BE49-F238E27FC236}">
                  <a16:creationId xmlns:a16="http://schemas.microsoft.com/office/drawing/2014/main" id="{49B7E1C1-12C1-4CBA-9F79-A75305F9190C}"/>
                </a:ext>
              </a:extLst>
            </p:cNvPr>
            <p:cNvSpPr/>
            <p:nvPr/>
          </p:nvSpPr>
          <p:spPr>
            <a:xfrm>
              <a:off x="316078" y="2503454"/>
              <a:ext cx="2157573" cy="2155135"/>
            </a:xfrm>
            <a:custGeom>
              <a:avLst/>
              <a:gdLst>
                <a:gd name="connsiteX0" fmla="*/ 1078784 w 2157573"/>
                <a:gd name="connsiteY0" fmla="*/ 223551 h 2155135"/>
                <a:gd name="connsiteX1" fmla="*/ 224769 w 2157573"/>
                <a:gd name="connsiteY1" fmla="*/ 1077566 h 2155135"/>
                <a:gd name="connsiteX2" fmla="*/ 1078784 w 2157573"/>
                <a:gd name="connsiteY2" fmla="*/ 1931581 h 2155135"/>
                <a:gd name="connsiteX3" fmla="*/ 1932799 w 2157573"/>
                <a:gd name="connsiteY3" fmla="*/ 1077566 h 2155135"/>
                <a:gd name="connsiteX4" fmla="*/ 1078784 w 2157573"/>
                <a:gd name="connsiteY4" fmla="*/ 223551 h 2155135"/>
                <a:gd name="connsiteX5" fmla="*/ 0 w 2157573"/>
                <a:gd name="connsiteY5" fmla="*/ 0 h 2155135"/>
                <a:gd name="connsiteX6" fmla="*/ 2157573 w 2157573"/>
                <a:gd name="connsiteY6" fmla="*/ 0 h 2155135"/>
                <a:gd name="connsiteX7" fmla="*/ 2157573 w 2157573"/>
                <a:gd name="connsiteY7" fmla="*/ 2155135 h 2155135"/>
                <a:gd name="connsiteX8" fmla="*/ 0 w 2157573"/>
                <a:gd name="connsiteY8" fmla="*/ 2155135 h 215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573" h="2155135">
                  <a:moveTo>
                    <a:pt x="1078784" y="223551"/>
                  </a:moveTo>
                  <a:cubicBezTo>
                    <a:pt x="607125" y="223551"/>
                    <a:pt x="224769" y="605907"/>
                    <a:pt x="224769" y="1077566"/>
                  </a:cubicBezTo>
                  <a:cubicBezTo>
                    <a:pt x="224769" y="1549225"/>
                    <a:pt x="607125" y="1931581"/>
                    <a:pt x="1078784" y="1931581"/>
                  </a:cubicBezTo>
                  <a:cubicBezTo>
                    <a:pt x="1550443" y="1931581"/>
                    <a:pt x="1932799" y="1549225"/>
                    <a:pt x="1932799" y="1077566"/>
                  </a:cubicBezTo>
                  <a:cubicBezTo>
                    <a:pt x="1932799" y="605907"/>
                    <a:pt x="1550443" y="223551"/>
                    <a:pt x="1078784" y="223551"/>
                  </a:cubicBezTo>
                  <a:close/>
                  <a:moveTo>
                    <a:pt x="0" y="0"/>
                  </a:moveTo>
                  <a:lnTo>
                    <a:pt x="2157573" y="0"/>
                  </a:lnTo>
                  <a:lnTo>
                    <a:pt x="2157573" y="2155135"/>
                  </a:lnTo>
                  <a:lnTo>
                    <a:pt x="0" y="215513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36">
              <a:extLst>
                <a:ext uri="{FF2B5EF4-FFF2-40B4-BE49-F238E27FC236}">
                  <a16:creationId xmlns:a16="http://schemas.microsoft.com/office/drawing/2014/main" id="{D8F38B8E-5285-408C-9052-08E7282EA29A}"/>
                </a:ext>
              </a:extLst>
            </p:cNvPr>
            <p:cNvSpPr/>
            <p:nvPr/>
          </p:nvSpPr>
          <p:spPr>
            <a:xfrm>
              <a:off x="328004" y="1334125"/>
              <a:ext cx="2157573" cy="1169330"/>
            </a:xfrm>
            <a:prstGeom prst="rect">
              <a:avLst/>
            </a:prstGeom>
            <a:gradFill>
              <a:gsLst>
                <a:gs pos="0">
                  <a:schemeClr val="bg2">
                    <a:lumMod val="25000"/>
                  </a:schemeClr>
                </a:gs>
                <a:gs pos="50000">
                  <a:schemeClr val="bg2">
                    <a:lumMod val="10000"/>
                  </a:schemeClr>
                </a:gs>
                <a:gs pos="100000">
                  <a:schemeClr val="tx1">
                    <a:lumMod val="95000"/>
                    <a:lumOff val="5000"/>
                  </a:schemeClr>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0" normalizeH="0" baseline="0" noProof="0" dirty="0">
                  <a:ln>
                    <a:noFill/>
                  </a:ln>
                  <a:solidFill>
                    <a:prstClr val="white"/>
                  </a:solidFill>
                  <a:effectLst/>
                  <a:uLnTx/>
                  <a:uFillTx/>
                  <a:latin typeface="Calibri" panose="020F0502020204030204"/>
                  <a:ea typeface="+mn-ea"/>
                  <a:cs typeface="+mn-cs"/>
                </a:rPr>
                <a:t>Para, altın, gümüş</a:t>
              </a:r>
              <a:endParaRPr kumimoji="0" lang="en-US" sz="280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37">
              <a:extLst>
                <a:ext uri="{FF2B5EF4-FFF2-40B4-BE49-F238E27FC236}">
                  <a16:creationId xmlns:a16="http://schemas.microsoft.com/office/drawing/2014/main" id="{0E842C4D-4F1B-4007-BA8F-12B217C144C7}"/>
                </a:ext>
              </a:extLst>
            </p:cNvPr>
            <p:cNvSpPr/>
            <p:nvPr/>
          </p:nvSpPr>
          <p:spPr>
            <a:xfrm>
              <a:off x="316076" y="4658590"/>
              <a:ext cx="2157573" cy="58659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1/40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4" name="Resim 53"/>
            <p:cNvPicPr>
              <a:picLocks noChangeAspect="1"/>
            </p:cNvPicPr>
            <p:nvPr/>
          </p:nvPicPr>
          <p:blipFill>
            <a:blip r:embed="rId4"/>
            <a:stretch>
              <a:fillRect/>
            </a:stretch>
          </p:blipFill>
          <p:spPr>
            <a:xfrm>
              <a:off x="304152" y="2523028"/>
              <a:ext cx="2140272" cy="2105188"/>
            </a:xfrm>
            <a:prstGeom prst="ellipse">
              <a:avLst/>
            </a:prstGeom>
          </p:spPr>
        </p:pic>
      </p:grpSp>
      <p:sp>
        <p:nvSpPr>
          <p:cNvPr id="55" name="Dikdörtgen 54"/>
          <p:cNvSpPr/>
          <p:nvPr/>
        </p:nvSpPr>
        <p:spPr>
          <a:xfrm>
            <a:off x="150183" y="5215711"/>
            <a:ext cx="2449872"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rPr>
              <a:t>Altın, gümüş ve para</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kırkta biri</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Dikdörtgen 55"/>
          <p:cNvSpPr/>
          <p:nvPr/>
        </p:nvSpPr>
        <p:spPr>
          <a:xfrm>
            <a:off x="2698231" y="5260682"/>
            <a:ext cx="2548327"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40’tan 120’e kadar 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120’den 200’e kadar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Koyun verilir.</a:t>
            </a:r>
          </a:p>
        </p:txBody>
      </p:sp>
      <p:grpSp>
        <p:nvGrpSpPr>
          <p:cNvPr id="70" name="Grup 69"/>
          <p:cNvGrpSpPr/>
          <p:nvPr/>
        </p:nvGrpSpPr>
        <p:grpSpPr>
          <a:xfrm>
            <a:off x="2729678" y="1334125"/>
            <a:ext cx="2171427" cy="3911061"/>
            <a:chOff x="2729678" y="1334125"/>
            <a:chExt cx="2171427" cy="3911061"/>
          </a:xfrm>
        </p:grpSpPr>
        <p:sp>
          <p:nvSpPr>
            <p:cNvPr id="7" name="Rectangle 39">
              <a:extLst>
                <a:ext uri="{FF2B5EF4-FFF2-40B4-BE49-F238E27FC236}">
                  <a16:creationId xmlns:a16="http://schemas.microsoft.com/office/drawing/2014/main" id="{52F9E3AE-6F0F-461C-93D4-9257530D702C}"/>
                </a:ext>
              </a:extLst>
            </p:cNvPr>
            <p:cNvSpPr/>
            <p:nvPr/>
          </p:nvSpPr>
          <p:spPr>
            <a:xfrm>
              <a:off x="2813728" y="2566181"/>
              <a:ext cx="2017176" cy="19896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40">
              <a:extLst>
                <a:ext uri="{FF2B5EF4-FFF2-40B4-BE49-F238E27FC236}">
                  <a16:creationId xmlns:a16="http://schemas.microsoft.com/office/drawing/2014/main" id="{A3A8B403-C07A-49CF-8CE6-947D212F58E1}"/>
                </a:ext>
              </a:extLst>
            </p:cNvPr>
            <p:cNvSpPr/>
            <p:nvPr/>
          </p:nvSpPr>
          <p:spPr>
            <a:xfrm>
              <a:off x="2813728" y="3075983"/>
              <a:ext cx="2017176" cy="1479821"/>
            </a:xfrm>
            <a:prstGeom prst="rect">
              <a:avLst/>
            </a:prstGeom>
            <a:gradFill>
              <a:gsLst>
                <a:gs pos="0">
                  <a:schemeClr val="accent3"/>
                </a:gs>
                <a:gs pos="100000">
                  <a:schemeClr val="accent3">
                    <a:lumMod val="75000"/>
                  </a:schemeClr>
                </a:gs>
              </a:gsLst>
            </a:gradFill>
            <a:ln>
              <a:noFill/>
            </a:ln>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18">
              <a:extLst>
                <a:ext uri="{FF2B5EF4-FFF2-40B4-BE49-F238E27FC236}">
                  <a16:creationId xmlns:a16="http://schemas.microsoft.com/office/drawing/2014/main" id="{7642E59C-8645-4CDD-825B-3D6D8696DABF}"/>
                </a:ext>
              </a:extLst>
            </p:cNvPr>
            <p:cNvSpPr/>
            <p:nvPr/>
          </p:nvSpPr>
          <p:spPr>
            <a:xfrm>
              <a:off x="2907711" y="2661827"/>
              <a:ext cx="1851660" cy="1830176"/>
            </a:xfrm>
            <a:custGeom>
              <a:avLst/>
              <a:gdLst>
                <a:gd name="connsiteX0" fmla="*/ 925828 w 1851660"/>
                <a:gd name="connsiteY0" fmla="*/ 64769 h 1830176"/>
                <a:gd name="connsiteX1" fmla="*/ 71813 w 1851660"/>
                <a:gd name="connsiteY1" fmla="*/ 918784 h 1830176"/>
                <a:gd name="connsiteX2" fmla="*/ 925828 w 1851660"/>
                <a:gd name="connsiteY2" fmla="*/ 1772799 h 1830176"/>
                <a:gd name="connsiteX3" fmla="*/ 1779843 w 1851660"/>
                <a:gd name="connsiteY3" fmla="*/ 918784 h 1830176"/>
                <a:gd name="connsiteX4" fmla="*/ 925828 w 1851660"/>
                <a:gd name="connsiteY4" fmla="*/ 64769 h 1830176"/>
                <a:gd name="connsiteX5" fmla="*/ 0 w 1851660"/>
                <a:gd name="connsiteY5" fmla="*/ 0 h 1830176"/>
                <a:gd name="connsiteX6" fmla="*/ 1851660 w 1851660"/>
                <a:gd name="connsiteY6" fmla="*/ 0 h 1830176"/>
                <a:gd name="connsiteX7" fmla="*/ 1851660 w 1851660"/>
                <a:gd name="connsiteY7" fmla="*/ 1830176 h 1830176"/>
                <a:gd name="connsiteX8" fmla="*/ 0 w 1851660"/>
                <a:gd name="connsiteY8" fmla="*/ 1830176 h 18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1830176">
                  <a:moveTo>
                    <a:pt x="925828" y="64769"/>
                  </a:moveTo>
                  <a:cubicBezTo>
                    <a:pt x="454169" y="64769"/>
                    <a:pt x="71813" y="447125"/>
                    <a:pt x="71813" y="918784"/>
                  </a:cubicBezTo>
                  <a:cubicBezTo>
                    <a:pt x="71813" y="1390443"/>
                    <a:pt x="454169" y="1772799"/>
                    <a:pt x="925828" y="1772799"/>
                  </a:cubicBezTo>
                  <a:cubicBezTo>
                    <a:pt x="1397487" y="1772799"/>
                    <a:pt x="1779843" y="1390443"/>
                    <a:pt x="1779843" y="918784"/>
                  </a:cubicBezTo>
                  <a:cubicBezTo>
                    <a:pt x="1779843" y="447125"/>
                    <a:pt x="1397487" y="64769"/>
                    <a:pt x="925828" y="64769"/>
                  </a:cubicBezTo>
                  <a:close/>
                  <a:moveTo>
                    <a:pt x="0" y="0"/>
                  </a:moveTo>
                  <a:lnTo>
                    <a:pt x="1851660" y="0"/>
                  </a:lnTo>
                  <a:lnTo>
                    <a:pt x="1851660" y="1830176"/>
                  </a:lnTo>
                  <a:lnTo>
                    <a:pt x="0" y="1830176"/>
                  </a:lnTo>
                  <a:close/>
                </a:path>
              </a:pathLst>
            </a:custGeom>
            <a:solidFill>
              <a:schemeClr val="bg1">
                <a:lumMod val="85000"/>
              </a:schemeClr>
            </a:solidFill>
            <a:ln>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41">
              <a:extLst>
                <a:ext uri="{FF2B5EF4-FFF2-40B4-BE49-F238E27FC236}">
                  <a16:creationId xmlns:a16="http://schemas.microsoft.com/office/drawing/2014/main" id="{88006DB0-EBDB-47FA-B080-33691BC28785}"/>
                </a:ext>
              </a:extLst>
            </p:cNvPr>
            <p:cNvSpPr/>
            <p:nvPr/>
          </p:nvSpPr>
          <p:spPr>
            <a:xfrm>
              <a:off x="2743532" y="2503454"/>
              <a:ext cx="2157573" cy="2155135"/>
            </a:xfrm>
            <a:custGeom>
              <a:avLst/>
              <a:gdLst>
                <a:gd name="connsiteX0" fmla="*/ 1078784 w 2157573"/>
                <a:gd name="connsiteY0" fmla="*/ 223551 h 2155135"/>
                <a:gd name="connsiteX1" fmla="*/ 224769 w 2157573"/>
                <a:gd name="connsiteY1" fmla="*/ 1077566 h 2155135"/>
                <a:gd name="connsiteX2" fmla="*/ 1078784 w 2157573"/>
                <a:gd name="connsiteY2" fmla="*/ 1931581 h 2155135"/>
                <a:gd name="connsiteX3" fmla="*/ 1932799 w 2157573"/>
                <a:gd name="connsiteY3" fmla="*/ 1077566 h 2155135"/>
                <a:gd name="connsiteX4" fmla="*/ 1078784 w 2157573"/>
                <a:gd name="connsiteY4" fmla="*/ 223551 h 2155135"/>
                <a:gd name="connsiteX5" fmla="*/ 0 w 2157573"/>
                <a:gd name="connsiteY5" fmla="*/ 0 h 2155135"/>
                <a:gd name="connsiteX6" fmla="*/ 2157573 w 2157573"/>
                <a:gd name="connsiteY6" fmla="*/ 0 h 2155135"/>
                <a:gd name="connsiteX7" fmla="*/ 2157573 w 2157573"/>
                <a:gd name="connsiteY7" fmla="*/ 2155135 h 2155135"/>
                <a:gd name="connsiteX8" fmla="*/ 0 w 2157573"/>
                <a:gd name="connsiteY8" fmla="*/ 2155135 h 215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573" h="2155135">
                  <a:moveTo>
                    <a:pt x="1078784" y="223551"/>
                  </a:moveTo>
                  <a:cubicBezTo>
                    <a:pt x="607125" y="223551"/>
                    <a:pt x="224769" y="605907"/>
                    <a:pt x="224769" y="1077566"/>
                  </a:cubicBezTo>
                  <a:cubicBezTo>
                    <a:pt x="224769" y="1549225"/>
                    <a:pt x="607125" y="1931581"/>
                    <a:pt x="1078784" y="1931581"/>
                  </a:cubicBezTo>
                  <a:cubicBezTo>
                    <a:pt x="1550443" y="1931581"/>
                    <a:pt x="1932799" y="1549225"/>
                    <a:pt x="1932799" y="1077566"/>
                  </a:cubicBezTo>
                  <a:cubicBezTo>
                    <a:pt x="1932799" y="605907"/>
                    <a:pt x="1550443" y="223551"/>
                    <a:pt x="1078784" y="223551"/>
                  </a:cubicBezTo>
                  <a:close/>
                  <a:moveTo>
                    <a:pt x="0" y="0"/>
                  </a:moveTo>
                  <a:lnTo>
                    <a:pt x="2157573" y="0"/>
                  </a:lnTo>
                  <a:lnTo>
                    <a:pt x="2157573" y="2155135"/>
                  </a:lnTo>
                  <a:lnTo>
                    <a:pt x="0" y="215513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72">
              <a:extLst>
                <a:ext uri="{FF2B5EF4-FFF2-40B4-BE49-F238E27FC236}">
                  <a16:creationId xmlns:a16="http://schemas.microsoft.com/office/drawing/2014/main" id="{CBF1FC8F-6751-4E87-BC74-38CE67DAC9E4}"/>
                </a:ext>
              </a:extLst>
            </p:cNvPr>
            <p:cNvSpPr/>
            <p:nvPr/>
          </p:nvSpPr>
          <p:spPr>
            <a:xfrm>
              <a:off x="2743531" y="1334125"/>
              <a:ext cx="2157573" cy="1169330"/>
            </a:xfrm>
            <a:prstGeom prst="rect">
              <a:avLst/>
            </a:prstGeom>
            <a:gradFill>
              <a:gsLst>
                <a:gs pos="0">
                  <a:schemeClr val="bg2">
                    <a:lumMod val="25000"/>
                  </a:schemeClr>
                </a:gs>
                <a:gs pos="50000">
                  <a:schemeClr val="bg2">
                    <a:lumMod val="10000"/>
                  </a:schemeClr>
                </a:gs>
                <a:gs pos="100000">
                  <a:schemeClr val="tx1">
                    <a:lumMod val="95000"/>
                    <a:lumOff val="5000"/>
                  </a:schemeClr>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i="0" u="none" strike="noStrike" kern="1200" cap="none" spc="0" normalizeH="0" baseline="0" noProof="0" dirty="0">
                  <a:ln>
                    <a:noFill/>
                  </a:ln>
                  <a:solidFill>
                    <a:prstClr val="white"/>
                  </a:solidFill>
                  <a:effectLst/>
                  <a:uLnTx/>
                  <a:uFillTx/>
                  <a:latin typeface="Calibri" panose="020F0502020204030204"/>
                  <a:ea typeface="+mn-ea"/>
                  <a:cs typeface="+mn-cs"/>
                </a:rPr>
                <a:t>Koyun ve keçi gibi küçükbaş hayvanlar</a:t>
              </a:r>
            </a:p>
          </p:txBody>
        </p:sp>
        <p:sp>
          <p:nvSpPr>
            <p:cNvPr id="21" name="Rectangle 73">
              <a:extLst>
                <a:ext uri="{FF2B5EF4-FFF2-40B4-BE49-F238E27FC236}">
                  <a16:creationId xmlns:a16="http://schemas.microsoft.com/office/drawing/2014/main" id="{78599E7C-3063-40FA-8DE2-8FE8CD783948}"/>
                </a:ext>
              </a:extLst>
            </p:cNvPr>
            <p:cNvSpPr/>
            <p:nvPr/>
          </p:nvSpPr>
          <p:spPr>
            <a:xfrm>
              <a:off x="2743530" y="4658590"/>
              <a:ext cx="2157573" cy="586596"/>
            </a:xfrm>
            <a:prstGeom prst="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1/40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Resim 56"/>
            <p:cNvPicPr>
              <a:picLocks noChangeAspect="1"/>
            </p:cNvPicPr>
            <p:nvPr/>
          </p:nvPicPr>
          <p:blipFill>
            <a:blip r:embed="rId5"/>
            <a:stretch>
              <a:fillRect/>
            </a:stretch>
          </p:blipFill>
          <p:spPr>
            <a:xfrm>
              <a:off x="2729678" y="2590174"/>
              <a:ext cx="2102483" cy="1973482"/>
            </a:xfrm>
            <a:prstGeom prst="ellipse">
              <a:avLst/>
            </a:prstGeom>
          </p:spPr>
        </p:pic>
      </p:grpSp>
      <p:sp>
        <p:nvSpPr>
          <p:cNvPr id="58" name="Dikdörtgen 57"/>
          <p:cNvSpPr/>
          <p:nvPr/>
        </p:nvSpPr>
        <p:spPr>
          <a:xfrm>
            <a:off x="5262524" y="5264842"/>
            <a:ext cx="1999327"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30 taneden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1 tane verilir.</a:t>
            </a:r>
          </a:p>
        </p:txBody>
      </p:sp>
      <p:sp>
        <p:nvSpPr>
          <p:cNvPr id="59" name="Dikdörtgen 58"/>
          <p:cNvSpPr/>
          <p:nvPr/>
        </p:nvSpPr>
        <p:spPr>
          <a:xfrm>
            <a:off x="7522073" y="5168896"/>
            <a:ext cx="213159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5 deve için 1 koyun</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 (veya 1 Keçi)</a:t>
            </a:r>
          </a:p>
        </p:txBody>
      </p:sp>
      <p:sp>
        <p:nvSpPr>
          <p:cNvPr id="60" name="Dikdörtgen 59"/>
          <p:cNvSpPr/>
          <p:nvPr/>
        </p:nvSpPr>
        <p:spPr>
          <a:xfrm>
            <a:off x="9376229" y="5173127"/>
            <a:ext cx="2815771"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Arpa, buğday, mısır vb. 1/10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FF0000"/>
                </a:solidFill>
                <a:effectLst/>
                <a:uLnTx/>
                <a:uFillTx/>
                <a:latin typeface="Calibri" panose="020F0502020204030204"/>
                <a:ea typeface="+mn-ea"/>
                <a:cs typeface="+mn-cs"/>
              </a:rPr>
              <a:t>(Masraf varsa 1/20)</a:t>
            </a:r>
            <a:endParaRPr kumimoji="0" lang="it-IT"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nvGrpSpPr>
          <p:cNvPr id="2" name="Grup 1"/>
          <p:cNvGrpSpPr/>
          <p:nvPr/>
        </p:nvGrpSpPr>
        <p:grpSpPr>
          <a:xfrm>
            <a:off x="3367314" y="87084"/>
            <a:ext cx="5820228" cy="827377"/>
            <a:chOff x="3396343" y="-63"/>
            <a:chExt cx="5820228" cy="827377"/>
          </a:xfrm>
        </p:grpSpPr>
        <p:sp>
          <p:nvSpPr>
            <p:cNvPr id="61" name="Arrow: Pentagon 15">
              <a:extLst>
                <a:ext uri="{FF2B5EF4-FFF2-40B4-BE49-F238E27FC236}">
                  <a16:creationId xmlns:a16="http://schemas.microsoft.com/office/drawing/2014/main" id="{3A5CE01E-0C86-4C77-BADA-11D864BB19B7}"/>
                </a:ext>
              </a:extLst>
            </p:cNvPr>
            <p:cNvSpPr/>
            <p:nvPr/>
          </p:nvSpPr>
          <p:spPr>
            <a:xfrm>
              <a:off x="3429726" y="48051"/>
              <a:ext cx="5786845" cy="779263"/>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ight Triangle 16">
              <a:extLst>
                <a:ext uri="{FF2B5EF4-FFF2-40B4-BE49-F238E27FC236}">
                  <a16:creationId xmlns:a16="http://schemas.microsoft.com/office/drawing/2014/main" id="{E0D0968C-4F8A-4733-A4D4-EB12FDF788FB}"/>
                </a:ext>
              </a:extLst>
            </p:cNvPr>
            <p:cNvSpPr/>
            <p:nvPr/>
          </p:nvSpPr>
          <p:spPr>
            <a:xfrm rot="5400000">
              <a:off x="3518664" y="-122384"/>
              <a:ext cx="798350" cy="1042992"/>
            </a:xfrm>
            <a:prstGeom prst="rtTriangle">
              <a:avLst/>
            </a:prstGeom>
            <a:gradFill>
              <a:gsLst>
                <a:gs pos="27000">
                  <a:srgbClr val="5BEF82"/>
                </a:gs>
                <a:gs pos="0">
                  <a:srgbClr val="14D246"/>
                </a:gs>
                <a:gs pos="81000">
                  <a:srgbClr val="5BEF82"/>
                </a:gs>
                <a:gs pos="90000">
                  <a:srgbClr val="14D246"/>
                </a:gs>
                <a:gs pos="100000">
                  <a:srgbClr val="5BEF82"/>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18">
              <a:extLst>
                <a:ext uri="{FF2B5EF4-FFF2-40B4-BE49-F238E27FC236}">
                  <a16:creationId xmlns:a16="http://schemas.microsoft.com/office/drawing/2014/main" id="{FDB6A509-1E3C-48AC-BEBE-B6E2D8FD265D}"/>
                </a:ext>
              </a:extLst>
            </p:cNvPr>
            <p:cNvSpPr txBox="1"/>
            <p:nvPr/>
          </p:nvSpPr>
          <p:spPr>
            <a:xfrm>
              <a:off x="3420907" y="0"/>
              <a:ext cx="9002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3</a:t>
              </a:r>
              <a:endParaRPr kumimoji="0" lang="en-IN" sz="36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65" name="TextBox 19">
              <a:extLst>
                <a:ext uri="{FF2B5EF4-FFF2-40B4-BE49-F238E27FC236}">
                  <a16:creationId xmlns:a16="http://schemas.microsoft.com/office/drawing/2014/main" id="{92000D24-1EDA-45A8-A5F9-8C205DA1B906}"/>
                </a:ext>
              </a:extLst>
            </p:cNvPr>
            <p:cNvSpPr txBox="1"/>
            <p:nvPr/>
          </p:nvSpPr>
          <p:spPr>
            <a:xfrm>
              <a:off x="3987159" y="133995"/>
              <a:ext cx="52033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300" normalizeH="0" baseline="0" noProof="0" dirty="0">
                  <a:ln>
                    <a:noFill/>
                  </a:ln>
                  <a:solidFill>
                    <a:prstClr val="black">
                      <a:lumMod val="75000"/>
                      <a:lumOff val="25000"/>
                    </a:prstClr>
                  </a:solidFill>
                  <a:effectLst/>
                  <a:uLnTx/>
                  <a:uFillTx/>
                  <a:latin typeface="Calibri" panose="020F0502020204030204"/>
                  <a:ea typeface="+mn-ea"/>
                  <a:cs typeface="Calibri Light" panose="020F0302020204030204" pitchFamily="34" charset="0"/>
                </a:rPr>
                <a:t>Nelerden Zekat Verilir?</a:t>
              </a:r>
              <a:endParaRPr kumimoji="0" lang="en-IN" sz="3200" b="1" i="0" u="none" strike="noStrike" kern="1200" cap="none" spc="300" normalizeH="0" baseline="0" noProof="0" dirty="0">
                <a:ln>
                  <a:noFill/>
                </a:ln>
                <a:solidFill>
                  <a:prstClr val="black">
                    <a:lumMod val="75000"/>
                    <a:lumOff val="25000"/>
                  </a:prstClr>
                </a:solidFill>
                <a:effectLst/>
                <a:uLnTx/>
                <a:uFillTx/>
                <a:latin typeface="Calibri" panose="020F0502020204030204"/>
                <a:ea typeface="+mn-ea"/>
                <a:cs typeface="Calibri Light" panose="020F0302020204030204" pitchFamily="34" charset="0"/>
              </a:endParaRPr>
            </a:p>
          </p:txBody>
        </p:sp>
      </p:grpSp>
      <p:grpSp>
        <p:nvGrpSpPr>
          <p:cNvPr id="71" name="Grup 70"/>
          <p:cNvGrpSpPr/>
          <p:nvPr/>
        </p:nvGrpSpPr>
        <p:grpSpPr>
          <a:xfrm>
            <a:off x="5119268" y="1334125"/>
            <a:ext cx="2157575" cy="3911061"/>
            <a:chOff x="5119268" y="1334125"/>
            <a:chExt cx="2157575" cy="3911061"/>
          </a:xfrm>
        </p:grpSpPr>
        <p:sp>
          <p:nvSpPr>
            <p:cNvPr id="9" name="Rectangle 75">
              <a:extLst>
                <a:ext uri="{FF2B5EF4-FFF2-40B4-BE49-F238E27FC236}">
                  <a16:creationId xmlns:a16="http://schemas.microsoft.com/office/drawing/2014/main" id="{DC71142A-6259-4BE2-8A61-51636E7A4334}"/>
                </a:ext>
              </a:extLst>
            </p:cNvPr>
            <p:cNvSpPr/>
            <p:nvPr/>
          </p:nvSpPr>
          <p:spPr>
            <a:xfrm>
              <a:off x="5189468" y="2566181"/>
              <a:ext cx="2017176" cy="1989624"/>
            </a:xfrm>
            <a:prstGeom prst="rect">
              <a:avLst/>
            </a:prstGeom>
            <a:solidFill>
              <a:schemeClr val="accent5">
                <a:lumMod val="20000"/>
                <a:lumOff val="80000"/>
              </a:schemeClr>
            </a:solidFill>
            <a:ln>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76">
              <a:extLst>
                <a:ext uri="{FF2B5EF4-FFF2-40B4-BE49-F238E27FC236}">
                  <a16:creationId xmlns:a16="http://schemas.microsoft.com/office/drawing/2014/main" id="{B82D7DA6-102C-486C-B091-8097418E047F}"/>
                </a:ext>
              </a:extLst>
            </p:cNvPr>
            <p:cNvSpPr/>
            <p:nvPr/>
          </p:nvSpPr>
          <p:spPr>
            <a:xfrm>
              <a:off x="5189468" y="3308211"/>
              <a:ext cx="2017176" cy="1247593"/>
            </a:xfrm>
            <a:prstGeom prst="rect">
              <a:avLst/>
            </a:prstGeom>
            <a:gradFill>
              <a:gsLst>
                <a:gs pos="0">
                  <a:schemeClr val="accent5"/>
                </a:gs>
                <a:gs pos="100000">
                  <a:schemeClr val="accent5">
                    <a:lumMod val="75000"/>
                  </a:schemeClr>
                </a:gs>
              </a:gsLst>
            </a:gradFill>
            <a:ln>
              <a:noFill/>
            </a:ln>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19">
              <a:extLst>
                <a:ext uri="{FF2B5EF4-FFF2-40B4-BE49-F238E27FC236}">
                  <a16:creationId xmlns:a16="http://schemas.microsoft.com/office/drawing/2014/main" id="{9D00582D-DCB6-460E-B92E-6ECE9941D17B}"/>
                </a:ext>
              </a:extLst>
            </p:cNvPr>
            <p:cNvSpPr/>
            <p:nvPr/>
          </p:nvSpPr>
          <p:spPr>
            <a:xfrm>
              <a:off x="5272226" y="2661827"/>
              <a:ext cx="1851660" cy="1830176"/>
            </a:xfrm>
            <a:custGeom>
              <a:avLst/>
              <a:gdLst>
                <a:gd name="connsiteX0" fmla="*/ 925828 w 1851660"/>
                <a:gd name="connsiteY0" fmla="*/ 64769 h 1830176"/>
                <a:gd name="connsiteX1" fmla="*/ 71813 w 1851660"/>
                <a:gd name="connsiteY1" fmla="*/ 918784 h 1830176"/>
                <a:gd name="connsiteX2" fmla="*/ 925828 w 1851660"/>
                <a:gd name="connsiteY2" fmla="*/ 1772799 h 1830176"/>
                <a:gd name="connsiteX3" fmla="*/ 1779843 w 1851660"/>
                <a:gd name="connsiteY3" fmla="*/ 918784 h 1830176"/>
                <a:gd name="connsiteX4" fmla="*/ 925828 w 1851660"/>
                <a:gd name="connsiteY4" fmla="*/ 64769 h 1830176"/>
                <a:gd name="connsiteX5" fmla="*/ 0 w 1851660"/>
                <a:gd name="connsiteY5" fmla="*/ 0 h 1830176"/>
                <a:gd name="connsiteX6" fmla="*/ 1851660 w 1851660"/>
                <a:gd name="connsiteY6" fmla="*/ 0 h 1830176"/>
                <a:gd name="connsiteX7" fmla="*/ 1851660 w 1851660"/>
                <a:gd name="connsiteY7" fmla="*/ 1830176 h 1830176"/>
                <a:gd name="connsiteX8" fmla="*/ 0 w 1851660"/>
                <a:gd name="connsiteY8" fmla="*/ 1830176 h 18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1830176">
                  <a:moveTo>
                    <a:pt x="925828" y="64769"/>
                  </a:moveTo>
                  <a:cubicBezTo>
                    <a:pt x="454169" y="64769"/>
                    <a:pt x="71813" y="447125"/>
                    <a:pt x="71813" y="918784"/>
                  </a:cubicBezTo>
                  <a:cubicBezTo>
                    <a:pt x="71813" y="1390443"/>
                    <a:pt x="454169" y="1772799"/>
                    <a:pt x="925828" y="1772799"/>
                  </a:cubicBezTo>
                  <a:cubicBezTo>
                    <a:pt x="1397487" y="1772799"/>
                    <a:pt x="1779843" y="1390443"/>
                    <a:pt x="1779843" y="918784"/>
                  </a:cubicBezTo>
                  <a:cubicBezTo>
                    <a:pt x="1779843" y="447125"/>
                    <a:pt x="1397487" y="64769"/>
                    <a:pt x="925828" y="64769"/>
                  </a:cubicBezTo>
                  <a:close/>
                  <a:moveTo>
                    <a:pt x="0" y="0"/>
                  </a:moveTo>
                  <a:lnTo>
                    <a:pt x="1851660" y="0"/>
                  </a:lnTo>
                  <a:lnTo>
                    <a:pt x="1851660" y="1830176"/>
                  </a:lnTo>
                  <a:lnTo>
                    <a:pt x="0" y="1830176"/>
                  </a:lnTo>
                  <a:close/>
                </a:path>
              </a:pathLst>
            </a:cu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77">
              <a:extLst>
                <a:ext uri="{FF2B5EF4-FFF2-40B4-BE49-F238E27FC236}">
                  <a16:creationId xmlns:a16="http://schemas.microsoft.com/office/drawing/2014/main" id="{2E293B2A-AB5D-47E6-82E1-5026D208FCAB}"/>
                </a:ext>
              </a:extLst>
            </p:cNvPr>
            <p:cNvSpPr/>
            <p:nvPr/>
          </p:nvSpPr>
          <p:spPr>
            <a:xfrm>
              <a:off x="5119270" y="2503454"/>
              <a:ext cx="2157573" cy="2155135"/>
            </a:xfrm>
            <a:custGeom>
              <a:avLst/>
              <a:gdLst>
                <a:gd name="connsiteX0" fmla="*/ 1078784 w 2157573"/>
                <a:gd name="connsiteY0" fmla="*/ 223551 h 2155135"/>
                <a:gd name="connsiteX1" fmla="*/ 224769 w 2157573"/>
                <a:gd name="connsiteY1" fmla="*/ 1077566 h 2155135"/>
                <a:gd name="connsiteX2" fmla="*/ 1078784 w 2157573"/>
                <a:gd name="connsiteY2" fmla="*/ 1931581 h 2155135"/>
                <a:gd name="connsiteX3" fmla="*/ 1932799 w 2157573"/>
                <a:gd name="connsiteY3" fmla="*/ 1077566 h 2155135"/>
                <a:gd name="connsiteX4" fmla="*/ 1078784 w 2157573"/>
                <a:gd name="connsiteY4" fmla="*/ 223551 h 2155135"/>
                <a:gd name="connsiteX5" fmla="*/ 0 w 2157573"/>
                <a:gd name="connsiteY5" fmla="*/ 0 h 2155135"/>
                <a:gd name="connsiteX6" fmla="*/ 2157573 w 2157573"/>
                <a:gd name="connsiteY6" fmla="*/ 0 h 2155135"/>
                <a:gd name="connsiteX7" fmla="*/ 2157573 w 2157573"/>
                <a:gd name="connsiteY7" fmla="*/ 2155135 h 2155135"/>
                <a:gd name="connsiteX8" fmla="*/ 0 w 2157573"/>
                <a:gd name="connsiteY8" fmla="*/ 2155135 h 215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573" h="2155135">
                  <a:moveTo>
                    <a:pt x="1078784" y="223551"/>
                  </a:moveTo>
                  <a:cubicBezTo>
                    <a:pt x="607125" y="223551"/>
                    <a:pt x="224769" y="605907"/>
                    <a:pt x="224769" y="1077566"/>
                  </a:cubicBezTo>
                  <a:cubicBezTo>
                    <a:pt x="224769" y="1549225"/>
                    <a:pt x="607125" y="1931581"/>
                    <a:pt x="1078784" y="1931581"/>
                  </a:cubicBezTo>
                  <a:cubicBezTo>
                    <a:pt x="1550443" y="1931581"/>
                    <a:pt x="1932799" y="1549225"/>
                    <a:pt x="1932799" y="1077566"/>
                  </a:cubicBezTo>
                  <a:cubicBezTo>
                    <a:pt x="1932799" y="605907"/>
                    <a:pt x="1550443" y="223551"/>
                    <a:pt x="1078784" y="223551"/>
                  </a:cubicBezTo>
                  <a:close/>
                  <a:moveTo>
                    <a:pt x="0" y="0"/>
                  </a:moveTo>
                  <a:lnTo>
                    <a:pt x="2157573" y="0"/>
                  </a:lnTo>
                  <a:lnTo>
                    <a:pt x="2157573" y="2155135"/>
                  </a:lnTo>
                  <a:lnTo>
                    <a:pt x="0" y="215513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78">
              <a:extLst>
                <a:ext uri="{FF2B5EF4-FFF2-40B4-BE49-F238E27FC236}">
                  <a16:creationId xmlns:a16="http://schemas.microsoft.com/office/drawing/2014/main" id="{443A8948-B48D-41C9-89C5-C7FEE86CC129}"/>
                </a:ext>
              </a:extLst>
            </p:cNvPr>
            <p:cNvSpPr/>
            <p:nvPr/>
          </p:nvSpPr>
          <p:spPr>
            <a:xfrm>
              <a:off x="5119269" y="1334125"/>
              <a:ext cx="2157573" cy="1169329"/>
            </a:xfrm>
            <a:prstGeom prst="rect">
              <a:avLst/>
            </a:prstGeom>
            <a:gradFill>
              <a:gsLst>
                <a:gs pos="0">
                  <a:schemeClr val="bg2">
                    <a:lumMod val="25000"/>
                  </a:schemeClr>
                </a:gs>
                <a:gs pos="50000">
                  <a:schemeClr val="bg2">
                    <a:lumMod val="10000"/>
                  </a:schemeClr>
                </a:gs>
                <a:gs pos="100000">
                  <a:schemeClr val="tx1">
                    <a:lumMod val="95000"/>
                    <a:lumOff val="5000"/>
                  </a:schemeClr>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i="0" u="none" strike="noStrike" kern="1200" cap="none" spc="0" normalizeH="0" baseline="0" noProof="0" dirty="0">
                  <a:ln>
                    <a:noFill/>
                  </a:ln>
                  <a:solidFill>
                    <a:prstClr val="white"/>
                  </a:solidFill>
                  <a:effectLst/>
                  <a:uLnTx/>
                  <a:uFillTx/>
                  <a:latin typeface="Calibri" panose="020F0502020204030204"/>
                  <a:ea typeface="+mn-ea"/>
                  <a:cs typeface="+mn-cs"/>
                </a:rPr>
                <a:t>Sığır, manda gibi büyükbaş hayvanlar</a:t>
              </a:r>
            </a:p>
          </p:txBody>
        </p:sp>
        <p:sp>
          <p:nvSpPr>
            <p:cNvPr id="24" name="Rectangle 79">
              <a:extLst>
                <a:ext uri="{FF2B5EF4-FFF2-40B4-BE49-F238E27FC236}">
                  <a16:creationId xmlns:a16="http://schemas.microsoft.com/office/drawing/2014/main" id="{AB7BD684-7591-4886-90DA-417C211B2859}"/>
                </a:ext>
              </a:extLst>
            </p:cNvPr>
            <p:cNvSpPr/>
            <p:nvPr/>
          </p:nvSpPr>
          <p:spPr>
            <a:xfrm>
              <a:off x="5119268" y="4658590"/>
              <a:ext cx="2157573" cy="586596"/>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1/30</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6" name="Resim 65"/>
            <p:cNvPicPr>
              <a:picLocks noChangeAspect="1"/>
            </p:cNvPicPr>
            <p:nvPr/>
          </p:nvPicPr>
          <p:blipFill>
            <a:blip r:embed="rId6"/>
            <a:stretch>
              <a:fillRect/>
            </a:stretch>
          </p:blipFill>
          <p:spPr>
            <a:xfrm>
              <a:off x="5239470" y="2589703"/>
              <a:ext cx="1884416" cy="1947634"/>
            </a:xfrm>
            <a:prstGeom prst="ellipse">
              <a:avLst/>
            </a:prstGeom>
          </p:spPr>
        </p:pic>
      </p:grpSp>
      <p:grpSp>
        <p:nvGrpSpPr>
          <p:cNvPr id="72" name="Grup 71"/>
          <p:cNvGrpSpPr/>
          <p:nvPr/>
        </p:nvGrpSpPr>
        <p:grpSpPr>
          <a:xfrm>
            <a:off x="7577791" y="1334125"/>
            <a:ext cx="2157575" cy="3911061"/>
            <a:chOff x="7577791" y="1334125"/>
            <a:chExt cx="2157575" cy="3911061"/>
          </a:xfrm>
        </p:grpSpPr>
        <p:sp>
          <p:nvSpPr>
            <p:cNvPr id="11" name="Rectangle 81">
              <a:extLst>
                <a:ext uri="{FF2B5EF4-FFF2-40B4-BE49-F238E27FC236}">
                  <a16:creationId xmlns:a16="http://schemas.microsoft.com/office/drawing/2014/main" id="{F949BBE0-5382-4C7F-9C02-4098702FD10D}"/>
                </a:ext>
              </a:extLst>
            </p:cNvPr>
            <p:cNvSpPr/>
            <p:nvPr/>
          </p:nvSpPr>
          <p:spPr>
            <a:xfrm>
              <a:off x="7647989" y="2566181"/>
              <a:ext cx="2017176" cy="19896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82">
              <a:extLst>
                <a:ext uri="{FF2B5EF4-FFF2-40B4-BE49-F238E27FC236}">
                  <a16:creationId xmlns:a16="http://schemas.microsoft.com/office/drawing/2014/main" id="{238A0F47-609E-4F54-8ABD-02870D986C60}"/>
                </a:ext>
              </a:extLst>
            </p:cNvPr>
            <p:cNvSpPr/>
            <p:nvPr/>
          </p:nvSpPr>
          <p:spPr>
            <a:xfrm>
              <a:off x="7647989" y="4135526"/>
              <a:ext cx="2017176" cy="420278"/>
            </a:xfrm>
            <a:prstGeom prst="rect">
              <a:avLst/>
            </a:prstGeom>
            <a:gradFill>
              <a:gsLst>
                <a:gs pos="0">
                  <a:schemeClr val="accent6"/>
                </a:gs>
                <a:gs pos="100000">
                  <a:schemeClr val="accent6">
                    <a:lumMod val="75000"/>
                  </a:schemeClr>
                </a:gs>
              </a:gsLst>
            </a:gra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20">
              <a:extLst>
                <a:ext uri="{FF2B5EF4-FFF2-40B4-BE49-F238E27FC236}">
                  <a16:creationId xmlns:a16="http://schemas.microsoft.com/office/drawing/2014/main" id="{7E88DF26-9BF0-4D38-B4C3-0A2C05E3ECAE}"/>
                </a:ext>
              </a:extLst>
            </p:cNvPr>
            <p:cNvSpPr/>
            <p:nvPr/>
          </p:nvSpPr>
          <p:spPr>
            <a:xfrm>
              <a:off x="7730747" y="2661827"/>
              <a:ext cx="1851660" cy="1830176"/>
            </a:xfrm>
            <a:custGeom>
              <a:avLst/>
              <a:gdLst>
                <a:gd name="connsiteX0" fmla="*/ 925828 w 1851660"/>
                <a:gd name="connsiteY0" fmla="*/ 64769 h 1830176"/>
                <a:gd name="connsiteX1" fmla="*/ 71813 w 1851660"/>
                <a:gd name="connsiteY1" fmla="*/ 918784 h 1830176"/>
                <a:gd name="connsiteX2" fmla="*/ 925828 w 1851660"/>
                <a:gd name="connsiteY2" fmla="*/ 1772799 h 1830176"/>
                <a:gd name="connsiteX3" fmla="*/ 1779843 w 1851660"/>
                <a:gd name="connsiteY3" fmla="*/ 918784 h 1830176"/>
                <a:gd name="connsiteX4" fmla="*/ 925828 w 1851660"/>
                <a:gd name="connsiteY4" fmla="*/ 64769 h 1830176"/>
                <a:gd name="connsiteX5" fmla="*/ 0 w 1851660"/>
                <a:gd name="connsiteY5" fmla="*/ 0 h 1830176"/>
                <a:gd name="connsiteX6" fmla="*/ 1851660 w 1851660"/>
                <a:gd name="connsiteY6" fmla="*/ 0 h 1830176"/>
                <a:gd name="connsiteX7" fmla="*/ 1851660 w 1851660"/>
                <a:gd name="connsiteY7" fmla="*/ 1830176 h 1830176"/>
                <a:gd name="connsiteX8" fmla="*/ 0 w 1851660"/>
                <a:gd name="connsiteY8" fmla="*/ 1830176 h 18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1830176">
                  <a:moveTo>
                    <a:pt x="925828" y="64769"/>
                  </a:moveTo>
                  <a:cubicBezTo>
                    <a:pt x="454169" y="64769"/>
                    <a:pt x="71813" y="447125"/>
                    <a:pt x="71813" y="918784"/>
                  </a:cubicBezTo>
                  <a:cubicBezTo>
                    <a:pt x="71813" y="1390443"/>
                    <a:pt x="454169" y="1772799"/>
                    <a:pt x="925828" y="1772799"/>
                  </a:cubicBezTo>
                  <a:cubicBezTo>
                    <a:pt x="1397487" y="1772799"/>
                    <a:pt x="1779843" y="1390443"/>
                    <a:pt x="1779843" y="918784"/>
                  </a:cubicBezTo>
                  <a:cubicBezTo>
                    <a:pt x="1779843" y="447125"/>
                    <a:pt x="1397487" y="64769"/>
                    <a:pt x="925828" y="64769"/>
                  </a:cubicBezTo>
                  <a:close/>
                  <a:moveTo>
                    <a:pt x="0" y="0"/>
                  </a:moveTo>
                  <a:lnTo>
                    <a:pt x="1851660" y="0"/>
                  </a:lnTo>
                  <a:lnTo>
                    <a:pt x="1851660" y="1830176"/>
                  </a:lnTo>
                  <a:lnTo>
                    <a:pt x="0" y="1830176"/>
                  </a:lnTo>
                  <a:close/>
                </a:path>
              </a:pathLst>
            </a:custGeom>
            <a:solidFill>
              <a:schemeClr val="bg1">
                <a:lumMod val="85000"/>
              </a:schemeClr>
            </a:solidFill>
            <a:ln>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83">
              <a:extLst>
                <a:ext uri="{FF2B5EF4-FFF2-40B4-BE49-F238E27FC236}">
                  <a16:creationId xmlns:a16="http://schemas.microsoft.com/office/drawing/2014/main" id="{E48AEADB-4C5C-455B-8283-64CA9A094D20}"/>
                </a:ext>
              </a:extLst>
            </p:cNvPr>
            <p:cNvSpPr/>
            <p:nvPr/>
          </p:nvSpPr>
          <p:spPr>
            <a:xfrm>
              <a:off x="7577793" y="2503454"/>
              <a:ext cx="2157573" cy="2155135"/>
            </a:xfrm>
            <a:custGeom>
              <a:avLst/>
              <a:gdLst>
                <a:gd name="connsiteX0" fmla="*/ 1078784 w 2157573"/>
                <a:gd name="connsiteY0" fmla="*/ 223551 h 2155135"/>
                <a:gd name="connsiteX1" fmla="*/ 224769 w 2157573"/>
                <a:gd name="connsiteY1" fmla="*/ 1077566 h 2155135"/>
                <a:gd name="connsiteX2" fmla="*/ 1078784 w 2157573"/>
                <a:gd name="connsiteY2" fmla="*/ 1931581 h 2155135"/>
                <a:gd name="connsiteX3" fmla="*/ 1932799 w 2157573"/>
                <a:gd name="connsiteY3" fmla="*/ 1077566 h 2155135"/>
                <a:gd name="connsiteX4" fmla="*/ 1078784 w 2157573"/>
                <a:gd name="connsiteY4" fmla="*/ 223551 h 2155135"/>
                <a:gd name="connsiteX5" fmla="*/ 0 w 2157573"/>
                <a:gd name="connsiteY5" fmla="*/ 0 h 2155135"/>
                <a:gd name="connsiteX6" fmla="*/ 2157573 w 2157573"/>
                <a:gd name="connsiteY6" fmla="*/ 0 h 2155135"/>
                <a:gd name="connsiteX7" fmla="*/ 2157573 w 2157573"/>
                <a:gd name="connsiteY7" fmla="*/ 2155135 h 2155135"/>
                <a:gd name="connsiteX8" fmla="*/ 0 w 2157573"/>
                <a:gd name="connsiteY8" fmla="*/ 2155135 h 215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573" h="2155135">
                  <a:moveTo>
                    <a:pt x="1078784" y="223551"/>
                  </a:moveTo>
                  <a:cubicBezTo>
                    <a:pt x="607125" y="223551"/>
                    <a:pt x="224769" y="605907"/>
                    <a:pt x="224769" y="1077566"/>
                  </a:cubicBezTo>
                  <a:cubicBezTo>
                    <a:pt x="224769" y="1549225"/>
                    <a:pt x="607125" y="1931581"/>
                    <a:pt x="1078784" y="1931581"/>
                  </a:cubicBezTo>
                  <a:cubicBezTo>
                    <a:pt x="1550443" y="1931581"/>
                    <a:pt x="1932799" y="1549225"/>
                    <a:pt x="1932799" y="1077566"/>
                  </a:cubicBezTo>
                  <a:cubicBezTo>
                    <a:pt x="1932799" y="605907"/>
                    <a:pt x="1550443" y="223551"/>
                    <a:pt x="1078784" y="223551"/>
                  </a:cubicBezTo>
                  <a:close/>
                  <a:moveTo>
                    <a:pt x="0" y="0"/>
                  </a:moveTo>
                  <a:lnTo>
                    <a:pt x="2157573" y="0"/>
                  </a:lnTo>
                  <a:lnTo>
                    <a:pt x="2157573" y="2155135"/>
                  </a:lnTo>
                  <a:lnTo>
                    <a:pt x="0" y="215513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84">
              <a:extLst>
                <a:ext uri="{FF2B5EF4-FFF2-40B4-BE49-F238E27FC236}">
                  <a16:creationId xmlns:a16="http://schemas.microsoft.com/office/drawing/2014/main" id="{23A0AA9D-CD6C-4DB1-AE88-02341F694BDC}"/>
                </a:ext>
              </a:extLst>
            </p:cNvPr>
            <p:cNvSpPr/>
            <p:nvPr/>
          </p:nvSpPr>
          <p:spPr>
            <a:xfrm>
              <a:off x="7577792" y="1334125"/>
              <a:ext cx="2157573" cy="1169329"/>
            </a:xfrm>
            <a:prstGeom prst="rect">
              <a:avLst/>
            </a:prstGeom>
            <a:gradFill>
              <a:gsLst>
                <a:gs pos="0">
                  <a:schemeClr val="bg2">
                    <a:lumMod val="25000"/>
                  </a:schemeClr>
                </a:gs>
                <a:gs pos="50000">
                  <a:schemeClr val="bg2">
                    <a:lumMod val="10000"/>
                  </a:schemeClr>
                </a:gs>
                <a:gs pos="100000">
                  <a:schemeClr val="tx1">
                    <a:lumMod val="95000"/>
                    <a:lumOff val="5000"/>
                  </a:schemeClr>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i="0" u="none" strike="noStrike" kern="1200" cap="none" spc="0" normalizeH="0" baseline="0" noProof="0" dirty="0">
                  <a:ln>
                    <a:noFill/>
                  </a:ln>
                  <a:solidFill>
                    <a:prstClr val="white"/>
                  </a:solidFill>
                  <a:effectLst/>
                  <a:uLnTx/>
                  <a:uFillTx/>
                  <a:latin typeface="Calibri" panose="020F0502020204030204"/>
                  <a:ea typeface="+mn-ea"/>
                  <a:cs typeface="+mn-cs"/>
                </a:rPr>
                <a:t>Deve</a:t>
              </a:r>
            </a:p>
          </p:txBody>
        </p:sp>
        <p:sp>
          <p:nvSpPr>
            <p:cNvPr id="27" name="Rectangle 85">
              <a:extLst>
                <a:ext uri="{FF2B5EF4-FFF2-40B4-BE49-F238E27FC236}">
                  <a16:creationId xmlns:a16="http://schemas.microsoft.com/office/drawing/2014/main" id="{BE1CF51B-797B-441E-BBA7-175F22549B9C}"/>
                </a:ext>
              </a:extLst>
            </p:cNvPr>
            <p:cNvSpPr/>
            <p:nvPr/>
          </p:nvSpPr>
          <p:spPr>
            <a:xfrm>
              <a:off x="7577791" y="4658590"/>
              <a:ext cx="2157573" cy="586596"/>
            </a:xfrm>
            <a:prstGeom prst="rect">
              <a:avLst/>
            </a:prstGeom>
            <a:solidFill>
              <a:schemeClr val="accent4">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i="0" u="none" strike="noStrike" kern="1200" cap="none" spc="0" normalizeH="0" baseline="0" noProof="0" dirty="0">
                  <a:ln>
                    <a:noFill/>
                  </a:ln>
                  <a:solidFill>
                    <a:prstClr val="black"/>
                  </a:solidFill>
                  <a:effectLst/>
                  <a:uLnTx/>
                  <a:uFillTx/>
                  <a:latin typeface="Calibri" panose="020F0502020204030204"/>
                  <a:ea typeface="+mn-ea"/>
                  <a:cs typeface="+mn-cs"/>
                </a:rPr>
                <a:t>5 deve için 1 koyun</a:t>
              </a:r>
              <a:endParaRPr kumimoji="0" lang="en-US" sz="2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7" name="Resim 66"/>
            <p:cNvPicPr>
              <a:picLocks noChangeAspect="1"/>
            </p:cNvPicPr>
            <p:nvPr/>
          </p:nvPicPr>
          <p:blipFill>
            <a:blip r:embed="rId7"/>
            <a:stretch>
              <a:fillRect/>
            </a:stretch>
          </p:blipFill>
          <p:spPr>
            <a:xfrm>
              <a:off x="7627123" y="2616457"/>
              <a:ext cx="2058907" cy="1871864"/>
            </a:xfrm>
            <a:prstGeom prst="ellipse">
              <a:avLst/>
            </a:prstGeom>
          </p:spPr>
        </p:pic>
      </p:grpSp>
      <p:grpSp>
        <p:nvGrpSpPr>
          <p:cNvPr id="73" name="Grup 72"/>
          <p:cNvGrpSpPr/>
          <p:nvPr/>
        </p:nvGrpSpPr>
        <p:grpSpPr>
          <a:xfrm>
            <a:off x="9953527" y="1334125"/>
            <a:ext cx="2157575" cy="3904639"/>
            <a:chOff x="9953527" y="1334125"/>
            <a:chExt cx="2157575" cy="3904639"/>
          </a:xfrm>
        </p:grpSpPr>
        <p:sp>
          <p:nvSpPr>
            <p:cNvPr id="43" name="Rectangle 81">
              <a:extLst>
                <a:ext uri="{FF2B5EF4-FFF2-40B4-BE49-F238E27FC236}">
                  <a16:creationId xmlns:a16="http://schemas.microsoft.com/office/drawing/2014/main" id="{F949BBE0-5382-4C7F-9C02-4098702FD10D}"/>
                </a:ext>
              </a:extLst>
            </p:cNvPr>
            <p:cNvSpPr/>
            <p:nvPr/>
          </p:nvSpPr>
          <p:spPr>
            <a:xfrm>
              <a:off x="10023725" y="2559759"/>
              <a:ext cx="2017176" cy="198962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82">
              <a:extLst>
                <a:ext uri="{FF2B5EF4-FFF2-40B4-BE49-F238E27FC236}">
                  <a16:creationId xmlns:a16="http://schemas.microsoft.com/office/drawing/2014/main" id="{238A0F47-609E-4F54-8ABD-02870D986C60}"/>
                </a:ext>
              </a:extLst>
            </p:cNvPr>
            <p:cNvSpPr/>
            <p:nvPr/>
          </p:nvSpPr>
          <p:spPr>
            <a:xfrm>
              <a:off x="10023725" y="4129104"/>
              <a:ext cx="2017176" cy="420278"/>
            </a:xfrm>
            <a:prstGeom prst="rect">
              <a:avLst/>
            </a:prstGeom>
            <a:gradFill>
              <a:gsLst>
                <a:gs pos="0">
                  <a:schemeClr val="accent6"/>
                </a:gs>
                <a:gs pos="100000">
                  <a:schemeClr val="accent6">
                    <a:lumMod val="75000"/>
                  </a:schemeClr>
                </a:gs>
              </a:gsLst>
            </a:gra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Freeform: Shape 120">
              <a:extLst>
                <a:ext uri="{FF2B5EF4-FFF2-40B4-BE49-F238E27FC236}">
                  <a16:creationId xmlns:a16="http://schemas.microsoft.com/office/drawing/2014/main" id="{7E88DF26-9BF0-4D38-B4C3-0A2C05E3ECAE}"/>
                </a:ext>
              </a:extLst>
            </p:cNvPr>
            <p:cNvSpPr/>
            <p:nvPr/>
          </p:nvSpPr>
          <p:spPr>
            <a:xfrm>
              <a:off x="10106483" y="2655405"/>
              <a:ext cx="1851660" cy="1830176"/>
            </a:xfrm>
            <a:custGeom>
              <a:avLst/>
              <a:gdLst>
                <a:gd name="connsiteX0" fmla="*/ 925828 w 1851660"/>
                <a:gd name="connsiteY0" fmla="*/ 64769 h 1830176"/>
                <a:gd name="connsiteX1" fmla="*/ 71813 w 1851660"/>
                <a:gd name="connsiteY1" fmla="*/ 918784 h 1830176"/>
                <a:gd name="connsiteX2" fmla="*/ 925828 w 1851660"/>
                <a:gd name="connsiteY2" fmla="*/ 1772799 h 1830176"/>
                <a:gd name="connsiteX3" fmla="*/ 1779843 w 1851660"/>
                <a:gd name="connsiteY3" fmla="*/ 918784 h 1830176"/>
                <a:gd name="connsiteX4" fmla="*/ 925828 w 1851660"/>
                <a:gd name="connsiteY4" fmla="*/ 64769 h 1830176"/>
                <a:gd name="connsiteX5" fmla="*/ 0 w 1851660"/>
                <a:gd name="connsiteY5" fmla="*/ 0 h 1830176"/>
                <a:gd name="connsiteX6" fmla="*/ 1851660 w 1851660"/>
                <a:gd name="connsiteY6" fmla="*/ 0 h 1830176"/>
                <a:gd name="connsiteX7" fmla="*/ 1851660 w 1851660"/>
                <a:gd name="connsiteY7" fmla="*/ 1830176 h 1830176"/>
                <a:gd name="connsiteX8" fmla="*/ 0 w 1851660"/>
                <a:gd name="connsiteY8" fmla="*/ 1830176 h 183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1660" h="1830176">
                  <a:moveTo>
                    <a:pt x="925828" y="64769"/>
                  </a:moveTo>
                  <a:cubicBezTo>
                    <a:pt x="454169" y="64769"/>
                    <a:pt x="71813" y="447125"/>
                    <a:pt x="71813" y="918784"/>
                  </a:cubicBezTo>
                  <a:cubicBezTo>
                    <a:pt x="71813" y="1390443"/>
                    <a:pt x="454169" y="1772799"/>
                    <a:pt x="925828" y="1772799"/>
                  </a:cubicBezTo>
                  <a:cubicBezTo>
                    <a:pt x="1397487" y="1772799"/>
                    <a:pt x="1779843" y="1390443"/>
                    <a:pt x="1779843" y="918784"/>
                  </a:cubicBezTo>
                  <a:cubicBezTo>
                    <a:pt x="1779843" y="447125"/>
                    <a:pt x="1397487" y="64769"/>
                    <a:pt x="925828" y="64769"/>
                  </a:cubicBezTo>
                  <a:close/>
                  <a:moveTo>
                    <a:pt x="0" y="0"/>
                  </a:moveTo>
                  <a:lnTo>
                    <a:pt x="1851660" y="0"/>
                  </a:lnTo>
                  <a:lnTo>
                    <a:pt x="1851660" y="1830176"/>
                  </a:lnTo>
                  <a:lnTo>
                    <a:pt x="0" y="1830176"/>
                  </a:lnTo>
                  <a:close/>
                </a:path>
              </a:pathLst>
            </a:custGeom>
            <a:solidFill>
              <a:schemeClr val="bg1">
                <a:lumMod val="85000"/>
              </a:schemeClr>
            </a:solidFill>
            <a:ln>
              <a:noFill/>
            </a:ln>
            <a:effectLst>
              <a:outerShdw blurRad="25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Freeform: Shape 83">
              <a:extLst>
                <a:ext uri="{FF2B5EF4-FFF2-40B4-BE49-F238E27FC236}">
                  <a16:creationId xmlns:a16="http://schemas.microsoft.com/office/drawing/2014/main" id="{E48AEADB-4C5C-455B-8283-64CA9A094D20}"/>
                </a:ext>
              </a:extLst>
            </p:cNvPr>
            <p:cNvSpPr/>
            <p:nvPr/>
          </p:nvSpPr>
          <p:spPr>
            <a:xfrm>
              <a:off x="9953529" y="2497032"/>
              <a:ext cx="2157573" cy="2155135"/>
            </a:xfrm>
            <a:custGeom>
              <a:avLst/>
              <a:gdLst>
                <a:gd name="connsiteX0" fmla="*/ 1078784 w 2157573"/>
                <a:gd name="connsiteY0" fmla="*/ 223551 h 2155135"/>
                <a:gd name="connsiteX1" fmla="*/ 224769 w 2157573"/>
                <a:gd name="connsiteY1" fmla="*/ 1077566 h 2155135"/>
                <a:gd name="connsiteX2" fmla="*/ 1078784 w 2157573"/>
                <a:gd name="connsiteY2" fmla="*/ 1931581 h 2155135"/>
                <a:gd name="connsiteX3" fmla="*/ 1932799 w 2157573"/>
                <a:gd name="connsiteY3" fmla="*/ 1077566 h 2155135"/>
                <a:gd name="connsiteX4" fmla="*/ 1078784 w 2157573"/>
                <a:gd name="connsiteY4" fmla="*/ 223551 h 2155135"/>
                <a:gd name="connsiteX5" fmla="*/ 0 w 2157573"/>
                <a:gd name="connsiteY5" fmla="*/ 0 h 2155135"/>
                <a:gd name="connsiteX6" fmla="*/ 2157573 w 2157573"/>
                <a:gd name="connsiteY6" fmla="*/ 0 h 2155135"/>
                <a:gd name="connsiteX7" fmla="*/ 2157573 w 2157573"/>
                <a:gd name="connsiteY7" fmla="*/ 2155135 h 2155135"/>
                <a:gd name="connsiteX8" fmla="*/ 0 w 2157573"/>
                <a:gd name="connsiteY8" fmla="*/ 2155135 h 215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7573" h="2155135">
                  <a:moveTo>
                    <a:pt x="1078784" y="223551"/>
                  </a:moveTo>
                  <a:cubicBezTo>
                    <a:pt x="607125" y="223551"/>
                    <a:pt x="224769" y="605907"/>
                    <a:pt x="224769" y="1077566"/>
                  </a:cubicBezTo>
                  <a:cubicBezTo>
                    <a:pt x="224769" y="1549225"/>
                    <a:pt x="607125" y="1931581"/>
                    <a:pt x="1078784" y="1931581"/>
                  </a:cubicBezTo>
                  <a:cubicBezTo>
                    <a:pt x="1550443" y="1931581"/>
                    <a:pt x="1932799" y="1549225"/>
                    <a:pt x="1932799" y="1077566"/>
                  </a:cubicBezTo>
                  <a:cubicBezTo>
                    <a:pt x="1932799" y="605907"/>
                    <a:pt x="1550443" y="223551"/>
                    <a:pt x="1078784" y="223551"/>
                  </a:cubicBezTo>
                  <a:close/>
                  <a:moveTo>
                    <a:pt x="0" y="0"/>
                  </a:moveTo>
                  <a:lnTo>
                    <a:pt x="2157573" y="0"/>
                  </a:lnTo>
                  <a:lnTo>
                    <a:pt x="2157573" y="2155135"/>
                  </a:lnTo>
                  <a:lnTo>
                    <a:pt x="0" y="215513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ctangle 84">
              <a:extLst>
                <a:ext uri="{FF2B5EF4-FFF2-40B4-BE49-F238E27FC236}">
                  <a16:creationId xmlns:a16="http://schemas.microsoft.com/office/drawing/2014/main" id="{23A0AA9D-CD6C-4DB1-AE88-02341F694BDC}"/>
                </a:ext>
              </a:extLst>
            </p:cNvPr>
            <p:cNvSpPr/>
            <p:nvPr/>
          </p:nvSpPr>
          <p:spPr>
            <a:xfrm>
              <a:off x="9953528" y="1334125"/>
              <a:ext cx="2157573" cy="1162907"/>
            </a:xfrm>
            <a:prstGeom prst="rect">
              <a:avLst/>
            </a:prstGeom>
            <a:gradFill>
              <a:gsLst>
                <a:gs pos="0">
                  <a:schemeClr val="bg2">
                    <a:lumMod val="25000"/>
                  </a:schemeClr>
                </a:gs>
                <a:gs pos="50000">
                  <a:schemeClr val="bg2">
                    <a:lumMod val="10000"/>
                  </a:schemeClr>
                </a:gs>
                <a:gs pos="100000">
                  <a:schemeClr val="tx1">
                    <a:lumMod val="95000"/>
                    <a:lumOff val="5000"/>
                  </a:schemeClr>
                </a:gs>
              </a:gsLst>
            </a:gradFill>
            <a:ln>
              <a:noFill/>
            </a:ln>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i="0" u="none" strike="noStrike" kern="1200" cap="none" spc="300" normalizeH="0" baseline="0" noProof="0" dirty="0">
                  <a:ln>
                    <a:noFill/>
                  </a:ln>
                  <a:solidFill>
                    <a:prstClr val="white"/>
                  </a:solidFill>
                  <a:effectLst/>
                  <a:uLnTx/>
                  <a:uFillTx/>
                  <a:latin typeface="Calibri" panose="020F0502020204030204"/>
                  <a:ea typeface="AVGmdBU" panose="02000600000000000000" pitchFamily="2" charset="-128"/>
                  <a:cs typeface="+mn-cs"/>
                </a:rPr>
                <a:t>Toprak ürünleri</a:t>
              </a:r>
            </a:p>
          </p:txBody>
        </p:sp>
        <p:sp>
          <p:nvSpPr>
            <p:cNvPr id="48" name="Rectangle 85">
              <a:extLst>
                <a:ext uri="{FF2B5EF4-FFF2-40B4-BE49-F238E27FC236}">
                  <a16:creationId xmlns:a16="http://schemas.microsoft.com/office/drawing/2014/main" id="{BE1CF51B-797B-441E-BBA7-175F22549B9C}"/>
                </a:ext>
              </a:extLst>
            </p:cNvPr>
            <p:cNvSpPr/>
            <p:nvPr/>
          </p:nvSpPr>
          <p:spPr>
            <a:xfrm>
              <a:off x="9953527" y="4652168"/>
              <a:ext cx="2157573" cy="586596"/>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1/10</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8" name="Resim 67"/>
            <p:cNvPicPr>
              <a:picLocks noChangeAspect="1"/>
            </p:cNvPicPr>
            <p:nvPr/>
          </p:nvPicPr>
          <p:blipFill rotWithShape="1">
            <a:blip r:embed="rId8"/>
            <a:srcRect l="22660" t="129" r="10067" b="-3941"/>
            <a:stretch/>
          </p:blipFill>
          <p:spPr>
            <a:xfrm>
              <a:off x="10023726" y="2559758"/>
              <a:ext cx="1934417" cy="1990455"/>
            </a:xfrm>
            <a:prstGeom prst="ellipse">
              <a:avLst/>
            </a:prstGeom>
          </p:spPr>
        </p:pic>
      </p:grpSp>
    </p:spTree>
    <p:custDataLst>
      <p:tags r:id="rId1"/>
    </p:custDataLst>
    <p:extLst>
      <p:ext uri="{BB962C8B-B14F-4D97-AF65-F5344CB8AC3E}">
        <p14:creationId xmlns:p14="http://schemas.microsoft.com/office/powerpoint/2010/main" val="272110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up)">
                                      <p:cBhvr>
                                        <p:cTn id="7" dur="500"/>
                                        <p:tgtEl>
                                          <p:spTgt spid="6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up)">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wipe(up)">
                                      <p:cBhvr>
                                        <p:cTn id="16" dur="500"/>
                                        <p:tgtEl>
                                          <p:spTgt spid="70"/>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wipe(up)">
                                      <p:cBhvr>
                                        <p:cTn id="20" dur="500"/>
                                        <p:tgtEl>
                                          <p:spTgt spid="5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wipe(up)">
                                      <p:cBhvr>
                                        <p:cTn id="25" dur="500"/>
                                        <p:tgtEl>
                                          <p:spTgt spid="71"/>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up)">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wipe(up)">
                                      <p:cBhvr>
                                        <p:cTn id="34" dur="500"/>
                                        <p:tgtEl>
                                          <p:spTgt spid="72"/>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up)">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animEffect transition="in" filter="wipe(up)">
                                      <p:cBhvr>
                                        <p:cTn id="43" dur="500"/>
                                        <p:tgtEl>
                                          <p:spTgt spid="73"/>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60"/>
                                        </p:tgtEl>
                                        <p:attrNameLst>
                                          <p:attrName>style.visibility</p:attrName>
                                        </p:attrNameLst>
                                      </p:cBhvr>
                                      <p:to>
                                        <p:strVal val="visible"/>
                                      </p:to>
                                    </p:set>
                                    <p:animEffect transition="in" filter="wipe(up)">
                                      <p:cBhvr>
                                        <p:cTn id="4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8" grpId="0"/>
      <p:bldP spid="59"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 6"/>
          <p:cNvGrpSpPr/>
          <p:nvPr/>
        </p:nvGrpSpPr>
        <p:grpSpPr>
          <a:xfrm>
            <a:off x="326661" y="384936"/>
            <a:ext cx="5339848" cy="1211700"/>
            <a:chOff x="298952" y="1008391"/>
            <a:chExt cx="5339848" cy="1211700"/>
          </a:xfrm>
        </p:grpSpPr>
        <p:sp>
          <p:nvSpPr>
            <p:cNvPr id="5" name="Google Shape;591;p21"/>
            <p:cNvSpPr/>
            <p:nvPr/>
          </p:nvSpPr>
          <p:spPr>
            <a:xfrm>
              <a:off x="2022764" y="1008391"/>
              <a:ext cx="3616036" cy="1211700"/>
            </a:xfrm>
            <a:prstGeom prst="roundRect">
              <a:avLst/>
            </a:prstGeom>
            <a:solidFill>
              <a:srgbClr val="2776EA">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6" name="Google Shape;592;p21"/>
            <p:cNvSpPr/>
            <p:nvPr/>
          </p:nvSpPr>
          <p:spPr>
            <a:xfrm>
              <a:off x="298952" y="1163782"/>
              <a:ext cx="2749047" cy="886691"/>
            </a:xfrm>
            <a:prstGeom prst="roundRect">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tr-TR" sz="2400" i="0" u="none" strike="noStrike" kern="0" cap="none" spc="0" normalizeH="0" baseline="0" noProof="0" dirty="0">
                  <a:ln>
                    <a:noFill/>
                  </a:ln>
                  <a:effectLst/>
                  <a:uLnTx/>
                  <a:uFillTx/>
                  <a:ea typeface="Fira Sans Extra Condensed"/>
                  <a:cs typeface="Fira Sans Extra Condensed"/>
                  <a:sym typeface="Fira Sans Extra Condensed"/>
                </a:rPr>
                <a:t>120 gram</a:t>
              </a:r>
              <a:r>
                <a:rPr kumimoji="0" lang="tr-TR" sz="2400" i="0" u="none" strike="noStrike" kern="0" cap="none" spc="0" normalizeH="0" noProof="0" dirty="0">
                  <a:ln>
                    <a:noFill/>
                  </a:ln>
                  <a:effectLst/>
                  <a:uLnTx/>
                  <a:uFillTx/>
                  <a:ea typeface="Fira Sans Extra Condensed"/>
                  <a:cs typeface="Fira Sans Extra Condensed"/>
                  <a:sym typeface="Fira Sans Extra Condensed"/>
                </a:rPr>
                <a:t> altın</a:t>
              </a:r>
              <a:endParaRPr kumimoji="0" sz="2400" i="0" u="none" strike="noStrike" kern="0" cap="none" spc="0" normalizeH="0" baseline="0" noProof="0" dirty="0">
                <a:ln>
                  <a:noFill/>
                </a:ln>
                <a:effectLst/>
                <a:uLnTx/>
                <a:uFillTx/>
                <a:ea typeface="Fira Sans Extra Condensed"/>
                <a:cs typeface="Fira Sans Extra Condensed"/>
                <a:sym typeface="Fira Sans Extra Condensed"/>
              </a:endParaRPr>
            </a:p>
          </p:txBody>
        </p:sp>
      </p:grpSp>
      <p:grpSp>
        <p:nvGrpSpPr>
          <p:cNvPr id="8" name="Grup 7"/>
          <p:cNvGrpSpPr/>
          <p:nvPr/>
        </p:nvGrpSpPr>
        <p:grpSpPr>
          <a:xfrm>
            <a:off x="395933" y="2241445"/>
            <a:ext cx="5339848" cy="1211700"/>
            <a:chOff x="298952" y="1008391"/>
            <a:chExt cx="5339848" cy="1211700"/>
          </a:xfrm>
        </p:grpSpPr>
        <p:sp>
          <p:nvSpPr>
            <p:cNvPr id="9" name="Google Shape;591;p21"/>
            <p:cNvSpPr/>
            <p:nvPr/>
          </p:nvSpPr>
          <p:spPr>
            <a:xfrm>
              <a:off x="2022764" y="1008391"/>
              <a:ext cx="3616036" cy="1211700"/>
            </a:xfrm>
            <a:prstGeom prst="roundRect">
              <a:avLst/>
            </a:prstGeom>
            <a:solidFill>
              <a:srgbClr val="2776EA">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10" name="Google Shape;592;p21"/>
            <p:cNvSpPr/>
            <p:nvPr/>
          </p:nvSpPr>
          <p:spPr>
            <a:xfrm>
              <a:off x="298952" y="1163782"/>
              <a:ext cx="2749047" cy="886691"/>
            </a:xfrm>
            <a:prstGeom prst="roundRect">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tr-TR" sz="2400" i="0" u="none" strike="noStrike" kern="0" cap="none" spc="0" normalizeH="0" baseline="0" noProof="0" dirty="0">
                  <a:ln>
                    <a:noFill/>
                  </a:ln>
                  <a:effectLst/>
                  <a:uLnTx/>
                  <a:uFillTx/>
                  <a:ea typeface="Fira Sans Extra Condensed"/>
                  <a:cs typeface="Fira Sans Extra Condensed"/>
                  <a:sym typeface="Fira Sans Extra Condensed"/>
                </a:rPr>
                <a:t>180 koyun</a:t>
              </a:r>
              <a:endParaRPr kumimoji="0" sz="2400" i="0" u="none" strike="noStrike" kern="0" cap="none" spc="0" normalizeH="0" baseline="0" noProof="0" dirty="0">
                <a:ln>
                  <a:noFill/>
                </a:ln>
                <a:effectLst/>
                <a:uLnTx/>
                <a:uFillTx/>
                <a:ea typeface="Fira Sans Extra Condensed"/>
                <a:cs typeface="Fira Sans Extra Condensed"/>
                <a:sym typeface="Fira Sans Extra Condensed"/>
              </a:endParaRPr>
            </a:p>
          </p:txBody>
        </p:sp>
      </p:grpSp>
      <p:grpSp>
        <p:nvGrpSpPr>
          <p:cNvPr id="11" name="Grup 10"/>
          <p:cNvGrpSpPr/>
          <p:nvPr/>
        </p:nvGrpSpPr>
        <p:grpSpPr>
          <a:xfrm>
            <a:off x="409788" y="4111808"/>
            <a:ext cx="5339848" cy="1211700"/>
            <a:chOff x="298952" y="1008391"/>
            <a:chExt cx="5339848" cy="1211700"/>
          </a:xfrm>
        </p:grpSpPr>
        <p:sp>
          <p:nvSpPr>
            <p:cNvPr id="12" name="Google Shape;591;p21"/>
            <p:cNvSpPr/>
            <p:nvPr/>
          </p:nvSpPr>
          <p:spPr>
            <a:xfrm>
              <a:off x="2022764" y="1008391"/>
              <a:ext cx="3616036" cy="1211700"/>
            </a:xfrm>
            <a:prstGeom prst="roundRect">
              <a:avLst/>
            </a:prstGeom>
            <a:solidFill>
              <a:srgbClr val="2776EA">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13" name="Google Shape;592;p21"/>
            <p:cNvSpPr/>
            <p:nvPr/>
          </p:nvSpPr>
          <p:spPr>
            <a:xfrm>
              <a:off x="298952" y="1163782"/>
              <a:ext cx="2749047" cy="886691"/>
            </a:xfrm>
            <a:prstGeom prst="roundRect">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tr-TR" sz="2400" kern="0" dirty="0">
                  <a:ea typeface="Fira Sans Extra Condensed"/>
                  <a:cs typeface="Fira Sans Extra Condensed"/>
                  <a:sym typeface="Fira Sans Extra Condensed"/>
                </a:rPr>
                <a:t>160 bin TL </a:t>
              </a:r>
              <a:endParaRPr kumimoji="0" sz="2400" i="0" u="none" strike="noStrike" kern="0" cap="none" spc="0" normalizeH="0" baseline="0" noProof="0" dirty="0">
                <a:ln>
                  <a:noFill/>
                </a:ln>
                <a:effectLst/>
                <a:uLnTx/>
                <a:uFillTx/>
                <a:ea typeface="Fira Sans Extra Condensed"/>
                <a:cs typeface="Fira Sans Extra Condensed"/>
                <a:sym typeface="Fira Sans Extra Condensed"/>
              </a:endParaRPr>
            </a:p>
          </p:txBody>
        </p:sp>
      </p:grpSp>
      <p:grpSp>
        <p:nvGrpSpPr>
          <p:cNvPr id="14" name="Grup 13"/>
          <p:cNvGrpSpPr/>
          <p:nvPr/>
        </p:nvGrpSpPr>
        <p:grpSpPr>
          <a:xfrm>
            <a:off x="6339533" y="398790"/>
            <a:ext cx="5339848" cy="1211700"/>
            <a:chOff x="298952" y="1008391"/>
            <a:chExt cx="5339848" cy="1211700"/>
          </a:xfrm>
        </p:grpSpPr>
        <p:sp>
          <p:nvSpPr>
            <p:cNvPr id="15" name="Google Shape;591;p21"/>
            <p:cNvSpPr/>
            <p:nvPr/>
          </p:nvSpPr>
          <p:spPr>
            <a:xfrm>
              <a:off x="2022764" y="1008391"/>
              <a:ext cx="3616036" cy="1211700"/>
            </a:xfrm>
            <a:prstGeom prst="roundRect">
              <a:avLst/>
            </a:prstGeom>
            <a:solidFill>
              <a:srgbClr val="2776EA">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16" name="Google Shape;592;p21"/>
            <p:cNvSpPr/>
            <p:nvPr/>
          </p:nvSpPr>
          <p:spPr>
            <a:xfrm>
              <a:off x="298952" y="1163782"/>
              <a:ext cx="2749047" cy="886691"/>
            </a:xfrm>
            <a:prstGeom prst="roundRect">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tr-TR" sz="2400" kern="0" dirty="0">
                  <a:ea typeface="Fira Sans Extra Condensed"/>
                  <a:cs typeface="Fira Sans Extra Condensed"/>
                  <a:sym typeface="Fira Sans Extra Condensed"/>
                </a:rPr>
                <a:t>1000 kg</a:t>
              </a:r>
              <a:r>
                <a:rPr kumimoji="0" lang="tr-TR" sz="2400" i="0" u="none" strike="noStrike" kern="0" cap="none" spc="0" normalizeH="0" baseline="0" noProof="0" dirty="0">
                  <a:ln>
                    <a:noFill/>
                  </a:ln>
                  <a:effectLst/>
                  <a:uLnTx/>
                  <a:uFillTx/>
                  <a:ea typeface="Fira Sans Extra Condensed"/>
                  <a:cs typeface="Fira Sans Extra Condensed"/>
                  <a:sym typeface="Fira Sans Extra Condensed"/>
                </a:rPr>
                <a:t> mısır</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tr-TR" sz="2400" kern="0" dirty="0">
                  <a:ea typeface="Fira Sans Extra Condensed"/>
                  <a:cs typeface="Fira Sans Extra Condensed"/>
                  <a:sym typeface="Fira Sans Extra Condensed"/>
                </a:rPr>
                <a:t>Masraflı</a:t>
              </a:r>
              <a:endParaRPr kumimoji="0" sz="2400" i="0" u="none" strike="noStrike" kern="0" cap="none" spc="0" normalizeH="0" baseline="0" noProof="0" dirty="0">
                <a:ln>
                  <a:noFill/>
                </a:ln>
                <a:effectLst/>
                <a:uLnTx/>
                <a:uFillTx/>
                <a:ea typeface="Fira Sans Extra Condensed"/>
                <a:cs typeface="Fira Sans Extra Condensed"/>
                <a:sym typeface="Fira Sans Extra Condensed"/>
              </a:endParaRPr>
            </a:p>
          </p:txBody>
        </p:sp>
      </p:grpSp>
      <p:grpSp>
        <p:nvGrpSpPr>
          <p:cNvPr id="17" name="Grup 16"/>
          <p:cNvGrpSpPr/>
          <p:nvPr/>
        </p:nvGrpSpPr>
        <p:grpSpPr>
          <a:xfrm>
            <a:off x="6325679" y="2199880"/>
            <a:ext cx="5339848" cy="1211700"/>
            <a:chOff x="298952" y="1008391"/>
            <a:chExt cx="5339848" cy="1211700"/>
          </a:xfrm>
        </p:grpSpPr>
        <p:sp>
          <p:nvSpPr>
            <p:cNvPr id="18" name="Google Shape;591;p21"/>
            <p:cNvSpPr/>
            <p:nvPr/>
          </p:nvSpPr>
          <p:spPr>
            <a:xfrm>
              <a:off x="2022764" y="1008391"/>
              <a:ext cx="3616036" cy="1211700"/>
            </a:xfrm>
            <a:prstGeom prst="roundRect">
              <a:avLst/>
            </a:prstGeom>
            <a:solidFill>
              <a:srgbClr val="2776EA">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19" name="Google Shape;592;p21"/>
            <p:cNvSpPr/>
            <p:nvPr/>
          </p:nvSpPr>
          <p:spPr>
            <a:xfrm>
              <a:off x="298952" y="1163782"/>
              <a:ext cx="2749047" cy="886691"/>
            </a:xfrm>
            <a:prstGeom prst="roundRect">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tr-TR" sz="2400" kern="0" dirty="0">
                  <a:ea typeface="Fira Sans Extra Condensed"/>
                  <a:cs typeface="Fira Sans Extra Condensed"/>
                  <a:sym typeface="Fira Sans Extra Condensed"/>
                </a:rPr>
                <a:t>1000 kg</a:t>
              </a:r>
              <a:r>
                <a:rPr kumimoji="0" lang="tr-TR" sz="2400" i="0" u="none" strike="noStrike" kern="0" cap="none" spc="0" normalizeH="0" baseline="0" noProof="0" dirty="0">
                  <a:ln>
                    <a:noFill/>
                  </a:ln>
                  <a:effectLst/>
                  <a:uLnTx/>
                  <a:uFillTx/>
                  <a:ea typeface="Fira Sans Extra Condensed"/>
                  <a:cs typeface="Fira Sans Extra Condensed"/>
                  <a:sym typeface="Fira Sans Extra Condensed"/>
                </a:rPr>
                <a:t> arpa</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tr-TR" sz="2400" kern="0" dirty="0">
                  <a:ea typeface="Fira Sans Extra Condensed"/>
                  <a:cs typeface="Fira Sans Extra Condensed"/>
                  <a:sym typeface="Fira Sans Extra Condensed"/>
                </a:rPr>
                <a:t>Masrafsız</a:t>
              </a:r>
              <a:endParaRPr kumimoji="0" sz="2400" i="0" u="none" strike="noStrike" kern="0" cap="none" spc="0" normalizeH="0" baseline="0" noProof="0" dirty="0">
                <a:ln>
                  <a:noFill/>
                </a:ln>
                <a:effectLst/>
                <a:uLnTx/>
                <a:uFillTx/>
                <a:ea typeface="Fira Sans Extra Condensed"/>
                <a:cs typeface="Fira Sans Extra Condensed"/>
                <a:sym typeface="Fira Sans Extra Condensed"/>
              </a:endParaRPr>
            </a:p>
          </p:txBody>
        </p:sp>
      </p:grpSp>
      <p:grpSp>
        <p:nvGrpSpPr>
          <p:cNvPr id="20" name="Grup 19"/>
          <p:cNvGrpSpPr/>
          <p:nvPr/>
        </p:nvGrpSpPr>
        <p:grpSpPr>
          <a:xfrm>
            <a:off x="6270261" y="4208790"/>
            <a:ext cx="5339848" cy="1211700"/>
            <a:chOff x="298952" y="1008391"/>
            <a:chExt cx="5339848" cy="1211700"/>
          </a:xfrm>
        </p:grpSpPr>
        <p:sp>
          <p:nvSpPr>
            <p:cNvPr id="21" name="Google Shape;591;p21"/>
            <p:cNvSpPr/>
            <p:nvPr/>
          </p:nvSpPr>
          <p:spPr>
            <a:xfrm>
              <a:off x="2022764" y="1008391"/>
              <a:ext cx="3616036" cy="1211700"/>
            </a:xfrm>
            <a:prstGeom prst="roundRect">
              <a:avLst/>
            </a:prstGeom>
            <a:solidFill>
              <a:srgbClr val="2776EA">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22" name="Google Shape;592;p21"/>
            <p:cNvSpPr/>
            <p:nvPr/>
          </p:nvSpPr>
          <p:spPr>
            <a:xfrm>
              <a:off x="298952" y="1163782"/>
              <a:ext cx="2749047" cy="886691"/>
            </a:xfrm>
            <a:prstGeom prst="roundRect">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tr-TR" sz="2400" kern="0" dirty="0">
                  <a:ea typeface="Fira Sans Extra Condensed"/>
                  <a:cs typeface="Fira Sans Extra Condensed"/>
                  <a:sym typeface="Fira Sans Extra Condensed"/>
                </a:rPr>
                <a:t>35 İnek</a:t>
              </a:r>
              <a:endParaRPr kumimoji="0" sz="2400" i="0" u="none" strike="noStrike" kern="0" cap="none" spc="0" normalizeH="0" baseline="0" noProof="0" dirty="0">
                <a:ln>
                  <a:noFill/>
                </a:ln>
                <a:effectLst/>
                <a:uLnTx/>
                <a:uFillTx/>
                <a:ea typeface="Fira Sans Extra Condensed"/>
                <a:cs typeface="Fira Sans Extra Condensed"/>
                <a:sym typeface="Fira Sans Extra Condensed"/>
              </a:endParaRPr>
            </a:p>
          </p:txBody>
        </p:sp>
      </p:grpSp>
      <p:sp>
        <p:nvSpPr>
          <p:cNvPr id="23" name="Dikdörtgen 22"/>
          <p:cNvSpPr/>
          <p:nvPr/>
        </p:nvSpPr>
        <p:spPr>
          <a:xfrm>
            <a:off x="554182" y="5763491"/>
            <a:ext cx="11236036" cy="775855"/>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Verilen mallardan ne kadar zekat verilmelidir? </a:t>
            </a:r>
          </a:p>
        </p:txBody>
      </p:sp>
      <p:sp>
        <p:nvSpPr>
          <p:cNvPr id="24" name="Metin kutusu 23"/>
          <p:cNvSpPr txBox="1"/>
          <p:nvPr/>
        </p:nvSpPr>
        <p:spPr>
          <a:xfrm>
            <a:off x="3228109" y="692728"/>
            <a:ext cx="2202873" cy="523220"/>
          </a:xfrm>
          <a:prstGeom prst="rect">
            <a:avLst/>
          </a:prstGeom>
          <a:noFill/>
        </p:spPr>
        <p:txBody>
          <a:bodyPr wrap="square" rtlCol="0">
            <a:spAutoFit/>
          </a:bodyPr>
          <a:lstStyle/>
          <a:p>
            <a:r>
              <a:rPr lang="tr-TR" sz="2800" dirty="0"/>
              <a:t>3 gram altın</a:t>
            </a:r>
          </a:p>
        </p:txBody>
      </p:sp>
      <p:sp>
        <p:nvSpPr>
          <p:cNvPr id="25" name="Metin kutusu 24"/>
          <p:cNvSpPr txBox="1"/>
          <p:nvPr/>
        </p:nvSpPr>
        <p:spPr>
          <a:xfrm>
            <a:off x="3214254" y="2382983"/>
            <a:ext cx="3172691" cy="892552"/>
          </a:xfrm>
          <a:prstGeom prst="rect">
            <a:avLst/>
          </a:prstGeom>
          <a:noFill/>
        </p:spPr>
        <p:txBody>
          <a:bodyPr wrap="square" rtlCol="0">
            <a:spAutoFit/>
          </a:bodyPr>
          <a:lstStyle/>
          <a:p>
            <a:r>
              <a:rPr lang="tr-TR" sz="2800" dirty="0"/>
              <a:t>2 koyun</a:t>
            </a:r>
          </a:p>
          <a:p>
            <a:r>
              <a:rPr lang="tr-TR" sz="2400" dirty="0"/>
              <a:t>veya 2 koyun parası</a:t>
            </a:r>
          </a:p>
        </p:txBody>
      </p:sp>
      <p:sp>
        <p:nvSpPr>
          <p:cNvPr id="26" name="Metin kutusu 25"/>
          <p:cNvSpPr txBox="1"/>
          <p:nvPr/>
        </p:nvSpPr>
        <p:spPr>
          <a:xfrm>
            <a:off x="3269673" y="4461165"/>
            <a:ext cx="2202873" cy="523220"/>
          </a:xfrm>
          <a:prstGeom prst="rect">
            <a:avLst/>
          </a:prstGeom>
          <a:noFill/>
        </p:spPr>
        <p:txBody>
          <a:bodyPr wrap="square" rtlCol="0">
            <a:spAutoFit/>
          </a:bodyPr>
          <a:lstStyle/>
          <a:p>
            <a:r>
              <a:rPr lang="tr-TR" sz="2800" dirty="0"/>
              <a:t>4 bin TL</a:t>
            </a:r>
          </a:p>
        </p:txBody>
      </p:sp>
      <p:sp>
        <p:nvSpPr>
          <p:cNvPr id="27" name="Metin kutusu 26"/>
          <p:cNvSpPr txBox="1"/>
          <p:nvPr/>
        </p:nvSpPr>
        <p:spPr>
          <a:xfrm>
            <a:off x="9282546" y="706583"/>
            <a:ext cx="2202873" cy="523220"/>
          </a:xfrm>
          <a:prstGeom prst="rect">
            <a:avLst/>
          </a:prstGeom>
          <a:noFill/>
        </p:spPr>
        <p:txBody>
          <a:bodyPr wrap="square" rtlCol="0">
            <a:spAutoFit/>
          </a:bodyPr>
          <a:lstStyle/>
          <a:p>
            <a:r>
              <a:rPr lang="tr-TR" sz="2800" dirty="0"/>
              <a:t>50 kg mısır</a:t>
            </a:r>
          </a:p>
        </p:txBody>
      </p:sp>
      <p:sp>
        <p:nvSpPr>
          <p:cNvPr id="28" name="Metin kutusu 27"/>
          <p:cNvSpPr txBox="1"/>
          <p:nvPr/>
        </p:nvSpPr>
        <p:spPr>
          <a:xfrm>
            <a:off x="9185564" y="2521528"/>
            <a:ext cx="2202873" cy="523220"/>
          </a:xfrm>
          <a:prstGeom prst="rect">
            <a:avLst/>
          </a:prstGeom>
          <a:noFill/>
        </p:spPr>
        <p:txBody>
          <a:bodyPr wrap="square" rtlCol="0">
            <a:spAutoFit/>
          </a:bodyPr>
          <a:lstStyle/>
          <a:p>
            <a:r>
              <a:rPr lang="tr-TR" sz="2800" dirty="0"/>
              <a:t>100 kg mısır</a:t>
            </a:r>
          </a:p>
        </p:txBody>
      </p:sp>
      <p:sp>
        <p:nvSpPr>
          <p:cNvPr id="29" name="Metin kutusu 28"/>
          <p:cNvSpPr txBox="1"/>
          <p:nvPr/>
        </p:nvSpPr>
        <p:spPr>
          <a:xfrm>
            <a:off x="9130146" y="4488873"/>
            <a:ext cx="2202873" cy="523220"/>
          </a:xfrm>
          <a:prstGeom prst="rect">
            <a:avLst/>
          </a:prstGeom>
          <a:noFill/>
        </p:spPr>
        <p:txBody>
          <a:bodyPr wrap="square" rtlCol="0">
            <a:spAutoFit/>
          </a:bodyPr>
          <a:lstStyle/>
          <a:p>
            <a:r>
              <a:rPr lang="tr-TR" sz="2800" dirty="0"/>
              <a:t>1 inek</a:t>
            </a:r>
          </a:p>
        </p:txBody>
      </p:sp>
    </p:spTree>
    <p:extLst>
      <p:ext uri="{BB962C8B-B14F-4D97-AF65-F5344CB8AC3E}">
        <p14:creationId xmlns:p14="http://schemas.microsoft.com/office/powerpoint/2010/main" val="205575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left)">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p:bldP spid="27" grpId="0"/>
      <p:bldP spid="28"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5098473" y="3616650"/>
            <a:ext cx="6148791" cy="662400"/>
          </a:xfrm>
          <a:prstGeom prst="rect">
            <a:avLst/>
          </a:prstGeom>
          <a:solidFill>
            <a:schemeClr val="accent1">
              <a:lumMod val="60000"/>
              <a:lumOff val="4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2800" dirty="0">
                <a:solidFill>
                  <a:schemeClr val="tx1"/>
                </a:solidFill>
              </a:rPr>
              <a:t>2 koyunun parasını fakir</a:t>
            </a:r>
            <a:r>
              <a:rPr lang="nn-NO" sz="2800" dirty="0">
                <a:solidFill>
                  <a:schemeClr val="tx1"/>
                </a:solidFill>
              </a:rPr>
              <a:t> bir kişiye verirse</a:t>
            </a:r>
          </a:p>
        </p:txBody>
      </p:sp>
      <p:sp>
        <p:nvSpPr>
          <p:cNvPr id="12" name="Dikdörtgen 11"/>
          <p:cNvSpPr/>
          <p:nvPr/>
        </p:nvSpPr>
        <p:spPr>
          <a:xfrm>
            <a:off x="5094977" y="1236708"/>
            <a:ext cx="6207168" cy="662400"/>
          </a:xfrm>
          <a:prstGeom prst="rect">
            <a:avLst/>
          </a:prstGeom>
          <a:solidFill>
            <a:schemeClr val="accent1">
              <a:lumMod val="60000"/>
              <a:lumOff val="4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chemeClr val="tx1"/>
                </a:solidFill>
                <a:effectLst/>
                <a:uLnTx/>
                <a:uFillTx/>
                <a:ea typeface="+mn-ea"/>
                <a:cs typeface="+mn-cs"/>
              </a:rPr>
              <a:t>1 koyunu fakir bir kişiye verirse</a:t>
            </a:r>
          </a:p>
        </p:txBody>
      </p:sp>
      <p:sp>
        <p:nvSpPr>
          <p:cNvPr id="13" name="Dikdörtgen 12"/>
          <p:cNvSpPr/>
          <p:nvPr/>
        </p:nvSpPr>
        <p:spPr>
          <a:xfrm>
            <a:off x="127871" y="2396835"/>
            <a:ext cx="4651947" cy="2854038"/>
          </a:xfrm>
          <a:prstGeom prst="rect">
            <a:avLst/>
          </a:prstGeom>
          <a:solidFill>
            <a:schemeClr val="accent4">
              <a:lumMod val="60000"/>
              <a:lumOff val="40000"/>
            </a:schemeClr>
          </a:solidFill>
          <a:ln w="127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2800" dirty="0">
                <a:solidFill>
                  <a:prstClr val="black"/>
                </a:solidFill>
                <a:latin typeface="Calibri" panose="020F0502020204030204"/>
              </a:rPr>
              <a:t>Çiftçilikle uğraşan Mehmet amcanın 150 tane koyunu vardır. Mehmet amaca hangilerini yaparsa zekatını vermiş sayılır?</a:t>
            </a:r>
            <a:endParaRPr kumimoji="0" lang="tr-TR" sz="2800" b="1" i="0" u="none" strike="noStrike" kern="1200" cap="none" spc="0" normalizeH="0" baseline="0" noProof="0" dirty="0">
              <a:ln>
                <a:noFill/>
              </a:ln>
              <a:solidFill>
                <a:prstClr val="black"/>
              </a:solidFill>
              <a:effectLst/>
              <a:uLnTx/>
              <a:uFillTx/>
              <a:latin typeface="Calibri" panose="020F0502020204030204"/>
            </a:endParaRPr>
          </a:p>
        </p:txBody>
      </p:sp>
      <p:sp>
        <p:nvSpPr>
          <p:cNvPr id="18" name="Dikdörtgen 17"/>
          <p:cNvSpPr/>
          <p:nvPr/>
        </p:nvSpPr>
        <p:spPr>
          <a:xfrm>
            <a:off x="172845" y="1205458"/>
            <a:ext cx="4593119" cy="662400"/>
          </a:xfrm>
          <a:prstGeom prst="rect">
            <a:avLst/>
          </a:prstGeom>
          <a:solidFill>
            <a:schemeClr val="accent5">
              <a:lumMod val="20000"/>
              <a:lumOff val="80000"/>
            </a:schemeClr>
          </a:solidFill>
          <a:ln w="127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Bir soru bir cevap</a:t>
            </a:r>
          </a:p>
        </p:txBody>
      </p:sp>
      <p:sp>
        <p:nvSpPr>
          <p:cNvPr id="20" name="X"/>
          <p:cNvSpPr/>
          <p:nvPr/>
        </p:nvSpPr>
        <p:spPr>
          <a:xfrm>
            <a:off x="11302682" y="1118924"/>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Onay"/>
          <p:cNvSpPr/>
          <p:nvPr/>
        </p:nvSpPr>
        <p:spPr>
          <a:xfrm>
            <a:off x="11316536" y="3425864"/>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Dikdörtgen 14"/>
          <p:cNvSpPr/>
          <p:nvPr/>
        </p:nvSpPr>
        <p:spPr>
          <a:xfrm>
            <a:off x="0" y="6408062"/>
            <a:ext cx="12203025" cy="459770"/>
          </a:xfrm>
          <a:prstGeom prst="rect">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İleri veya Sonraki 22">
            <a:hlinkClick r:id="" action="ppaction://hlinkshowjump?jump=previousslide" highlightClick="1"/>
          </p:cNvPr>
          <p:cNvSpPr/>
          <p:nvPr/>
        </p:nvSpPr>
        <p:spPr>
          <a:xfrm flipH="1">
            <a:off x="10850811" y="6415150"/>
            <a:ext cx="383458" cy="464114"/>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Komut Düğmesi: İleri veya Sonraki 23">
            <a:hlinkClick r:id="" action="ppaction://hlinkshowjump?jump=nextslide" highlightClick="1"/>
          </p:cNvPr>
          <p:cNvSpPr/>
          <p:nvPr/>
        </p:nvSpPr>
        <p:spPr>
          <a:xfrm>
            <a:off x="11798196" y="6415150"/>
            <a:ext cx="383458" cy="452682"/>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Komut Düğmesi: Giriş 24">
            <a:hlinkClick r:id="" action="ppaction://hlinkshowjump?jump=firstslide" highlightClick="1"/>
          </p:cNvPr>
          <p:cNvSpPr/>
          <p:nvPr/>
        </p:nvSpPr>
        <p:spPr>
          <a:xfrm>
            <a:off x="11302394" y="6415150"/>
            <a:ext cx="427678" cy="456707"/>
          </a:xfrm>
          <a:prstGeom prst="actionButtonHom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Dikdörtgen 18"/>
          <p:cNvSpPr/>
          <p:nvPr/>
        </p:nvSpPr>
        <p:spPr>
          <a:xfrm>
            <a:off x="5098473" y="2426679"/>
            <a:ext cx="6148791" cy="662400"/>
          </a:xfrm>
          <a:prstGeom prst="rect">
            <a:avLst/>
          </a:prstGeom>
          <a:solidFill>
            <a:schemeClr val="accent1">
              <a:lumMod val="60000"/>
              <a:lumOff val="4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2800" dirty="0">
                <a:solidFill>
                  <a:schemeClr val="tx1"/>
                </a:solidFill>
              </a:rPr>
              <a:t>2</a:t>
            </a:r>
            <a:r>
              <a:rPr lang="nn-NO" sz="2800" dirty="0">
                <a:solidFill>
                  <a:schemeClr val="tx1"/>
                </a:solidFill>
              </a:rPr>
              <a:t> koyunu fakir bir kişiye verirse</a:t>
            </a:r>
          </a:p>
        </p:txBody>
      </p:sp>
      <p:sp>
        <p:nvSpPr>
          <p:cNvPr id="26" name="Onay"/>
          <p:cNvSpPr/>
          <p:nvPr/>
        </p:nvSpPr>
        <p:spPr>
          <a:xfrm>
            <a:off x="11274973" y="2248227"/>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8" name="Dikdörtgen 27"/>
          <p:cNvSpPr/>
          <p:nvPr/>
        </p:nvSpPr>
        <p:spPr>
          <a:xfrm>
            <a:off x="5098473" y="4806620"/>
            <a:ext cx="6148791" cy="662400"/>
          </a:xfrm>
          <a:prstGeom prst="rect">
            <a:avLst/>
          </a:prstGeom>
          <a:solidFill>
            <a:schemeClr val="accent1">
              <a:lumMod val="60000"/>
              <a:lumOff val="40000"/>
            </a:schemeClr>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2800" dirty="0">
                <a:solidFill>
                  <a:schemeClr val="tx1"/>
                </a:solidFill>
              </a:rPr>
              <a:t>3 koyunu fakir bir kişiye verirse</a:t>
            </a:r>
          </a:p>
        </p:txBody>
      </p:sp>
      <p:sp>
        <p:nvSpPr>
          <p:cNvPr id="29" name="Onay"/>
          <p:cNvSpPr/>
          <p:nvPr/>
        </p:nvSpPr>
        <p:spPr>
          <a:xfrm>
            <a:off x="11288827" y="4617355"/>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42786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 Cevap.wav"/>
                                        </p:tgtEl>
                                      </p:cMediaNode>
                                    </p:audio>
                                  </p:subTnLst>
                                </p:cTn>
                              </p:par>
                            </p:childTnLst>
                          </p:cTn>
                        </p:par>
                        <p:par>
                          <p:cTn id="8" fill="hold">
                            <p:stCondLst>
                              <p:cond delay="1000"/>
                            </p:stCondLst>
                            <p:childTnLst>
                              <p:par>
                                <p:cTn id="9" presetID="1" presetClass="exit" presetSubtype="0" fill="hold" grpId="1" nodeType="after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subTnLst>
                                    <p:audio>
                                      <p:cMediaNode>
                                        <p:cTn display="0" masterRel="sameClick">
                                          <p:stCondLst>
                                            <p:cond evt="begin" delay="0">
                                              <p:tn val="16"/>
                                            </p:cond>
                                          </p:stCondLst>
                                          <p:endCondLst>
                                            <p:cond evt="onStopAudio" delay="0">
                                              <p:tgtEl>
                                                <p:sldTgt/>
                                              </p:tgtEl>
                                            </p:cond>
                                          </p:endCondLst>
                                        </p:cTn>
                                        <p:tgtEl>
                                          <p:sndTgt r:embed="rId5" name="Doğru Cevap.wav"/>
                                        </p:tgtEl>
                                      </p:cMediaNode>
                                    </p:audio>
                                  </p:subTnLst>
                                </p:cTn>
                              </p:par>
                            </p:childTnLst>
                          </p:cTn>
                        </p:par>
                      </p:childTnLst>
                    </p:cTn>
                  </p:par>
                </p:childTnLst>
              </p:cTn>
              <p:nextCondLst>
                <p:cond evt="onClick" delay="0">
                  <p:tgtEl>
                    <p:spTgt spid="6"/>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5" name="Doğru Cevap.wav"/>
                                        </p:tgtEl>
                                      </p:cMediaNode>
                                    </p:audio>
                                  </p:subTnLst>
                                </p:cTn>
                              </p:par>
                            </p:childTnLst>
                          </p:cTn>
                        </p:par>
                      </p:childTnLst>
                    </p:cTn>
                  </p:par>
                </p:childTnLst>
              </p:cTn>
              <p:nextCondLst>
                <p:cond evt="onClick" delay="0">
                  <p:tgtEl>
                    <p:spTgt spid="19"/>
                  </p:tgtEl>
                </p:cond>
              </p:nextCondLst>
            </p:seq>
            <p:seq concurrent="1" nextAc="seek">
              <p:cTn id="25" restart="whenNotActive" fill="hold" evtFilter="cancelBubble" nodeType="interactiveSeq">
                <p:stCondLst>
                  <p:cond evt="onClick" delay="0">
                    <p:tgtEl>
                      <p:spTgt spid="28"/>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subTnLst>
                                    <p:audio>
                                      <p:cMediaNode>
                                        <p:cTn display="0" masterRel="sameClick">
                                          <p:stCondLst>
                                            <p:cond evt="begin" delay="0">
                                              <p:tn val="28"/>
                                            </p:cond>
                                          </p:stCondLst>
                                          <p:endCondLst>
                                            <p:cond evt="onStopAudio" delay="0">
                                              <p:tgtEl>
                                                <p:sldTgt/>
                                              </p:tgtEl>
                                            </p:cond>
                                          </p:endCondLst>
                                        </p:cTn>
                                        <p:tgtEl>
                                          <p:sndTgt r:embed="rId5" name="Doğru Cevap.wav"/>
                                        </p:tgtEl>
                                      </p:cMediaNode>
                                    </p:audio>
                                  </p:subTnLst>
                                </p:cTn>
                              </p:par>
                            </p:childTnLst>
                          </p:cTn>
                        </p:par>
                      </p:childTnLst>
                    </p:cTn>
                  </p:par>
                </p:childTnLst>
              </p:cTn>
              <p:nextCondLst>
                <p:cond evt="onClick" delay="0">
                  <p:tgtEl>
                    <p:spTgt spid="28"/>
                  </p:tgtEl>
                </p:cond>
              </p:nextCondLst>
            </p:seq>
          </p:childTnLst>
        </p:cTn>
      </p:par>
    </p:tnLst>
    <p:bldLst>
      <p:bldP spid="12" grpId="0" animBg="1"/>
      <p:bldP spid="20" grpId="0" animBg="1"/>
      <p:bldP spid="20" grpId="1" animBg="1"/>
      <p:bldP spid="21" grpId="0" animBg="1"/>
      <p:bldP spid="26"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7405644" y="1927156"/>
            <a:ext cx="2918692"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err="1">
                <a:ln>
                  <a:noFill/>
                </a:ln>
                <a:solidFill>
                  <a:prstClr val="white"/>
                </a:solidFill>
                <a:effectLst/>
                <a:uLnTx/>
                <a:uFillTx/>
                <a:latin typeface="Calibri" panose="020F0502020204030204"/>
                <a:ea typeface="+mn-ea"/>
                <a:cs typeface="+mn-cs"/>
              </a:rPr>
              <a:t>Hisap</a:t>
            </a:r>
            <a:endPar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Dikdörtgen 5"/>
          <p:cNvSpPr/>
          <p:nvPr/>
        </p:nvSpPr>
        <p:spPr>
          <a:xfrm>
            <a:off x="7405644" y="3116366"/>
            <a:ext cx="2918692"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Nisap</a:t>
            </a:r>
          </a:p>
        </p:txBody>
      </p:sp>
      <p:sp>
        <p:nvSpPr>
          <p:cNvPr id="12" name="Dikdörtgen 11"/>
          <p:cNvSpPr/>
          <p:nvPr/>
        </p:nvSpPr>
        <p:spPr>
          <a:xfrm>
            <a:off x="7405644" y="737945"/>
            <a:ext cx="2946402"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Zekat</a:t>
            </a:r>
          </a:p>
        </p:txBody>
      </p:sp>
      <p:sp>
        <p:nvSpPr>
          <p:cNvPr id="13" name="Dikdörtgen 12"/>
          <p:cNvSpPr/>
          <p:nvPr/>
        </p:nvSpPr>
        <p:spPr>
          <a:xfrm>
            <a:off x="224853" y="1349115"/>
            <a:ext cx="6801430" cy="2982253"/>
          </a:xfrm>
          <a:prstGeom prst="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Kişinin borcundan ve asıl ihtiyaçlarından fazla olarak </a:t>
            </a:r>
            <a:r>
              <a:rPr kumimoji="0" lang="tr-TR" sz="3600" b="1" i="0" u="none" strike="noStrike" kern="1200" cap="none" spc="0" normalizeH="0" baseline="0" noProof="0" dirty="0">
                <a:ln>
                  <a:noFill/>
                </a:ln>
                <a:solidFill>
                  <a:prstClr val="black"/>
                </a:solidFill>
                <a:effectLst/>
                <a:uLnTx/>
                <a:uFillTx/>
                <a:latin typeface="Calibri" panose="020F0502020204030204"/>
                <a:ea typeface="+mn-ea"/>
                <a:cs typeface="+mn-cs"/>
              </a:rPr>
              <a:t>80.18 gr altın  </a:t>
            </a: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değerinde parası veya malı olmasıdır</a:t>
            </a:r>
            <a:r>
              <a:rPr kumimoji="0" lang="tr-TR"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8" name="Dikdörtgen 17"/>
          <p:cNvSpPr/>
          <p:nvPr/>
        </p:nvSpPr>
        <p:spPr>
          <a:xfrm>
            <a:off x="352954" y="180222"/>
            <a:ext cx="6718299" cy="662400"/>
          </a:xfrm>
          <a:prstGeom prst="rect">
            <a:avLst/>
          </a:prstGeom>
          <a:solidFill>
            <a:schemeClr val="accent5">
              <a:lumMod val="20000"/>
              <a:lumOff val="8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Bir soru bir cevap</a:t>
            </a:r>
          </a:p>
        </p:txBody>
      </p:sp>
      <p:sp>
        <p:nvSpPr>
          <p:cNvPr id="20" name="X"/>
          <p:cNvSpPr/>
          <p:nvPr/>
        </p:nvSpPr>
        <p:spPr>
          <a:xfrm>
            <a:off x="10338191" y="620161"/>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Onay"/>
          <p:cNvSpPr/>
          <p:nvPr/>
        </p:nvSpPr>
        <p:spPr>
          <a:xfrm>
            <a:off x="10352045" y="2927101"/>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X"/>
          <p:cNvSpPr/>
          <p:nvPr/>
        </p:nvSpPr>
        <p:spPr>
          <a:xfrm>
            <a:off x="10352045" y="1842737"/>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Dikdörtgen 14"/>
          <p:cNvSpPr/>
          <p:nvPr/>
        </p:nvSpPr>
        <p:spPr>
          <a:xfrm>
            <a:off x="0" y="6408062"/>
            <a:ext cx="12203025" cy="459770"/>
          </a:xfrm>
          <a:prstGeom prst="rect">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İleri veya Sonraki 22">
            <a:hlinkClick r:id="" action="ppaction://hlinkshowjump?jump=previousslide" highlightClick="1"/>
          </p:cNvPr>
          <p:cNvSpPr/>
          <p:nvPr/>
        </p:nvSpPr>
        <p:spPr>
          <a:xfrm flipH="1">
            <a:off x="10850811" y="6415150"/>
            <a:ext cx="383458" cy="464114"/>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Komut Düğmesi: İleri veya Sonraki 23">
            <a:hlinkClick r:id="" action="ppaction://hlinkshowjump?jump=nextslide" highlightClick="1"/>
          </p:cNvPr>
          <p:cNvSpPr/>
          <p:nvPr/>
        </p:nvSpPr>
        <p:spPr>
          <a:xfrm>
            <a:off x="11798196" y="6415150"/>
            <a:ext cx="383458" cy="452682"/>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Komut Düğmesi: Giriş 24">
            <a:hlinkClick r:id="" action="ppaction://hlinkshowjump?jump=firstslide" highlightClick="1"/>
          </p:cNvPr>
          <p:cNvSpPr/>
          <p:nvPr/>
        </p:nvSpPr>
        <p:spPr>
          <a:xfrm>
            <a:off x="11302394" y="6415150"/>
            <a:ext cx="427678" cy="456707"/>
          </a:xfrm>
          <a:prstGeom prst="actionButtonHom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Dikdörtgen 13"/>
          <p:cNvSpPr/>
          <p:nvPr/>
        </p:nvSpPr>
        <p:spPr>
          <a:xfrm>
            <a:off x="7391789" y="4166786"/>
            <a:ext cx="2946402"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Öşür</a:t>
            </a:r>
          </a:p>
        </p:txBody>
      </p:sp>
      <p:sp>
        <p:nvSpPr>
          <p:cNvPr id="16" name="X"/>
          <p:cNvSpPr/>
          <p:nvPr/>
        </p:nvSpPr>
        <p:spPr>
          <a:xfrm>
            <a:off x="10324336" y="4049002"/>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Dikdörtgen 16"/>
          <p:cNvSpPr/>
          <p:nvPr/>
        </p:nvSpPr>
        <p:spPr>
          <a:xfrm>
            <a:off x="263012" y="4768529"/>
            <a:ext cx="6737395" cy="1062644"/>
          </a:xfrm>
          <a:prstGeom prst="rect">
            <a:avLst/>
          </a:prstGeom>
          <a:solidFill>
            <a:schemeClr val="accent5">
              <a:lumMod val="20000"/>
              <a:lumOff val="80000"/>
            </a:schemeClr>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libri" panose="020F0502020204030204"/>
                <a:ea typeface="+mn-ea"/>
                <a:cs typeface="+mn-cs"/>
              </a:rPr>
              <a:t>Yukarıda tanımı verilen kavram hangisidir?</a:t>
            </a:r>
          </a:p>
        </p:txBody>
      </p:sp>
    </p:spTree>
    <p:custDataLst>
      <p:tags r:id="rId1"/>
    </p:custDataLst>
    <p:extLst>
      <p:ext uri="{BB962C8B-B14F-4D97-AF65-F5344CB8AC3E}">
        <p14:creationId xmlns:p14="http://schemas.microsoft.com/office/powerpoint/2010/main" val="1028404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Yanlış Cevap.wav"/>
                                        </p:tgtEl>
                                      </p:cMediaNode>
                                    </p:audio>
                                  </p:subTnLst>
                                </p:cTn>
                              </p:par>
                            </p:childTnLst>
                          </p:cTn>
                        </p:par>
                        <p:par>
                          <p:cTn id="8" fill="hold">
                            <p:stCondLst>
                              <p:cond delay="1000"/>
                            </p:stCondLst>
                            <p:childTnLst>
                              <p:par>
                                <p:cTn id="9" presetID="1" presetClass="exit" presetSubtype="0" fill="hold" grpId="1" nodeType="after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remove" grpId="0" nodeType="clickEffect">
                                  <p:stCondLst>
                                    <p:cond delay="1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4" name="Yanlış Cevap.wav"/>
                                        </p:tgtEl>
                                      </p:cMediaNode>
                                    </p:audio>
                                  </p:subTnLst>
                                </p:cTn>
                              </p:par>
                            </p:childTnLst>
                          </p:cTn>
                        </p:par>
                        <p:par>
                          <p:cTn id="19" fill="hold">
                            <p:stCondLst>
                              <p:cond delay="1100"/>
                            </p:stCondLst>
                            <p:childTnLst>
                              <p:par>
                                <p:cTn id="20" presetID="1" presetClass="exit" presetSubtype="0" fill="hold" grpId="1"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par>
                          <p:cTn id="22" fill="hold">
                            <p:stCondLst>
                              <p:cond delay="1100"/>
                            </p:stCondLst>
                            <p:childTnLst>
                              <p:par>
                                <p:cTn id="23" presetID="1" presetClass="exit"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5" name="Doğru Cevap.wav"/>
                                        </p:tgtEl>
                                      </p:cMediaNode>
                                    </p:audio>
                                  </p:subTnLst>
                                </p:cTn>
                              </p:par>
                            </p:childTnLst>
                          </p:cTn>
                        </p:par>
                      </p:childTnLst>
                    </p:cTn>
                  </p:par>
                </p:childTnLst>
              </p:cTn>
              <p:nextCondLst>
                <p:cond evt="onClick" delay="0">
                  <p:tgtEl>
                    <p:spTgt spid="6"/>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remove"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childTnLst>
                                  <p:subTnLst>
                                    <p:audio>
                                      <p:cMediaNode>
                                        <p:cTn display="0" masterRel="sameClick">
                                          <p:stCondLst>
                                            <p:cond evt="begin" delay="0">
                                              <p:tn val="34"/>
                                            </p:cond>
                                          </p:stCondLst>
                                          <p:endCondLst>
                                            <p:cond evt="onStopAudio" delay="0">
                                              <p:tgtEl>
                                                <p:sldTgt/>
                                              </p:tgtEl>
                                            </p:cond>
                                          </p:endCondLst>
                                        </p:cTn>
                                        <p:tgtEl>
                                          <p:sndTgt r:embed="rId4" name="Yanlış Cevap.wav"/>
                                        </p:tgtEl>
                                      </p:cMediaNode>
                                    </p:audio>
                                  </p:subTnLst>
                                </p:cTn>
                              </p:par>
                            </p:childTnLst>
                          </p:cTn>
                        </p:par>
                        <p:par>
                          <p:cTn id="37" fill="hold">
                            <p:stCondLst>
                              <p:cond delay="1000"/>
                            </p:stCondLst>
                            <p:childTnLst>
                              <p:par>
                                <p:cTn id="38" presetID="1" presetClass="exit" presetSubtype="0" fill="hold" grpId="1" nodeType="afterEffect">
                                  <p:stCondLst>
                                    <p:cond delay="0"/>
                                  </p:stCondLst>
                                  <p:childTnLst>
                                    <p:set>
                                      <p:cBhvr>
                                        <p:cTn id="39" dur="1" fill="hold">
                                          <p:stCondLst>
                                            <p:cond delay="0"/>
                                          </p:stCondLst>
                                        </p:cTn>
                                        <p:tgtEl>
                                          <p:spTgt spid="16"/>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5" grpId="0" animBg="1"/>
      <p:bldP spid="12" grpId="0" animBg="1"/>
      <p:bldP spid="20" grpId="0" animBg="1"/>
      <p:bldP spid="20" grpId="1" animBg="1"/>
      <p:bldP spid="21" grpId="0" animBg="1"/>
      <p:bldP spid="22" grpId="0" animBg="1"/>
      <p:bldP spid="22" grpId="1" animBg="1"/>
      <p:bldP spid="14" grpId="0"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21">
            <a:extLst>
              <a:ext uri="{FF2B5EF4-FFF2-40B4-BE49-F238E27FC236}">
                <a16:creationId xmlns:a16="http://schemas.microsoft.com/office/drawing/2014/main" id="{9F5A2B0F-7E71-4382-A4D1-36EB991C4EF8}"/>
              </a:ext>
            </a:extLst>
          </p:cNvPr>
          <p:cNvSpPr/>
          <p:nvPr/>
        </p:nvSpPr>
        <p:spPr>
          <a:xfrm rot="5400000">
            <a:off x="-1231431" y="2293375"/>
            <a:ext cx="4651513" cy="1934818"/>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ight Triangle 22">
            <a:extLst>
              <a:ext uri="{FF2B5EF4-FFF2-40B4-BE49-F238E27FC236}">
                <a16:creationId xmlns:a16="http://schemas.microsoft.com/office/drawing/2014/main" id="{0521C95B-86F3-4C50-B111-395C54F1434D}"/>
              </a:ext>
            </a:extLst>
          </p:cNvPr>
          <p:cNvSpPr/>
          <p:nvPr/>
        </p:nvSpPr>
        <p:spPr>
          <a:xfrm rot="5400000">
            <a:off x="107039" y="954904"/>
            <a:ext cx="1974574" cy="1934819"/>
          </a:xfrm>
          <a:prstGeom prst="rtTriangle">
            <a:avLst/>
          </a:prstGeom>
          <a:gradFill>
            <a:gsLst>
              <a:gs pos="27000">
                <a:srgbClr val="D471EF"/>
              </a:gs>
              <a:gs pos="0">
                <a:srgbClr val="B319DD"/>
              </a:gs>
              <a:gs pos="81000">
                <a:srgbClr val="D471EF"/>
              </a:gs>
              <a:gs pos="90000">
                <a:srgbClr val="B319DD"/>
              </a:gs>
              <a:gs pos="100000">
                <a:srgbClr val="D471EF"/>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Rounded Corners 23">
            <a:extLst>
              <a:ext uri="{FF2B5EF4-FFF2-40B4-BE49-F238E27FC236}">
                <a16:creationId xmlns:a16="http://schemas.microsoft.com/office/drawing/2014/main" id="{0FFA8777-1E23-4A88-800D-18DF200B6556}"/>
              </a:ext>
            </a:extLst>
          </p:cNvPr>
          <p:cNvSpPr/>
          <p:nvPr/>
        </p:nvSpPr>
        <p:spPr>
          <a:xfrm>
            <a:off x="482578" y="4384118"/>
            <a:ext cx="1223493" cy="115910"/>
          </a:xfrm>
          <a:prstGeom prst="roundRect">
            <a:avLst>
              <a:gd name="adj" fmla="val 50000"/>
            </a:avLst>
          </a:prstGeom>
          <a:solidFill>
            <a:srgbClr val="CD5DEB"/>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24">
            <a:extLst>
              <a:ext uri="{FF2B5EF4-FFF2-40B4-BE49-F238E27FC236}">
                <a16:creationId xmlns:a16="http://schemas.microsoft.com/office/drawing/2014/main" id="{1D80FD19-45E1-4533-9208-6B3276764EEB}"/>
              </a:ext>
            </a:extLst>
          </p:cNvPr>
          <p:cNvSpPr txBox="1"/>
          <p:nvPr/>
        </p:nvSpPr>
        <p:spPr>
          <a:xfrm>
            <a:off x="291576" y="944728"/>
            <a:ext cx="900274" cy="1200329"/>
          </a:xfrm>
          <a:prstGeom prst="rect">
            <a:avLst/>
          </a:prstGeom>
          <a:noFill/>
        </p:spPr>
        <p:txBody>
          <a:bodyPr wrap="square" rtlCol="0">
            <a:spAutoFit/>
          </a:bodyPr>
          <a:lstStyle/>
          <a:p>
            <a:r>
              <a:rPr lang="en-US" sz="7200" dirty="0">
                <a:solidFill>
                  <a:schemeClr val="tx1">
                    <a:lumMod val="75000"/>
                    <a:lumOff val="25000"/>
                  </a:schemeClr>
                </a:solidFill>
                <a:latin typeface="Arial Black" panose="020B0A04020102020204" pitchFamily="34" charset="0"/>
              </a:rPr>
              <a:t>4</a:t>
            </a:r>
            <a:endParaRPr lang="en-IN" sz="7200" dirty="0">
              <a:solidFill>
                <a:schemeClr val="tx1">
                  <a:lumMod val="75000"/>
                  <a:lumOff val="25000"/>
                </a:schemeClr>
              </a:solidFill>
              <a:latin typeface="Arial Black" panose="020B0A04020102020204" pitchFamily="34" charset="0"/>
            </a:endParaRPr>
          </a:p>
        </p:txBody>
      </p:sp>
      <p:sp>
        <p:nvSpPr>
          <p:cNvPr id="8" name="TextBox 25">
            <a:extLst>
              <a:ext uri="{FF2B5EF4-FFF2-40B4-BE49-F238E27FC236}">
                <a16:creationId xmlns:a16="http://schemas.microsoft.com/office/drawing/2014/main" id="{6352DA85-4059-495A-9103-8B0A24D88E0D}"/>
              </a:ext>
            </a:extLst>
          </p:cNvPr>
          <p:cNvSpPr txBox="1"/>
          <p:nvPr/>
        </p:nvSpPr>
        <p:spPr>
          <a:xfrm>
            <a:off x="-15410" y="2934917"/>
            <a:ext cx="2219470" cy="954107"/>
          </a:xfrm>
          <a:prstGeom prst="rect">
            <a:avLst/>
          </a:prstGeom>
          <a:noFill/>
        </p:spPr>
        <p:txBody>
          <a:bodyPr wrap="square" rtlCol="0">
            <a:spAutoFit/>
          </a:bodyPr>
          <a:lstStyle/>
          <a:p>
            <a:pPr algn="ctr"/>
            <a:r>
              <a:rPr lang="tr-TR" sz="2700" dirty="0"/>
              <a:t>Zekât kimlere </a:t>
            </a:r>
            <a:r>
              <a:rPr lang="tr-TR" sz="2800" dirty="0"/>
              <a:t>verilir?</a:t>
            </a:r>
            <a:endParaRPr lang="en-IN" sz="2800" b="1" spc="3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1" name="3 Yuvarlatılmış Dikdörtgen"/>
          <p:cNvSpPr/>
          <p:nvPr/>
        </p:nvSpPr>
        <p:spPr>
          <a:xfrm>
            <a:off x="2346386" y="168442"/>
            <a:ext cx="9656502" cy="4786550"/>
          </a:xfrm>
          <a:prstGeom prst="roundRect">
            <a:avLst>
              <a:gd name="adj" fmla="val 5744"/>
            </a:avLst>
          </a:prstGeom>
          <a:solidFill>
            <a:srgbClr val="F3EE2E"/>
          </a:solidFill>
          <a:ln>
            <a:solidFill>
              <a:srgbClr val="D471EF"/>
            </a:solidFill>
          </a:ln>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tr-TR" sz="2000" dirty="0"/>
              <a:t>“</a:t>
            </a:r>
            <a:r>
              <a:rPr lang="tr-TR" sz="3200" dirty="0"/>
              <a:t>Zekâtlar, Allah'tan bir farz olarak ancak fakirlere, yoksulara zekat toplayan memurlara, gönülleri İslam'a ısındırılacak olanlara, (esirlik ve kölelikten kurtulmak isteyen) esir ve kölelere, (borcuna karşılık malı olmayan) borçlulara, Allah yolunda olanlara ve parası olmayan yolda kalmışlara içindir.” </a:t>
            </a:r>
          </a:p>
        </p:txBody>
      </p:sp>
      <p:sp>
        <p:nvSpPr>
          <p:cNvPr id="12" name="Yuvarlatılmış Dikdörtgen 11"/>
          <p:cNvSpPr/>
          <p:nvPr/>
        </p:nvSpPr>
        <p:spPr>
          <a:xfrm>
            <a:off x="5408946" y="4742977"/>
            <a:ext cx="3916392" cy="574847"/>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Tevbe suresi, 60. Ayet</a:t>
            </a:r>
          </a:p>
        </p:txBody>
      </p:sp>
      <p:sp>
        <p:nvSpPr>
          <p:cNvPr id="15" name="4 Yuvarlatılmış Dikdörtgen"/>
          <p:cNvSpPr/>
          <p:nvPr/>
        </p:nvSpPr>
        <p:spPr>
          <a:xfrm>
            <a:off x="2346386" y="5586541"/>
            <a:ext cx="7172873" cy="696337"/>
          </a:xfrm>
          <a:prstGeom prst="roundRect">
            <a:avLst/>
          </a:prstGeom>
          <a:solidFill>
            <a:srgbClr val="F89D4E"/>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tr-TR" sz="4000" dirty="0"/>
              <a:t>Ayete göre zekât kimlere verilir?</a:t>
            </a:r>
          </a:p>
        </p:txBody>
      </p:sp>
      <p:sp>
        <p:nvSpPr>
          <p:cNvPr id="30" name="Serbest Form 29"/>
          <p:cNvSpPr/>
          <p:nvPr/>
        </p:nvSpPr>
        <p:spPr>
          <a:xfrm>
            <a:off x="9763386" y="5105808"/>
            <a:ext cx="1190900" cy="975674"/>
          </a:xfrm>
          <a:custGeom>
            <a:avLst/>
            <a:gdLst>
              <a:gd name="connsiteX0" fmla="*/ 907892 w 1087892"/>
              <a:gd name="connsiteY0" fmla="*/ 0 h 864000"/>
              <a:gd name="connsiteX1" fmla="*/ 1087892 w 1087892"/>
              <a:gd name="connsiteY1" fmla="*/ 180000 h 864000"/>
              <a:gd name="connsiteX2" fmla="*/ 997892 w 1087892"/>
              <a:gd name="connsiteY2" fmla="*/ 180000 h 864000"/>
              <a:gd name="connsiteX3" fmla="*/ 997892 w 1087892"/>
              <a:gd name="connsiteY3" fmla="*/ 864000 h 864000"/>
              <a:gd name="connsiteX4" fmla="*/ 817892 w 1087892"/>
              <a:gd name="connsiteY4" fmla="*/ 864000 h 864000"/>
              <a:gd name="connsiteX5" fmla="*/ 817892 w 1087892"/>
              <a:gd name="connsiteY5" fmla="*/ 858274 h 864000"/>
              <a:gd name="connsiteX6" fmla="*/ 0 w 1087892"/>
              <a:gd name="connsiteY6" fmla="*/ 858274 h 864000"/>
              <a:gd name="connsiteX7" fmla="*/ 0 w 1087892"/>
              <a:gd name="connsiteY7" fmla="*/ 723627 h 864000"/>
              <a:gd name="connsiteX8" fmla="*/ 817892 w 1087892"/>
              <a:gd name="connsiteY8" fmla="*/ 723627 h 864000"/>
              <a:gd name="connsiteX9" fmla="*/ 817892 w 1087892"/>
              <a:gd name="connsiteY9" fmla="*/ 180000 h 864000"/>
              <a:gd name="connsiteX10" fmla="*/ 727892 w 1087892"/>
              <a:gd name="connsiteY10" fmla="*/ 1800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92" h="864000">
                <a:moveTo>
                  <a:pt x="907892" y="0"/>
                </a:moveTo>
                <a:lnTo>
                  <a:pt x="1087892" y="180000"/>
                </a:lnTo>
                <a:lnTo>
                  <a:pt x="997892" y="180000"/>
                </a:lnTo>
                <a:lnTo>
                  <a:pt x="997892" y="864000"/>
                </a:lnTo>
                <a:lnTo>
                  <a:pt x="817892" y="864000"/>
                </a:lnTo>
                <a:lnTo>
                  <a:pt x="817892" y="858274"/>
                </a:lnTo>
                <a:lnTo>
                  <a:pt x="0" y="858274"/>
                </a:lnTo>
                <a:lnTo>
                  <a:pt x="0" y="723627"/>
                </a:lnTo>
                <a:lnTo>
                  <a:pt x="817892" y="723627"/>
                </a:lnTo>
                <a:lnTo>
                  <a:pt x="817892" y="180000"/>
                </a:lnTo>
                <a:lnTo>
                  <a:pt x="727892" y="180000"/>
                </a:lnTo>
                <a:close/>
              </a:path>
            </a:pathLst>
          </a:cu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Dikdörtgen 32"/>
          <p:cNvSpPr/>
          <p:nvPr/>
        </p:nvSpPr>
        <p:spPr>
          <a:xfrm>
            <a:off x="10248853" y="463465"/>
            <a:ext cx="1754035" cy="61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Dikdörtgen 34"/>
          <p:cNvSpPr/>
          <p:nvPr/>
        </p:nvSpPr>
        <p:spPr>
          <a:xfrm>
            <a:off x="2346385" y="1172199"/>
            <a:ext cx="1754035" cy="61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Dikdörtgen 35"/>
          <p:cNvSpPr/>
          <p:nvPr/>
        </p:nvSpPr>
        <p:spPr>
          <a:xfrm>
            <a:off x="4242746" y="1238892"/>
            <a:ext cx="4564370" cy="61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p:cNvSpPr/>
          <p:nvPr/>
        </p:nvSpPr>
        <p:spPr>
          <a:xfrm>
            <a:off x="8949442" y="1226281"/>
            <a:ext cx="3053446" cy="61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Dikdörtgen 37"/>
          <p:cNvSpPr/>
          <p:nvPr/>
        </p:nvSpPr>
        <p:spPr>
          <a:xfrm>
            <a:off x="3844889" y="2670627"/>
            <a:ext cx="2676227" cy="61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9" name="Dikdörtgen 38"/>
          <p:cNvSpPr/>
          <p:nvPr/>
        </p:nvSpPr>
        <p:spPr>
          <a:xfrm>
            <a:off x="2397227" y="3352775"/>
            <a:ext cx="1845519" cy="61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0" name="Dikdörtgen 39"/>
          <p:cNvSpPr/>
          <p:nvPr/>
        </p:nvSpPr>
        <p:spPr>
          <a:xfrm>
            <a:off x="4360560" y="3352775"/>
            <a:ext cx="4157798" cy="61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1" name="Dikdörtgen 40"/>
          <p:cNvSpPr/>
          <p:nvPr/>
        </p:nvSpPr>
        <p:spPr>
          <a:xfrm>
            <a:off x="2417397" y="4130977"/>
            <a:ext cx="2804308" cy="6120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ustDataLst>
      <p:tags r:id="rId1"/>
    </p:custDataLst>
    <p:extLst>
      <p:ext uri="{BB962C8B-B14F-4D97-AF65-F5344CB8AC3E}">
        <p14:creationId xmlns:p14="http://schemas.microsoft.com/office/powerpoint/2010/main" val="145712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left)">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wipe(left)">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wipe(left)">
                                      <p:cBhvr>
                                        <p:cTn id="6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30" grpId="0" animBg="1"/>
      <p:bldP spid="33" grpId="0" animBg="1"/>
      <p:bldP spid="35" grpId="0" animBg="1"/>
      <p:bldP spid="36" grpId="0" animBg="1"/>
      <p:bldP spid="37" grpId="0" animBg="1"/>
      <p:bldP spid="38" grpId="0" animBg="1"/>
      <p:bldP spid="39" grpId="0" animBg="1"/>
      <p:bldP spid="40" grpId="0"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Pentagon 21">
            <a:extLst>
              <a:ext uri="{FF2B5EF4-FFF2-40B4-BE49-F238E27FC236}">
                <a16:creationId xmlns:a16="http://schemas.microsoft.com/office/drawing/2014/main" id="{9F5A2B0F-7E71-4382-A4D1-36EB991C4EF8}"/>
              </a:ext>
            </a:extLst>
          </p:cNvPr>
          <p:cNvSpPr/>
          <p:nvPr/>
        </p:nvSpPr>
        <p:spPr>
          <a:xfrm rot="5400000">
            <a:off x="-1017552" y="2529336"/>
            <a:ext cx="4651513" cy="1934818"/>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ight Triangle 22">
            <a:extLst>
              <a:ext uri="{FF2B5EF4-FFF2-40B4-BE49-F238E27FC236}">
                <a16:creationId xmlns:a16="http://schemas.microsoft.com/office/drawing/2014/main" id="{0521C95B-86F3-4C50-B111-395C54F1434D}"/>
              </a:ext>
            </a:extLst>
          </p:cNvPr>
          <p:cNvSpPr/>
          <p:nvPr/>
        </p:nvSpPr>
        <p:spPr>
          <a:xfrm rot="5400000">
            <a:off x="320918" y="1190865"/>
            <a:ext cx="1974574" cy="1934819"/>
          </a:xfrm>
          <a:prstGeom prst="rtTriangle">
            <a:avLst/>
          </a:prstGeom>
          <a:gradFill>
            <a:gsLst>
              <a:gs pos="27000">
                <a:srgbClr val="D471EF"/>
              </a:gs>
              <a:gs pos="0">
                <a:srgbClr val="B319DD"/>
              </a:gs>
              <a:gs pos="81000">
                <a:srgbClr val="D471EF"/>
              </a:gs>
              <a:gs pos="90000">
                <a:srgbClr val="B319DD"/>
              </a:gs>
              <a:gs pos="100000">
                <a:srgbClr val="D471EF"/>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23">
            <a:extLst>
              <a:ext uri="{FF2B5EF4-FFF2-40B4-BE49-F238E27FC236}">
                <a16:creationId xmlns:a16="http://schemas.microsoft.com/office/drawing/2014/main" id="{0FFA8777-1E23-4A88-800D-18DF200B6556}"/>
              </a:ext>
            </a:extLst>
          </p:cNvPr>
          <p:cNvSpPr/>
          <p:nvPr/>
        </p:nvSpPr>
        <p:spPr>
          <a:xfrm>
            <a:off x="696457" y="4620079"/>
            <a:ext cx="1223493" cy="115910"/>
          </a:xfrm>
          <a:prstGeom prst="roundRect">
            <a:avLst>
              <a:gd name="adj" fmla="val 50000"/>
            </a:avLst>
          </a:prstGeom>
          <a:solidFill>
            <a:srgbClr val="CD5DEB"/>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24">
            <a:extLst>
              <a:ext uri="{FF2B5EF4-FFF2-40B4-BE49-F238E27FC236}">
                <a16:creationId xmlns:a16="http://schemas.microsoft.com/office/drawing/2014/main" id="{1D80FD19-45E1-4533-9208-6B3276764EEB}"/>
              </a:ext>
            </a:extLst>
          </p:cNvPr>
          <p:cNvSpPr txBox="1"/>
          <p:nvPr/>
        </p:nvSpPr>
        <p:spPr>
          <a:xfrm>
            <a:off x="505455" y="1180689"/>
            <a:ext cx="900274" cy="1200329"/>
          </a:xfrm>
          <a:prstGeom prst="rect">
            <a:avLst/>
          </a:prstGeom>
          <a:noFill/>
        </p:spPr>
        <p:txBody>
          <a:bodyPr wrap="square" rtlCol="0">
            <a:spAutoFit/>
          </a:bodyPr>
          <a:lstStyle/>
          <a:p>
            <a:r>
              <a:rPr lang="en-US" sz="7200" dirty="0">
                <a:solidFill>
                  <a:schemeClr val="tx1">
                    <a:lumMod val="75000"/>
                    <a:lumOff val="25000"/>
                  </a:schemeClr>
                </a:solidFill>
                <a:latin typeface="Arial Black" panose="020B0A04020102020204" pitchFamily="34" charset="0"/>
              </a:rPr>
              <a:t>4</a:t>
            </a:r>
            <a:endParaRPr lang="en-IN" sz="7200" dirty="0">
              <a:solidFill>
                <a:schemeClr val="tx1">
                  <a:lumMod val="75000"/>
                  <a:lumOff val="25000"/>
                </a:schemeClr>
              </a:solidFill>
              <a:latin typeface="Arial Black" panose="020B0A04020102020204" pitchFamily="34" charset="0"/>
            </a:endParaRPr>
          </a:p>
        </p:txBody>
      </p:sp>
      <p:sp>
        <p:nvSpPr>
          <p:cNvPr id="17" name="TextBox 25">
            <a:extLst>
              <a:ext uri="{FF2B5EF4-FFF2-40B4-BE49-F238E27FC236}">
                <a16:creationId xmlns:a16="http://schemas.microsoft.com/office/drawing/2014/main" id="{6352DA85-4059-495A-9103-8B0A24D88E0D}"/>
              </a:ext>
            </a:extLst>
          </p:cNvPr>
          <p:cNvSpPr txBox="1"/>
          <p:nvPr/>
        </p:nvSpPr>
        <p:spPr>
          <a:xfrm>
            <a:off x="198469" y="3170878"/>
            <a:ext cx="2219470" cy="954107"/>
          </a:xfrm>
          <a:prstGeom prst="rect">
            <a:avLst/>
          </a:prstGeom>
          <a:noFill/>
        </p:spPr>
        <p:txBody>
          <a:bodyPr wrap="square" rtlCol="0">
            <a:spAutoFit/>
          </a:bodyPr>
          <a:lstStyle/>
          <a:p>
            <a:pPr algn="ctr"/>
            <a:r>
              <a:rPr lang="tr-TR" sz="2700" dirty="0"/>
              <a:t>Zekât kimlere </a:t>
            </a:r>
            <a:r>
              <a:rPr lang="tr-TR" sz="2800" dirty="0"/>
              <a:t>verilir?</a:t>
            </a:r>
            <a:endParaRPr lang="en-IN" sz="2800" b="1" spc="3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23" name="사각형: 둥근 모서리 66">
            <a:extLst>
              <a:ext uri="{FF2B5EF4-FFF2-40B4-BE49-F238E27FC236}">
                <a16:creationId xmlns:a16="http://schemas.microsoft.com/office/drawing/2014/main" id="{B4AAA668-8852-46DE-B4A3-640D3C5043F7}"/>
              </a:ext>
            </a:extLst>
          </p:cNvPr>
          <p:cNvSpPr/>
          <p:nvPr/>
        </p:nvSpPr>
        <p:spPr>
          <a:xfrm>
            <a:off x="2418880" y="2154245"/>
            <a:ext cx="3984950" cy="2262758"/>
          </a:xfrm>
          <a:prstGeom prst="roundRect">
            <a:avLst>
              <a:gd name="adj" fmla="val 1362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Dikdörtgen 23"/>
          <p:cNvSpPr/>
          <p:nvPr/>
        </p:nvSpPr>
        <p:spPr>
          <a:xfrm>
            <a:off x="2592205" y="2543287"/>
            <a:ext cx="3637145" cy="15260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tr-TR" sz="3200" dirty="0">
                <a:solidFill>
                  <a:prstClr val="black"/>
                </a:solidFill>
              </a:rPr>
              <a:t>zekâtın verilebileceği belli başlı kişiler</a:t>
            </a:r>
            <a:endParaRPr kumimoji="0" lang="tr-TR" sz="3200" b="0" i="0" u="none" strike="noStrike" kern="1200" cap="none" spc="0" normalizeH="0" baseline="0" noProof="0" dirty="0">
              <a:ln>
                <a:noFill/>
              </a:ln>
              <a:solidFill>
                <a:prstClr val="black"/>
              </a:solidFill>
              <a:effectLst/>
              <a:uLnTx/>
              <a:uFillTx/>
              <a:latin typeface="Calibri" panose="020F0502020204030204"/>
            </a:endParaRPr>
          </a:p>
        </p:txBody>
      </p:sp>
      <p:sp>
        <p:nvSpPr>
          <p:cNvPr id="25" name="Google Shape;704;p47"/>
          <p:cNvSpPr/>
          <p:nvPr/>
        </p:nvSpPr>
        <p:spPr>
          <a:xfrm>
            <a:off x="6634946" y="153410"/>
            <a:ext cx="643600" cy="596800"/>
          </a:xfrm>
          <a:prstGeom prst="homePlate">
            <a:avLst>
              <a:gd name="adj" fmla="val 50000"/>
            </a:avLst>
          </a:pr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a:ln>
                  <a:noFill/>
                </a:ln>
                <a:solidFill>
                  <a:srgbClr val="000000"/>
                </a:solidFill>
                <a:effectLst/>
                <a:uLnTx/>
                <a:uFillTx/>
                <a:latin typeface="Arial"/>
                <a:ea typeface="+mn-ea"/>
                <a:cs typeface="Arial"/>
                <a:sym typeface="Arial"/>
              </a:rPr>
              <a:t>1</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705;p47"/>
          <p:cNvSpPr/>
          <p:nvPr/>
        </p:nvSpPr>
        <p:spPr>
          <a:xfrm>
            <a:off x="6634946" y="1119744"/>
            <a:ext cx="643600" cy="596800"/>
          </a:xfrm>
          <a:prstGeom prst="homePlate">
            <a:avLst>
              <a:gd name="adj" fmla="val 50000"/>
            </a:avLst>
          </a:prstGeom>
          <a:solidFill>
            <a:srgbClr val="FEF1A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a:ln>
                  <a:noFill/>
                </a:ln>
                <a:solidFill>
                  <a:srgbClr val="000000"/>
                </a:solidFill>
                <a:effectLst/>
                <a:uLnTx/>
                <a:uFillTx/>
                <a:latin typeface="Arial"/>
                <a:ea typeface="+mn-ea"/>
                <a:cs typeface="Arial"/>
                <a:sym typeface="Arial"/>
              </a:rPr>
              <a:t>2</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7" name="Google Shape;706;p47"/>
          <p:cNvSpPr/>
          <p:nvPr/>
        </p:nvSpPr>
        <p:spPr>
          <a:xfrm>
            <a:off x="6634946" y="2086078"/>
            <a:ext cx="643600" cy="596800"/>
          </a:xfrm>
          <a:prstGeom prst="homePlate">
            <a:avLst>
              <a:gd name="adj" fmla="val 50000"/>
            </a:avLst>
          </a:pr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a:ln>
                  <a:noFill/>
                </a:ln>
                <a:solidFill>
                  <a:srgbClr val="000000"/>
                </a:solidFill>
                <a:effectLst/>
                <a:uLnTx/>
                <a:uFillTx/>
                <a:latin typeface="Arial"/>
                <a:ea typeface="+mn-ea"/>
                <a:cs typeface="Arial"/>
                <a:sym typeface="Arial"/>
              </a:rPr>
              <a:t>3</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Dikdörtgen 27"/>
          <p:cNvSpPr/>
          <p:nvPr/>
        </p:nvSpPr>
        <p:spPr>
          <a:xfrm>
            <a:off x="7244571" y="190200"/>
            <a:ext cx="4355872" cy="523220"/>
          </a:xfrm>
          <a:prstGeom prst="rect">
            <a:avLst/>
          </a:prstGeom>
        </p:spPr>
        <p:txBody>
          <a:bodyPr wrap="none">
            <a:spAutoFit/>
          </a:bodyPr>
          <a:lstStyle/>
          <a:p>
            <a:pPr lvl="0">
              <a:defRPr/>
            </a:pPr>
            <a:r>
              <a:rPr lang="tr-TR" sz="2800" dirty="0">
                <a:solidFill>
                  <a:prstClr val="black"/>
                </a:solidFill>
              </a:rPr>
              <a:t>Geçim sıkıntısı çeken </a:t>
            </a:r>
            <a:r>
              <a:rPr lang="tr-TR" sz="2800" b="1" dirty="0">
                <a:solidFill>
                  <a:prstClr val="black"/>
                </a:solidFill>
              </a:rPr>
              <a:t>fakirler</a:t>
            </a:r>
            <a:endParaRPr kumimoji="0" lang="tr-TR" sz="2800" b="1" i="0" u="none" strike="noStrike" kern="1200" cap="none" spc="0" normalizeH="0" baseline="0" noProof="0" dirty="0">
              <a:ln>
                <a:noFill/>
              </a:ln>
              <a:solidFill>
                <a:prstClr val="black"/>
              </a:solidFill>
              <a:effectLst/>
              <a:uLnTx/>
              <a:uFillTx/>
              <a:latin typeface="Calibri" panose="020F0502020204030204"/>
            </a:endParaRPr>
          </a:p>
        </p:txBody>
      </p:sp>
      <p:sp>
        <p:nvSpPr>
          <p:cNvPr id="29" name="Dikdörtgen 28"/>
          <p:cNvSpPr/>
          <p:nvPr/>
        </p:nvSpPr>
        <p:spPr>
          <a:xfrm>
            <a:off x="7244571" y="1164229"/>
            <a:ext cx="4669409" cy="523220"/>
          </a:xfrm>
          <a:prstGeom prst="rect">
            <a:avLst/>
          </a:prstGeom>
        </p:spPr>
        <p:txBody>
          <a:bodyPr wrap="square">
            <a:spAutoFit/>
          </a:bodyPr>
          <a:lstStyle/>
          <a:p>
            <a:pPr lvl="0">
              <a:defRPr/>
            </a:pPr>
            <a:r>
              <a:rPr lang="tr-TR" sz="2800" dirty="0">
                <a:solidFill>
                  <a:prstClr val="black"/>
                </a:solidFill>
              </a:rPr>
              <a:t>Hiçbir geliri olmayan </a:t>
            </a:r>
            <a:r>
              <a:rPr lang="tr-TR" sz="2800" b="1" dirty="0">
                <a:solidFill>
                  <a:prstClr val="black"/>
                </a:solidFill>
              </a:rPr>
              <a:t>yoksullar</a:t>
            </a:r>
            <a:endParaRPr kumimoji="0" lang="tr-TR" sz="2800" b="1" i="0" u="none" strike="noStrike" kern="1200" cap="none" spc="0" normalizeH="0" baseline="0" noProof="0" dirty="0">
              <a:ln>
                <a:noFill/>
              </a:ln>
              <a:solidFill>
                <a:prstClr val="black"/>
              </a:solidFill>
              <a:effectLst/>
              <a:uLnTx/>
              <a:uFillTx/>
              <a:latin typeface="Calibri" panose="020F0502020204030204"/>
            </a:endParaRPr>
          </a:p>
        </p:txBody>
      </p:sp>
      <p:sp>
        <p:nvSpPr>
          <p:cNvPr id="30" name="Dikdörtgen 29"/>
          <p:cNvSpPr/>
          <p:nvPr/>
        </p:nvSpPr>
        <p:spPr>
          <a:xfrm>
            <a:off x="7244571" y="2138257"/>
            <a:ext cx="5098035" cy="492443"/>
          </a:xfrm>
          <a:prstGeom prst="rect">
            <a:avLst/>
          </a:prstGeom>
        </p:spPr>
        <p:txBody>
          <a:bodyPr wrap="square">
            <a:spAutoFit/>
          </a:bodyPr>
          <a:lstStyle/>
          <a:p>
            <a:pPr lvl="0">
              <a:defRPr/>
            </a:pPr>
            <a:r>
              <a:rPr lang="tr-TR" sz="2600" b="1" dirty="0">
                <a:solidFill>
                  <a:prstClr val="black"/>
                </a:solidFill>
              </a:rPr>
              <a:t>Borcunu</a:t>
            </a:r>
            <a:r>
              <a:rPr lang="tr-TR" sz="2600" dirty="0">
                <a:solidFill>
                  <a:prstClr val="black"/>
                </a:solidFill>
              </a:rPr>
              <a:t> ödemekte sıkıntı çekenler</a:t>
            </a:r>
            <a:endParaRPr kumimoji="0" lang="tr-TR" sz="2600" b="0" i="0" u="none" strike="noStrike" kern="1200" cap="none" spc="0" normalizeH="0" baseline="0" noProof="0" dirty="0">
              <a:ln>
                <a:noFill/>
              </a:ln>
              <a:solidFill>
                <a:prstClr val="black"/>
              </a:solidFill>
              <a:effectLst/>
              <a:uLnTx/>
              <a:uFillTx/>
              <a:latin typeface="Calibri" panose="020F0502020204030204"/>
            </a:endParaRPr>
          </a:p>
        </p:txBody>
      </p:sp>
      <p:sp>
        <p:nvSpPr>
          <p:cNvPr id="31" name="Dikdörtgen 30"/>
          <p:cNvSpPr/>
          <p:nvPr/>
        </p:nvSpPr>
        <p:spPr>
          <a:xfrm>
            <a:off x="7244571" y="3081508"/>
            <a:ext cx="4807523" cy="523220"/>
          </a:xfrm>
          <a:prstGeom prst="rect">
            <a:avLst/>
          </a:prstGeom>
        </p:spPr>
        <p:txBody>
          <a:bodyPr wrap="square">
            <a:spAutoFit/>
          </a:bodyPr>
          <a:lstStyle/>
          <a:p>
            <a:pPr lvl="0">
              <a:defRPr/>
            </a:pPr>
            <a:r>
              <a:rPr lang="tr-TR" sz="2800" dirty="0">
                <a:solidFill>
                  <a:prstClr val="black"/>
                </a:solidFill>
              </a:rPr>
              <a:t>Parasız duruma düşen </a:t>
            </a:r>
            <a:r>
              <a:rPr lang="tr-TR" sz="2800" b="1" dirty="0">
                <a:solidFill>
                  <a:prstClr val="black"/>
                </a:solidFill>
              </a:rPr>
              <a:t>yolcular</a:t>
            </a:r>
            <a:endParaRPr kumimoji="0" lang="tr-TR" sz="2800" b="1" i="0" u="none" strike="noStrike" kern="1200" cap="none" spc="0" normalizeH="0" baseline="0" noProof="0" dirty="0">
              <a:ln>
                <a:noFill/>
              </a:ln>
              <a:solidFill>
                <a:prstClr val="black"/>
              </a:solidFill>
              <a:effectLst/>
              <a:uLnTx/>
              <a:uFillTx/>
              <a:latin typeface="Calibri" panose="020F0502020204030204"/>
            </a:endParaRPr>
          </a:p>
        </p:txBody>
      </p:sp>
      <p:sp>
        <p:nvSpPr>
          <p:cNvPr id="32" name="Dikdörtgen 31"/>
          <p:cNvSpPr/>
          <p:nvPr/>
        </p:nvSpPr>
        <p:spPr>
          <a:xfrm>
            <a:off x="7244571" y="4069823"/>
            <a:ext cx="4055047" cy="523220"/>
          </a:xfrm>
          <a:prstGeom prst="rect">
            <a:avLst/>
          </a:prstGeom>
        </p:spPr>
        <p:txBody>
          <a:bodyPr wrap="square">
            <a:spAutoFit/>
          </a:bodyPr>
          <a:lstStyle/>
          <a:p>
            <a:pPr lvl="0">
              <a:defRPr/>
            </a:pPr>
            <a:r>
              <a:rPr lang="tr-TR" sz="2800" dirty="0">
                <a:solidFill>
                  <a:prstClr val="black"/>
                </a:solidFill>
              </a:rPr>
              <a:t>Zekât toplayan memurlar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Dikdörtgen 32"/>
          <p:cNvSpPr/>
          <p:nvPr/>
        </p:nvSpPr>
        <p:spPr>
          <a:xfrm>
            <a:off x="7244571" y="5029565"/>
            <a:ext cx="4655122" cy="523220"/>
          </a:xfrm>
          <a:prstGeom prst="rect">
            <a:avLst/>
          </a:prstGeom>
        </p:spPr>
        <p:txBody>
          <a:bodyPr wrap="square">
            <a:spAutoFit/>
          </a:bodyPr>
          <a:lstStyle/>
          <a:p>
            <a:pPr lvl="0">
              <a:defRPr/>
            </a:pPr>
            <a:r>
              <a:rPr lang="tr-TR" sz="2800" dirty="0">
                <a:solidFill>
                  <a:prstClr val="black"/>
                </a:solidFill>
              </a:rPr>
              <a:t>Allah (c.c.) yolunda çalışanlar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Google Shape;706;p47"/>
          <p:cNvSpPr/>
          <p:nvPr/>
        </p:nvSpPr>
        <p:spPr>
          <a:xfrm>
            <a:off x="6634946" y="3052412"/>
            <a:ext cx="643600" cy="596800"/>
          </a:xfrm>
          <a:prstGeom prst="homePlate">
            <a:avLst>
              <a:gd name="adj" fmla="val 50000"/>
            </a:avLst>
          </a:prstGeom>
          <a:solidFill>
            <a:schemeClr val="accent4">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a:ln>
                  <a:noFill/>
                </a:ln>
                <a:solidFill>
                  <a:srgbClr val="000000"/>
                </a:solidFill>
                <a:effectLst/>
                <a:uLnTx/>
                <a:uFillTx/>
                <a:latin typeface="Arial"/>
                <a:ea typeface="+mn-ea"/>
                <a:cs typeface="Arial"/>
                <a:sym typeface="Arial"/>
              </a:rPr>
              <a:t>4</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5" name="Google Shape;706;p47"/>
          <p:cNvSpPr/>
          <p:nvPr/>
        </p:nvSpPr>
        <p:spPr>
          <a:xfrm>
            <a:off x="6634946" y="4018746"/>
            <a:ext cx="643600" cy="596800"/>
          </a:xfrm>
          <a:prstGeom prst="homePlate">
            <a:avLst>
              <a:gd name="adj" fmla="val 50000"/>
            </a:avLst>
          </a:prstGeom>
          <a:solidFill>
            <a:schemeClr val="accent1">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a:ln>
                  <a:noFill/>
                </a:ln>
                <a:solidFill>
                  <a:srgbClr val="000000"/>
                </a:solidFill>
                <a:effectLst/>
                <a:uLnTx/>
                <a:uFillTx/>
                <a:latin typeface="Arial"/>
                <a:ea typeface="+mn-ea"/>
                <a:cs typeface="Arial"/>
                <a:sym typeface="Arial"/>
              </a:rPr>
              <a:t>5</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6" name="Google Shape;706;p47"/>
          <p:cNvSpPr/>
          <p:nvPr/>
        </p:nvSpPr>
        <p:spPr>
          <a:xfrm>
            <a:off x="6634946" y="4985080"/>
            <a:ext cx="643600" cy="596800"/>
          </a:xfrm>
          <a:prstGeom prst="homePlate">
            <a:avLst>
              <a:gd name="adj" fmla="val 50000"/>
            </a:avLst>
          </a:prstGeom>
          <a:solidFill>
            <a:schemeClr val="accent2">
              <a:lumMod val="60000"/>
              <a:lumOff val="40000"/>
            </a:schemeClr>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a:ln>
                  <a:noFill/>
                </a:ln>
                <a:solidFill>
                  <a:srgbClr val="000000"/>
                </a:solidFill>
                <a:effectLst/>
                <a:uLnTx/>
                <a:uFillTx/>
                <a:latin typeface="Arial"/>
                <a:ea typeface="+mn-ea"/>
                <a:cs typeface="Arial"/>
                <a:sym typeface="Arial"/>
              </a:rPr>
              <a:t>6</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706;p47"/>
          <p:cNvSpPr/>
          <p:nvPr/>
        </p:nvSpPr>
        <p:spPr>
          <a:xfrm>
            <a:off x="6634946" y="5951415"/>
            <a:ext cx="643600" cy="596800"/>
          </a:xfrm>
          <a:prstGeom prst="homePlate">
            <a:avLst>
              <a:gd name="adj" fmla="val 50000"/>
            </a:avLst>
          </a:prstGeom>
          <a:solidFill>
            <a:srgbClr val="F6EE5D"/>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tr-TR" sz="3600" b="0" i="0" u="none" strike="noStrike" kern="0" cap="none" spc="0" normalizeH="0" baseline="0" noProof="0" dirty="0">
                <a:ln>
                  <a:noFill/>
                </a:ln>
                <a:solidFill>
                  <a:srgbClr val="000000"/>
                </a:solidFill>
                <a:effectLst/>
                <a:uLnTx/>
                <a:uFillTx/>
                <a:latin typeface="Arial"/>
                <a:ea typeface="+mn-ea"/>
                <a:cs typeface="Arial"/>
                <a:sym typeface="Arial"/>
              </a:rPr>
              <a:t>7</a:t>
            </a:r>
            <a:endParaRPr kumimoji="0" sz="3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Dikdörtgen 37"/>
          <p:cNvSpPr/>
          <p:nvPr/>
        </p:nvSpPr>
        <p:spPr>
          <a:xfrm>
            <a:off x="7244571" y="5772761"/>
            <a:ext cx="4809255" cy="954107"/>
          </a:xfrm>
          <a:prstGeom prst="rect">
            <a:avLst/>
          </a:prstGeom>
        </p:spPr>
        <p:txBody>
          <a:bodyPr wrap="square">
            <a:spAutoFit/>
          </a:bodyPr>
          <a:lstStyle/>
          <a:p>
            <a:pPr lvl="0">
              <a:defRPr/>
            </a:pPr>
            <a:r>
              <a:rPr lang="tr-TR" sz="2800" dirty="0">
                <a:solidFill>
                  <a:prstClr val="black"/>
                </a:solidFill>
              </a:rPr>
              <a:t>Hürriyetine kavuşturulacak köleler</a:t>
            </a:r>
            <a:endParaRPr kumimoji="0" lang="tr-TR" sz="2800" b="0" i="0" u="none" strike="noStrike" kern="1200" cap="none" spc="0" normalizeH="0" baseline="0" noProof="0" dirty="0">
              <a:ln>
                <a:noFill/>
              </a:ln>
              <a:solidFill>
                <a:prstClr val="black"/>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2473543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left)">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wipe(left)">
                                      <p:cBhvr>
                                        <p:cTn id="52" dur="500"/>
                                        <p:tgtEl>
                                          <p:spTgt spid="35"/>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wipe(left)">
                                      <p:cBhvr>
                                        <p:cTn id="70" dur="500"/>
                                        <p:tgtEl>
                                          <p:spTgt spid="3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wipe(left)">
                                      <p:cBhvr>
                                        <p:cTn id="7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p:bldP spid="29" grpId="0"/>
      <p:bldP spid="30" grpId="0"/>
      <p:bldP spid="31" grpId="0"/>
      <p:bldP spid="32" grpId="0"/>
      <p:bldP spid="33" grpId="0"/>
      <p:bldP spid="34" grpId="0" animBg="1"/>
      <p:bldP spid="35" grpId="0" animBg="1"/>
      <p:bldP spid="36" grpId="0" animBg="1"/>
      <p:bldP spid="37"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27">
            <a:extLst>
              <a:ext uri="{FF2B5EF4-FFF2-40B4-BE49-F238E27FC236}">
                <a16:creationId xmlns:a16="http://schemas.microsoft.com/office/drawing/2014/main" id="{20077600-62DF-4D0C-B276-1796769E4A5D}"/>
              </a:ext>
            </a:extLst>
          </p:cNvPr>
          <p:cNvSpPr/>
          <p:nvPr/>
        </p:nvSpPr>
        <p:spPr>
          <a:xfrm rot="5400000">
            <a:off x="-1235766" y="2220565"/>
            <a:ext cx="4651513" cy="1934818"/>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ight Triangle 28">
            <a:extLst>
              <a:ext uri="{FF2B5EF4-FFF2-40B4-BE49-F238E27FC236}">
                <a16:creationId xmlns:a16="http://schemas.microsoft.com/office/drawing/2014/main" id="{9B1C5502-E557-4BF0-AD6A-FE6514C2885C}"/>
              </a:ext>
            </a:extLst>
          </p:cNvPr>
          <p:cNvSpPr/>
          <p:nvPr/>
        </p:nvSpPr>
        <p:spPr>
          <a:xfrm rot="5400000">
            <a:off x="102704" y="882094"/>
            <a:ext cx="1974574" cy="1934819"/>
          </a:xfrm>
          <a:prstGeom prst="rtTriangle">
            <a:avLst/>
          </a:prstGeom>
          <a:gradFill>
            <a:gsLst>
              <a:gs pos="27000">
                <a:srgbClr val="DF5F7D"/>
              </a:gs>
              <a:gs pos="0">
                <a:srgbClr val="D52B53"/>
              </a:gs>
              <a:gs pos="81000">
                <a:srgbClr val="DF5F7D"/>
              </a:gs>
              <a:gs pos="90000">
                <a:srgbClr val="D52B53"/>
              </a:gs>
              <a:gs pos="100000">
                <a:srgbClr val="DF5F7D"/>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Rounded Corners 29">
            <a:extLst>
              <a:ext uri="{FF2B5EF4-FFF2-40B4-BE49-F238E27FC236}">
                <a16:creationId xmlns:a16="http://schemas.microsoft.com/office/drawing/2014/main" id="{4453CDB8-A9D0-445C-9D23-D5025BB61289}"/>
              </a:ext>
            </a:extLst>
          </p:cNvPr>
          <p:cNvSpPr/>
          <p:nvPr/>
        </p:nvSpPr>
        <p:spPr>
          <a:xfrm>
            <a:off x="478243" y="4254866"/>
            <a:ext cx="1223493" cy="115910"/>
          </a:xfrm>
          <a:prstGeom prst="roundRect">
            <a:avLst>
              <a:gd name="adj" fmla="val 50000"/>
            </a:avLst>
          </a:prstGeom>
          <a:solidFill>
            <a:srgbClr val="DE5B7A"/>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30">
            <a:extLst>
              <a:ext uri="{FF2B5EF4-FFF2-40B4-BE49-F238E27FC236}">
                <a16:creationId xmlns:a16="http://schemas.microsoft.com/office/drawing/2014/main" id="{2D07F2AE-D226-4549-A6E3-BB048AD11A19}"/>
              </a:ext>
            </a:extLst>
          </p:cNvPr>
          <p:cNvSpPr txBox="1"/>
          <p:nvPr/>
        </p:nvSpPr>
        <p:spPr>
          <a:xfrm>
            <a:off x="287241" y="871918"/>
            <a:ext cx="900274" cy="1200329"/>
          </a:xfrm>
          <a:prstGeom prst="rect">
            <a:avLst/>
          </a:prstGeom>
          <a:noFill/>
        </p:spPr>
        <p:txBody>
          <a:bodyPr wrap="square" rtlCol="0">
            <a:spAutoFit/>
          </a:bodyPr>
          <a:lstStyle/>
          <a:p>
            <a:r>
              <a:rPr lang="en-US" sz="7200" dirty="0">
                <a:solidFill>
                  <a:schemeClr val="tx1">
                    <a:lumMod val="75000"/>
                    <a:lumOff val="25000"/>
                  </a:schemeClr>
                </a:solidFill>
                <a:latin typeface="Arial Black" panose="020B0A04020102020204" pitchFamily="34" charset="0"/>
              </a:rPr>
              <a:t>5</a:t>
            </a:r>
            <a:endParaRPr lang="en-IN" sz="7200" dirty="0">
              <a:solidFill>
                <a:schemeClr val="tx1">
                  <a:lumMod val="75000"/>
                  <a:lumOff val="25000"/>
                </a:schemeClr>
              </a:solidFill>
              <a:latin typeface="Arial Black" panose="020B0A04020102020204" pitchFamily="34" charset="0"/>
            </a:endParaRPr>
          </a:p>
        </p:txBody>
      </p:sp>
      <p:sp>
        <p:nvSpPr>
          <p:cNvPr id="8" name="TextBox 31">
            <a:extLst>
              <a:ext uri="{FF2B5EF4-FFF2-40B4-BE49-F238E27FC236}">
                <a16:creationId xmlns:a16="http://schemas.microsoft.com/office/drawing/2014/main" id="{8D116CDA-41A4-436D-BFE0-0F671105FF46}"/>
              </a:ext>
            </a:extLst>
          </p:cNvPr>
          <p:cNvSpPr txBox="1"/>
          <p:nvPr/>
        </p:nvSpPr>
        <p:spPr>
          <a:xfrm>
            <a:off x="95250" y="2627371"/>
            <a:ext cx="1933625" cy="1384995"/>
          </a:xfrm>
          <a:prstGeom prst="rect">
            <a:avLst/>
          </a:prstGeom>
          <a:noFill/>
        </p:spPr>
        <p:txBody>
          <a:bodyPr wrap="square" rtlCol="0">
            <a:spAutoFit/>
          </a:bodyPr>
          <a:lstStyle/>
          <a:p>
            <a:pPr algn="ctr"/>
            <a:r>
              <a:rPr lang="tr-TR" sz="2800" b="1" dirty="0"/>
              <a:t>Zekât kimlere verilmez?</a:t>
            </a:r>
            <a:endParaRPr lang="en-IN" sz="2800" b="1" spc="3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10" name="Graphic 33" descr="Network">
            <a:extLst>
              <a:ext uri="{FF2B5EF4-FFF2-40B4-BE49-F238E27FC236}">
                <a16:creationId xmlns:a16="http://schemas.microsoft.com/office/drawing/2014/main" id="{9286368C-A363-49BD-BFA3-B1797CDD0DD6}"/>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7570" y="4613276"/>
            <a:ext cx="442511" cy="442511"/>
          </a:xfrm>
          <a:prstGeom prst="rect">
            <a:avLst/>
          </a:prstGeom>
        </p:spPr>
      </p:pic>
      <p:sp>
        <p:nvSpPr>
          <p:cNvPr id="60" name="3 Yuvarlatılmış Dikdörtgen"/>
          <p:cNvSpPr/>
          <p:nvPr/>
        </p:nvSpPr>
        <p:spPr>
          <a:xfrm>
            <a:off x="2636212" y="1378360"/>
            <a:ext cx="4243053" cy="479259"/>
          </a:xfrm>
          <a:prstGeom prst="roundRect">
            <a:avLst/>
          </a:prstGeom>
          <a:solidFill>
            <a:schemeClr val="accent4">
              <a:lumMod val="40000"/>
              <a:lumOff val="60000"/>
            </a:schemeClr>
          </a:solidFill>
          <a:ln w="28575">
            <a:solidFill>
              <a:srgbClr val="C20A0A"/>
            </a:solidFill>
          </a:ln>
        </p:spPr>
        <p:style>
          <a:lnRef idx="1">
            <a:schemeClr val="accent1"/>
          </a:lnRef>
          <a:fillRef idx="2">
            <a:schemeClr val="accent1"/>
          </a:fillRef>
          <a:effectRef idx="1">
            <a:schemeClr val="accent1"/>
          </a:effectRef>
          <a:fontRef idx="minor">
            <a:schemeClr val="dk1"/>
          </a:fontRef>
        </p:style>
        <p:txBody>
          <a:bodyPr rtlCol="0" anchor="ctr"/>
          <a:lstStyle/>
          <a:p>
            <a:pPr marL="457200" indent="-457200">
              <a:buFont typeface="Wingdings" panose="05000000000000000000" pitchFamily="2" charset="2"/>
              <a:buChar char="Ø"/>
            </a:pPr>
            <a:r>
              <a:rPr lang="tr-TR" sz="2800" dirty="0"/>
              <a:t>Anne, babaya</a:t>
            </a:r>
          </a:p>
        </p:txBody>
      </p:sp>
      <p:sp>
        <p:nvSpPr>
          <p:cNvPr id="61" name="4 Yuvarlatılmış Dikdörtgen"/>
          <p:cNvSpPr/>
          <p:nvPr/>
        </p:nvSpPr>
        <p:spPr>
          <a:xfrm>
            <a:off x="2636212" y="2119852"/>
            <a:ext cx="4243054" cy="468178"/>
          </a:xfrm>
          <a:prstGeom prst="roundRect">
            <a:avLst/>
          </a:prstGeom>
          <a:solidFill>
            <a:schemeClr val="accent4">
              <a:lumMod val="40000"/>
              <a:lumOff val="60000"/>
            </a:schemeClr>
          </a:solidFill>
          <a:ln w="28575">
            <a:solidFill>
              <a:srgbClr val="C20A0A"/>
            </a:solidFill>
          </a:ln>
        </p:spPr>
        <p:style>
          <a:lnRef idx="1">
            <a:schemeClr val="accent1"/>
          </a:lnRef>
          <a:fillRef idx="2">
            <a:schemeClr val="accent1"/>
          </a:fillRef>
          <a:effectRef idx="1">
            <a:schemeClr val="accent1"/>
          </a:effectRef>
          <a:fontRef idx="minor">
            <a:schemeClr val="dk1"/>
          </a:fontRef>
        </p:style>
        <p:txBody>
          <a:bodyPr rtlCol="0" anchor="ctr"/>
          <a:lstStyle/>
          <a:p>
            <a:pPr marL="457200" indent="-457200">
              <a:buFont typeface="Wingdings" panose="05000000000000000000" pitchFamily="2" charset="2"/>
              <a:buChar char="Ø"/>
            </a:pPr>
            <a:r>
              <a:rPr lang="tr-TR" sz="2800" dirty="0"/>
              <a:t>Çocuklar ve torunlar</a:t>
            </a:r>
          </a:p>
        </p:txBody>
      </p:sp>
      <p:sp>
        <p:nvSpPr>
          <p:cNvPr id="62" name="5 Yuvarlatılmış Dikdörtgen"/>
          <p:cNvSpPr/>
          <p:nvPr/>
        </p:nvSpPr>
        <p:spPr>
          <a:xfrm>
            <a:off x="2636212" y="2850263"/>
            <a:ext cx="4243054" cy="914400"/>
          </a:xfrm>
          <a:prstGeom prst="roundRect">
            <a:avLst/>
          </a:prstGeom>
          <a:solidFill>
            <a:schemeClr val="accent4">
              <a:lumMod val="40000"/>
              <a:lumOff val="60000"/>
            </a:schemeClr>
          </a:solidFill>
          <a:ln w="28575">
            <a:solidFill>
              <a:srgbClr val="C20A0A"/>
            </a:solidFill>
          </a:ln>
        </p:spPr>
        <p:style>
          <a:lnRef idx="1">
            <a:schemeClr val="accent1"/>
          </a:lnRef>
          <a:fillRef idx="2">
            <a:schemeClr val="accent1"/>
          </a:fillRef>
          <a:effectRef idx="1">
            <a:schemeClr val="accent1"/>
          </a:effectRef>
          <a:fontRef idx="minor">
            <a:schemeClr val="dk1"/>
          </a:fontRef>
        </p:style>
        <p:txBody>
          <a:bodyPr rtlCol="0" anchor="ctr"/>
          <a:lstStyle/>
          <a:p>
            <a:pPr marL="457200" indent="-457200">
              <a:buFont typeface="Wingdings" panose="05000000000000000000" pitchFamily="2" charset="2"/>
              <a:buChar char="Ø"/>
            </a:pPr>
            <a:r>
              <a:rPr lang="tr-TR" sz="2800" dirty="0"/>
              <a:t>Büyükannelere ve büyükbabalar</a:t>
            </a:r>
          </a:p>
        </p:txBody>
      </p:sp>
      <p:sp>
        <p:nvSpPr>
          <p:cNvPr id="63" name="6 Yuvarlatılmış Dikdörtgen"/>
          <p:cNvSpPr/>
          <p:nvPr/>
        </p:nvSpPr>
        <p:spPr>
          <a:xfrm>
            <a:off x="7367053" y="1468733"/>
            <a:ext cx="4243054" cy="458516"/>
          </a:xfrm>
          <a:prstGeom prst="roundRect">
            <a:avLst/>
          </a:prstGeom>
          <a:solidFill>
            <a:schemeClr val="accent4">
              <a:lumMod val="40000"/>
              <a:lumOff val="60000"/>
            </a:schemeClr>
          </a:solidFill>
          <a:ln w="28575">
            <a:solidFill>
              <a:srgbClr val="C20A0A"/>
            </a:solidFill>
          </a:ln>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 typeface="Wingdings" panose="05000000000000000000" pitchFamily="2" charset="2"/>
              <a:buChar char="Ø"/>
            </a:pPr>
            <a:r>
              <a:rPr lang="tr-TR" sz="2800" dirty="0"/>
              <a:t>Zenginlere</a:t>
            </a:r>
          </a:p>
        </p:txBody>
      </p:sp>
      <p:sp>
        <p:nvSpPr>
          <p:cNvPr id="64" name="7 Yuvarlatılmış Dikdörtgen"/>
          <p:cNvSpPr/>
          <p:nvPr/>
        </p:nvSpPr>
        <p:spPr>
          <a:xfrm>
            <a:off x="2636212" y="4026896"/>
            <a:ext cx="4243054" cy="532558"/>
          </a:xfrm>
          <a:prstGeom prst="roundRect">
            <a:avLst/>
          </a:prstGeom>
          <a:solidFill>
            <a:schemeClr val="accent4">
              <a:lumMod val="40000"/>
              <a:lumOff val="60000"/>
            </a:schemeClr>
          </a:solidFill>
          <a:ln w="28575">
            <a:solidFill>
              <a:srgbClr val="C20A0A"/>
            </a:solidFill>
          </a:ln>
        </p:spPr>
        <p:style>
          <a:lnRef idx="1">
            <a:schemeClr val="accent1"/>
          </a:lnRef>
          <a:fillRef idx="2">
            <a:schemeClr val="accent1"/>
          </a:fillRef>
          <a:effectRef idx="1">
            <a:schemeClr val="accent1"/>
          </a:effectRef>
          <a:fontRef idx="minor">
            <a:schemeClr val="dk1"/>
          </a:fontRef>
        </p:style>
        <p:txBody>
          <a:bodyPr rtlCol="0" anchor="ctr"/>
          <a:lstStyle/>
          <a:p>
            <a:pPr marL="457200" indent="-457200">
              <a:buFont typeface="Wingdings" panose="05000000000000000000" pitchFamily="2" charset="2"/>
              <a:buChar char="Ø"/>
            </a:pPr>
            <a:r>
              <a:rPr lang="tr-TR" sz="2800" dirty="0"/>
              <a:t>Eşler birbirine</a:t>
            </a:r>
          </a:p>
        </p:txBody>
      </p:sp>
      <p:sp>
        <p:nvSpPr>
          <p:cNvPr id="65" name="6 Yuvarlatılmış Dikdörtgen"/>
          <p:cNvSpPr/>
          <p:nvPr/>
        </p:nvSpPr>
        <p:spPr>
          <a:xfrm>
            <a:off x="7367053" y="2514143"/>
            <a:ext cx="4243054" cy="516308"/>
          </a:xfrm>
          <a:prstGeom prst="roundRect">
            <a:avLst/>
          </a:prstGeom>
          <a:solidFill>
            <a:schemeClr val="accent4">
              <a:lumMod val="40000"/>
              <a:lumOff val="60000"/>
            </a:schemeClr>
          </a:solidFill>
          <a:ln w="28575">
            <a:solidFill>
              <a:srgbClr val="C20A0A"/>
            </a:solidFill>
          </a:ln>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 typeface="Wingdings" panose="05000000000000000000" pitchFamily="2" charset="2"/>
              <a:buChar char="Ø"/>
            </a:pPr>
            <a:r>
              <a:rPr lang="tr-TR" sz="2800" dirty="0"/>
              <a:t>Müslüman olmayanlara</a:t>
            </a:r>
          </a:p>
        </p:txBody>
      </p:sp>
      <p:sp>
        <p:nvSpPr>
          <p:cNvPr id="67" name="8 Yuvarlatılmış Dikdörtgen"/>
          <p:cNvSpPr/>
          <p:nvPr/>
        </p:nvSpPr>
        <p:spPr>
          <a:xfrm>
            <a:off x="7367053" y="3617345"/>
            <a:ext cx="4243054" cy="914400"/>
          </a:xfrm>
          <a:prstGeom prst="roundRect">
            <a:avLst/>
          </a:prstGeom>
          <a:solidFill>
            <a:schemeClr val="accent4">
              <a:lumMod val="40000"/>
              <a:lumOff val="60000"/>
            </a:schemeClr>
          </a:solidFill>
          <a:ln w="28575">
            <a:solidFill>
              <a:srgbClr val="C20A0A"/>
            </a:solidFill>
          </a:ln>
        </p:spPr>
        <p:style>
          <a:lnRef idx="1">
            <a:schemeClr val="accent2"/>
          </a:lnRef>
          <a:fillRef idx="2">
            <a:schemeClr val="accent2"/>
          </a:fillRef>
          <a:effectRef idx="1">
            <a:schemeClr val="accent2"/>
          </a:effectRef>
          <a:fontRef idx="minor">
            <a:schemeClr val="dk1"/>
          </a:fontRef>
        </p:style>
        <p:txBody>
          <a:bodyPr rtlCol="0" anchor="ctr"/>
          <a:lstStyle/>
          <a:p>
            <a:pPr marL="457200" indent="-457200">
              <a:buFont typeface="Wingdings" panose="05000000000000000000" pitchFamily="2" charset="2"/>
              <a:buChar char="Ø"/>
            </a:pPr>
            <a:r>
              <a:rPr lang="tr-TR" sz="2800" dirty="0"/>
              <a:t>Camii, okul, köprü gibi hayır kurumlarına</a:t>
            </a:r>
          </a:p>
        </p:txBody>
      </p:sp>
    </p:spTree>
    <p:custDataLst>
      <p:tags r:id="rId1"/>
    </p:custDataLst>
    <p:extLst>
      <p:ext uri="{BB962C8B-B14F-4D97-AF65-F5344CB8AC3E}">
        <p14:creationId xmlns:p14="http://schemas.microsoft.com/office/powerpoint/2010/main" val="127427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1000"/>
                                        <p:tgtEl>
                                          <p:spTgt spid="6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wipe(left)">
                                      <p:cBhvr>
                                        <p:cTn id="11" dur="1000"/>
                                        <p:tgtEl>
                                          <p:spTgt spid="61"/>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left)">
                                      <p:cBhvr>
                                        <p:cTn id="15" dur="1000"/>
                                        <p:tgtEl>
                                          <p:spTgt spid="62"/>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1000"/>
                                        <p:tgtEl>
                                          <p:spTgt spid="64"/>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wipe(left)">
                                      <p:cBhvr>
                                        <p:cTn id="23" dur="1000"/>
                                        <p:tgtEl>
                                          <p:spTgt spid="63"/>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left)">
                                      <p:cBhvr>
                                        <p:cTn id="27" dur="1000"/>
                                        <p:tgtEl>
                                          <p:spTgt spid="65"/>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wipe(left)">
                                      <p:cBhvr>
                                        <p:cTn id="31"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P spid="63" grpId="0" animBg="1"/>
      <p:bldP spid="64" grpId="0" animBg="1"/>
      <p:bldP spid="65" grpId="0" animBg="1"/>
      <p:bldP spid="6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5032188" y="1501838"/>
            <a:ext cx="2936399"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t>verir </a:t>
            </a:r>
          </a:p>
        </p:txBody>
      </p:sp>
      <p:cxnSp>
        <p:nvCxnSpPr>
          <p:cNvPr id="5" name="Düz Bağlayıcı 4"/>
          <p:cNvCxnSpPr/>
          <p:nvPr/>
        </p:nvCxnSpPr>
        <p:spPr>
          <a:xfrm flipH="1">
            <a:off x="8525524" y="293027"/>
            <a:ext cx="12465" cy="5960257"/>
          </a:xfrm>
          <a:prstGeom prst="line">
            <a:avLst/>
          </a:prstGeom>
          <a:ln w="57150">
            <a:solidFill>
              <a:srgbClr val="F57921"/>
            </a:solidFill>
          </a:ln>
        </p:spPr>
        <p:style>
          <a:lnRef idx="1">
            <a:schemeClr val="accent1"/>
          </a:lnRef>
          <a:fillRef idx="0">
            <a:schemeClr val="accent1"/>
          </a:fillRef>
          <a:effectRef idx="0">
            <a:schemeClr val="accent1"/>
          </a:effectRef>
          <a:fontRef idx="minor">
            <a:schemeClr val="tx1"/>
          </a:fontRef>
        </p:style>
      </p:cxnSp>
      <p:sp>
        <p:nvSpPr>
          <p:cNvPr id="6" name="Dikdörtgen 5"/>
          <p:cNvSpPr/>
          <p:nvPr/>
        </p:nvSpPr>
        <p:spPr>
          <a:xfrm>
            <a:off x="8905250" y="1471479"/>
            <a:ext cx="2828676" cy="437052"/>
          </a:xfrm>
          <a:prstGeom prst="rect">
            <a:avLst/>
          </a:prstGeom>
          <a:solidFill>
            <a:srgbClr val="7993CB"/>
          </a:solidFill>
          <a:ln>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t>veremez</a:t>
            </a:r>
          </a:p>
        </p:txBody>
      </p:sp>
      <p:sp>
        <p:nvSpPr>
          <p:cNvPr id="7" name="Dikdörtgen 6"/>
          <p:cNvSpPr/>
          <p:nvPr/>
        </p:nvSpPr>
        <p:spPr>
          <a:xfrm>
            <a:off x="4764505" y="293059"/>
            <a:ext cx="7196267" cy="5960257"/>
          </a:xfrm>
          <a:prstGeom prst="rect">
            <a:avLst/>
          </a:prstGeom>
          <a:noFill/>
          <a:ln w="38100">
            <a:solidFill>
              <a:srgbClr val="F579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7 Yuvarlatılmış Dikdörtgen"/>
          <p:cNvSpPr/>
          <p:nvPr/>
        </p:nvSpPr>
        <p:spPr>
          <a:xfrm>
            <a:off x="9307511" y="2800215"/>
            <a:ext cx="2286000" cy="468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400" dirty="0"/>
              <a:t>Babasına</a:t>
            </a:r>
          </a:p>
        </p:txBody>
      </p:sp>
      <p:sp>
        <p:nvSpPr>
          <p:cNvPr id="10" name="15 Yuvarlatılmış Dikdörtgen"/>
          <p:cNvSpPr/>
          <p:nvPr/>
        </p:nvSpPr>
        <p:spPr>
          <a:xfrm>
            <a:off x="9307511" y="2111660"/>
            <a:ext cx="2286000" cy="468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400" dirty="0"/>
              <a:t>Dedesine</a:t>
            </a:r>
          </a:p>
        </p:txBody>
      </p:sp>
      <p:sp>
        <p:nvSpPr>
          <p:cNvPr id="11" name="16 Yuvarlatılmış Dikdörtgen"/>
          <p:cNvSpPr/>
          <p:nvPr/>
        </p:nvSpPr>
        <p:spPr>
          <a:xfrm>
            <a:off x="9307511" y="3488770"/>
            <a:ext cx="2286000" cy="468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400" dirty="0"/>
              <a:t>Torununa</a:t>
            </a:r>
          </a:p>
        </p:txBody>
      </p:sp>
      <p:sp>
        <p:nvSpPr>
          <p:cNvPr id="12" name="17 Yuvarlatılmış Dikdörtgen"/>
          <p:cNvSpPr/>
          <p:nvPr/>
        </p:nvSpPr>
        <p:spPr>
          <a:xfrm>
            <a:off x="9307511" y="4177324"/>
            <a:ext cx="2286000" cy="468000"/>
          </a:xfrm>
          <a:prstGeom prst="roundRect">
            <a:avLst/>
          </a:prstGeom>
          <a:solidFill>
            <a:srgbClr val="7CD2E3"/>
          </a:solidFill>
          <a:ln>
            <a:solidFill>
              <a:srgbClr val="F5792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2400" dirty="0"/>
              <a:t>Babaannesine</a:t>
            </a:r>
          </a:p>
        </p:txBody>
      </p:sp>
      <p:sp>
        <p:nvSpPr>
          <p:cNvPr id="13" name="5 Yuvarlatılmış Dikdörtgen"/>
          <p:cNvSpPr/>
          <p:nvPr/>
        </p:nvSpPr>
        <p:spPr>
          <a:xfrm>
            <a:off x="5102741" y="2111661"/>
            <a:ext cx="2540862" cy="507788"/>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800" dirty="0"/>
              <a:t>Fakirlere</a:t>
            </a:r>
            <a:endParaRPr lang="tr-TR" sz="2400" dirty="0"/>
          </a:p>
        </p:txBody>
      </p:sp>
      <p:sp>
        <p:nvSpPr>
          <p:cNvPr id="14" name="23 Yuvarlatılmış Dikdörtgen"/>
          <p:cNvSpPr/>
          <p:nvPr/>
        </p:nvSpPr>
        <p:spPr>
          <a:xfrm>
            <a:off x="5102741" y="3509473"/>
            <a:ext cx="2584586" cy="496867"/>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800" dirty="0"/>
              <a:t>Yolda kalmışlara</a:t>
            </a:r>
          </a:p>
        </p:txBody>
      </p:sp>
      <p:sp>
        <p:nvSpPr>
          <p:cNvPr id="15" name="44 Yuvarlatılmış Dikdörtgen"/>
          <p:cNvSpPr/>
          <p:nvPr/>
        </p:nvSpPr>
        <p:spPr>
          <a:xfrm>
            <a:off x="5084656" y="4220702"/>
            <a:ext cx="2577031" cy="470919"/>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800" dirty="0"/>
              <a:t>Borçlulara</a:t>
            </a:r>
          </a:p>
        </p:txBody>
      </p:sp>
      <p:sp>
        <p:nvSpPr>
          <p:cNvPr id="16" name="45 Yuvarlatılmış Dikdörtgen"/>
          <p:cNvSpPr/>
          <p:nvPr/>
        </p:nvSpPr>
        <p:spPr>
          <a:xfrm>
            <a:off x="5102741" y="4905981"/>
            <a:ext cx="2577031" cy="986123"/>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800" dirty="0"/>
              <a:t>İlim yolunda olanlar</a:t>
            </a:r>
          </a:p>
        </p:txBody>
      </p:sp>
      <p:sp>
        <p:nvSpPr>
          <p:cNvPr id="17" name="46 Yuvarlatılmış Dikdörtgen"/>
          <p:cNvSpPr/>
          <p:nvPr/>
        </p:nvSpPr>
        <p:spPr>
          <a:xfrm>
            <a:off x="5102741" y="2833811"/>
            <a:ext cx="2577031" cy="461300"/>
          </a:xfrm>
          <a:prstGeom prst="roundRect">
            <a:avLst/>
          </a:prstGeom>
          <a:solidFill>
            <a:srgbClr val="D8ECD3"/>
          </a:solidFill>
          <a:ln>
            <a:solidFill>
              <a:srgbClr val="9C2068"/>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tr-TR" sz="2800" dirty="0"/>
              <a:t>Yoksullara</a:t>
            </a:r>
          </a:p>
        </p:txBody>
      </p:sp>
      <p:sp>
        <p:nvSpPr>
          <p:cNvPr id="18" name="Dikdörtgen 17"/>
          <p:cNvSpPr/>
          <p:nvPr/>
        </p:nvSpPr>
        <p:spPr>
          <a:xfrm>
            <a:off x="75891" y="291885"/>
            <a:ext cx="3886846" cy="5961399"/>
          </a:xfrm>
          <a:prstGeom prst="rect">
            <a:avLst/>
          </a:prstGeom>
          <a:noFill/>
          <a:ln w="38100">
            <a:solidFill>
              <a:srgbClr val="F5792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tr-TR" dirty="0"/>
          </a:p>
        </p:txBody>
      </p:sp>
      <p:sp>
        <p:nvSpPr>
          <p:cNvPr id="19" name="5 Yuvarlatılmış Dikdörtgen"/>
          <p:cNvSpPr/>
          <p:nvPr/>
        </p:nvSpPr>
        <p:spPr>
          <a:xfrm>
            <a:off x="698302" y="416261"/>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Fakirlere</a:t>
            </a:r>
          </a:p>
        </p:txBody>
      </p:sp>
      <p:sp>
        <p:nvSpPr>
          <p:cNvPr id="20" name="77 Yuvarlatılmış Dikdörtgen"/>
          <p:cNvSpPr/>
          <p:nvPr/>
        </p:nvSpPr>
        <p:spPr>
          <a:xfrm>
            <a:off x="698302" y="1592743"/>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Babasına</a:t>
            </a:r>
          </a:p>
        </p:txBody>
      </p:sp>
      <p:sp>
        <p:nvSpPr>
          <p:cNvPr id="21" name="115 Yuvarlatılmış Dikdörtgen"/>
          <p:cNvSpPr/>
          <p:nvPr/>
        </p:nvSpPr>
        <p:spPr>
          <a:xfrm>
            <a:off x="698302" y="1004502"/>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Dedesine</a:t>
            </a:r>
          </a:p>
        </p:txBody>
      </p:sp>
      <p:sp>
        <p:nvSpPr>
          <p:cNvPr id="22" name="233"/>
          <p:cNvSpPr/>
          <p:nvPr/>
        </p:nvSpPr>
        <p:spPr>
          <a:xfrm>
            <a:off x="698302" y="2769225"/>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Yolda kalmışlara</a:t>
            </a:r>
          </a:p>
        </p:txBody>
      </p:sp>
      <p:sp>
        <p:nvSpPr>
          <p:cNvPr id="23" name="46 Yuvarlatılmış Dikdörtgen"/>
          <p:cNvSpPr/>
          <p:nvPr/>
        </p:nvSpPr>
        <p:spPr>
          <a:xfrm>
            <a:off x="698302" y="2180984"/>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Yoksullara</a:t>
            </a:r>
          </a:p>
        </p:txBody>
      </p:sp>
      <p:sp>
        <p:nvSpPr>
          <p:cNvPr id="24" name="66 Yuvarlatılmış Dikdörtgen"/>
          <p:cNvSpPr/>
          <p:nvPr/>
        </p:nvSpPr>
        <p:spPr>
          <a:xfrm>
            <a:off x="698302" y="3357466"/>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Torununa</a:t>
            </a:r>
          </a:p>
        </p:txBody>
      </p:sp>
      <p:sp>
        <p:nvSpPr>
          <p:cNvPr id="25" name="444"/>
          <p:cNvSpPr/>
          <p:nvPr/>
        </p:nvSpPr>
        <p:spPr>
          <a:xfrm>
            <a:off x="698302" y="3945707"/>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Borçlulara</a:t>
            </a:r>
          </a:p>
        </p:txBody>
      </p:sp>
      <p:sp>
        <p:nvSpPr>
          <p:cNvPr id="26" name="445 Yuvarlatılmış Dikdörtgen"/>
          <p:cNvSpPr/>
          <p:nvPr/>
        </p:nvSpPr>
        <p:spPr>
          <a:xfrm>
            <a:off x="698302" y="4533947"/>
            <a:ext cx="2286000" cy="715063"/>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İlim yolunda olanlar</a:t>
            </a:r>
          </a:p>
        </p:txBody>
      </p:sp>
      <p:sp>
        <p:nvSpPr>
          <p:cNvPr id="27" name="18 Yuvarlatılmış Dikdörtgen"/>
          <p:cNvSpPr/>
          <p:nvPr/>
        </p:nvSpPr>
        <p:spPr>
          <a:xfrm>
            <a:off x="678610" y="5355632"/>
            <a:ext cx="2286000" cy="360000"/>
          </a:xfrm>
          <a:prstGeom prst="roundRect">
            <a:avLst/>
          </a:prstGeom>
          <a:solidFill>
            <a:schemeClr val="accent2">
              <a:lumMod val="60000"/>
              <a:lumOff val="40000"/>
            </a:schemeClr>
          </a:solidFill>
          <a:ln>
            <a:solidFill>
              <a:schemeClr val="accent2">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tr-TR" sz="2400" dirty="0"/>
              <a:t>Babaannesine</a:t>
            </a:r>
          </a:p>
        </p:txBody>
      </p:sp>
      <p:sp>
        <p:nvSpPr>
          <p:cNvPr id="35" name="Dikdörtgen 34"/>
          <p:cNvSpPr/>
          <p:nvPr/>
        </p:nvSpPr>
        <p:spPr>
          <a:xfrm>
            <a:off x="6737684" y="291885"/>
            <a:ext cx="3497179" cy="813738"/>
          </a:xfrm>
          <a:prstGeom prst="rect">
            <a:avLst/>
          </a:prstGeom>
          <a:solidFill>
            <a:srgbClr val="F68F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t>Bir Kişi Zekâtını</a:t>
            </a:r>
          </a:p>
        </p:txBody>
      </p:sp>
      <p:sp>
        <p:nvSpPr>
          <p:cNvPr id="37" name="Bükülü Ok 36"/>
          <p:cNvSpPr/>
          <p:nvPr/>
        </p:nvSpPr>
        <p:spPr>
          <a:xfrm rot="5400000">
            <a:off x="10515127" y="485508"/>
            <a:ext cx="737407" cy="868680"/>
          </a:xfrm>
          <a:prstGeom prst="bentArrow">
            <a:avLst>
              <a:gd name="adj1" fmla="val 25000"/>
              <a:gd name="adj2" fmla="val 25000"/>
              <a:gd name="adj3" fmla="val 25000"/>
              <a:gd name="adj4" fmla="val 18415"/>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8" name="Bükülü Ok 37"/>
          <p:cNvSpPr/>
          <p:nvPr/>
        </p:nvSpPr>
        <p:spPr>
          <a:xfrm rot="5400000" flipV="1">
            <a:off x="5674414" y="483056"/>
            <a:ext cx="737407" cy="801742"/>
          </a:xfrm>
          <a:prstGeom prst="bentArrow">
            <a:avLst>
              <a:gd name="adj1" fmla="val 25000"/>
              <a:gd name="adj2" fmla="val 25000"/>
              <a:gd name="adj3" fmla="val 25000"/>
              <a:gd name="adj4" fmla="val 17082"/>
            </a:avLst>
          </a:prstGeom>
          <a:solidFill>
            <a:srgbClr val="F57921"/>
          </a:solidFill>
          <a:ln>
            <a:solidFill>
              <a:srgbClr val="F47C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34"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Komut Düğmesi: Geri veya Önceki 35">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Komut Düğmesi: İleri veya Sonraki 38">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Komut Düğmesi: Giriş 41">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Dikdörtgen 27"/>
          <p:cNvSpPr/>
          <p:nvPr/>
        </p:nvSpPr>
        <p:spPr>
          <a:xfrm>
            <a:off x="250712" y="5892105"/>
            <a:ext cx="3537203" cy="497818"/>
          </a:xfrm>
          <a:prstGeom prst="rect">
            <a:avLst/>
          </a:prstGeom>
          <a:solidFill>
            <a:srgbClr val="F68F8B"/>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tr-TR" sz="2800" dirty="0">
                <a:solidFill>
                  <a:schemeClr val="bg1"/>
                </a:solidFill>
              </a:rPr>
              <a:t>kelimeleri yerleştirelim </a:t>
            </a:r>
          </a:p>
        </p:txBody>
      </p:sp>
    </p:spTree>
    <p:custDataLst>
      <p:tags r:id="rId1"/>
    </p:custDataLst>
    <p:extLst>
      <p:ext uri="{BB962C8B-B14F-4D97-AF65-F5344CB8AC3E}">
        <p14:creationId xmlns:p14="http://schemas.microsoft.com/office/powerpoint/2010/main" val="1448541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down)">
                                      <p:cBhvr>
                                        <p:cTn id="11" dur="500"/>
                                        <p:tgtEl>
                                          <p:spTgt spid="28"/>
                                        </p:tgtEl>
                                      </p:cBhvr>
                                    </p:animEffect>
                                  </p:childTnLst>
                                </p:cTn>
                              </p:par>
                            </p:childTnLst>
                          </p:cTn>
                        </p:par>
                        <p:par>
                          <p:cTn id="12" fill="hold">
                            <p:stCondLst>
                              <p:cond delay="1250"/>
                            </p:stCondLst>
                            <p:childTnLst>
                              <p:par>
                                <p:cTn id="13" presetID="22" presetClass="entr" presetSubtype="8"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childTnLst>
                          </p:cTn>
                        </p:par>
                        <p:par>
                          <p:cTn id="16" fill="hold">
                            <p:stCondLst>
                              <p:cond delay="1750"/>
                            </p:stCondLst>
                            <p:childTnLst>
                              <p:par>
                                <p:cTn id="17" presetID="22" presetClass="entr" presetSubtype="8"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cTn>
                              </p:par>
                            </p:childTnLst>
                          </p:cTn>
                        </p:par>
                        <p:par>
                          <p:cTn id="20" fill="hold">
                            <p:stCondLst>
                              <p:cond delay="2250"/>
                            </p:stCondLst>
                            <p:childTnLst>
                              <p:par>
                                <p:cTn id="21" presetID="22" presetClass="entr" presetSubtype="8"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par>
                          <p:cTn id="24" fill="hold">
                            <p:stCondLst>
                              <p:cond delay="2750"/>
                            </p:stCondLst>
                            <p:childTnLst>
                              <p:par>
                                <p:cTn id="25" presetID="22"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325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750"/>
                            </p:stCondLst>
                            <p:childTnLst>
                              <p:par>
                                <p:cTn id="33" presetID="2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par>
                          <p:cTn id="36" fill="hold">
                            <p:stCondLst>
                              <p:cond delay="425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4750"/>
                            </p:stCondLst>
                            <p:childTnLst>
                              <p:par>
                                <p:cTn id="41" presetID="22" presetClass="entr" presetSubtype="8"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par>
                          <p:cTn id="44" fill="hold">
                            <p:stCondLst>
                              <p:cond delay="5250"/>
                            </p:stCondLst>
                            <p:childTnLst>
                              <p:par>
                                <p:cTn id="45" presetID="22" presetClass="entr" presetSubtype="8"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subTnLst>
                                    <p:audio>
                                      <p:cMediaNode>
                                        <p:cTn display="0" masterRel="sameClick">
                                          <p:stCondLst>
                                            <p:cond evt="begin" delay="0">
                                              <p:tn val="51"/>
                                            </p:cond>
                                          </p:stCondLst>
                                          <p:endCondLst>
                                            <p:cond evt="onStopAudio" delay="0">
                                              <p:tgtEl>
                                                <p:sldTgt/>
                                              </p:tgtEl>
                                            </p:cond>
                                          </p:endCondLst>
                                        </p:cTn>
                                        <p:tgtEl>
                                          <p:sndTgt r:embed="rId3" name="arrow.wav"/>
                                        </p:tgtEl>
                                      </p:cMediaNode>
                                    </p:audio>
                                  </p:subTnLst>
                                </p:cTn>
                              </p:par>
                              <p:par>
                                <p:cTn id="54" presetID="22" presetClass="exit" presetSubtype="2" fill="hold" grpId="1" nodeType="withEffect">
                                  <p:stCondLst>
                                    <p:cond delay="0"/>
                                  </p:stCondLst>
                                  <p:childTnLst>
                                    <p:animEffect transition="out" filter="wipe(right)">
                                      <p:cBhvr>
                                        <p:cTn id="55" dur="500"/>
                                        <p:tgtEl>
                                          <p:spTgt spid="19"/>
                                        </p:tgtEl>
                                      </p:cBhvr>
                                    </p:animEffect>
                                    <p:set>
                                      <p:cBhvr>
                                        <p:cTn id="5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23"/>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3" name="arrow.wav"/>
                                        </p:tgtEl>
                                      </p:cMediaNode>
                                    </p:audio>
                                  </p:subTnLst>
                                </p:cTn>
                              </p:par>
                              <p:par>
                                <p:cTn id="63" presetID="22" presetClass="exit" presetSubtype="2" fill="hold" grpId="1" nodeType="withEffect">
                                  <p:stCondLst>
                                    <p:cond delay="0"/>
                                  </p:stCondLst>
                                  <p:childTnLst>
                                    <p:animEffect transition="out" filter="wipe(right)">
                                      <p:cBhvr>
                                        <p:cTn id="64" dur="500"/>
                                        <p:tgtEl>
                                          <p:spTgt spid="23"/>
                                        </p:tgtEl>
                                      </p:cBhvr>
                                    </p:animEffect>
                                    <p:set>
                                      <p:cBhvr>
                                        <p:cTn id="6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6" restart="whenNotActive" fill="hold" evtFilter="cancelBubble" nodeType="interactiveSeq">
                <p:stCondLst>
                  <p:cond evt="onClick" delay="0">
                    <p:tgtEl>
                      <p:spTgt spid="22"/>
                    </p:tgtEl>
                  </p:cond>
                </p:stCondLst>
                <p:endSync evt="end" delay="0">
                  <p:rtn val="all"/>
                </p:endSync>
                <p:childTnLst>
                  <p:par>
                    <p:cTn id="67" fill="hold">
                      <p:stCondLst>
                        <p:cond delay="0"/>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subTnLst>
                                    <p:audio>
                                      <p:cMediaNode>
                                        <p:cTn display="0" masterRel="sameClick">
                                          <p:stCondLst>
                                            <p:cond evt="begin" delay="0">
                                              <p:tn val="69"/>
                                            </p:cond>
                                          </p:stCondLst>
                                          <p:endCondLst>
                                            <p:cond evt="onStopAudio" delay="0">
                                              <p:tgtEl>
                                                <p:sldTgt/>
                                              </p:tgtEl>
                                            </p:cond>
                                          </p:endCondLst>
                                        </p:cTn>
                                        <p:tgtEl>
                                          <p:sndTgt r:embed="rId3" name="arrow.wav"/>
                                        </p:tgtEl>
                                      </p:cMediaNode>
                                    </p:audio>
                                  </p:subTnLst>
                                </p:cTn>
                              </p:par>
                              <p:par>
                                <p:cTn id="72" presetID="22" presetClass="exit" presetSubtype="2" fill="hold" grpId="1" nodeType="withEffect">
                                  <p:stCondLst>
                                    <p:cond delay="0"/>
                                  </p:stCondLst>
                                  <p:childTnLst>
                                    <p:animEffect transition="out" filter="wipe(right)">
                                      <p:cBhvr>
                                        <p:cTn id="73" dur="500"/>
                                        <p:tgtEl>
                                          <p:spTgt spid="22"/>
                                        </p:tgtEl>
                                      </p:cBhvr>
                                    </p:animEffect>
                                    <p:set>
                                      <p:cBhvr>
                                        <p:cTn id="7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5"/>
                    </p:tgtEl>
                  </p:cond>
                </p:stCondLst>
                <p:endSync evt="end" delay="0">
                  <p:rtn val="all"/>
                </p:endSync>
                <p:childTnLst>
                  <p:par>
                    <p:cTn id="76" fill="hold">
                      <p:stCondLst>
                        <p:cond delay="0"/>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3" name="arrow.wav"/>
                                        </p:tgtEl>
                                      </p:cMediaNode>
                                    </p:audio>
                                  </p:subTnLst>
                                </p:cTn>
                              </p:par>
                              <p:par>
                                <p:cTn id="81" presetID="22" presetClass="exit" presetSubtype="2" fill="hold" grpId="1" nodeType="withEffect">
                                  <p:stCondLst>
                                    <p:cond delay="0"/>
                                  </p:stCondLst>
                                  <p:childTnLst>
                                    <p:animEffect transition="out" filter="wipe(right)">
                                      <p:cBhvr>
                                        <p:cTn id="82" dur="500"/>
                                        <p:tgtEl>
                                          <p:spTgt spid="25"/>
                                        </p:tgtEl>
                                      </p:cBhvr>
                                    </p:animEffect>
                                    <p:set>
                                      <p:cBhvr>
                                        <p:cTn id="8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4" restart="whenNotActive" fill="hold" evtFilter="cancelBubble" nodeType="interactiveSeq">
                <p:stCondLst>
                  <p:cond evt="onClick" delay="0">
                    <p:tgtEl>
                      <p:spTgt spid="26"/>
                    </p:tgtEl>
                  </p:cond>
                </p:stCondLst>
                <p:endSync evt="end" delay="0">
                  <p:rtn val="all"/>
                </p:endSync>
                <p:childTnLst>
                  <p:par>
                    <p:cTn id="85" fill="hold">
                      <p:stCondLst>
                        <p:cond delay="0"/>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wipe(left)">
                                      <p:cBhvr>
                                        <p:cTn id="89" dur="500"/>
                                        <p:tgtEl>
                                          <p:spTgt spid="16"/>
                                        </p:tgtEl>
                                      </p:cBhvr>
                                    </p:animEffect>
                                  </p:childTnLst>
                                  <p:subTnLst>
                                    <p:audio>
                                      <p:cMediaNode>
                                        <p:cTn display="0" masterRel="sameClick">
                                          <p:stCondLst>
                                            <p:cond evt="begin" delay="0">
                                              <p:tn val="87"/>
                                            </p:cond>
                                          </p:stCondLst>
                                          <p:endCondLst>
                                            <p:cond evt="onStopAudio" delay="0">
                                              <p:tgtEl>
                                                <p:sldTgt/>
                                              </p:tgtEl>
                                            </p:cond>
                                          </p:endCondLst>
                                        </p:cTn>
                                        <p:tgtEl>
                                          <p:sndTgt r:embed="rId3" name="arrow.wav"/>
                                        </p:tgtEl>
                                      </p:cMediaNode>
                                    </p:audio>
                                  </p:subTnLst>
                                </p:cTn>
                              </p:par>
                              <p:par>
                                <p:cTn id="90" presetID="22" presetClass="exit" presetSubtype="2" fill="hold" grpId="1" nodeType="withEffect">
                                  <p:stCondLst>
                                    <p:cond delay="0"/>
                                  </p:stCondLst>
                                  <p:childTnLst>
                                    <p:animEffect transition="out" filter="wipe(right)">
                                      <p:cBhvr>
                                        <p:cTn id="91" dur="500"/>
                                        <p:tgtEl>
                                          <p:spTgt spid="26"/>
                                        </p:tgtEl>
                                      </p:cBhvr>
                                    </p:animEffect>
                                    <p:set>
                                      <p:cBhvr>
                                        <p:cTn id="92"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3" restart="whenNotActive" fill="hold" evtFilter="cancelBubble" nodeType="interactiveSeq">
                <p:stCondLst>
                  <p:cond evt="onClick" delay="0">
                    <p:tgtEl>
                      <p:spTgt spid="21"/>
                    </p:tgtEl>
                  </p:cond>
                </p:stCondLst>
                <p:endSync evt="end" delay="0">
                  <p:rtn val="all"/>
                </p:endSync>
                <p:childTnLst>
                  <p:par>
                    <p:cTn id="94" fill="hold">
                      <p:stCondLst>
                        <p:cond delay="0"/>
                      </p:stCondLst>
                      <p:childTnLst>
                        <p:par>
                          <p:cTn id="95" fill="hold">
                            <p:stCondLst>
                              <p:cond delay="0"/>
                            </p:stCondLst>
                            <p:childTnLst>
                              <p:par>
                                <p:cTn id="96" presetID="22" presetClass="entr" presetSubtype="8" fill="hold" grpId="0" nodeType="clickEffect">
                                  <p:stCondLst>
                                    <p:cond delay="0"/>
                                  </p:stCondLst>
                                  <p:childTnLst>
                                    <p:set>
                                      <p:cBhvr>
                                        <p:cTn id="97" dur="1" fill="hold">
                                          <p:stCondLst>
                                            <p:cond delay="0"/>
                                          </p:stCondLst>
                                        </p:cTn>
                                        <p:tgtEl>
                                          <p:spTgt spid="10"/>
                                        </p:tgtEl>
                                        <p:attrNameLst>
                                          <p:attrName>style.visibility</p:attrName>
                                        </p:attrNameLst>
                                      </p:cBhvr>
                                      <p:to>
                                        <p:strVal val="visible"/>
                                      </p:to>
                                    </p:set>
                                    <p:animEffect transition="in" filter="wipe(left)">
                                      <p:cBhvr>
                                        <p:cTn id="98" dur="500"/>
                                        <p:tgtEl>
                                          <p:spTgt spid="10"/>
                                        </p:tgtEl>
                                      </p:cBhvr>
                                    </p:animEffect>
                                  </p:childTnLst>
                                  <p:subTnLst>
                                    <p:audio>
                                      <p:cMediaNode>
                                        <p:cTn display="0" masterRel="sameClick">
                                          <p:stCondLst>
                                            <p:cond evt="begin" delay="0">
                                              <p:tn val="96"/>
                                            </p:cond>
                                          </p:stCondLst>
                                          <p:endCondLst>
                                            <p:cond evt="onStopAudio" delay="0">
                                              <p:tgtEl>
                                                <p:sldTgt/>
                                              </p:tgtEl>
                                            </p:cond>
                                          </p:endCondLst>
                                        </p:cTn>
                                        <p:tgtEl>
                                          <p:sndTgt r:embed="rId3" name="arrow.wav"/>
                                        </p:tgtEl>
                                      </p:cMediaNode>
                                    </p:audio>
                                  </p:subTnLst>
                                </p:cTn>
                              </p:par>
                              <p:par>
                                <p:cTn id="99" presetID="22" presetClass="exit" presetSubtype="2" fill="hold" grpId="1" nodeType="withEffect">
                                  <p:stCondLst>
                                    <p:cond delay="0"/>
                                  </p:stCondLst>
                                  <p:childTnLst>
                                    <p:animEffect transition="out" filter="wipe(right)">
                                      <p:cBhvr>
                                        <p:cTn id="100" dur="500"/>
                                        <p:tgtEl>
                                          <p:spTgt spid="21"/>
                                        </p:tgtEl>
                                      </p:cBhvr>
                                    </p:animEffect>
                                    <p:set>
                                      <p:cBhvr>
                                        <p:cTn id="10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02" restart="whenNotActive" fill="hold" evtFilter="cancelBubble" nodeType="interactiveSeq">
                <p:stCondLst>
                  <p:cond evt="onClick" delay="0">
                    <p:tgtEl>
                      <p:spTgt spid="20"/>
                    </p:tgtEl>
                  </p:cond>
                </p:stCondLst>
                <p:endSync evt="end" delay="0">
                  <p:rtn val="all"/>
                </p:endSync>
                <p:childTnLst>
                  <p:par>
                    <p:cTn id="103" fill="hold">
                      <p:stCondLst>
                        <p:cond delay="0"/>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wipe(left)">
                                      <p:cBhvr>
                                        <p:cTn id="107" dur="500"/>
                                        <p:tgtEl>
                                          <p:spTgt spid="9"/>
                                        </p:tgtEl>
                                      </p:cBhvr>
                                    </p:animEffect>
                                  </p:childTnLst>
                                  <p:subTnLst>
                                    <p:audio>
                                      <p:cMediaNode>
                                        <p:cTn display="0" masterRel="sameClick">
                                          <p:stCondLst>
                                            <p:cond evt="begin" delay="0">
                                              <p:tn val="105"/>
                                            </p:cond>
                                          </p:stCondLst>
                                          <p:endCondLst>
                                            <p:cond evt="onStopAudio" delay="0">
                                              <p:tgtEl>
                                                <p:sldTgt/>
                                              </p:tgtEl>
                                            </p:cond>
                                          </p:endCondLst>
                                        </p:cTn>
                                        <p:tgtEl>
                                          <p:sndTgt r:embed="rId3" name="arrow.wav"/>
                                        </p:tgtEl>
                                      </p:cMediaNode>
                                    </p:audio>
                                  </p:subTnLst>
                                </p:cTn>
                              </p:par>
                              <p:par>
                                <p:cTn id="108" presetID="22" presetClass="exit" presetSubtype="2" fill="hold" grpId="1" nodeType="withEffect">
                                  <p:stCondLst>
                                    <p:cond delay="0"/>
                                  </p:stCondLst>
                                  <p:childTnLst>
                                    <p:animEffect transition="out" filter="wipe(right)">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7"/>
                    </p:tgtEl>
                  </p:cond>
                </p:stCondLst>
                <p:endSync evt="end" delay="0">
                  <p:rtn val="all"/>
                </p:endSync>
                <p:childTnLst>
                  <p:par>
                    <p:cTn id="112" fill="hold">
                      <p:stCondLst>
                        <p:cond delay="0"/>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12"/>
                                        </p:tgtEl>
                                        <p:attrNameLst>
                                          <p:attrName>style.visibility</p:attrName>
                                        </p:attrNameLst>
                                      </p:cBhvr>
                                      <p:to>
                                        <p:strVal val="visible"/>
                                      </p:to>
                                    </p:set>
                                    <p:animEffect transition="in" filter="wipe(left)">
                                      <p:cBhvr>
                                        <p:cTn id="116" dur="500"/>
                                        <p:tgtEl>
                                          <p:spTgt spid="12"/>
                                        </p:tgtEl>
                                      </p:cBhvr>
                                    </p:animEffect>
                                  </p:childTnLst>
                                  <p:subTnLst>
                                    <p:audio>
                                      <p:cMediaNode>
                                        <p:cTn display="0" masterRel="sameClick">
                                          <p:stCondLst>
                                            <p:cond evt="begin" delay="0">
                                              <p:tn val="114"/>
                                            </p:cond>
                                          </p:stCondLst>
                                          <p:endCondLst>
                                            <p:cond evt="onStopAudio" delay="0">
                                              <p:tgtEl>
                                                <p:sldTgt/>
                                              </p:tgtEl>
                                            </p:cond>
                                          </p:endCondLst>
                                        </p:cTn>
                                        <p:tgtEl>
                                          <p:sndTgt r:embed="rId3" name="arrow.wav"/>
                                        </p:tgtEl>
                                      </p:cMediaNode>
                                    </p:audio>
                                  </p:subTnLst>
                                </p:cTn>
                              </p:par>
                            </p:childTnLst>
                          </p:cTn>
                        </p:par>
                        <p:par>
                          <p:cTn id="117" fill="hold">
                            <p:stCondLst>
                              <p:cond delay="500"/>
                            </p:stCondLst>
                            <p:childTnLst>
                              <p:par>
                                <p:cTn id="118" presetID="22" presetClass="exit" presetSubtype="2" fill="hold" grpId="1" nodeType="afterEffect">
                                  <p:stCondLst>
                                    <p:cond delay="0"/>
                                  </p:stCondLst>
                                  <p:childTnLst>
                                    <p:animEffect transition="out" filter="wipe(right)">
                                      <p:cBhvr>
                                        <p:cTn id="119" dur="500"/>
                                        <p:tgtEl>
                                          <p:spTgt spid="27"/>
                                        </p:tgtEl>
                                      </p:cBhvr>
                                    </p:animEffect>
                                    <p:set>
                                      <p:cBhvr>
                                        <p:cTn id="12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24"/>
                    </p:tgtEl>
                  </p:cond>
                </p:stCondLst>
                <p:endSync evt="end" delay="0">
                  <p:rtn val="all"/>
                </p:endSync>
                <p:childTnLst>
                  <p:par>
                    <p:cTn id="122" fill="hold">
                      <p:stCondLst>
                        <p:cond delay="0"/>
                      </p:stCondLst>
                      <p:childTnLst>
                        <p:par>
                          <p:cTn id="123" fill="hold">
                            <p:stCondLst>
                              <p:cond delay="0"/>
                            </p:stCondLst>
                            <p:childTnLst>
                              <p:par>
                                <p:cTn id="124" presetID="22" presetClass="entr" presetSubtype="8" fill="hold" grpId="0" nodeType="clickEffect">
                                  <p:stCondLst>
                                    <p:cond delay="0"/>
                                  </p:stCondLst>
                                  <p:childTnLst>
                                    <p:set>
                                      <p:cBhvr>
                                        <p:cTn id="125" dur="1" fill="hold">
                                          <p:stCondLst>
                                            <p:cond delay="0"/>
                                          </p:stCondLst>
                                        </p:cTn>
                                        <p:tgtEl>
                                          <p:spTgt spid="11"/>
                                        </p:tgtEl>
                                        <p:attrNameLst>
                                          <p:attrName>style.visibility</p:attrName>
                                        </p:attrNameLst>
                                      </p:cBhvr>
                                      <p:to>
                                        <p:strVal val="visible"/>
                                      </p:to>
                                    </p:set>
                                    <p:animEffect transition="in" filter="wipe(left)">
                                      <p:cBhvr>
                                        <p:cTn id="126" dur="500"/>
                                        <p:tgtEl>
                                          <p:spTgt spid="11"/>
                                        </p:tgtEl>
                                      </p:cBhvr>
                                    </p:animEffect>
                                  </p:childTnLst>
                                  <p:subTnLst>
                                    <p:audio>
                                      <p:cMediaNode>
                                        <p:cTn display="0" masterRel="sameClick">
                                          <p:stCondLst>
                                            <p:cond evt="begin" delay="0">
                                              <p:tn val="124"/>
                                            </p:cond>
                                          </p:stCondLst>
                                          <p:endCondLst>
                                            <p:cond evt="onStopAudio" delay="0">
                                              <p:tgtEl>
                                                <p:sldTgt/>
                                              </p:tgtEl>
                                            </p:cond>
                                          </p:endCondLst>
                                        </p:cTn>
                                        <p:tgtEl>
                                          <p:sndTgt r:embed="rId3" name="arrow.wav"/>
                                        </p:tgtEl>
                                      </p:cMediaNode>
                                    </p:audio>
                                  </p:subTnLst>
                                </p:cTn>
                              </p:par>
                            </p:childTnLst>
                          </p:cTn>
                        </p:par>
                        <p:par>
                          <p:cTn id="127" fill="hold">
                            <p:stCondLst>
                              <p:cond delay="500"/>
                            </p:stCondLst>
                            <p:childTnLst>
                              <p:par>
                                <p:cTn id="128" presetID="22" presetClass="exit" presetSubtype="2" fill="hold" grpId="1" nodeType="afterEffect">
                                  <p:stCondLst>
                                    <p:cond delay="0"/>
                                  </p:stCondLst>
                                  <p:childTnLst>
                                    <p:animEffect transition="out" filter="wipe(right)">
                                      <p:cBhvr>
                                        <p:cTn id="129" dur="500"/>
                                        <p:tgtEl>
                                          <p:spTgt spid="24"/>
                                        </p:tgtEl>
                                      </p:cBhvr>
                                    </p:animEffect>
                                    <p:set>
                                      <p:cBhvr>
                                        <p:cTn id="13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406190" y="4389925"/>
            <a:ext cx="5828080"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Mahallesindeki</a:t>
            </a:r>
            <a:r>
              <a:rPr kumimoji="0" lang="tr-TR" sz="3600" b="0" i="0" u="none" strike="noStrike" kern="1200" cap="none" spc="0" normalizeH="0" noProof="0" dirty="0">
                <a:ln>
                  <a:noFill/>
                </a:ln>
                <a:solidFill>
                  <a:prstClr val="white"/>
                </a:solidFill>
                <a:effectLst/>
                <a:uLnTx/>
                <a:uFillTx/>
                <a:latin typeface="Calibri" panose="020F0502020204030204"/>
                <a:ea typeface="+mn-ea"/>
                <a:cs typeface="+mn-cs"/>
              </a:rPr>
              <a:t> fakirlere </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Dikdörtgen 5"/>
          <p:cNvSpPr/>
          <p:nvPr/>
        </p:nvSpPr>
        <p:spPr>
          <a:xfrm>
            <a:off x="5406189" y="2976840"/>
            <a:ext cx="5828079"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3200" dirty="0">
                <a:solidFill>
                  <a:prstClr val="white"/>
                </a:solidFill>
              </a:rPr>
              <a:t>Geçim sıkıntısı çeken annesine</a:t>
            </a:r>
          </a:p>
        </p:txBody>
      </p:sp>
      <p:sp>
        <p:nvSpPr>
          <p:cNvPr id="12" name="Dikdörtgen 11"/>
          <p:cNvSpPr/>
          <p:nvPr/>
        </p:nvSpPr>
        <p:spPr>
          <a:xfrm>
            <a:off x="5406189" y="1502443"/>
            <a:ext cx="5828079" cy="662400"/>
          </a:xfrm>
          <a:prstGeom prst="rect">
            <a:avLst/>
          </a:prstGeom>
          <a:solidFill>
            <a:srgbClr val="38A2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000" b="0" i="0" u="none" strike="noStrike" kern="1200" cap="none" spc="0" normalizeH="0" baseline="0" noProof="0" dirty="0">
                <a:ln>
                  <a:noFill/>
                </a:ln>
                <a:solidFill>
                  <a:prstClr val="white"/>
                </a:solidFill>
                <a:effectLst/>
                <a:uLnTx/>
                <a:uFillTx/>
                <a:latin typeface="Calibri" panose="020F0502020204030204"/>
                <a:ea typeface="+mn-ea"/>
                <a:cs typeface="+mn-cs"/>
              </a:rPr>
              <a:t>Yolda kalmış parası</a:t>
            </a:r>
            <a:r>
              <a:rPr kumimoji="0" lang="tr-TR" sz="3000" b="0" i="0" u="none" strike="noStrike" kern="1200" cap="none" spc="0" normalizeH="0" noProof="0" dirty="0">
                <a:ln>
                  <a:noFill/>
                </a:ln>
                <a:solidFill>
                  <a:prstClr val="white"/>
                </a:solidFill>
                <a:effectLst/>
                <a:uLnTx/>
                <a:uFillTx/>
                <a:latin typeface="Calibri" panose="020F0502020204030204"/>
                <a:ea typeface="+mn-ea"/>
                <a:cs typeface="+mn-cs"/>
              </a:rPr>
              <a:t> olmayan birine</a:t>
            </a:r>
            <a:endParaRPr kumimoji="0" lang="tr-TR"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Dikdörtgen 12"/>
          <p:cNvSpPr/>
          <p:nvPr/>
        </p:nvSpPr>
        <p:spPr>
          <a:xfrm>
            <a:off x="246743" y="2870733"/>
            <a:ext cx="4907149" cy="2144613"/>
          </a:xfrm>
          <a:prstGeom prst="rect">
            <a:avLst/>
          </a:prstGeom>
          <a:solidFill>
            <a:schemeClr val="accent4">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Zengin</a:t>
            </a:r>
            <a:r>
              <a:rPr kumimoji="0" lang="tr-TR" sz="3600" b="0" i="0" u="none" strike="noStrike" kern="1200" cap="none" spc="0" normalizeH="0" noProof="0" dirty="0">
                <a:ln>
                  <a:noFill/>
                </a:ln>
                <a:solidFill>
                  <a:schemeClr val="tx1">
                    <a:lumMod val="95000"/>
                    <a:lumOff val="5000"/>
                  </a:schemeClr>
                </a:solidFill>
                <a:effectLst/>
                <a:uLnTx/>
                <a:uFillTx/>
                <a:latin typeface="Calibri" panose="020F0502020204030204"/>
                <a:ea typeface="+mn-ea"/>
                <a:cs typeface="+mn-cs"/>
              </a:rPr>
              <a:t> olan Ayşe Hanım zekatını aşağıdakilerden hangisine </a:t>
            </a:r>
            <a:r>
              <a:rPr kumimoji="0" lang="tr-TR" sz="3600" b="1" i="0" u="sng" strike="noStrike" kern="1200" cap="none" spc="0" normalizeH="0" noProof="0" dirty="0">
                <a:ln>
                  <a:noFill/>
                </a:ln>
                <a:solidFill>
                  <a:schemeClr val="tx1">
                    <a:lumMod val="95000"/>
                    <a:lumOff val="5000"/>
                  </a:schemeClr>
                </a:solidFill>
                <a:effectLst/>
                <a:uLnTx/>
                <a:uFillTx/>
                <a:latin typeface="Calibri" panose="020F0502020204030204"/>
                <a:ea typeface="+mn-ea"/>
                <a:cs typeface="+mn-cs"/>
              </a:rPr>
              <a:t>veremez?</a:t>
            </a:r>
            <a:endParaRPr kumimoji="0" lang="tr-TR" sz="3600" b="1" i="0" u="sng"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18" name="Dikdörtgen 17"/>
          <p:cNvSpPr/>
          <p:nvPr/>
        </p:nvSpPr>
        <p:spPr>
          <a:xfrm>
            <a:off x="287084" y="1568513"/>
            <a:ext cx="4826833" cy="662400"/>
          </a:xfrm>
          <a:prstGeom prst="rect">
            <a:avLst/>
          </a:prstGeom>
          <a:solidFill>
            <a:schemeClr val="bg1"/>
          </a:solidFill>
          <a:ln w="28575">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Bir soru bir cevap</a:t>
            </a:r>
          </a:p>
        </p:txBody>
      </p:sp>
      <p:sp>
        <p:nvSpPr>
          <p:cNvPr id="20" name="X"/>
          <p:cNvSpPr/>
          <p:nvPr/>
        </p:nvSpPr>
        <p:spPr>
          <a:xfrm>
            <a:off x="11234269" y="136133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1" name="Onay"/>
          <p:cNvSpPr/>
          <p:nvPr/>
        </p:nvSpPr>
        <p:spPr>
          <a:xfrm>
            <a:off x="11289727" y="283120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X"/>
          <p:cNvSpPr/>
          <p:nvPr/>
        </p:nvSpPr>
        <p:spPr>
          <a:xfrm>
            <a:off x="11294952" y="4325125"/>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5" name="Dikdörtgen 14"/>
          <p:cNvSpPr/>
          <p:nvPr/>
        </p:nvSpPr>
        <p:spPr>
          <a:xfrm>
            <a:off x="0" y="6408062"/>
            <a:ext cx="12203025" cy="459770"/>
          </a:xfrm>
          <a:prstGeom prst="rect">
            <a:avLst/>
          </a:prstGeom>
          <a:solidFill>
            <a:srgbClr val="00999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Komut Düğmesi: İleri veya Sonraki 22">
            <a:hlinkClick r:id="" action="ppaction://hlinkshowjump?jump=previousslide" highlightClick="1"/>
          </p:cNvPr>
          <p:cNvSpPr/>
          <p:nvPr/>
        </p:nvSpPr>
        <p:spPr>
          <a:xfrm flipH="1">
            <a:off x="10850811" y="6415150"/>
            <a:ext cx="383458" cy="464114"/>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Komut Düğmesi: İleri veya Sonraki 23">
            <a:hlinkClick r:id="" action="ppaction://hlinkshowjump?jump=nextslide" highlightClick="1"/>
          </p:cNvPr>
          <p:cNvSpPr/>
          <p:nvPr/>
        </p:nvSpPr>
        <p:spPr>
          <a:xfrm>
            <a:off x="11798196" y="6415150"/>
            <a:ext cx="383458" cy="452682"/>
          </a:xfrm>
          <a:prstGeom prst="actionButtonForwardNex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Komut Düğmesi: Giriş 24">
            <a:hlinkClick r:id="" action="ppaction://hlinkshowjump?jump=firstslide" highlightClick="1"/>
          </p:cNvPr>
          <p:cNvSpPr/>
          <p:nvPr/>
        </p:nvSpPr>
        <p:spPr>
          <a:xfrm>
            <a:off x="11302394" y="6415150"/>
            <a:ext cx="427678" cy="456707"/>
          </a:xfrm>
          <a:prstGeom prst="actionButtonHom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711093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par>
                          <p:cTn id="8" fill="hold">
                            <p:stCondLst>
                              <p:cond delay="1000"/>
                            </p:stCondLst>
                            <p:childTnLst>
                              <p:par>
                                <p:cTn id="9" presetID="1" presetClass="exit" presetSubtype="0" fill="hold" grpId="1" nodeType="afterEffect">
                                  <p:stCondLst>
                                    <p:cond delay="0"/>
                                  </p:stCondLst>
                                  <p:childTnLst>
                                    <p:set>
                                      <p:cBhvr>
                                        <p:cTn id="10" dur="1" fill="hold">
                                          <p:stCondLst>
                                            <p:cond delay="0"/>
                                          </p:stCondLst>
                                        </p:cTn>
                                        <p:tgtEl>
                                          <p:spTgt spid="2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remove" grpId="0" nodeType="clickEffect">
                                  <p:stCondLst>
                                    <p:cond delay="1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subTnLst>
                                    <p:audio>
                                      <p:cMediaNode>
                                        <p:cTn display="0" masterRel="sameClick">
                                          <p:stCondLst>
                                            <p:cond evt="begin" delay="0">
                                              <p:tn val="16"/>
                                            </p:cond>
                                          </p:stCondLst>
                                          <p:endCondLst>
                                            <p:cond evt="onStopAudio" delay="0">
                                              <p:tgtEl>
                                                <p:sldTgt/>
                                              </p:tgtEl>
                                            </p:cond>
                                          </p:endCondLst>
                                        </p:cTn>
                                        <p:tgtEl>
                                          <p:sndTgt r:embed="rId3" name="Yanlış Cevap.wav"/>
                                        </p:tgtEl>
                                      </p:cMediaNode>
                                    </p:audio>
                                  </p:subTnLst>
                                </p:cTn>
                              </p:par>
                            </p:childTnLst>
                          </p:cTn>
                        </p:par>
                        <p:par>
                          <p:cTn id="19" fill="hold">
                            <p:stCondLst>
                              <p:cond delay="1100"/>
                            </p:stCondLst>
                            <p:childTnLst>
                              <p:par>
                                <p:cTn id="20" presetID="1" presetClass="exit" presetSubtype="0" fill="hold" grpId="1" nodeType="afterEffect">
                                  <p:stCondLst>
                                    <p:cond delay="0"/>
                                  </p:stCondLst>
                                  <p:childTnLst>
                                    <p:set>
                                      <p:cBhvr>
                                        <p:cTn id="21" dur="1" fill="hold">
                                          <p:stCondLst>
                                            <p:cond delay="0"/>
                                          </p:stCondLst>
                                        </p:cTn>
                                        <p:tgtEl>
                                          <p:spTgt spid="22"/>
                                        </p:tgtEl>
                                        <p:attrNameLst>
                                          <p:attrName>style.visibility</p:attrName>
                                        </p:attrNameLst>
                                      </p:cBhvr>
                                      <p:to>
                                        <p:strVal val="hidden"/>
                                      </p:to>
                                    </p:set>
                                  </p:childTnLst>
                                </p:cTn>
                              </p:par>
                            </p:childTnLst>
                          </p:cTn>
                        </p:par>
                        <p:par>
                          <p:cTn id="22" fill="hold">
                            <p:stCondLst>
                              <p:cond delay="1100"/>
                            </p:stCondLst>
                            <p:childTnLst>
                              <p:par>
                                <p:cTn id="23" presetID="1" presetClass="exit"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4" name="doğru.wav"/>
                                        </p:tgtEl>
                                      </p:cMediaNode>
                                    </p:audio>
                                  </p:subTnLst>
                                </p:cTn>
                              </p:par>
                            </p:childTnLst>
                          </p:cTn>
                        </p:par>
                      </p:childTnLst>
                    </p:cTn>
                  </p:par>
                </p:childTnLst>
              </p:cTn>
              <p:nextCondLst>
                <p:cond evt="onClick" delay="0">
                  <p:tgtEl>
                    <p:spTgt spid="6"/>
                  </p:tgtEl>
                </p:cond>
              </p:nextCondLst>
            </p:seq>
          </p:childTnLst>
        </p:cTn>
      </p:par>
    </p:tnLst>
    <p:bldLst>
      <p:bldP spid="5" grpId="0" animBg="1"/>
      <p:bldP spid="12" grpId="0" animBg="1"/>
      <p:bldP spid="20" grpId="0" animBg="1"/>
      <p:bldP spid="20" grpId="1" animBg="1"/>
      <p:bldP spid="21" grpId="0" animBg="1"/>
      <p:bldP spid="22" grpId="0" animBg="1"/>
      <p:bldP spid="22"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269629" y="188617"/>
            <a:ext cx="4164923" cy="707886"/>
          </a:xfrm>
          <a:prstGeom prst="rect">
            <a:avLst/>
          </a:prstGeom>
          <a:solidFill>
            <a:srgbClr val="44546A"/>
          </a:solidFill>
        </p:spPr>
        <p:txBody>
          <a:bodyPr wrap="none">
            <a:spAutoFit/>
          </a:bodyPr>
          <a:lstStyle/>
          <a:p>
            <a:r>
              <a:rPr lang="tr-TR" sz="4000" dirty="0">
                <a:solidFill>
                  <a:schemeClr val="bg1"/>
                </a:solidFill>
              </a:rPr>
              <a:t>Cümle Tamamlama</a:t>
            </a:r>
            <a:endParaRPr lang="tr-TR" sz="7200" dirty="0">
              <a:solidFill>
                <a:schemeClr val="bg1"/>
              </a:solidFill>
            </a:endParaRPr>
          </a:p>
        </p:txBody>
      </p:sp>
      <p:sp>
        <p:nvSpPr>
          <p:cNvPr id="5" name="Dikdörtgen 4"/>
          <p:cNvSpPr/>
          <p:nvPr/>
        </p:nvSpPr>
        <p:spPr>
          <a:xfrm>
            <a:off x="346364" y="1044274"/>
            <a:ext cx="7010399" cy="3046988"/>
          </a:xfrm>
          <a:prstGeom prst="rect">
            <a:avLst/>
          </a:prstGeom>
          <a:ln>
            <a:solidFill>
              <a:srgbClr val="96C4DA"/>
            </a:solidFill>
          </a:ln>
        </p:spPr>
        <p:txBody>
          <a:bodyPr wrap="square">
            <a:spAutoFit/>
          </a:bodyPr>
          <a:lstStyle/>
          <a:p>
            <a:pPr algn="just">
              <a:lnSpc>
                <a:spcPct val="150000"/>
              </a:lnSpc>
            </a:pPr>
            <a:r>
              <a:rPr lang="tr-TR" sz="3200" dirty="0">
                <a:solidFill>
                  <a:prstClr val="black"/>
                </a:solidFill>
                <a:latin typeface="Arial"/>
                <a:ea typeface="맑은 고딕"/>
              </a:rPr>
              <a:t>İslam, toplumsal yardımlaşma ve dayanışma için bazı ibadetlerin yapılmasını ister.  Bu ibadetlerden biri de ……………….. </a:t>
            </a:r>
            <a:r>
              <a:rPr lang="tr-TR" sz="3200" dirty="0" err="1">
                <a:solidFill>
                  <a:prstClr val="black"/>
                </a:solidFill>
                <a:latin typeface="Arial"/>
                <a:ea typeface="맑은 고딕"/>
              </a:rPr>
              <a:t>dır</a:t>
            </a:r>
            <a:r>
              <a:rPr lang="tr-TR" sz="3200" dirty="0">
                <a:solidFill>
                  <a:prstClr val="black"/>
                </a:solidFill>
                <a:latin typeface="Arial"/>
                <a:ea typeface="맑은 고딕"/>
              </a:rPr>
              <a:t>. </a:t>
            </a:r>
          </a:p>
        </p:txBody>
      </p:sp>
      <p:grpSp>
        <p:nvGrpSpPr>
          <p:cNvPr id="6" name="Google Shape;900;p25"/>
          <p:cNvGrpSpPr/>
          <p:nvPr/>
        </p:nvGrpSpPr>
        <p:grpSpPr>
          <a:xfrm>
            <a:off x="7564581" y="1093961"/>
            <a:ext cx="4405746" cy="4323167"/>
            <a:chOff x="2256784" y="1217325"/>
            <a:chExt cx="1513815" cy="1896349"/>
          </a:xfrm>
        </p:grpSpPr>
        <p:sp>
          <p:nvSpPr>
            <p:cNvPr id="7" name="Google Shape;901;p25"/>
            <p:cNvSpPr/>
            <p:nvPr/>
          </p:nvSpPr>
          <p:spPr>
            <a:xfrm>
              <a:off x="2780353" y="2691679"/>
              <a:ext cx="474255" cy="417672"/>
            </a:xfrm>
            <a:custGeom>
              <a:avLst/>
              <a:gdLst/>
              <a:ahLst/>
              <a:cxnLst/>
              <a:rect l="l" t="t" r="r" b="b"/>
              <a:pathLst>
                <a:path w="19697" h="17347" extrusionOk="0">
                  <a:moveTo>
                    <a:pt x="9849" y="0"/>
                  </a:moveTo>
                  <a:cubicBezTo>
                    <a:pt x="8744" y="0"/>
                    <a:pt x="7621" y="212"/>
                    <a:pt x="6535" y="658"/>
                  </a:cubicBezTo>
                  <a:cubicBezTo>
                    <a:pt x="2128" y="2481"/>
                    <a:pt x="0" y="7527"/>
                    <a:pt x="1824" y="11965"/>
                  </a:cubicBezTo>
                  <a:cubicBezTo>
                    <a:pt x="3206" y="15328"/>
                    <a:pt x="6456" y="17347"/>
                    <a:pt x="9867" y="17347"/>
                  </a:cubicBezTo>
                  <a:cubicBezTo>
                    <a:pt x="10957" y="17347"/>
                    <a:pt x="12064" y="17141"/>
                    <a:pt x="13131" y="16707"/>
                  </a:cubicBezTo>
                  <a:cubicBezTo>
                    <a:pt x="17569" y="14883"/>
                    <a:pt x="19697" y="9807"/>
                    <a:pt x="17873" y="5369"/>
                  </a:cubicBezTo>
                  <a:cubicBezTo>
                    <a:pt x="16495" y="2017"/>
                    <a:pt x="13262" y="0"/>
                    <a:pt x="9849" y="0"/>
                  </a:cubicBezTo>
                  <a:close/>
                </a:path>
              </a:pathLst>
            </a:custGeom>
            <a:solidFill>
              <a:srgbClr val="000000">
                <a:alpha val="140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8" name="Google Shape;902;p25"/>
            <p:cNvSpPr/>
            <p:nvPr/>
          </p:nvSpPr>
          <p:spPr>
            <a:xfrm>
              <a:off x="2816083" y="2690536"/>
              <a:ext cx="417913" cy="417913"/>
            </a:xfrm>
            <a:custGeom>
              <a:avLst/>
              <a:gdLst/>
              <a:ahLst/>
              <a:cxnLst/>
              <a:rect l="l" t="t" r="r" b="b"/>
              <a:pathLst>
                <a:path w="17357" h="17357" extrusionOk="0">
                  <a:moveTo>
                    <a:pt x="8694" y="1"/>
                  </a:moveTo>
                  <a:cubicBezTo>
                    <a:pt x="3891" y="1"/>
                    <a:pt x="1" y="3891"/>
                    <a:pt x="1" y="8663"/>
                  </a:cubicBezTo>
                  <a:cubicBezTo>
                    <a:pt x="1" y="13466"/>
                    <a:pt x="3891" y="17356"/>
                    <a:pt x="8694" y="17356"/>
                  </a:cubicBezTo>
                  <a:cubicBezTo>
                    <a:pt x="13466" y="17356"/>
                    <a:pt x="17357" y="13466"/>
                    <a:pt x="17357" y="8663"/>
                  </a:cubicBezTo>
                  <a:cubicBezTo>
                    <a:pt x="17357" y="3891"/>
                    <a:pt x="13466" y="1"/>
                    <a:pt x="8694" y="1"/>
                  </a:cubicBezTo>
                  <a:close/>
                </a:path>
              </a:pathLst>
            </a:custGeom>
            <a:solidFill>
              <a:srgbClr val="44546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grpSp>
          <p:nvGrpSpPr>
            <p:cNvPr id="9" name="Google Shape;903;p25"/>
            <p:cNvGrpSpPr/>
            <p:nvPr/>
          </p:nvGrpSpPr>
          <p:grpSpPr>
            <a:xfrm>
              <a:off x="2256784" y="1217325"/>
              <a:ext cx="1513815" cy="1123414"/>
              <a:chOff x="2245802" y="1217325"/>
              <a:chExt cx="1513815" cy="1123414"/>
            </a:xfrm>
          </p:grpSpPr>
          <p:sp>
            <p:nvSpPr>
              <p:cNvPr id="29" name="Google Shape;904;p25"/>
              <p:cNvSpPr/>
              <p:nvPr/>
            </p:nvSpPr>
            <p:spPr>
              <a:xfrm>
                <a:off x="2245802" y="129122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grpSp>
            <p:nvGrpSpPr>
              <p:cNvPr id="30" name="Google Shape;905;p25"/>
              <p:cNvGrpSpPr/>
              <p:nvPr/>
            </p:nvGrpSpPr>
            <p:grpSpPr>
              <a:xfrm>
                <a:off x="2310925" y="1217325"/>
                <a:ext cx="1448692" cy="1063384"/>
                <a:chOff x="2463325" y="1217325"/>
                <a:chExt cx="1448692" cy="1063384"/>
              </a:xfrm>
            </p:grpSpPr>
            <p:sp>
              <p:nvSpPr>
                <p:cNvPr id="31" name="Google Shape;906;p25"/>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32" name="Google Shape;907;p25"/>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rgbClr val="44546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33" name="Google Shape;908;p25"/>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34" name="Google Shape;909;p25"/>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grpSp>
        </p:grpSp>
        <p:sp>
          <p:nvSpPr>
            <p:cNvPr id="10" name="Google Shape;910;p25"/>
            <p:cNvSpPr/>
            <p:nvPr/>
          </p:nvSpPr>
          <p:spPr>
            <a:xfrm>
              <a:off x="3014410" y="2275391"/>
              <a:ext cx="21983" cy="422488"/>
            </a:xfrm>
            <a:custGeom>
              <a:avLst/>
              <a:gdLst/>
              <a:ahLst/>
              <a:cxnLst/>
              <a:rect l="l" t="t" r="r" b="b"/>
              <a:pathLst>
                <a:path w="913" h="17547" extrusionOk="0">
                  <a:moveTo>
                    <a:pt x="559" y="0"/>
                  </a:moveTo>
                  <a:cubicBezTo>
                    <a:pt x="486" y="0"/>
                    <a:pt x="421" y="50"/>
                    <a:pt x="396" y="99"/>
                  </a:cubicBezTo>
                  <a:cubicBezTo>
                    <a:pt x="335" y="221"/>
                    <a:pt x="275" y="343"/>
                    <a:pt x="244" y="464"/>
                  </a:cubicBezTo>
                  <a:cubicBezTo>
                    <a:pt x="123" y="890"/>
                    <a:pt x="62" y="1346"/>
                    <a:pt x="62" y="1771"/>
                  </a:cubicBezTo>
                  <a:cubicBezTo>
                    <a:pt x="62" y="2136"/>
                    <a:pt x="31" y="2531"/>
                    <a:pt x="1" y="2957"/>
                  </a:cubicBezTo>
                  <a:cubicBezTo>
                    <a:pt x="62" y="3686"/>
                    <a:pt x="62" y="4385"/>
                    <a:pt x="62" y="5084"/>
                  </a:cubicBezTo>
                  <a:lnTo>
                    <a:pt x="62" y="5814"/>
                  </a:lnTo>
                  <a:cubicBezTo>
                    <a:pt x="62" y="6574"/>
                    <a:pt x="62" y="7334"/>
                    <a:pt x="92" y="8063"/>
                  </a:cubicBezTo>
                  <a:cubicBezTo>
                    <a:pt x="123" y="8793"/>
                    <a:pt x="153" y="9522"/>
                    <a:pt x="183" y="10252"/>
                  </a:cubicBezTo>
                  <a:cubicBezTo>
                    <a:pt x="214" y="10616"/>
                    <a:pt x="214" y="11011"/>
                    <a:pt x="214" y="11376"/>
                  </a:cubicBezTo>
                  <a:cubicBezTo>
                    <a:pt x="244" y="12227"/>
                    <a:pt x="335" y="13048"/>
                    <a:pt x="305" y="13899"/>
                  </a:cubicBezTo>
                  <a:cubicBezTo>
                    <a:pt x="305" y="14203"/>
                    <a:pt x="366" y="14537"/>
                    <a:pt x="366" y="14841"/>
                  </a:cubicBezTo>
                  <a:cubicBezTo>
                    <a:pt x="396" y="15388"/>
                    <a:pt x="396" y="15966"/>
                    <a:pt x="426" y="16543"/>
                  </a:cubicBezTo>
                  <a:cubicBezTo>
                    <a:pt x="457" y="16817"/>
                    <a:pt x="487" y="17121"/>
                    <a:pt x="487" y="17394"/>
                  </a:cubicBezTo>
                  <a:cubicBezTo>
                    <a:pt x="518" y="17455"/>
                    <a:pt x="518" y="17486"/>
                    <a:pt x="548" y="17546"/>
                  </a:cubicBezTo>
                  <a:lnTo>
                    <a:pt x="578" y="17546"/>
                  </a:lnTo>
                  <a:cubicBezTo>
                    <a:pt x="609" y="17516"/>
                    <a:pt x="639" y="17516"/>
                    <a:pt x="639" y="17516"/>
                  </a:cubicBezTo>
                  <a:cubicBezTo>
                    <a:pt x="639" y="17425"/>
                    <a:pt x="670" y="17364"/>
                    <a:pt x="670" y="17303"/>
                  </a:cubicBezTo>
                  <a:cubicBezTo>
                    <a:pt x="639" y="17091"/>
                    <a:pt x="639" y="16878"/>
                    <a:pt x="639" y="16665"/>
                  </a:cubicBezTo>
                  <a:cubicBezTo>
                    <a:pt x="670" y="16027"/>
                    <a:pt x="670" y="15388"/>
                    <a:pt x="670" y="14750"/>
                  </a:cubicBezTo>
                  <a:cubicBezTo>
                    <a:pt x="670" y="14416"/>
                    <a:pt x="700" y="14051"/>
                    <a:pt x="670" y="13686"/>
                  </a:cubicBezTo>
                  <a:cubicBezTo>
                    <a:pt x="609" y="12957"/>
                    <a:pt x="609" y="12227"/>
                    <a:pt x="609" y="11467"/>
                  </a:cubicBezTo>
                  <a:lnTo>
                    <a:pt x="609" y="11133"/>
                  </a:lnTo>
                  <a:lnTo>
                    <a:pt x="609" y="9583"/>
                  </a:lnTo>
                  <a:lnTo>
                    <a:pt x="609" y="7273"/>
                  </a:lnTo>
                  <a:lnTo>
                    <a:pt x="609" y="5175"/>
                  </a:lnTo>
                  <a:lnTo>
                    <a:pt x="609" y="4020"/>
                  </a:lnTo>
                  <a:cubicBezTo>
                    <a:pt x="609" y="3352"/>
                    <a:pt x="639" y="2683"/>
                    <a:pt x="700" y="2045"/>
                  </a:cubicBezTo>
                  <a:cubicBezTo>
                    <a:pt x="700" y="1893"/>
                    <a:pt x="700" y="1741"/>
                    <a:pt x="761" y="1619"/>
                  </a:cubicBezTo>
                  <a:cubicBezTo>
                    <a:pt x="913" y="1163"/>
                    <a:pt x="913" y="677"/>
                    <a:pt x="761" y="221"/>
                  </a:cubicBezTo>
                  <a:cubicBezTo>
                    <a:pt x="761" y="221"/>
                    <a:pt x="761" y="221"/>
                    <a:pt x="761" y="191"/>
                  </a:cubicBezTo>
                  <a:cubicBezTo>
                    <a:pt x="730" y="99"/>
                    <a:pt x="700" y="8"/>
                    <a:pt x="609" y="8"/>
                  </a:cubicBezTo>
                  <a:cubicBezTo>
                    <a:pt x="592" y="3"/>
                    <a:pt x="575" y="0"/>
                    <a:pt x="559" y="0"/>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11" name="Google Shape;911;p25"/>
            <p:cNvSpPr/>
            <p:nvPr/>
          </p:nvSpPr>
          <p:spPr>
            <a:xfrm>
              <a:off x="2807295" y="2685889"/>
              <a:ext cx="485258" cy="427785"/>
            </a:xfrm>
            <a:custGeom>
              <a:avLst/>
              <a:gdLst/>
              <a:ahLst/>
              <a:cxnLst/>
              <a:rect l="l" t="t" r="r" b="b"/>
              <a:pathLst>
                <a:path w="20154" h="17767" extrusionOk="0">
                  <a:moveTo>
                    <a:pt x="9021" y="1"/>
                  </a:moveTo>
                  <a:cubicBezTo>
                    <a:pt x="8648" y="1"/>
                    <a:pt x="8274" y="24"/>
                    <a:pt x="7904" y="72"/>
                  </a:cubicBezTo>
                  <a:cubicBezTo>
                    <a:pt x="5776" y="376"/>
                    <a:pt x="3831" y="1379"/>
                    <a:pt x="2372" y="2929"/>
                  </a:cubicBezTo>
                  <a:lnTo>
                    <a:pt x="2159" y="3172"/>
                  </a:lnTo>
                  <a:lnTo>
                    <a:pt x="1946" y="3415"/>
                  </a:lnTo>
                  <a:cubicBezTo>
                    <a:pt x="1794" y="3598"/>
                    <a:pt x="1642" y="3750"/>
                    <a:pt x="1521" y="3902"/>
                  </a:cubicBezTo>
                  <a:cubicBezTo>
                    <a:pt x="518" y="5057"/>
                    <a:pt x="1" y="6546"/>
                    <a:pt x="92" y="8066"/>
                  </a:cubicBezTo>
                  <a:lnTo>
                    <a:pt x="92" y="8218"/>
                  </a:lnTo>
                  <a:cubicBezTo>
                    <a:pt x="92" y="8522"/>
                    <a:pt x="153" y="8795"/>
                    <a:pt x="244" y="8856"/>
                  </a:cubicBezTo>
                  <a:cubicBezTo>
                    <a:pt x="265" y="8867"/>
                    <a:pt x="285" y="8872"/>
                    <a:pt x="305" y="8872"/>
                  </a:cubicBezTo>
                  <a:cubicBezTo>
                    <a:pt x="405" y="8872"/>
                    <a:pt x="498" y="8749"/>
                    <a:pt x="548" y="8522"/>
                  </a:cubicBezTo>
                  <a:cubicBezTo>
                    <a:pt x="609" y="8370"/>
                    <a:pt x="639" y="8188"/>
                    <a:pt x="700" y="8005"/>
                  </a:cubicBezTo>
                  <a:cubicBezTo>
                    <a:pt x="730" y="7823"/>
                    <a:pt x="791" y="7640"/>
                    <a:pt x="852" y="7458"/>
                  </a:cubicBezTo>
                  <a:cubicBezTo>
                    <a:pt x="1217" y="6242"/>
                    <a:pt x="1794" y="5087"/>
                    <a:pt x="2554" y="4054"/>
                  </a:cubicBezTo>
                  <a:cubicBezTo>
                    <a:pt x="3253" y="3142"/>
                    <a:pt x="4135" y="2412"/>
                    <a:pt x="5107" y="1835"/>
                  </a:cubicBezTo>
                  <a:cubicBezTo>
                    <a:pt x="6314" y="1119"/>
                    <a:pt x="7673" y="761"/>
                    <a:pt x="9044" y="761"/>
                  </a:cubicBezTo>
                  <a:cubicBezTo>
                    <a:pt x="9710" y="761"/>
                    <a:pt x="10379" y="845"/>
                    <a:pt x="11035" y="1014"/>
                  </a:cubicBezTo>
                  <a:cubicBezTo>
                    <a:pt x="17782" y="2625"/>
                    <a:pt x="19606" y="11379"/>
                    <a:pt x="14044" y="15574"/>
                  </a:cubicBezTo>
                  <a:cubicBezTo>
                    <a:pt x="13041" y="16334"/>
                    <a:pt x="11886" y="16881"/>
                    <a:pt x="10639" y="17154"/>
                  </a:cubicBezTo>
                  <a:cubicBezTo>
                    <a:pt x="10079" y="17277"/>
                    <a:pt x="9506" y="17339"/>
                    <a:pt x="8931" y="17339"/>
                  </a:cubicBezTo>
                  <a:cubicBezTo>
                    <a:pt x="8229" y="17339"/>
                    <a:pt x="7525" y="17247"/>
                    <a:pt x="6840" y="17063"/>
                  </a:cubicBezTo>
                  <a:cubicBezTo>
                    <a:pt x="5928" y="16820"/>
                    <a:pt x="5047" y="16425"/>
                    <a:pt x="4256" y="15908"/>
                  </a:cubicBezTo>
                  <a:cubicBezTo>
                    <a:pt x="2037" y="14419"/>
                    <a:pt x="609" y="12017"/>
                    <a:pt x="335" y="9373"/>
                  </a:cubicBezTo>
                  <a:cubicBezTo>
                    <a:pt x="335" y="9191"/>
                    <a:pt x="275" y="9069"/>
                    <a:pt x="244" y="8917"/>
                  </a:cubicBezTo>
                  <a:cubicBezTo>
                    <a:pt x="244" y="8887"/>
                    <a:pt x="214" y="8856"/>
                    <a:pt x="214" y="8856"/>
                  </a:cubicBezTo>
                  <a:cubicBezTo>
                    <a:pt x="183" y="8887"/>
                    <a:pt x="153" y="8917"/>
                    <a:pt x="153" y="8947"/>
                  </a:cubicBezTo>
                  <a:lnTo>
                    <a:pt x="153" y="9586"/>
                  </a:lnTo>
                  <a:cubicBezTo>
                    <a:pt x="153" y="9920"/>
                    <a:pt x="214" y="10285"/>
                    <a:pt x="305" y="10619"/>
                  </a:cubicBezTo>
                  <a:cubicBezTo>
                    <a:pt x="396" y="10954"/>
                    <a:pt x="457" y="11288"/>
                    <a:pt x="578" y="11622"/>
                  </a:cubicBezTo>
                  <a:cubicBezTo>
                    <a:pt x="1217" y="13568"/>
                    <a:pt x="2493" y="15270"/>
                    <a:pt x="4226" y="16394"/>
                  </a:cubicBezTo>
                  <a:cubicBezTo>
                    <a:pt x="5168" y="17002"/>
                    <a:pt x="6232" y="17428"/>
                    <a:pt x="7357" y="17641"/>
                  </a:cubicBezTo>
                  <a:cubicBezTo>
                    <a:pt x="7863" y="17725"/>
                    <a:pt x="8371" y="17766"/>
                    <a:pt x="8877" y="17766"/>
                  </a:cubicBezTo>
                  <a:cubicBezTo>
                    <a:pt x="10744" y="17766"/>
                    <a:pt x="12581" y="17203"/>
                    <a:pt x="14135" y="16151"/>
                  </a:cubicBezTo>
                  <a:cubicBezTo>
                    <a:pt x="14409" y="15938"/>
                    <a:pt x="14682" y="15726"/>
                    <a:pt x="14925" y="15483"/>
                  </a:cubicBezTo>
                  <a:cubicBezTo>
                    <a:pt x="20153" y="10832"/>
                    <a:pt x="18178" y="2260"/>
                    <a:pt x="11460" y="345"/>
                  </a:cubicBezTo>
                  <a:cubicBezTo>
                    <a:pt x="10666" y="116"/>
                    <a:pt x="9843" y="1"/>
                    <a:pt x="9021" y="1"/>
                  </a:cubicBezTo>
                  <a:close/>
                </a:path>
              </a:pathLst>
            </a:custGeom>
            <a:solidFill>
              <a:sysClr val="windowText" lastClr="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grpSp>
          <p:nvGrpSpPr>
            <p:cNvPr id="12" name="Google Shape;912;p25"/>
            <p:cNvGrpSpPr/>
            <p:nvPr/>
          </p:nvGrpSpPr>
          <p:grpSpPr>
            <a:xfrm>
              <a:off x="2915183" y="2770764"/>
              <a:ext cx="231510" cy="257457"/>
              <a:chOff x="2887088" y="2741869"/>
              <a:chExt cx="282501" cy="314163"/>
            </a:xfrm>
          </p:grpSpPr>
          <p:sp>
            <p:nvSpPr>
              <p:cNvPr id="15" name="Google Shape;913;p25"/>
              <p:cNvSpPr/>
              <p:nvPr/>
            </p:nvSpPr>
            <p:spPr>
              <a:xfrm>
                <a:off x="2887088" y="2741869"/>
                <a:ext cx="129561" cy="111190"/>
              </a:xfrm>
              <a:custGeom>
                <a:avLst/>
                <a:gdLst/>
                <a:ahLst/>
                <a:cxnLst/>
                <a:rect l="l" t="t" r="r" b="b"/>
                <a:pathLst>
                  <a:path w="5381" h="4618" extrusionOk="0">
                    <a:moveTo>
                      <a:pt x="2961" y="1"/>
                    </a:moveTo>
                    <a:cubicBezTo>
                      <a:pt x="2465" y="1"/>
                      <a:pt x="1968" y="152"/>
                      <a:pt x="1550" y="422"/>
                    </a:cubicBezTo>
                    <a:cubicBezTo>
                      <a:pt x="1489" y="483"/>
                      <a:pt x="1429" y="543"/>
                      <a:pt x="1337" y="604"/>
                    </a:cubicBezTo>
                    <a:cubicBezTo>
                      <a:pt x="0" y="1820"/>
                      <a:pt x="517" y="4008"/>
                      <a:pt x="2249" y="4525"/>
                    </a:cubicBezTo>
                    <a:cubicBezTo>
                      <a:pt x="2446" y="4584"/>
                      <a:pt x="2642" y="4618"/>
                      <a:pt x="2846" y="4618"/>
                    </a:cubicBezTo>
                    <a:cubicBezTo>
                      <a:pt x="2959" y="4618"/>
                      <a:pt x="3073" y="4607"/>
                      <a:pt x="3192" y="4586"/>
                    </a:cubicBezTo>
                    <a:cubicBezTo>
                      <a:pt x="3708" y="4495"/>
                      <a:pt x="4225" y="4252"/>
                      <a:pt x="4651" y="3887"/>
                    </a:cubicBezTo>
                    <a:cubicBezTo>
                      <a:pt x="4711" y="3796"/>
                      <a:pt x="4803" y="3735"/>
                      <a:pt x="4894" y="3644"/>
                    </a:cubicBezTo>
                    <a:cubicBezTo>
                      <a:pt x="5228" y="3401"/>
                      <a:pt x="5380" y="2945"/>
                      <a:pt x="5259" y="2519"/>
                    </a:cubicBezTo>
                    <a:cubicBezTo>
                      <a:pt x="5259" y="2519"/>
                      <a:pt x="5259" y="2519"/>
                      <a:pt x="5259" y="2489"/>
                    </a:cubicBezTo>
                    <a:cubicBezTo>
                      <a:pt x="5259" y="2428"/>
                      <a:pt x="5228" y="2337"/>
                      <a:pt x="5137" y="2337"/>
                    </a:cubicBezTo>
                    <a:cubicBezTo>
                      <a:pt x="5113" y="2329"/>
                      <a:pt x="5088" y="2325"/>
                      <a:pt x="5065" y="2325"/>
                    </a:cubicBezTo>
                    <a:cubicBezTo>
                      <a:pt x="5001" y="2325"/>
                      <a:pt x="4946" y="2353"/>
                      <a:pt x="4924" y="2397"/>
                    </a:cubicBezTo>
                    <a:cubicBezTo>
                      <a:pt x="4863" y="2489"/>
                      <a:pt x="4803" y="2549"/>
                      <a:pt x="4742" y="2641"/>
                    </a:cubicBezTo>
                    <a:cubicBezTo>
                      <a:pt x="4559" y="2884"/>
                      <a:pt x="4438" y="3097"/>
                      <a:pt x="4255" y="3340"/>
                    </a:cubicBezTo>
                    <a:cubicBezTo>
                      <a:pt x="4104" y="3522"/>
                      <a:pt x="3921" y="3674"/>
                      <a:pt x="3739" y="3826"/>
                    </a:cubicBezTo>
                    <a:cubicBezTo>
                      <a:pt x="3475" y="3988"/>
                      <a:pt x="3185" y="4069"/>
                      <a:pt x="2894" y="4069"/>
                    </a:cubicBezTo>
                    <a:cubicBezTo>
                      <a:pt x="2749" y="4069"/>
                      <a:pt x="2604" y="4049"/>
                      <a:pt x="2462" y="4008"/>
                    </a:cubicBezTo>
                    <a:cubicBezTo>
                      <a:pt x="2310" y="3978"/>
                      <a:pt x="2189" y="3917"/>
                      <a:pt x="2037" y="3856"/>
                    </a:cubicBezTo>
                    <a:cubicBezTo>
                      <a:pt x="1611" y="3644"/>
                      <a:pt x="1307" y="3249"/>
                      <a:pt x="1155" y="2793"/>
                    </a:cubicBezTo>
                    <a:cubicBezTo>
                      <a:pt x="1003" y="2337"/>
                      <a:pt x="1034" y="1820"/>
                      <a:pt x="1246" y="1394"/>
                    </a:cubicBezTo>
                    <a:cubicBezTo>
                      <a:pt x="1603" y="732"/>
                      <a:pt x="2280" y="347"/>
                      <a:pt x="2990" y="347"/>
                    </a:cubicBezTo>
                    <a:cubicBezTo>
                      <a:pt x="3128" y="347"/>
                      <a:pt x="3266" y="362"/>
                      <a:pt x="3404" y="391"/>
                    </a:cubicBezTo>
                    <a:cubicBezTo>
                      <a:pt x="3648" y="452"/>
                      <a:pt x="3860" y="513"/>
                      <a:pt x="4043" y="635"/>
                    </a:cubicBezTo>
                    <a:cubicBezTo>
                      <a:pt x="4407" y="847"/>
                      <a:pt x="4711" y="1182"/>
                      <a:pt x="4894" y="1577"/>
                    </a:cubicBezTo>
                    <a:cubicBezTo>
                      <a:pt x="4985" y="1790"/>
                      <a:pt x="5046" y="2002"/>
                      <a:pt x="5076" y="2215"/>
                    </a:cubicBezTo>
                    <a:cubicBezTo>
                      <a:pt x="5107" y="2245"/>
                      <a:pt x="5137" y="2276"/>
                      <a:pt x="5137" y="2337"/>
                    </a:cubicBezTo>
                    <a:lnTo>
                      <a:pt x="5167" y="2337"/>
                    </a:lnTo>
                    <a:cubicBezTo>
                      <a:pt x="5198" y="2306"/>
                      <a:pt x="5228" y="2306"/>
                      <a:pt x="5228" y="2306"/>
                    </a:cubicBezTo>
                    <a:cubicBezTo>
                      <a:pt x="5228" y="2245"/>
                      <a:pt x="5228" y="2185"/>
                      <a:pt x="5228" y="2124"/>
                    </a:cubicBezTo>
                    <a:cubicBezTo>
                      <a:pt x="5198" y="1942"/>
                      <a:pt x="5167" y="1759"/>
                      <a:pt x="5107" y="1607"/>
                    </a:cubicBezTo>
                    <a:cubicBezTo>
                      <a:pt x="4955" y="1090"/>
                      <a:pt x="4620" y="635"/>
                      <a:pt x="4164" y="331"/>
                    </a:cubicBezTo>
                    <a:cubicBezTo>
                      <a:pt x="3891" y="179"/>
                      <a:pt x="3617" y="57"/>
                      <a:pt x="3313" y="27"/>
                    </a:cubicBezTo>
                    <a:cubicBezTo>
                      <a:pt x="3196" y="9"/>
                      <a:pt x="3079" y="1"/>
                      <a:pt x="29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16" name="Google Shape;914;p25"/>
              <p:cNvSpPr/>
              <p:nvPr/>
            </p:nvSpPr>
            <p:spPr>
              <a:xfrm>
                <a:off x="2894407" y="2944601"/>
                <a:ext cx="122241" cy="111431"/>
              </a:xfrm>
              <a:custGeom>
                <a:avLst/>
                <a:gdLst/>
                <a:ahLst/>
                <a:cxnLst/>
                <a:rect l="l" t="t" r="r" b="b"/>
                <a:pathLst>
                  <a:path w="5077" h="4628" extrusionOk="0">
                    <a:moveTo>
                      <a:pt x="2661" y="0"/>
                    </a:moveTo>
                    <a:cubicBezTo>
                      <a:pt x="2163" y="0"/>
                      <a:pt x="1665" y="156"/>
                      <a:pt x="1246" y="452"/>
                    </a:cubicBezTo>
                    <a:cubicBezTo>
                      <a:pt x="1185" y="482"/>
                      <a:pt x="1125" y="543"/>
                      <a:pt x="1033" y="604"/>
                    </a:cubicBezTo>
                    <a:cubicBezTo>
                      <a:pt x="730" y="908"/>
                      <a:pt x="486" y="1272"/>
                      <a:pt x="395" y="1668"/>
                    </a:cubicBezTo>
                    <a:cubicBezTo>
                      <a:pt x="0" y="2914"/>
                      <a:pt x="730" y="4190"/>
                      <a:pt x="1945" y="4555"/>
                    </a:cubicBezTo>
                    <a:cubicBezTo>
                      <a:pt x="2168" y="4600"/>
                      <a:pt x="2390" y="4628"/>
                      <a:pt x="2625" y="4628"/>
                    </a:cubicBezTo>
                    <a:cubicBezTo>
                      <a:pt x="2711" y="4628"/>
                      <a:pt x="2798" y="4624"/>
                      <a:pt x="2888" y="4616"/>
                    </a:cubicBezTo>
                    <a:cubicBezTo>
                      <a:pt x="3404" y="4525"/>
                      <a:pt x="3921" y="4282"/>
                      <a:pt x="4347" y="3917"/>
                    </a:cubicBezTo>
                    <a:cubicBezTo>
                      <a:pt x="4407" y="3826"/>
                      <a:pt x="4499" y="3734"/>
                      <a:pt x="4590" y="3674"/>
                    </a:cubicBezTo>
                    <a:cubicBezTo>
                      <a:pt x="4924" y="3400"/>
                      <a:pt x="5076" y="2975"/>
                      <a:pt x="4955" y="2549"/>
                    </a:cubicBezTo>
                    <a:cubicBezTo>
                      <a:pt x="4955" y="2549"/>
                      <a:pt x="4955" y="2519"/>
                      <a:pt x="4955" y="2519"/>
                    </a:cubicBezTo>
                    <a:cubicBezTo>
                      <a:pt x="4955" y="2427"/>
                      <a:pt x="4924" y="2336"/>
                      <a:pt x="4833" y="2336"/>
                    </a:cubicBezTo>
                    <a:cubicBezTo>
                      <a:pt x="4742" y="2336"/>
                      <a:pt x="4651" y="2367"/>
                      <a:pt x="4620" y="2427"/>
                    </a:cubicBezTo>
                    <a:cubicBezTo>
                      <a:pt x="4559" y="2488"/>
                      <a:pt x="4499" y="2579"/>
                      <a:pt x="4438" y="2671"/>
                    </a:cubicBezTo>
                    <a:cubicBezTo>
                      <a:pt x="4255" y="2914"/>
                      <a:pt x="4134" y="3127"/>
                      <a:pt x="3951" y="3370"/>
                    </a:cubicBezTo>
                    <a:cubicBezTo>
                      <a:pt x="3800" y="3552"/>
                      <a:pt x="3617" y="3704"/>
                      <a:pt x="3435" y="3826"/>
                    </a:cubicBezTo>
                    <a:cubicBezTo>
                      <a:pt x="3158" y="3996"/>
                      <a:pt x="2850" y="4092"/>
                      <a:pt x="2545" y="4092"/>
                    </a:cubicBezTo>
                    <a:cubicBezTo>
                      <a:pt x="2415" y="4092"/>
                      <a:pt x="2285" y="4075"/>
                      <a:pt x="2158" y="4038"/>
                    </a:cubicBezTo>
                    <a:cubicBezTo>
                      <a:pt x="2006" y="4008"/>
                      <a:pt x="1885" y="3947"/>
                      <a:pt x="1733" y="3886"/>
                    </a:cubicBezTo>
                    <a:cubicBezTo>
                      <a:pt x="1307" y="3643"/>
                      <a:pt x="1003" y="3279"/>
                      <a:pt x="851" y="2823"/>
                    </a:cubicBezTo>
                    <a:cubicBezTo>
                      <a:pt x="578" y="2093"/>
                      <a:pt x="821" y="1272"/>
                      <a:pt x="1429" y="817"/>
                    </a:cubicBezTo>
                    <a:cubicBezTo>
                      <a:pt x="1769" y="499"/>
                      <a:pt x="2211" y="333"/>
                      <a:pt x="2654" y="333"/>
                    </a:cubicBezTo>
                    <a:cubicBezTo>
                      <a:pt x="2804" y="333"/>
                      <a:pt x="2954" y="352"/>
                      <a:pt x="3100" y="391"/>
                    </a:cubicBezTo>
                    <a:cubicBezTo>
                      <a:pt x="3344" y="452"/>
                      <a:pt x="3556" y="543"/>
                      <a:pt x="3739" y="634"/>
                    </a:cubicBezTo>
                    <a:cubicBezTo>
                      <a:pt x="4103" y="877"/>
                      <a:pt x="4407" y="1212"/>
                      <a:pt x="4590" y="1607"/>
                    </a:cubicBezTo>
                    <a:cubicBezTo>
                      <a:pt x="4681" y="1789"/>
                      <a:pt x="4742" y="2002"/>
                      <a:pt x="4772" y="2215"/>
                    </a:cubicBezTo>
                    <a:cubicBezTo>
                      <a:pt x="4803" y="2275"/>
                      <a:pt x="4833" y="2306"/>
                      <a:pt x="4833" y="2336"/>
                    </a:cubicBezTo>
                    <a:lnTo>
                      <a:pt x="4863" y="2336"/>
                    </a:lnTo>
                    <a:cubicBezTo>
                      <a:pt x="4894" y="2306"/>
                      <a:pt x="4924" y="2306"/>
                      <a:pt x="4924" y="2306"/>
                    </a:cubicBezTo>
                    <a:cubicBezTo>
                      <a:pt x="4924" y="2245"/>
                      <a:pt x="4924" y="2215"/>
                      <a:pt x="4924" y="2154"/>
                    </a:cubicBezTo>
                    <a:cubicBezTo>
                      <a:pt x="4894" y="1972"/>
                      <a:pt x="4863" y="1789"/>
                      <a:pt x="4803" y="1607"/>
                    </a:cubicBezTo>
                    <a:cubicBezTo>
                      <a:pt x="4651" y="1090"/>
                      <a:pt x="4316" y="634"/>
                      <a:pt x="3860" y="361"/>
                    </a:cubicBezTo>
                    <a:cubicBezTo>
                      <a:pt x="3587" y="178"/>
                      <a:pt x="3313" y="57"/>
                      <a:pt x="3009" y="26"/>
                    </a:cubicBezTo>
                    <a:cubicBezTo>
                      <a:pt x="2894" y="9"/>
                      <a:pt x="2777" y="0"/>
                      <a:pt x="26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17" name="Google Shape;915;p25"/>
              <p:cNvSpPr/>
              <p:nvPr/>
            </p:nvSpPr>
            <p:spPr>
              <a:xfrm>
                <a:off x="3040028" y="2843187"/>
                <a:ext cx="129561" cy="111599"/>
              </a:xfrm>
              <a:custGeom>
                <a:avLst/>
                <a:gdLst/>
                <a:ahLst/>
                <a:cxnLst/>
                <a:rect l="l" t="t" r="r" b="b"/>
                <a:pathLst>
                  <a:path w="5381" h="4635" extrusionOk="0">
                    <a:moveTo>
                      <a:pt x="2946" y="351"/>
                    </a:moveTo>
                    <a:cubicBezTo>
                      <a:pt x="3097" y="351"/>
                      <a:pt x="3251" y="370"/>
                      <a:pt x="3405" y="408"/>
                    </a:cubicBezTo>
                    <a:cubicBezTo>
                      <a:pt x="3618" y="469"/>
                      <a:pt x="3831" y="560"/>
                      <a:pt x="4043" y="652"/>
                    </a:cubicBezTo>
                    <a:cubicBezTo>
                      <a:pt x="4408" y="895"/>
                      <a:pt x="4682" y="1229"/>
                      <a:pt x="4864" y="1594"/>
                    </a:cubicBezTo>
                    <a:cubicBezTo>
                      <a:pt x="4955" y="1807"/>
                      <a:pt x="5046" y="2019"/>
                      <a:pt x="5077" y="2232"/>
                    </a:cubicBezTo>
                    <a:cubicBezTo>
                      <a:pt x="5077" y="2273"/>
                      <a:pt x="5091" y="2301"/>
                      <a:pt x="5109" y="2323"/>
                    </a:cubicBezTo>
                    <a:lnTo>
                      <a:pt x="5109" y="2323"/>
                    </a:lnTo>
                    <a:cubicBezTo>
                      <a:pt x="5109" y="2323"/>
                      <a:pt x="5108" y="2323"/>
                      <a:pt x="5107" y="2323"/>
                    </a:cubicBezTo>
                    <a:cubicBezTo>
                      <a:pt x="5046" y="2323"/>
                      <a:pt x="4955" y="2354"/>
                      <a:pt x="4894" y="2414"/>
                    </a:cubicBezTo>
                    <a:cubicBezTo>
                      <a:pt x="4834" y="2506"/>
                      <a:pt x="4773" y="2566"/>
                      <a:pt x="4743" y="2658"/>
                    </a:cubicBezTo>
                    <a:cubicBezTo>
                      <a:pt x="4560" y="2901"/>
                      <a:pt x="4439" y="3114"/>
                      <a:pt x="4256" y="3357"/>
                    </a:cubicBezTo>
                    <a:cubicBezTo>
                      <a:pt x="4104" y="3539"/>
                      <a:pt x="3922" y="3721"/>
                      <a:pt x="3709" y="3843"/>
                    </a:cubicBezTo>
                    <a:cubicBezTo>
                      <a:pt x="3453" y="4014"/>
                      <a:pt x="3152" y="4109"/>
                      <a:pt x="2849" y="4109"/>
                    </a:cubicBezTo>
                    <a:cubicBezTo>
                      <a:pt x="2720" y="4109"/>
                      <a:pt x="2590" y="4092"/>
                      <a:pt x="2463" y="4056"/>
                    </a:cubicBezTo>
                    <a:cubicBezTo>
                      <a:pt x="2311" y="4025"/>
                      <a:pt x="2159" y="3965"/>
                      <a:pt x="2037" y="3904"/>
                    </a:cubicBezTo>
                    <a:cubicBezTo>
                      <a:pt x="1612" y="3661"/>
                      <a:pt x="1277" y="3296"/>
                      <a:pt x="1156" y="2840"/>
                    </a:cubicBezTo>
                    <a:cubicBezTo>
                      <a:pt x="882" y="2111"/>
                      <a:pt x="1125" y="1290"/>
                      <a:pt x="1733" y="834"/>
                    </a:cubicBezTo>
                    <a:cubicBezTo>
                      <a:pt x="2074" y="516"/>
                      <a:pt x="2499" y="351"/>
                      <a:pt x="2946" y="351"/>
                    </a:cubicBezTo>
                    <a:close/>
                    <a:moveTo>
                      <a:pt x="3040" y="0"/>
                    </a:moveTo>
                    <a:cubicBezTo>
                      <a:pt x="2502" y="0"/>
                      <a:pt x="1993" y="153"/>
                      <a:pt x="1551" y="439"/>
                    </a:cubicBezTo>
                    <a:cubicBezTo>
                      <a:pt x="1460" y="500"/>
                      <a:pt x="1399" y="530"/>
                      <a:pt x="1338" y="621"/>
                    </a:cubicBezTo>
                    <a:cubicBezTo>
                      <a:pt x="1" y="1807"/>
                      <a:pt x="518" y="4025"/>
                      <a:pt x="2250" y="4542"/>
                    </a:cubicBezTo>
                    <a:cubicBezTo>
                      <a:pt x="2427" y="4601"/>
                      <a:pt x="2629" y="4635"/>
                      <a:pt x="2832" y="4635"/>
                    </a:cubicBezTo>
                    <a:cubicBezTo>
                      <a:pt x="2943" y="4635"/>
                      <a:pt x="3054" y="4624"/>
                      <a:pt x="3162" y="4603"/>
                    </a:cubicBezTo>
                    <a:cubicBezTo>
                      <a:pt x="3709" y="4512"/>
                      <a:pt x="4226" y="4269"/>
                      <a:pt x="4621" y="3904"/>
                    </a:cubicBezTo>
                    <a:cubicBezTo>
                      <a:pt x="4712" y="3813"/>
                      <a:pt x="4773" y="3721"/>
                      <a:pt x="4864" y="3661"/>
                    </a:cubicBezTo>
                    <a:cubicBezTo>
                      <a:pt x="5229" y="3418"/>
                      <a:pt x="5381" y="2962"/>
                      <a:pt x="5259" y="2536"/>
                    </a:cubicBezTo>
                    <a:lnTo>
                      <a:pt x="5259" y="2506"/>
                    </a:lnTo>
                    <a:cubicBezTo>
                      <a:pt x="5237" y="2440"/>
                      <a:pt x="5215" y="2373"/>
                      <a:pt x="5170" y="2342"/>
                    </a:cubicBezTo>
                    <a:lnTo>
                      <a:pt x="5170" y="2342"/>
                    </a:lnTo>
                    <a:cubicBezTo>
                      <a:pt x="5176" y="2323"/>
                      <a:pt x="5198" y="2323"/>
                      <a:pt x="5198" y="2323"/>
                    </a:cubicBezTo>
                    <a:cubicBezTo>
                      <a:pt x="5229" y="2262"/>
                      <a:pt x="5229" y="2202"/>
                      <a:pt x="5198" y="2171"/>
                    </a:cubicBezTo>
                    <a:cubicBezTo>
                      <a:pt x="5198" y="1989"/>
                      <a:pt x="5138" y="1807"/>
                      <a:pt x="5077" y="1624"/>
                    </a:cubicBezTo>
                    <a:cubicBezTo>
                      <a:pt x="4925" y="1107"/>
                      <a:pt x="4591" y="652"/>
                      <a:pt x="4135" y="348"/>
                    </a:cubicBezTo>
                    <a:cubicBezTo>
                      <a:pt x="3891" y="165"/>
                      <a:pt x="3618" y="74"/>
                      <a:pt x="3314" y="13"/>
                    </a:cubicBezTo>
                    <a:cubicBezTo>
                      <a:pt x="3222" y="4"/>
                      <a:pt x="3130" y="0"/>
                      <a:pt x="304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18" name="Google Shape;916;p25"/>
              <p:cNvSpPr/>
              <p:nvPr/>
            </p:nvSpPr>
            <p:spPr>
              <a:xfrm>
                <a:off x="2998326" y="2824455"/>
                <a:ext cx="69536" cy="48588"/>
              </a:xfrm>
              <a:custGeom>
                <a:avLst/>
                <a:gdLst/>
                <a:ahLst/>
                <a:cxnLst/>
                <a:rect l="l" t="t" r="r" b="b"/>
                <a:pathLst>
                  <a:path w="2888" h="2018" extrusionOk="0">
                    <a:moveTo>
                      <a:pt x="31" y="1"/>
                    </a:moveTo>
                    <a:lnTo>
                      <a:pt x="0" y="31"/>
                    </a:lnTo>
                    <a:cubicBezTo>
                      <a:pt x="31" y="31"/>
                      <a:pt x="31" y="31"/>
                      <a:pt x="31" y="62"/>
                    </a:cubicBezTo>
                    <a:lnTo>
                      <a:pt x="152" y="123"/>
                    </a:lnTo>
                    <a:cubicBezTo>
                      <a:pt x="243" y="183"/>
                      <a:pt x="335" y="274"/>
                      <a:pt x="426" y="335"/>
                    </a:cubicBezTo>
                    <a:cubicBezTo>
                      <a:pt x="487" y="396"/>
                      <a:pt x="547" y="426"/>
                      <a:pt x="608" y="457"/>
                    </a:cubicBezTo>
                    <a:cubicBezTo>
                      <a:pt x="730" y="518"/>
                      <a:pt x="882" y="609"/>
                      <a:pt x="1003" y="700"/>
                    </a:cubicBezTo>
                    <a:lnTo>
                      <a:pt x="1034" y="730"/>
                    </a:lnTo>
                    <a:lnTo>
                      <a:pt x="1307" y="882"/>
                    </a:lnTo>
                    <a:lnTo>
                      <a:pt x="1672" y="1156"/>
                    </a:lnTo>
                    <a:lnTo>
                      <a:pt x="2006" y="1399"/>
                    </a:lnTo>
                    <a:cubicBezTo>
                      <a:pt x="2067" y="1430"/>
                      <a:pt x="2128" y="1490"/>
                      <a:pt x="2189" y="1521"/>
                    </a:cubicBezTo>
                    <a:cubicBezTo>
                      <a:pt x="2310" y="1582"/>
                      <a:pt x="2401" y="1673"/>
                      <a:pt x="2462" y="1794"/>
                    </a:cubicBezTo>
                    <a:cubicBezTo>
                      <a:pt x="2493" y="1794"/>
                      <a:pt x="2523" y="1825"/>
                      <a:pt x="2523" y="1855"/>
                    </a:cubicBezTo>
                    <a:cubicBezTo>
                      <a:pt x="2523" y="1973"/>
                      <a:pt x="2578" y="2018"/>
                      <a:pt x="2659" y="2018"/>
                    </a:cubicBezTo>
                    <a:cubicBezTo>
                      <a:pt x="2683" y="2018"/>
                      <a:pt x="2709" y="2014"/>
                      <a:pt x="2736" y="2007"/>
                    </a:cubicBezTo>
                    <a:cubicBezTo>
                      <a:pt x="2766" y="2007"/>
                      <a:pt x="2797" y="2007"/>
                      <a:pt x="2827" y="1977"/>
                    </a:cubicBezTo>
                    <a:cubicBezTo>
                      <a:pt x="2857" y="1916"/>
                      <a:pt x="2888" y="1885"/>
                      <a:pt x="2888" y="1825"/>
                    </a:cubicBezTo>
                    <a:cubicBezTo>
                      <a:pt x="2888" y="1794"/>
                      <a:pt x="2888" y="1764"/>
                      <a:pt x="2888" y="1703"/>
                    </a:cubicBezTo>
                    <a:cubicBezTo>
                      <a:pt x="2888" y="1612"/>
                      <a:pt x="2827" y="1521"/>
                      <a:pt x="2766" y="1460"/>
                    </a:cubicBezTo>
                    <a:cubicBezTo>
                      <a:pt x="2705" y="1430"/>
                      <a:pt x="2645" y="1369"/>
                      <a:pt x="2553" y="1338"/>
                    </a:cubicBezTo>
                    <a:cubicBezTo>
                      <a:pt x="2432" y="1278"/>
                      <a:pt x="2310" y="1217"/>
                      <a:pt x="2219" y="1126"/>
                    </a:cubicBezTo>
                    <a:lnTo>
                      <a:pt x="2098" y="1065"/>
                    </a:lnTo>
                    <a:cubicBezTo>
                      <a:pt x="1946" y="974"/>
                      <a:pt x="1824" y="913"/>
                      <a:pt x="1702" y="822"/>
                    </a:cubicBezTo>
                    <a:cubicBezTo>
                      <a:pt x="1581" y="761"/>
                      <a:pt x="1398" y="670"/>
                      <a:pt x="1338" y="639"/>
                    </a:cubicBezTo>
                    <a:cubicBezTo>
                      <a:pt x="1246" y="609"/>
                      <a:pt x="1186" y="548"/>
                      <a:pt x="1125" y="518"/>
                    </a:cubicBezTo>
                    <a:cubicBezTo>
                      <a:pt x="973" y="457"/>
                      <a:pt x="821" y="366"/>
                      <a:pt x="699" y="274"/>
                    </a:cubicBezTo>
                    <a:cubicBezTo>
                      <a:pt x="639" y="244"/>
                      <a:pt x="578" y="214"/>
                      <a:pt x="547" y="214"/>
                    </a:cubicBezTo>
                    <a:cubicBezTo>
                      <a:pt x="426" y="153"/>
                      <a:pt x="335" y="92"/>
                      <a:pt x="243" y="31"/>
                    </a:cubicBezTo>
                    <a:cubicBezTo>
                      <a:pt x="183" y="31"/>
                      <a:pt x="122" y="1"/>
                      <a:pt x="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19" name="Google Shape;917;p25"/>
              <p:cNvSpPr/>
              <p:nvPr/>
            </p:nvSpPr>
            <p:spPr>
              <a:xfrm>
                <a:off x="2996135" y="2925460"/>
                <a:ext cx="68813" cy="49792"/>
              </a:xfrm>
              <a:custGeom>
                <a:avLst/>
                <a:gdLst/>
                <a:ahLst/>
                <a:cxnLst/>
                <a:rect l="l" t="t" r="r" b="b"/>
                <a:pathLst>
                  <a:path w="2858" h="2068" extrusionOk="0">
                    <a:moveTo>
                      <a:pt x="2796" y="1"/>
                    </a:moveTo>
                    <a:lnTo>
                      <a:pt x="2705" y="92"/>
                    </a:lnTo>
                    <a:lnTo>
                      <a:pt x="2401" y="274"/>
                    </a:lnTo>
                    <a:cubicBezTo>
                      <a:pt x="2341" y="304"/>
                      <a:pt x="2280" y="365"/>
                      <a:pt x="2219" y="396"/>
                    </a:cubicBezTo>
                    <a:cubicBezTo>
                      <a:pt x="2128" y="517"/>
                      <a:pt x="2006" y="578"/>
                      <a:pt x="1885" y="669"/>
                    </a:cubicBezTo>
                    <a:lnTo>
                      <a:pt x="1824" y="700"/>
                    </a:lnTo>
                    <a:lnTo>
                      <a:pt x="1581" y="882"/>
                    </a:lnTo>
                    <a:lnTo>
                      <a:pt x="1216" y="1125"/>
                    </a:lnTo>
                    <a:lnTo>
                      <a:pt x="851" y="1368"/>
                    </a:lnTo>
                    <a:cubicBezTo>
                      <a:pt x="790" y="1399"/>
                      <a:pt x="730" y="1429"/>
                      <a:pt x="669" y="1490"/>
                    </a:cubicBezTo>
                    <a:cubicBezTo>
                      <a:pt x="578" y="1551"/>
                      <a:pt x="456" y="1612"/>
                      <a:pt x="334" y="1642"/>
                    </a:cubicBezTo>
                    <a:cubicBezTo>
                      <a:pt x="319" y="1657"/>
                      <a:pt x="304" y="1665"/>
                      <a:pt x="289" y="1665"/>
                    </a:cubicBezTo>
                    <a:cubicBezTo>
                      <a:pt x="274" y="1665"/>
                      <a:pt x="258" y="1657"/>
                      <a:pt x="243" y="1642"/>
                    </a:cubicBezTo>
                    <a:cubicBezTo>
                      <a:pt x="222" y="1637"/>
                      <a:pt x="202" y="1634"/>
                      <a:pt x="184" y="1634"/>
                    </a:cubicBezTo>
                    <a:cubicBezTo>
                      <a:pt x="93" y="1634"/>
                      <a:pt x="30" y="1693"/>
                      <a:pt x="30" y="1794"/>
                    </a:cubicBezTo>
                    <a:cubicBezTo>
                      <a:pt x="0" y="1824"/>
                      <a:pt x="0" y="1855"/>
                      <a:pt x="61" y="1915"/>
                    </a:cubicBezTo>
                    <a:cubicBezTo>
                      <a:pt x="61" y="1946"/>
                      <a:pt x="91" y="1976"/>
                      <a:pt x="152" y="2007"/>
                    </a:cubicBezTo>
                    <a:cubicBezTo>
                      <a:pt x="182" y="2037"/>
                      <a:pt x="213" y="2037"/>
                      <a:pt x="243" y="2067"/>
                    </a:cubicBezTo>
                    <a:cubicBezTo>
                      <a:pt x="334" y="2067"/>
                      <a:pt x="456" y="2067"/>
                      <a:pt x="517" y="2007"/>
                    </a:cubicBezTo>
                    <a:cubicBezTo>
                      <a:pt x="578" y="1946"/>
                      <a:pt x="699" y="1946"/>
                      <a:pt x="730" y="1915"/>
                    </a:cubicBezTo>
                    <a:cubicBezTo>
                      <a:pt x="821" y="1824"/>
                      <a:pt x="942" y="1733"/>
                      <a:pt x="1034" y="1672"/>
                    </a:cubicBezTo>
                    <a:lnTo>
                      <a:pt x="1155" y="1581"/>
                    </a:lnTo>
                    <a:cubicBezTo>
                      <a:pt x="1277" y="1490"/>
                      <a:pt x="1398" y="1399"/>
                      <a:pt x="1489" y="1308"/>
                    </a:cubicBezTo>
                    <a:cubicBezTo>
                      <a:pt x="1611" y="1216"/>
                      <a:pt x="1763" y="1064"/>
                      <a:pt x="1824" y="1004"/>
                    </a:cubicBezTo>
                    <a:cubicBezTo>
                      <a:pt x="1854" y="973"/>
                      <a:pt x="1945" y="912"/>
                      <a:pt x="1976" y="882"/>
                    </a:cubicBezTo>
                    <a:cubicBezTo>
                      <a:pt x="2097" y="760"/>
                      <a:pt x="2219" y="639"/>
                      <a:pt x="2371" y="548"/>
                    </a:cubicBezTo>
                    <a:cubicBezTo>
                      <a:pt x="2432" y="517"/>
                      <a:pt x="2462" y="487"/>
                      <a:pt x="2523" y="426"/>
                    </a:cubicBezTo>
                    <a:lnTo>
                      <a:pt x="2766" y="213"/>
                    </a:lnTo>
                    <a:cubicBezTo>
                      <a:pt x="2796" y="183"/>
                      <a:pt x="2827" y="122"/>
                      <a:pt x="2857" y="92"/>
                    </a:cubicBezTo>
                    <a:lnTo>
                      <a:pt x="2857" y="31"/>
                    </a:lnTo>
                    <a:lnTo>
                      <a:pt x="28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20" name="Google Shape;918;p25"/>
              <p:cNvSpPr/>
              <p:nvPr/>
            </p:nvSpPr>
            <p:spPr>
              <a:xfrm>
                <a:off x="2903172" y="2749814"/>
                <a:ext cx="74688" cy="52272"/>
              </a:xfrm>
              <a:custGeom>
                <a:avLst/>
                <a:gdLst/>
                <a:ahLst/>
                <a:cxnLst/>
                <a:rect l="l" t="t" r="r" b="b"/>
                <a:pathLst>
                  <a:path w="3102" h="2171" extrusionOk="0">
                    <a:moveTo>
                      <a:pt x="3040" y="1"/>
                    </a:moveTo>
                    <a:cubicBezTo>
                      <a:pt x="3010" y="31"/>
                      <a:pt x="2980" y="61"/>
                      <a:pt x="2949" y="61"/>
                    </a:cubicBezTo>
                    <a:lnTo>
                      <a:pt x="2584" y="274"/>
                    </a:lnTo>
                    <a:cubicBezTo>
                      <a:pt x="2524" y="305"/>
                      <a:pt x="2463" y="335"/>
                      <a:pt x="2402" y="396"/>
                    </a:cubicBezTo>
                    <a:cubicBezTo>
                      <a:pt x="2280" y="487"/>
                      <a:pt x="2159" y="578"/>
                      <a:pt x="2037" y="669"/>
                    </a:cubicBezTo>
                    <a:lnTo>
                      <a:pt x="1977" y="700"/>
                    </a:lnTo>
                    <a:lnTo>
                      <a:pt x="1703" y="882"/>
                    </a:lnTo>
                    <a:lnTo>
                      <a:pt x="1308" y="1156"/>
                    </a:lnTo>
                    <a:lnTo>
                      <a:pt x="913" y="1399"/>
                    </a:lnTo>
                    <a:cubicBezTo>
                      <a:pt x="852" y="1429"/>
                      <a:pt x="791" y="1490"/>
                      <a:pt x="730" y="1551"/>
                    </a:cubicBezTo>
                    <a:cubicBezTo>
                      <a:pt x="609" y="1612"/>
                      <a:pt x="487" y="1703"/>
                      <a:pt x="335" y="1733"/>
                    </a:cubicBezTo>
                    <a:cubicBezTo>
                      <a:pt x="305" y="1764"/>
                      <a:pt x="274" y="1764"/>
                      <a:pt x="244" y="1764"/>
                    </a:cubicBezTo>
                    <a:cubicBezTo>
                      <a:pt x="224" y="1750"/>
                      <a:pt x="203" y="1744"/>
                      <a:pt x="181" y="1744"/>
                    </a:cubicBezTo>
                    <a:cubicBezTo>
                      <a:pt x="105" y="1744"/>
                      <a:pt x="31" y="1821"/>
                      <a:pt x="31" y="1915"/>
                    </a:cubicBezTo>
                    <a:cubicBezTo>
                      <a:pt x="1" y="1946"/>
                      <a:pt x="1" y="2007"/>
                      <a:pt x="31" y="2037"/>
                    </a:cubicBezTo>
                    <a:cubicBezTo>
                      <a:pt x="62" y="2067"/>
                      <a:pt x="92" y="2098"/>
                      <a:pt x="153" y="2128"/>
                    </a:cubicBezTo>
                    <a:cubicBezTo>
                      <a:pt x="183" y="2159"/>
                      <a:pt x="214" y="2159"/>
                      <a:pt x="274" y="2159"/>
                    </a:cubicBezTo>
                    <a:cubicBezTo>
                      <a:pt x="299" y="2167"/>
                      <a:pt x="323" y="2171"/>
                      <a:pt x="348" y="2171"/>
                    </a:cubicBezTo>
                    <a:cubicBezTo>
                      <a:pt x="414" y="2171"/>
                      <a:pt x="481" y="2142"/>
                      <a:pt x="548" y="2098"/>
                    </a:cubicBezTo>
                    <a:cubicBezTo>
                      <a:pt x="609" y="2067"/>
                      <a:pt x="700" y="2037"/>
                      <a:pt x="761" y="1976"/>
                    </a:cubicBezTo>
                    <a:cubicBezTo>
                      <a:pt x="882" y="1885"/>
                      <a:pt x="1004" y="1794"/>
                      <a:pt x="1125" y="1703"/>
                    </a:cubicBezTo>
                    <a:lnTo>
                      <a:pt x="1247" y="1612"/>
                    </a:lnTo>
                    <a:cubicBezTo>
                      <a:pt x="1369" y="1520"/>
                      <a:pt x="1490" y="1429"/>
                      <a:pt x="1612" y="1338"/>
                    </a:cubicBezTo>
                    <a:cubicBezTo>
                      <a:pt x="1733" y="1247"/>
                      <a:pt x="1885" y="1095"/>
                      <a:pt x="1946" y="1034"/>
                    </a:cubicBezTo>
                    <a:cubicBezTo>
                      <a:pt x="2007" y="973"/>
                      <a:pt x="2098" y="943"/>
                      <a:pt x="2159" y="882"/>
                    </a:cubicBezTo>
                    <a:cubicBezTo>
                      <a:pt x="2280" y="760"/>
                      <a:pt x="2402" y="639"/>
                      <a:pt x="2554" y="548"/>
                    </a:cubicBezTo>
                    <a:cubicBezTo>
                      <a:pt x="2615" y="517"/>
                      <a:pt x="2676" y="487"/>
                      <a:pt x="2706" y="426"/>
                    </a:cubicBezTo>
                    <a:lnTo>
                      <a:pt x="2980" y="213"/>
                    </a:lnTo>
                    <a:cubicBezTo>
                      <a:pt x="3040" y="153"/>
                      <a:pt x="3071" y="122"/>
                      <a:pt x="3101" y="61"/>
                    </a:cubicBezTo>
                    <a:lnTo>
                      <a:pt x="3101" y="31"/>
                    </a:lnTo>
                    <a:cubicBezTo>
                      <a:pt x="3101" y="1"/>
                      <a:pt x="3101" y="1"/>
                      <a:pt x="31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21" name="Google Shape;919;p25"/>
              <p:cNvSpPr/>
              <p:nvPr/>
            </p:nvSpPr>
            <p:spPr>
              <a:xfrm>
                <a:off x="2909022" y="2763394"/>
                <a:ext cx="85668" cy="59640"/>
              </a:xfrm>
              <a:custGeom>
                <a:avLst/>
                <a:gdLst/>
                <a:ahLst/>
                <a:cxnLst/>
                <a:rect l="l" t="t" r="r" b="b"/>
                <a:pathLst>
                  <a:path w="3558" h="2477" extrusionOk="0">
                    <a:moveTo>
                      <a:pt x="3502" y="1"/>
                    </a:moveTo>
                    <a:cubicBezTo>
                      <a:pt x="3496" y="1"/>
                      <a:pt x="3486" y="4"/>
                      <a:pt x="3466" y="14"/>
                    </a:cubicBezTo>
                    <a:cubicBezTo>
                      <a:pt x="3436" y="44"/>
                      <a:pt x="3375" y="75"/>
                      <a:pt x="3344" y="105"/>
                    </a:cubicBezTo>
                    <a:lnTo>
                      <a:pt x="2980" y="348"/>
                    </a:lnTo>
                    <a:cubicBezTo>
                      <a:pt x="2889" y="379"/>
                      <a:pt x="2828" y="409"/>
                      <a:pt x="2767" y="470"/>
                    </a:cubicBezTo>
                    <a:cubicBezTo>
                      <a:pt x="2615" y="592"/>
                      <a:pt x="2463" y="713"/>
                      <a:pt x="2311" y="804"/>
                    </a:cubicBezTo>
                    <a:lnTo>
                      <a:pt x="2250" y="835"/>
                    </a:lnTo>
                    <a:lnTo>
                      <a:pt x="1946" y="1048"/>
                    </a:lnTo>
                    <a:lnTo>
                      <a:pt x="1490" y="1351"/>
                    </a:lnTo>
                    <a:lnTo>
                      <a:pt x="1065" y="1655"/>
                    </a:lnTo>
                    <a:cubicBezTo>
                      <a:pt x="1004" y="1686"/>
                      <a:pt x="913" y="1747"/>
                      <a:pt x="852" y="1777"/>
                    </a:cubicBezTo>
                    <a:cubicBezTo>
                      <a:pt x="700" y="1899"/>
                      <a:pt x="578" y="1959"/>
                      <a:pt x="426" y="2020"/>
                    </a:cubicBezTo>
                    <a:cubicBezTo>
                      <a:pt x="396" y="2020"/>
                      <a:pt x="366" y="2051"/>
                      <a:pt x="305" y="2051"/>
                    </a:cubicBezTo>
                    <a:cubicBezTo>
                      <a:pt x="279" y="2038"/>
                      <a:pt x="253" y="2032"/>
                      <a:pt x="228" y="2032"/>
                    </a:cubicBezTo>
                    <a:cubicBezTo>
                      <a:pt x="136" y="2032"/>
                      <a:pt x="55" y="2113"/>
                      <a:pt x="31" y="2233"/>
                    </a:cubicBezTo>
                    <a:cubicBezTo>
                      <a:pt x="1" y="2233"/>
                      <a:pt x="1" y="2263"/>
                      <a:pt x="31" y="2324"/>
                    </a:cubicBezTo>
                    <a:cubicBezTo>
                      <a:pt x="62" y="2355"/>
                      <a:pt x="92" y="2415"/>
                      <a:pt x="153" y="2446"/>
                    </a:cubicBezTo>
                    <a:cubicBezTo>
                      <a:pt x="183" y="2446"/>
                      <a:pt x="214" y="2446"/>
                      <a:pt x="275" y="2476"/>
                    </a:cubicBezTo>
                    <a:cubicBezTo>
                      <a:pt x="396" y="2476"/>
                      <a:pt x="487" y="2446"/>
                      <a:pt x="609" y="2385"/>
                    </a:cubicBezTo>
                    <a:cubicBezTo>
                      <a:pt x="700" y="2355"/>
                      <a:pt x="761" y="2294"/>
                      <a:pt x="852" y="2233"/>
                    </a:cubicBezTo>
                    <a:cubicBezTo>
                      <a:pt x="974" y="2142"/>
                      <a:pt x="1126" y="2051"/>
                      <a:pt x="1278" y="1959"/>
                    </a:cubicBezTo>
                    <a:lnTo>
                      <a:pt x="1399" y="1838"/>
                    </a:lnTo>
                    <a:cubicBezTo>
                      <a:pt x="1551" y="1747"/>
                      <a:pt x="1734" y="1625"/>
                      <a:pt x="1855" y="1534"/>
                    </a:cubicBezTo>
                    <a:cubicBezTo>
                      <a:pt x="1946" y="1412"/>
                      <a:pt x="2098" y="1291"/>
                      <a:pt x="2220" y="1169"/>
                    </a:cubicBezTo>
                    <a:cubicBezTo>
                      <a:pt x="2281" y="1108"/>
                      <a:pt x="2372" y="1078"/>
                      <a:pt x="2433" y="1017"/>
                    </a:cubicBezTo>
                    <a:cubicBezTo>
                      <a:pt x="2585" y="865"/>
                      <a:pt x="2737" y="744"/>
                      <a:pt x="2919" y="622"/>
                    </a:cubicBezTo>
                    <a:cubicBezTo>
                      <a:pt x="2980" y="592"/>
                      <a:pt x="3041" y="561"/>
                      <a:pt x="3071" y="500"/>
                    </a:cubicBezTo>
                    <a:lnTo>
                      <a:pt x="3405" y="227"/>
                    </a:lnTo>
                    <a:cubicBezTo>
                      <a:pt x="3436" y="166"/>
                      <a:pt x="3496" y="136"/>
                      <a:pt x="3557" y="75"/>
                    </a:cubicBezTo>
                    <a:cubicBezTo>
                      <a:pt x="3557" y="75"/>
                      <a:pt x="3557" y="44"/>
                      <a:pt x="3557" y="44"/>
                    </a:cubicBezTo>
                    <a:lnTo>
                      <a:pt x="3527" y="14"/>
                    </a:lnTo>
                    <a:cubicBezTo>
                      <a:pt x="3507" y="14"/>
                      <a:pt x="3513" y="1"/>
                      <a:pt x="350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22" name="Google Shape;920;p25"/>
              <p:cNvSpPr/>
              <p:nvPr/>
            </p:nvSpPr>
            <p:spPr>
              <a:xfrm>
                <a:off x="2927321" y="2790794"/>
                <a:ext cx="78348" cy="51983"/>
              </a:xfrm>
              <a:custGeom>
                <a:avLst/>
                <a:gdLst/>
                <a:ahLst/>
                <a:cxnLst/>
                <a:rect l="l" t="t" r="r" b="b"/>
                <a:pathLst>
                  <a:path w="3254" h="2159" extrusionOk="0">
                    <a:moveTo>
                      <a:pt x="3192" y="1"/>
                    </a:moveTo>
                    <a:cubicBezTo>
                      <a:pt x="3162" y="31"/>
                      <a:pt x="3101" y="62"/>
                      <a:pt x="3071" y="92"/>
                    </a:cubicBezTo>
                    <a:lnTo>
                      <a:pt x="2676" y="274"/>
                    </a:lnTo>
                    <a:cubicBezTo>
                      <a:pt x="2615" y="305"/>
                      <a:pt x="2554" y="335"/>
                      <a:pt x="2493" y="396"/>
                    </a:cubicBezTo>
                    <a:cubicBezTo>
                      <a:pt x="2372" y="487"/>
                      <a:pt x="2250" y="578"/>
                      <a:pt x="2098" y="669"/>
                    </a:cubicBezTo>
                    <a:cubicBezTo>
                      <a:pt x="2068" y="669"/>
                      <a:pt x="2037" y="700"/>
                      <a:pt x="2037" y="700"/>
                    </a:cubicBezTo>
                    <a:lnTo>
                      <a:pt x="1764" y="882"/>
                    </a:lnTo>
                    <a:lnTo>
                      <a:pt x="1338" y="1156"/>
                    </a:lnTo>
                    <a:lnTo>
                      <a:pt x="943" y="1399"/>
                    </a:lnTo>
                    <a:cubicBezTo>
                      <a:pt x="882" y="1429"/>
                      <a:pt x="822" y="1490"/>
                      <a:pt x="730" y="1551"/>
                    </a:cubicBezTo>
                    <a:cubicBezTo>
                      <a:pt x="639" y="1612"/>
                      <a:pt x="487" y="1703"/>
                      <a:pt x="366" y="1733"/>
                    </a:cubicBezTo>
                    <a:lnTo>
                      <a:pt x="274" y="1733"/>
                    </a:lnTo>
                    <a:cubicBezTo>
                      <a:pt x="254" y="1728"/>
                      <a:pt x="234" y="1726"/>
                      <a:pt x="214" y="1726"/>
                    </a:cubicBezTo>
                    <a:cubicBezTo>
                      <a:pt x="116" y="1726"/>
                      <a:pt x="31" y="1789"/>
                      <a:pt x="31" y="1916"/>
                    </a:cubicBezTo>
                    <a:cubicBezTo>
                      <a:pt x="1" y="1916"/>
                      <a:pt x="1" y="1946"/>
                      <a:pt x="31" y="2007"/>
                    </a:cubicBezTo>
                    <a:cubicBezTo>
                      <a:pt x="62" y="2037"/>
                      <a:pt x="92" y="2068"/>
                      <a:pt x="153" y="2098"/>
                    </a:cubicBezTo>
                    <a:cubicBezTo>
                      <a:pt x="183" y="2128"/>
                      <a:pt x="214" y="2128"/>
                      <a:pt x="274" y="2159"/>
                    </a:cubicBezTo>
                    <a:cubicBezTo>
                      <a:pt x="366" y="2159"/>
                      <a:pt x="457" y="2128"/>
                      <a:pt x="548" y="2098"/>
                    </a:cubicBezTo>
                    <a:cubicBezTo>
                      <a:pt x="609" y="2037"/>
                      <a:pt x="700" y="2037"/>
                      <a:pt x="761" y="1976"/>
                    </a:cubicBezTo>
                    <a:cubicBezTo>
                      <a:pt x="882" y="1885"/>
                      <a:pt x="1004" y="1794"/>
                      <a:pt x="1156" y="1703"/>
                    </a:cubicBezTo>
                    <a:lnTo>
                      <a:pt x="1277" y="1612"/>
                    </a:lnTo>
                    <a:cubicBezTo>
                      <a:pt x="1399" y="1521"/>
                      <a:pt x="1521" y="1429"/>
                      <a:pt x="1642" y="1338"/>
                    </a:cubicBezTo>
                    <a:cubicBezTo>
                      <a:pt x="1794" y="1247"/>
                      <a:pt x="1916" y="1125"/>
                      <a:pt x="2037" y="1034"/>
                    </a:cubicBezTo>
                    <a:cubicBezTo>
                      <a:pt x="2098" y="973"/>
                      <a:pt x="2159" y="943"/>
                      <a:pt x="2220" y="882"/>
                    </a:cubicBezTo>
                    <a:cubicBezTo>
                      <a:pt x="2372" y="761"/>
                      <a:pt x="2493" y="669"/>
                      <a:pt x="2645" y="548"/>
                    </a:cubicBezTo>
                    <a:cubicBezTo>
                      <a:pt x="2706" y="517"/>
                      <a:pt x="2767" y="487"/>
                      <a:pt x="2828" y="426"/>
                    </a:cubicBezTo>
                    <a:lnTo>
                      <a:pt x="3132" y="213"/>
                    </a:lnTo>
                    <a:cubicBezTo>
                      <a:pt x="3162" y="153"/>
                      <a:pt x="3223" y="122"/>
                      <a:pt x="3253" y="92"/>
                    </a:cubicBezTo>
                    <a:lnTo>
                      <a:pt x="3253" y="31"/>
                    </a:lnTo>
                    <a:cubicBezTo>
                      <a:pt x="3223" y="31"/>
                      <a:pt x="3223" y="1"/>
                      <a:pt x="32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23" name="Google Shape;921;p25"/>
              <p:cNvSpPr/>
              <p:nvPr/>
            </p:nvSpPr>
            <p:spPr>
              <a:xfrm>
                <a:off x="3056136" y="2849351"/>
                <a:ext cx="69560" cy="47168"/>
              </a:xfrm>
              <a:custGeom>
                <a:avLst/>
                <a:gdLst/>
                <a:ahLst/>
                <a:cxnLst/>
                <a:rect l="l" t="t" r="r" b="b"/>
                <a:pathLst>
                  <a:path w="2889" h="1959" extrusionOk="0">
                    <a:moveTo>
                      <a:pt x="2827" y="0"/>
                    </a:moveTo>
                    <a:cubicBezTo>
                      <a:pt x="2797" y="31"/>
                      <a:pt x="2767" y="61"/>
                      <a:pt x="2736" y="92"/>
                    </a:cubicBezTo>
                    <a:lnTo>
                      <a:pt x="2402" y="274"/>
                    </a:lnTo>
                    <a:cubicBezTo>
                      <a:pt x="2341" y="304"/>
                      <a:pt x="2280" y="335"/>
                      <a:pt x="2250" y="365"/>
                    </a:cubicBezTo>
                    <a:cubicBezTo>
                      <a:pt x="2128" y="456"/>
                      <a:pt x="2007" y="548"/>
                      <a:pt x="1885" y="608"/>
                    </a:cubicBezTo>
                    <a:lnTo>
                      <a:pt x="1824" y="669"/>
                    </a:lnTo>
                    <a:lnTo>
                      <a:pt x="1581" y="821"/>
                    </a:lnTo>
                    <a:lnTo>
                      <a:pt x="1216" y="1064"/>
                    </a:lnTo>
                    <a:lnTo>
                      <a:pt x="852" y="1277"/>
                    </a:lnTo>
                    <a:cubicBezTo>
                      <a:pt x="791" y="1307"/>
                      <a:pt x="730" y="1338"/>
                      <a:pt x="669" y="1368"/>
                    </a:cubicBezTo>
                    <a:cubicBezTo>
                      <a:pt x="578" y="1459"/>
                      <a:pt x="456" y="1520"/>
                      <a:pt x="335" y="1551"/>
                    </a:cubicBezTo>
                    <a:lnTo>
                      <a:pt x="244" y="1551"/>
                    </a:lnTo>
                    <a:cubicBezTo>
                      <a:pt x="211" y="1534"/>
                      <a:pt x="179" y="1527"/>
                      <a:pt x="148" y="1527"/>
                    </a:cubicBezTo>
                    <a:cubicBezTo>
                      <a:pt x="66" y="1527"/>
                      <a:pt x="0" y="1583"/>
                      <a:pt x="0" y="1672"/>
                    </a:cubicBezTo>
                    <a:cubicBezTo>
                      <a:pt x="0" y="1703"/>
                      <a:pt x="0" y="1733"/>
                      <a:pt x="31" y="1794"/>
                    </a:cubicBezTo>
                    <a:cubicBezTo>
                      <a:pt x="61" y="1824"/>
                      <a:pt x="92" y="1855"/>
                      <a:pt x="122" y="1885"/>
                    </a:cubicBezTo>
                    <a:cubicBezTo>
                      <a:pt x="152" y="1915"/>
                      <a:pt x="183" y="1915"/>
                      <a:pt x="244" y="1946"/>
                    </a:cubicBezTo>
                    <a:cubicBezTo>
                      <a:pt x="270" y="1955"/>
                      <a:pt x="297" y="1958"/>
                      <a:pt x="324" y="1958"/>
                    </a:cubicBezTo>
                    <a:cubicBezTo>
                      <a:pt x="388" y="1958"/>
                      <a:pt x="453" y="1937"/>
                      <a:pt x="517" y="1915"/>
                    </a:cubicBezTo>
                    <a:cubicBezTo>
                      <a:pt x="578" y="1855"/>
                      <a:pt x="669" y="1855"/>
                      <a:pt x="700" y="1824"/>
                    </a:cubicBezTo>
                    <a:cubicBezTo>
                      <a:pt x="821" y="1733"/>
                      <a:pt x="912" y="1672"/>
                      <a:pt x="1034" y="1611"/>
                    </a:cubicBezTo>
                    <a:lnTo>
                      <a:pt x="1156" y="1520"/>
                    </a:lnTo>
                    <a:cubicBezTo>
                      <a:pt x="1277" y="1429"/>
                      <a:pt x="1399" y="1368"/>
                      <a:pt x="1490" y="1277"/>
                    </a:cubicBezTo>
                    <a:cubicBezTo>
                      <a:pt x="1611" y="1186"/>
                      <a:pt x="1703" y="1064"/>
                      <a:pt x="1824" y="973"/>
                    </a:cubicBezTo>
                    <a:cubicBezTo>
                      <a:pt x="1885" y="943"/>
                      <a:pt x="1946" y="912"/>
                      <a:pt x="2007" y="851"/>
                    </a:cubicBezTo>
                    <a:cubicBezTo>
                      <a:pt x="2128" y="730"/>
                      <a:pt x="2250" y="639"/>
                      <a:pt x="2371" y="548"/>
                    </a:cubicBezTo>
                    <a:cubicBezTo>
                      <a:pt x="2432" y="517"/>
                      <a:pt x="2493" y="487"/>
                      <a:pt x="2523" y="426"/>
                    </a:cubicBezTo>
                    <a:lnTo>
                      <a:pt x="2767" y="213"/>
                    </a:lnTo>
                    <a:cubicBezTo>
                      <a:pt x="2827" y="183"/>
                      <a:pt x="2858" y="152"/>
                      <a:pt x="2888" y="92"/>
                    </a:cubicBezTo>
                    <a:cubicBezTo>
                      <a:pt x="2888" y="92"/>
                      <a:pt x="2888" y="61"/>
                      <a:pt x="2888" y="61"/>
                    </a:cubicBezTo>
                    <a:lnTo>
                      <a:pt x="2888" y="31"/>
                    </a:lnTo>
                    <a:cubicBezTo>
                      <a:pt x="2858" y="31"/>
                      <a:pt x="2858" y="0"/>
                      <a:pt x="28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24" name="Google Shape;922;p25"/>
              <p:cNvSpPr/>
              <p:nvPr/>
            </p:nvSpPr>
            <p:spPr>
              <a:xfrm>
                <a:off x="3059073" y="2864905"/>
                <a:ext cx="87835" cy="53548"/>
              </a:xfrm>
              <a:custGeom>
                <a:avLst/>
                <a:gdLst/>
                <a:ahLst/>
                <a:cxnLst/>
                <a:rect l="l" t="t" r="r" b="b"/>
                <a:pathLst>
                  <a:path w="3648" h="2224" extrusionOk="0">
                    <a:moveTo>
                      <a:pt x="3617" y="0"/>
                    </a:moveTo>
                    <a:cubicBezTo>
                      <a:pt x="3610" y="0"/>
                      <a:pt x="3602" y="8"/>
                      <a:pt x="3587" y="23"/>
                    </a:cubicBezTo>
                    <a:cubicBezTo>
                      <a:pt x="3556" y="23"/>
                      <a:pt x="3496" y="84"/>
                      <a:pt x="3465" y="84"/>
                    </a:cubicBezTo>
                    <a:lnTo>
                      <a:pt x="3070" y="297"/>
                    </a:lnTo>
                    <a:cubicBezTo>
                      <a:pt x="2979" y="327"/>
                      <a:pt x="2918" y="388"/>
                      <a:pt x="2827" y="449"/>
                    </a:cubicBezTo>
                    <a:cubicBezTo>
                      <a:pt x="2705" y="540"/>
                      <a:pt x="2553" y="631"/>
                      <a:pt x="2401" y="722"/>
                    </a:cubicBezTo>
                    <a:lnTo>
                      <a:pt x="2341" y="753"/>
                    </a:lnTo>
                    <a:lnTo>
                      <a:pt x="2006" y="935"/>
                    </a:lnTo>
                    <a:lnTo>
                      <a:pt x="1520" y="1209"/>
                    </a:lnTo>
                    <a:lnTo>
                      <a:pt x="1094" y="1482"/>
                    </a:lnTo>
                    <a:cubicBezTo>
                      <a:pt x="1003" y="1512"/>
                      <a:pt x="942" y="1543"/>
                      <a:pt x="851" y="1604"/>
                    </a:cubicBezTo>
                    <a:cubicBezTo>
                      <a:pt x="730" y="1695"/>
                      <a:pt x="578" y="1756"/>
                      <a:pt x="426" y="1786"/>
                    </a:cubicBezTo>
                    <a:lnTo>
                      <a:pt x="334" y="1786"/>
                    </a:lnTo>
                    <a:cubicBezTo>
                      <a:pt x="314" y="1781"/>
                      <a:pt x="292" y="1778"/>
                      <a:pt x="270" y="1778"/>
                    </a:cubicBezTo>
                    <a:cubicBezTo>
                      <a:pt x="164" y="1778"/>
                      <a:pt x="56" y="1837"/>
                      <a:pt x="30" y="1938"/>
                    </a:cubicBezTo>
                    <a:cubicBezTo>
                      <a:pt x="0" y="1968"/>
                      <a:pt x="0" y="1999"/>
                      <a:pt x="30" y="2060"/>
                    </a:cubicBezTo>
                    <a:cubicBezTo>
                      <a:pt x="61" y="2090"/>
                      <a:pt x="91" y="2151"/>
                      <a:pt x="122" y="2181"/>
                    </a:cubicBezTo>
                    <a:cubicBezTo>
                      <a:pt x="182" y="2181"/>
                      <a:pt x="213" y="2212"/>
                      <a:pt x="243" y="2212"/>
                    </a:cubicBezTo>
                    <a:cubicBezTo>
                      <a:pt x="276" y="2220"/>
                      <a:pt x="308" y="2223"/>
                      <a:pt x="340" y="2223"/>
                    </a:cubicBezTo>
                    <a:cubicBezTo>
                      <a:pt x="428" y="2223"/>
                      <a:pt x="511" y="2195"/>
                      <a:pt x="578" y="2151"/>
                    </a:cubicBezTo>
                    <a:cubicBezTo>
                      <a:pt x="669" y="2120"/>
                      <a:pt x="760" y="2120"/>
                      <a:pt x="851" y="2060"/>
                    </a:cubicBezTo>
                    <a:cubicBezTo>
                      <a:pt x="973" y="1968"/>
                      <a:pt x="1125" y="1877"/>
                      <a:pt x="1277" y="1816"/>
                    </a:cubicBezTo>
                    <a:lnTo>
                      <a:pt x="1398" y="1725"/>
                    </a:lnTo>
                    <a:cubicBezTo>
                      <a:pt x="1550" y="1634"/>
                      <a:pt x="1733" y="1543"/>
                      <a:pt x="1854" y="1421"/>
                    </a:cubicBezTo>
                    <a:cubicBezTo>
                      <a:pt x="2006" y="1330"/>
                      <a:pt x="2128" y="1209"/>
                      <a:pt x="2280" y="1117"/>
                    </a:cubicBezTo>
                    <a:cubicBezTo>
                      <a:pt x="2341" y="1057"/>
                      <a:pt x="2432" y="1026"/>
                      <a:pt x="2493" y="965"/>
                    </a:cubicBezTo>
                    <a:cubicBezTo>
                      <a:pt x="2645" y="844"/>
                      <a:pt x="2827" y="722"/>
                      <a:pt x="2979" y="631"/>
                    </a:cubicBezTo>
                    <a:cubicBezTo>
                      <a:pt x="3070" y="570"/>
                      <a:pt x="3131" y="540"/>
                      <a:pt x="3161" y="479"/>
                    </a:cubicBezTo>
                    <a:lnTo>
                      <a:pt x="3496" y="236"/>
                    </a:lnTo>
                    <a:cubicBezTo>
                      <a:pt x="3556" y="205"/>
                      <a:pt x="3617" y="145"/>
                      <a:pt x="3648" y="114"/>
                    </a:cubicBezTo>
                    <a:cubicBezTo>
                      <a:pt x="3648" y="84"/>
                      <a:pt x="3648" y="84"/>
                      <a:pt x="3648" y="53"/>
                    </a:cubicBezTo>
                    <a:lnTo>
                      <a:pt x="3648" y="23"/>
                    </a:lnTo>
                    <a:cubicBezTo>
                      <a:pt x="3632" y="8"/>
                      <a:pt x="3625" y="0"/>
                      <a:pt x="36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25" name="Google Shape;923;p25"/>
              <p:cNvSpPr/>
              <p:nvPr/>
            </p:nvSpPr>
            <p:spPr>
              <a:xfrm>
                <a:off x="3075157" y="2886671"/>
                <a:ext cx="82730" cy="53741"/>
              </a:xfrm>
              <a:custGeom>
                <a:avLst/>
                <a:gdLst/>
                <a:ahLst/>
                <a:cxnLst/>
                <a:rect l="l" t="t" r="r" b="b"/>
                <a:pathLst>
                  <a:path w="3436" h="2232" extrusionOk="0">
                    <a:moveTo>
                      <a:pt x="3344" y="1"/>
                    </a:moveTo>
                    <a:cubicBezTo>
                      <a:pt x="3314" y="31"/>
                      <a:pt x="3284" y="61"/>
                      <a:pt x="3223" y="92"/>
                    </a:cubicBezTo>
                    <a:lnTo>
                      <a:pt x="2858" y="274"/>
                    </a:lnTo>
                    <a:cubicBezTo>
                      <a:pt x="2767" y="335"/>
                      <a:pt x="2706" y="365"/>
                      <a:pt x="2645" y="426"/>
                    </a:cubicBezTo>
                    <a:cubicBezTo>
                      <a:pt x="2524" y="517"/>
                      <a:pt x="2372" y="608"/>
                      <a:pt x="2220" y="700"/>
                    </a:cubicBezTo>
                    <a:lnTo>
                      <a:pt x="2159" y="730"/>
                    </a:lnTo>
                    <a:lnTo>
                      <a:pt x="1855" y="912"/>
                    </a:lnTo>
                    <a:lnTo>
                      <a:pt x="1429" y="1186"/>
                    </a:lnTo>
                    <a:lnTo>
                      <a:pt x="1004" y="1429"/>
                    </a:lnTo>
                    <a:cubicBezTo>
                      <a:pt x="943" y="1490"/>
                      <a:pt x="852" y="1520"/>
                      <a:pt x="791" y="1581"/>
                    </a:cubicBezTo>
                    <a:cubicBezTo>
                      <a:pt x="669" y="1672"/>
                      <a:pt x="518" y="1733"/>
                      <a:pt x="396" y="1794"/>
                    </a:cubicBezTo>
                    <a:cubicBezTo>
                      <a:pt x="376" y="1794"/>
                      <a:pt x="342" y="1807"/>
                      <a:pt x="313" y="1807"/>
                    </a:cubicBezTo>
                    <a:cubicBezTo>
                      <a:pt x="298" y="1807"/>
                      <a:pt x="284" y="1804"/>
                      <a:pt x="274" y="1794"/>
                    </a:cubicBezTo>
                    <a:cubicBezTo>
                      <a:pt x="258" y="1790"/>
                      <a:pt x="242" y="1788"/>
                      <a:pt x="227" y="1788"/>
                    </a:cubicBezTo>
                    <a:cubicBezTo>
                      <a:pt x="123" y="1788"/>
                      <a:pt x="31" y="1871"/>
                      <a:pt x="31" y="1976"/>
                    </a:cubicBezTo>
                    <a:cubicBezTo>
                      <a:pt x="1" y="2007"/>
                      <a:pt x="1" y="2037"/>
                      <a:pt x="31" y="2067"/>
                    </a:cubicBezTo>
                    <a:cubicBezTo>
                      <a:pt x="31" y="2128"/>
                      <a:pt x="92" y="2159"/>
                      <a:pt x="122" y="2189"/>
                    </a:cubicBezTo>
                    <a:cubicBezTo>
                      <a:pt x="153" y="2219"/>
                      <a:pt x="214" y="2219"/>
                      <a:pt x="244" y="2219"/>
                    </a:cubicBezTo>
                    <a:cubicBezTo>
                      <a:pt x="277" y="2228"/>
                      <a:pt x="307" y="2231"/>
                      <a:pt x="336" y="2231"/>
                    </a:cubicBezTo>
                    <a:cubicBezTo>
                      <a:pt x="414" y="2231"/>
                      <a:pt x="481" y="2203"/>
                      <a:pt x="548" y="2159"/>
                    </a:cubicBezTo>
                    <a:cubicBezTo>
                      <a:pt x="609" y="2128"/>
                      <a:pt x="730" y="2098"/>
                      <a:pt x="821" y="2037"/>
                    </a:cubicBezTo>
                    <a:cubicBezTo>
                      <a:pt x="943" y="1915"/>
                      <a:pt x="1065" y="1824"/>
                      <a:pt x="1186" y="1764"/>
                    </a:cubicBezTo>
                    <a:cubicBezTo>
                      <a:pt x="1247" y="1733"/>
                      <a:pt x="1277" y="1703"/>
                      <a:pt x="1338" y="1672"/>
                    </a:cubicBezTo>
                    <a:lnTo>
                      <a:pt x="1733" y="1368"/>
                    </a:lnTo>
                    <a:cubicBezTo>
                      <a:pt x="1855" y="1277"/>
                      <a:pt x="1977" y="1156"/>
                      <a:pt x="2128" y="1064"/>
                    </a:cubicBezTo>
                    <a:cubicBezTo>
                      <a:pt x="2189" y="1004"/>
                      <a:pt x="2250" y="973"/>
                      <a:pt x="2341" y="912"/>
                    </a:cubicBezTo>
                    <a:cubicBezTo>
                      <a:pt x="2463" y="791"/>
                      <a:pt x="2645" y="669"/>
                      <a:pt x="2797" y="578"/>
                    </a:cubicBezTo>
                    <a:cubicBezTo>
                      <a:pt x="2858" y="548"/>
                      <a:pt x="2919" y="487"/>
                      <a:pt x="2980" y="456"/>
                    </a:cubicBezTo>
                    <a:lnTo>
                      <a:pt x="3284" y="213"/>
                    </a:lnTo>
                    <a:cubicBezTo>
                      <a:pt x="3344" y="183"/>
                      <a:pt x="3435" y="92"/>
                      <a:pt x="3435" y="92"/>
                    </a:cubicBezTo>
                    <a:cubicBezTo>
                      <a:pt x="3435" y="92"/>
                      <a:pt x="3435" y="61"/>
                      <a:pt x="3435" y="31"/>
                    </a:cubicBezTo>
                    <a:lnTo>
                      <a:pt x="340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26" name="Google Shape;924;p25"/>
              <p:cNvSpPr/>
              <p:nvPr/>
            </p:nvSpPr>
            <p:spPr>
              <a:xfrm>
                <a:off x="2903172" y="2951801"/>
                <a:ext cx="71029" cy="52730"/>
              </a:xfrm>
              <a:custGeom>
                <a:avLst/>
                <a:gdLst/>
                <a:ahLst/>
                <a:cxnLst/>
                <a:rect l="l" t="t" r="r" b="b"/>
                <a:pathLst>
                  <a:path w="2950" h="2190" extrusionOk="0">
                    <a:moveTo>
                      <a:pt x="2888" y="1"/>
                    </a:moveTo>
                    <a:cubicBezTo>
                      <a:pt x="2858" y="31"/>
                      <a:pt x="2797" y="62"/>
                      <a:pt x="2767" y="92"/>
                    </a:cubicBezTo>
                    <a:lnTo>
                      <a:pt x="2432" y="305"/>
                    </a:lnTo>
                    <a:cubicBezTo>
                      <a:pt x="2372" y="335"/>
                      <a:pt x="2341" y="366"/>
                      <a:pt x="2280" y="426"/>
                    </a:cubicBezTo>
                    <a:cubicBezTo>
                      <a:pt x="2159" y="548"/>
                      <a:pt x="2037" y="639"/>
                      <a:pt x="1916" y="700"/>
                    </a:cubicBezTo>
                    <a:lnTo>
                      <a:pt x="1855" y="761"/>
                    </a:lnTo>
                    <a:lnTo>
                      <a:pt x="1612" y="943"/>
                    </a:lnTo>
                    <a:lnTo>
                      <a:pt x="1247" y="1217"/>
                    </a:lnTo>
                    <a:lnTo>
                      <a:pt x="882" y="1460"/>
                    </a:lnTo>
                    <a:cubicBezTo>
                      <a:pt x="821" y="1490"/>
                      <a:pt x="761" y="1521"/>
                      <a:pt x="700" y="1581"/>
                    </a:cubicBezTo>
                    <a:cubicBezTo>
                      <a:pt x="578" y="1673"/>
                      <a:pt x="457" y="1733"/>
                      <a:pt x="335" y="1764"/>
                    </a:cubicBezTo>
                    <a:cubicBezTo>
                      <a:pt x="320" y="1779"/>
                      <a:pt x="305" y="1787"/>
                      <a:pt x="290" y="1787"/>
                    </a:cubicBezTo>
                    <a:cubicBezTo>
                      <a:pt x="274" y="1787"/>
                      <a:pt x="259" y="1779"/>
                      <a:pt x="244" y="1764"/>
                    </a:cubicBezTo>
                    <a:cubicBezTo>
                      <a:pt x="224" y="1759"/>
                      <a:pt x="204" y="1756"/>
                      <a:pt x="186" y="1756"/>
                    </a:cubicBezTo>
                    <a:cubicBezTo>
                      <a:pt x="95" y="1756"/>
                      <a:pt x="31" y="1819"/>
                      <a:pt x="31" y="1946"/>
                    </a:cubicBezTo>
                    <a:cubicBezTo>
                      <a:pt x="1" y="1946"/>
                      <a:pt x="1" y="1976"/>
                      <a:pt x="31" y="2037"/>
                    </a:cubicBezTo>
                    <a:cubicBezTo>
                      <a:pt x="62" y="2098"/>
                      <a:pt x="92" y="2128"/>
                      <a:pt x="153" y="2128"/>
                    </a:cubicBezTo>
                    <a:cubicBezTo>
                      <a:pt x="183" y="2159"/>
                      <a:pt x="214" y="2189"/>
                      <a:pt x="274" y="2189"/>
                    </a:cubicBezTo>
                    <a:cubicBezTo>
                      <a:pt x="366" y="2189"/>
                      <a:pt x="457" y="2189"/>
                      <a:pt x="548" y="2128"/>
                    </a:cubicBezTo>
                    <a:cubicBezTo>
                      <a:pt x="609" y="2098"/>
                      <a:pt x="700" y="2068"/>
                      <a:pt x="730" y="2007"/>
                    </a:cubicBezTo>
                    <a:cubicBezTo>
                      <a:pt x="852" y="1916"/>
                      <a:pt x="973" y="1825"/>
                      <a:pt x="1065" y="1764"/>
                    </a:cubicBezTo>
                    <a:lnTo>
                      <a:pt x="1186" y="1673"/>
                    </a:lnTo>
                    <a:cubicBezTo>
                      <a:pt x="1308" y="1581"/>
                      <a:pt x="1429" y="1490"/>
                      <a:pt x="1551" y="1369"/>
                    </a:cubicBezTo>
                    <a:cubicBezTo>
                      <a:pt x="1673" y="1277"/>
                      <a:pt x="1825" y="1125"/>
                      <a:pt x="1885" y="1065"/>
                    </a:cubicBezTo>
                    <a:cubicBezTo>
                      <a:pt x="1916" y="1004"/>
                      <a:pt x="2007" y="973"/>
                      <a:pt x="2037" y="913"/>
                    </a:cubicBezTo>
                    <a:cubicBezTo>
                      <a:pt x="2159" y="791"/>
                      <a:pt x="2280" y="669"/>
                      <a:pt x="2432" y="578"/>
                    </a:cubicBezTo>
                    <a:cubicBezTo>
                      <a:pt x="2493" y="548"/>
                      <a:pt x="2524" y="487"/>
                      <a:pt x="2584" y="457"/>
                    </a:cubicBezTo>
                    <a:lnTo>
                      <a:pt x="2828" y="214"/>
                    </a:lnTo>
                    <a:cubicBezTo>
                      <a:pt x="2858" y="183"/>
                      <a:pt x="2919" y="122"/>
                      <a:pt x="2949" y="62"/>
                    </a:cubicBezTo>
                    <a:lnTo>
                      <a:pt x="2949" y="31"/>
                    </a:lnTo>
                    <a:lnTo>
                      <a:pt x="291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27" name="Google Shape;925;p25"/>
              <p:cNvSpPr/>
              <p:nvPr/>
            </p:nvSpPr>
            <p:spPr>
              <a:xfrm>
                <a:off x="2911238" y="2969040"/>
                <a:ext cx="84921" cy="60362"/>
              </a:xfrm>
              <a:custGeom>
                <a:avLst/>
                <a:gdLst/>
                <a:ahLst/>
                <a:cxnLst/>
                <a:rect l="l" t="t" r="r" b="b"/>
                <a:pathLst>
                  <a:path w="3527" h="2507" extrusionOk="0">
                    <a:moveTo>
                      <a:pt x="3487" y="1"/>
                    </a:moveTo>
                    <a:cubicBezTo>
                      <a:pt x="3482" y="1"/>
                      <a:pt x="3475" y="4"/>
                      <a:pt x="3465" y="14"/>
                    </a:cubicBezTo>
                    <a:cubicBezTo>
                      <a:pt x="3404" y="45"/>
                      <a:pt x="3374" y="75"/>
                      <a:pt x="3313" y="105"/>
                    </a:cubicBezTo>
                    <a:lnTo>
                      <a:pt x="2949" y="349"/>
                    </a:lnTo>
                    <a:cubicBezTo>
                      <a:pt x="2888" y="379"/>
                      <a:pt x="2797" y="440"/>
                      <a:pt x="2736" y="501"/>
                    </a:cubicBezTo>
                    <a:cubicBezTo>
                      <a:pt x="2614" y="622"/>
                      <a:pt x="2462" y="713"/>
                      <a:pt x="2310" y="805"/>
                    </a:cubicBezTo>
                    <a:lnTo>
                      <a:pt x="2249" y="865"/>
                    </a:lnTo>
                    <a:lnTo>
                      <a:pt x="1945" y="1078"/>
                    </a:lnTo>
                    <a:lnTo>
                      <a:pt x="1490" y="1382"/>
                    </a:lnTo>
                    <a:lnTo>
                      <a:pt x="1064" y="1656"/>
                    </a:lnTo>
                    <a:cubicBezTo>
                      <a:pt x="973" y="1716"/>
                      <a:pt x="912" y="1747"/>
                      <a:pt x="821" y="1808"/>
                    </a:cubicBezTo>
                    <a:cubicBezTo>
                      <a:pt x="699" y="1899"/>
                      <a:pt x="547" y="1990"/>
                      <a:pt x="395" y="2051"/>
                    </a:cubicBezTo>
                    <a:cubicBezTo>
                      <a:pt x="365" y="2051"/>
                      <a:pt x="334" y="2081"/>
                      <a:pt x="304" y="2081"/>
                    </a:cubicBezTo>
                    <a:cubicBezTo>
                      <a:pt x="278" y="2068"/>
                      <a:pt x="251" y="2062"/>
                      <a:pt x="224" y="2062"/>
                    </a:cubicBezTo>
                    <a:cubicBezTo>
                      <a:pt x="125" y="2062"/>
                      <a:pt x="31" y="2144"/>
                      <a:pt x="31" y="2264"/>
                    </a:cubicBezTo>
                    <a:cubicBezTo>
                      <a:pt x="0" y="2264"/>
                      <a:pt x="0" y="2294"/>
                      <a:pt x="31" y="2355"/>
                    </a:cubicBezTo>
                    <a:cubicBezTo>
                      <a:pt x="61" y="2385"/>
                      <a:pt x="91" y="2446"/>
                      <a:pt x="122" y="2476"/>
                    </a:cubicBezTo>
                    <a:cubicBezTo>
                      <a:pt x="152" y="2476"/>
                      <a:pt x="213" y="2476"/>
                      <a:pt x="243" y="2507"/>
                    </a:cubicBezTo>
                    <a:cubicBezTo>
                      <a:pt x="365" y="2507"/>
                      <a:pt x="486" y="2476"/>
                      <a:pt x="578" y="2416"/>
                    </a:cubicBezTo>
                    <a:cubicBezTo>
                      <a:pt x="669" y="2385"/>
                      <a:pt x="760" y="2324"/>
                      <a:pt x="851" y="2264"/>
                    </a:cubicBezTo>
                    <a:cubicBezTo>
                      <a:pt x="973" y="2172"/>
                      <a:pt x="1125" y="2051"/>
                      <a:pt x="1246" y="1960"/>
                    </a:cubicBezTo>
                    <a:lnTo>
                      <a:pt x="1398" y="1868"/>
                    </a:lnTo>
                    <a:cubicBezTo>
                      <a:pt x="1550" y="1747"/>
                      <a:pt x="1702" y="1656"/>
                      <a:pt x="1824" y="1534"/>
                    </a:cubicBezTo>
                    <a:cubicBezTo>
                      <a:pt x="1945" y="1443"/>
                      <a:pt x="2067" y="1321"/>
                      <a:pt x="2219" y="1200"/>
                    </a:cubicBezTo>
                    <a:cubicBezTo>
                      <a:pt x="2280" y="1139"/>
                      <a:pt x="2371" y="1078"/>
                      <a:pt x="2432" y="1048"/>
                    </a:cubicBezTo>
                    <a:cubicBezTo>
                      <a:pt x="2584" y="896"/>
                      <a:pt x="2736" y="774"/>
                      <a:pt x="2888" y="653"/>
                    </a:cubicBezTo>
                    <a:cubicBezTo>
                      <a:pt x="2949" y="622"/>
                      <a:pt x="3009" y="561"/>
                      <a:pt x="3070" y="501"/>
                    </a:cubicBezTo>
                    <a:lnTo>
                      <a:pt x="3374" y="227"/>
                    </a:lnTo>
                    <a:cubicBezTo>
                      <a:pt x="3435" y="197"/>
                      <a:pt x="3496" y="136"/>
                      <a:pt x="3526" y="105"/>
                    </a:cubicBezTo>
                    <a:cubicBezTo>
                      <a:pt x="3526" y="75"/>
                      <a:pt x="3526" y="75"/>
                      <a:pt x="3526" y="45"/>
                    </a:cubicBezTo>
                    <a:cubicBezTo>
                      <a:pt x="3526" y="14"/>
                      <a:pt x="3526" y="14"/>
                      <a:pt x="3496" y="14"/>
                    </a:cubicBezTo>
                    <a:cubicBezTo>
                      <a:pt x="3496" y="14"/>
                      <a:pt x="3496" y="1"/>
                      <a:pt x="348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28" name="Google Shape;926;p25"/>
              <p:cNvSpPr/>
              <p:nvPr/>
            </p:nvSpPr>
            <p:spPr>
              <a:xfrm>
                <a:off x="2929536" y="2996633"/>
                <a:ext cx="76133" cy="50635"/>
              </a:xfrm>
              <a:custGeom>
                <a:avLst/>
                <a:gdLst/>
                <a:ahLst/>
                <a:cxnLst/>
                <a:rect l="l" t="t" r="r" b="b"/>
                <a:pathLst>
                  <a:path w="3162" h="2103" extrusionOk="0">
                    <a:moveTo>
                      <a:pt x="3131" y="1"/>
                    </a:moveTo>
                    <a:cubicBezTo>
                      <a:pt x="3123" y="1"/>
                      <a:pt x="3116" y="8"/>
                      <a:pt x="3100" y="23"/>
                    </a:cubicBezTo>
                    <a:cubicBezTo>
                      <a:pt x="3070" y="23"/>
                      <a:pt x="3040" y="54"/>
                      <a:pt x="3009" y="84"/>
                    </a:cubicBezTo>
                    <a:lnTo>
                      <a:pt x="2644" y="297"/>
                    </a:lnTo>
                    <a:cubicBezTo>
                      <a:pt x="2584" y="327"/>
                      <a:pt x="2523" y="358"/>
                      <a:pt x="2462" y="418"/>
                    </a:cubicBezTo>
                    <a:cubicBezTo>
                      <a:pt x="2341" y="510"/>
                      <a:pt x="2219" y="601"/>
                      <a:pt x="2097" y="692"/>
                    </a:cubicBezTo>
                    <a:lnTo>
                      <a:pt x="2037" y="722"/>
                    </a:lnTo>
                    <a:lnTo>
                      <a:pt x="1763" y="905"/>
                    </a:lnTo>
                    <a:lnTo>
                      <a:pt x="1337" y="1148"/>
                    </a:lnTo>
                    <a:lnTo>
                      <a:pt x="973" y="1391"/>
                    </a:lnTo>
                    <a:cubicBezTo>
                      <a:pt x="882" y="1422"/>
                      <a:pt x="821" y="1452"/>
                      <a:pt x="760" y="1513"/>
                    </a:cubicBezTo>
                    <a:cubicBezTo>
                      <a:pt x="638" y="1604"/>
                      <a:pt x="517" y="1665"/>
                      <a:pt x="395" y="1695"/>
                    </a:cubicBezTo>
                    <a:lnTo>
                      <a:pt x="304" y="1695"/>
                    </a:lnTo>
                    <a:cubicBezTo>
                      <a:pt x="277" y="1682"/>
                      <a:pt x="251" y="1676"/>
                      <a:pt x="225" y="1676"/>
                    </a:cubicBezTo>
                    <a:cubicBezTo>
                      <a:pt x="133" y="1676"/>
                      <a:pt x="54" y="1752"/>
                      <a:pt x="30" y="1847"/>
                    </a:cubicBezTo>
                    <a:cubicBezTo>
                      <a:pt x="30" y="1847"/>
                      <a:pt x="0" y="1877"/>
                      <a:pt x="30" y="1938"/>
                    </a:cubicBezTo>
                    <a:cubicBezTo>
                      <a:pt x="61" y="1999"/>
                      <a:pt x="91" y="2029"/>
                      <a:pt x="152" y="2060"/>
                    </a:cubicBezTo>
                    <a:cubicBezTo>
                      <a:pt x="182" y="2060"/>
                      <a:pt x="213" y="2090"/>
                      <a:pt x="243" y="2090"/>
                    </a:cubicBezTo>
                    <a:cubicBezTo>
                      <a:pt x="279" y="2099"/>
                      <a:pt x="312" y="2103"/>
                      <a:pt x="343" y="2103"/>
                    </a:cubicBezTo>
                    <a:cubicBezTo>
                      <a:pt x="418" y="2103"/>
                      <a:pt x="483" y="2081"/>
                      <a:pt x="547" y="2060"/>
                    </a:cubicBezTo>
                    <a:cubicBezTo>
                      <a:pt x="608" y="1999"/>
                      <a:pt x="699" y="1999"/>
                      <a:pt x="790" y="1969"/>
                    </a:cubicBezTo>
                    <a:cubicBezTo>
                      <a:pt x="912" y="1877"/>
                      <a:pt x="1033" y="1786"/>
                      <a:pt x="1155" y="1725"/>
                    </a:cubicBezTo>
                    <a:lnTo>
                      <a:pt x="1277" y="1634"/>
                    </a:lnTo>
                    <a:cubicBezTo>
                      <a:pt x="1398" y="1543"/>
                      <a:pt x="1520" y="1452"/>
                      <a:pt x="1641" y="1361"/>
                    </a:cubicBezTo>
                    <a:cubicBezTo>
                      <a:pt x="1763" y="1270"/>
                      <a:pt x="1945" y="1118"/>
                      <a:pt x="2006" y="1057"/>
                    </a:cubicBezTo>
                    <a:cubicBezTo>
                      <a:pt x="2067" y="996"/>
                      <a:pt x="2128" y="966"/>
                      <a:pt x="2189" y="905"/>
                    </a:cubicBezTo>
                    <a:cubicBezTo>
                      <a:pt x="2341" y="783"/>
                      <a:pt x="2462" y="692"/>
                      <a:pt x="2614" y="601"/>
                    </a:cubicBezTo>
                    <a:cubicBezTo>
                      <a:pt x="2675" y="540"/>
                      <a:pt x="2705" y="510"/>
                      <a:pt x="2766" y="449"/>
                    </a:cubicBezTo>
                    <a:lnTo>
                      <a:pt x="3040" y="236"/>
                    </a:lnTo>
                    <a:cubicBezTo>
                      <a:pt x="3100" y="206"/>
                      <a:pt x="3131" y="145"/>
                      <a:pt x="3161" y="114"/>
                    </a:cubicBezTo>
                    <a:lnTo>
                      <a:pt x="3161" y="54"/>
                    </a:lnTo>
                    <a:cubicBezTo>
                      <a:pt x="3161" y="54"/>
                      <a:pt x="3161" y="54"/>
                      <a:pt x="3161" y="23"/>
                    </a:cubicBezTo>
                    <a:cubicBezTo>
                      <a:pt x="3146" y="8"/>
                      <a:pt x="3138" y="1"/>
                      <a:pt x="31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grpSp>
        <p:sp>
          <p:nvSpPr>
            <p:cNvPr id="13" name="Google Shape;927;p25"/>
            <p:cNvSpPr txBox="1"/>
            <p:nvPr/>
          </p:nvSpPr>
          <p:spPr>
            <a:xfrm>
              <a:off x="2347129" y="1486946"/>
              <a:ext cx="1361051" cy="6378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2800" b="0" i="0" u="none" strike="noStrike" kern="0" cap="none" spc="0" normalizeH="0" baseline="0" noProof="0" dirty="0">
                  <a:ln>
                    <a:noFill/>
                  </a:ln>
                  <a:solidFill>
                    <a:prstClr val="black"/>
                  </a:solidFill>
                  <a:effectLst/>
                  <a:uLnTx/>
                  <a:uFillTx/>
                  <a:latin typeface="Arial"/>
                  <a:ea typeface="Roboto"/>
                  <a:cs typeface="Roboto"/>
                  <a:sym typeface="Roboto"/>
                </a:rPr>
                <a:t>Cümleyi</a:t>
              </a:r>
              <a:r>
                <a:rPr kumimoji="0" lang="tr-TR" sz="2800" b="0" i="0" u="none" strike="noStrike" kern="0" cap="none" spc="0" normalizeH="0" noProof="0" dirty="0">
                  <a:ln>
                    <a:noFill/>
                  </a:ln>
                  <a:solidFill>
                    <a:prstClr val="black"/>
                  </a:solidFill>
                  <a:effectLst/>
                  <a:uLnTx/>
                  <a:uFillTx/>
                  <a:latin typeface="Arial"/>
                  <a:ea typeface="Roboto"/>
                  <a:cs typeface="Roboto"/>
                  <a:sym typeface="Roboto"/>
                </a:rPr>
                <a:t> uygun bir şekilde tamamlayalım.</a:t>
              </a:r>
              <a:endParaRPr kumimoji="0" sz="2800" b="0" i="0" u="none" strike="noStrike" kern="0" cap="none" spc="0" normalizeH="0" baseline="0" noProof="0" dirty="0">
                <a:ln>
                  <a:noFill/>
                </a:ln>
                <a:solidFill>
                  <a:prstClr val="black"/>
                </a:solidFill>
                <a:effectLst/>
                <a:uLnTx/>
                <a:uFillTx/>
                <a:latin typeface="Arial"/>
                <a:ea typeface="Roboto"/>
                <a:cs typeface="Roboto"/>
                <a:sym typeface="Roboto"/>
              </a:endParaRPr>
            </a:p>
          </p:txBody>
        </p:sp>
        <p:sp>
          <p:nvSpPr>
            <p:cNvPr id="14" name="Google Shape;928;p25"/>
            <p:cNvSpPr txBox="1"/>
            <p:nvPr/>
          </p:nvSpPr>
          <p:spPr>
            <a:xfrm>
              <a:off x="2389973" y="1240726"/>
              <a:ext cx="1261800" cy="1878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Arial"/>
                <a:ea typeface="맑은 고딕"/>
              </a:endParaRPr>
            </a:p>
          </p:txBody>
        </p:sp>
      </p:grpSp>
      <p:sp>
        <p:nvSpPr>
          <p:cNvPr id="36" name="Aşağı Ok 35"/>
          <p:cNvSpPr/>
          <p:nvPr/>
        </p:nvSpPr>
        <p:spPr>
          <a:xfrm>
            <a:off x="2272805" y="4155704"/>
            <a:ext cx="513938" cy="779153"/>
          </a:xfrm>
          <a:prstGeom prst="downArrow">
            <a:avLst/>
          </a:prstGeom>
          <a:solidFill>
            <a:srgbClr val="44546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36"/>
          <p:cNvSpPr/>
          <p:nvPr/>
        </p:nvSpPr>
        <p:spPr>
          <a:xfrm>
            <a:off x="1372260" y="5019305"/>
            <a:ext cx="2313709" cy="1413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Wingdings" panose="05000000000000000000" pitchFamily="2" charset="2"/>
              <a:buChar char="Ø"/>
            </a:pPr>
            <a:r>
              <a:rPr lang="tr-TR" sz="2400" dirty="0">
                <a:solidFill>
                  <a:schemeClr val="tx1"/>
                </a:solidFill>
              </a:rPr>
              <a:t>Sadaka</a:t>
            </a:r>
          </a:p>
          <a:p>
            <a:pPr marL="800100" lvl="1" indent="-342900">
              <a:buFont typeface="Wingdings" panose="05000000000000000000" pitchFamily="2" charset="2"/>
              <a:buChar char="Ø"/>
            </a:pPr>
            <a:r>
              <a:rPr lang="tr-TR" sz="2400" dirty="0">
                <a:solidFill>
                  <a:schemeClr val="tx1"/>
                </a:solidFill>
              </a:rPr>
              <a:t>Kurban</a:t>
            </a:r>
          </a:p>
          <a:p>
            <a:pPr marL="800100" lvl="1" indent="-342900">
              <a:buFont typeface="Wingdings" panose="05000000000000000000" pitchFamily="2" charset="2"/>
              <a:buChar char="Ø"/>
            </a:pPr>
            <a:r>
              <a:rPr lang="tr-TR" sz="2400" dirty="0">
                <a:solidFill>
                  <a:schemeClr val="tx1"/>
                </a:solidFill>
              </a:rPr>
              <a:t>İnfak</a:t>
            </a:r>
          </a:p>
          <a:p>
            <a:pPr marL="800100" lvl="1" indent="-342900">
              <a:buFont typeface="Wingdings" panose="05000000000000000000" pitchFamily="2" charset="2"/>
              <a:buChar char="Ø"/>
            </a:pPr>
            <a:r>
              <a:rPr lang="tr-TR" sz="2400" b="1" dirty="0">
                <a:solidFill>
                  <a:schemeClr val="tx1"/>
                </a:solidFill>
              </a:rPr>
              <a:t>Zekat </a:t>
            </a:r>
          </a:p>
        </p:txBody>
      </p:sp>
    </p:spTree>
    <p:custDataLst>
      <p:tags r:id="rId1"/>
    </p:custDataLst>
    <p:extLst>
      <p:ext uri="{BB962C8B-B14F-4D97-AF65-F5344CB8AC3E}">
        <p14:creationId xmlns:p14="http://schemas.microsoft.com/office/powerpoint/2010/main" val="342039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500"/>
                                        <p:tgtEl>
                                          <p:spTgt spid="3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7">
                                            <p:txEl>
                                              <p:pRg st="0" end="0"/>
                                            </p:txEl>
                                          </p:spTgt>
                                        </p:tgtEl>
                                        <p:attrNameLst>
                                          <p:attrName>style.visibility</p:attrName>
                                        </p:attrNameLst>
                                      </p:cBhvr>
                                      <p:to>
                                        <p:strVal val="visible"/>
                                      </p:to>
                                    </p:set>
                                    <p:animEffect transition="in" filter="wipe(left)">
                                      <p:cBhvr>
                                        <p:cTn id="16" dur="500"/>
                                        <p:tgtEl>
                                          <p:spTgt spid="3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7">
                                            <p:txEl>
                                              <p:pRg st="1" end="1"/>
                                            </p:txEl>
                                          </p:spTgt>
                                        </p:tgtEl>
                                        <p:attrNameLst>
                                          <p:attrName>style.visibility</p:attrName>
                                        </p:attrNameLst>
                                      </p:cBhvr>
                                      <p:to>
                                        <p:strVal val="visible"/>
                                      </p:to>
                                    </p:set>
                                    <p:animEffect transition="in" filter="wipe(left)">
                                      <p:cBhvr>
                                        <p:cTn id="21" dur="500"/>
                                        <p:tgtEl>
                                          <p:spTgt spid="37">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7">
                                            <p:txEl>
                                              <p:pRg st="2" end="2"/>
                                            </p:txEl>
                                          </p:spTgt>
                                        </p:tgtEl>
                                        <p:attrNameLst>
                                          <p:attrName>style.visibility</p:attrName>
                                        </p:attrNameLst>
                                      </p:cBhvr>
                                      <p:to>
                                        <p:strVal val="visible"/>
                                      </p:to>
                                    </p:set>
                                    <p:animEffect transition="in" filter="wipe(left)">
                                      <p:cBhvr>
                                        <p:cTn id="26" dur="500"/>
                                        <p:tgtEl>
                                          <p:spTgt spid="37">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7">
                                            <p:txEl>
                                              <p:pRg st="3" end="3"/>
                                            </p:txEl>
                                          </p:spTgt>
                                        </p:tgtEl>
                                        <p:attrNameLst>
                                          <p:attrName>style.visibility</p:attrName>
                                        </p:attrNameLst>
                                      </p:cBhvr>
                                      <p:to>
                                        <p:strVal val="visible"/>
                                      </p:to>
                                    </p:set>
                                    <p:animEffect transition="in" filter="wipe(left)">
                                      <p:cBhvr>
                                        <p:cTn id="31" dur="500"/>
                                        <p:tgtEl>
                                          <p:spTgt spid="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extLst>
              <p:ext uri="{D42A27DB-BD31-4B8C-83A1-F6EECF244321}">
                <p14:modId xmlns:p14="http://schemas.microsoft.com/office/powerpoint/2010/main" val="969369988"/>
              </p:ext>
            </p:extLst>
          </p:nvPr>
        </p:nvGraphicFramePr>
        <p:xfrm>
          <a:off x="0" y="0"/>
          <a:ext cx="12025425" cy="7013816"/>
        </p:xfrm>
        <a:graphic>
          <a:graphicData uri="http://schemas.openxmlformats.org/drawingml/2006/table">
            <a:tbl>
              <a:tblPr firstRow="1" bandRow="1">
                <a:tableStyleId>{BDBED569-4797-4DF1-A0F4-6AAB3CD982D8}</a:tableStyleId>
              </a:tblPr>
              <a:tblGrid>
                <a:gridCol w="680484">
                  <a:extLst>
                    <a:ext uri="{9D8B030D-6E8A-4147-A177-3AD203B41FA5}">
                      <a16:colId xmlns:a16="http://schemas.microsoft.com/office/drawing/2014/main" val="20000"/>
                    </a:ext>
                  </a:extLst>
                </a:gridCol>
                <a:gridCol w="995916">
                  <a:extLst>
                    <a:ext uri="{9D8B030D-6E8A-4147-A177-3AD203B41FA5}">
                      <a16:colId xmlns:a16="http://schemas.microsoft.com/office/drawing/2014/main" val="20001"/>
                    </a:ext>
                  </a:extLst>
                </a:gridCol>
                <a:gridCol w="3618614">
                  <a:extLst>
                    <a:ext uri="{9D8B030D-6E8A-4147-A177-3AD203B41FA5}">
                      <a16:colId xmlns:a16="http://schemas.microsoft.com/office/drawing/2014/main" val="20002"/>
                    </a:ext>
                  </a:extLst>
                </a:gridCol>
                <a:gridCol w="2838893">
                  <a:extLst>
                    <a:ext uri="{9D8B030D-6E8A-4147-A177-3AD203B41FA5}">
                      <a16:colId xmlns:a16="http://schemas.microsoft.com/office/drawing/2014/main" val="20003"/>
                    </a:ext>
                  </a:extLst>
                </a:gridCol>
                <a:gridCol w="2014434">
                  <a:extLst>
                    <a:ext uri="{9D8B030D-6E8A-4147-A177-3AD203B41FA5}">
                      <a16:colId xmlns:a16="http://schemas.microsoft.com/office/drawing/2014/main" val="20004"/>
                    </a:ext>
                  </a:extLst>
                </a:gridCol>
                <a:gridCol w="1877084">
                  <a:extLst>
                    <a:ext uri="{9D8B030D-6E8A-4147-A177-3AD203B41FA5}">
                      <a16:colId xmlns:a16="http://schemas.microsoft.com/office/drawing/2014/main" val="20005"/>
                    </a:ext>
                  </a:extLst>
                </a:gridCol>
              </a:tblGrid>
              <a:tr h="667144">
                <a:tc>
                  <a:txBody>
                    <a:bodyPr/>
                    <a:lstStyle/>
                    <a:p>
                      <a:endParaRPr lang="tr-TR" sz="2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tr-TR" sz="2400" b="0" dirty="0">
                          <a:solidFill>
                            <a:schemeClr val="bg1"/>
                          </a:solidFill>
                        </a:rPr>
                        <a:t>KİM?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tr-TR" sz="2400" b="0" dirty="0">
                          <a:solidFill>
                            <a:schemeClr val="bg1"/>
                          </a:solidFill>
                        </a:rPr>
                        <a:t>NELERDEN?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tr-TR" sz="2400" b="0" dirty="0">
                          <a:solidFill>
                            <a:schemeClr val="bg1"/>
                          </a:solidFill>
                        </a:rPr>
                        <a:t>NE KADAR?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tr-TR" sz="2400" b="0" dirty="0">
                          <a:solidFill>
                            <a:schemeClr val="bg1"/>
                          </a:solidFill>
                        </a:rPr>
                        <a:t>KİMLERE VERİLMELİ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tr-TR" sz="2400" b="0" dirty="0">
                          <a:solidFill>
                            <a:schemeClr val="bg1"/>
                          </a:solidFill>
                        </a:rPr>
                        <a:t>KİME</a:t>
                      </a:r>
                      <a:r>
                        <a:rPr lang="tr-TR" sz="2400" b="0" baseline="0" dirty="0">
                          <a:solidFill>
                            <a:schemeClr val="bg1"/>
                          </a:solidFill>
                        </a:rPr>
                        <a:t> VERİLMEZ?</a:t>
                      </a:r>
                      <a:endParaRPr lang="tr-TR" sz="24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6190856">
                <a:tc>
                  <a:txBody>
                    <a:bodyPr/>
                    <a:lstStyle/>
                    <a:p>
                      <a:pPr algn="ctr"/>
                      <a:r>
                        <a:rPr lang="tr-TR" sz="4000" dirty="0"/>
                        <a:t>ZEKÂTI</a:t>
                      </a:r>
                      <a:endParaRPr lang="tr-TR" sz="4000" b="1" dirty="0"/>
                    </a:p>
                  </a:txBody>
                  <a:tcPr vert="vert27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5A5A5"/>
                    </a:solidFill>
                  </a:tcPr>
                </a:tc>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alpha val="20000"/>
                      </a:schemeClr>
                    </a:solidFill>
                  </a:tcPr>
                </a:tc>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alpha val="20000"/>
                      </a:schemeClr>
                    </a:solidFill>
                  </a:tcPr>
                </a:tc>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alpha val="20000"/>
                      </a:schemeClr>
                    </a:solidFill>
                  </a:tcPr>
                </a:tc>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alpha val="20000"/>
                      </a:schemeClr>
                    </a:solidFill>
                  </a:tcPr>
                </a:tc>
                <a:tc>
                  <a:txBody>
                    <a:bodyPr/>
                    <a:lstStyle/>
                    <a:p>
                      <a:endParaRPr lang="tr-T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4 Yuvarlatılmış Dikdörtgen"/>
          <p:cNvSpPr/>
          <p:nvPr/>
        </p:nvSpPr>
        <p:spPr>
          <a:xfrm>
            <a:off x="767408" y="1258127"/>
            <a:ext cx="731783" cy="468052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ZENGİN MÜSLÜMANLAR</a:t>
            </a:r>
          </a:p>
        </p:txBody>
      </p:sp>
      <p:sp>
        <p:nvSpPr>
          <p:cNvPr id="6" name="5 Yuvarlatılmış Dikdörtgen"/>
          <p:cNvSpPr/>
          <p:nvPr/>
        </p:nvSpPr>
        <p:spPr>
          <a:xfrm>
            <a:off x="1888761" y="980729"/>
            <a:ext cx="3642610" cy="818092"/>
          </a:xfrm>
          <a:prstGeom prst="rightArrowCallout">
            <a:avLst>
              <a:gd name="adj1" fmla="val 25000"/>
              <a:gd name="adj2" fmla="val 25000"/>
              <a:gd name="adj3" fmla="val 25000"/>
              <a:gd name="adj4" fmla="val 85185"/>
            </a:avLst>
          </a:prstGeom>
          <a:solidFill>
            <a:schemeClr val="accent6">
              <a:lumMod val="40000"/>
              <a:lumOff val="6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Para, altın, gümüş ve ticaret</a:t>
            </a:r>
            <a:r>
              <a:rPr kumimoji="0" lang="tr-TR"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ürünleri </a:t>
            </a:r>
          </a:p>
        </p:txBody>
      </p:sp>
      <p:sp>
        <p:nvSpPr>
          <p:cNvPr id="7" name="6 Yuvarlatılmış Dikdörtgen"/>
          <p:cNvSpPr/>
          <p:nvPr/>
        </p:nvSpPr>
        <p:spPr>
          <a:xfrm>
            <a:off x="5577240" y="1125296"/>
            <a:ext cx="2442498" cy="538612"/>
          </a:xfrm>
          <a:prstGeom prst="roundRect">
            <a:avLst/>
          </a:prstGeom>
          <a:solidFill>
            <a:schemeClr val="accent4">
              <a:lumMod val="60000"/>
              <a:lumOff val="40000"/>
            </a:schemeClr>
          </a:solidFill>
          <a:ln>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1/40 (100 % 2,5) </a:t>
            </a:r>
          </a:p>
        </p:txBody>
      </p:sp>
      <p:sp>
        <p:nvSpPr>
          <p:cNvPr id="8" name="7 Yuvarlatılmış Dikdörtgen"/>
          <p:cNvSpPr/>
          <p:nvPr/>
        </p:nvSpPr>
        <p:spPr>
          <a:xfrm>
            <a:off x="1888760" y="1974217"/>
            <a:ext cx="3582650" cy="688417"/>
          </a:xfrm>
          <a:prstGeom prst="rightArrowCallout">
            <a:avLst>
              <a:gd name="adj1" fmla="val 25000"/>
              <a:gd name="adj2" fmla="val 25000"/>
              <a:gd name="adj3" fmla="val 25000"/>
              <a:gd name="adj4" fmla="val 87183"/>
            </a:avLst>
          </a:prstGeom>
          <a:solidFill>
            <a:schemeClr val="accent6">
              <a:lumMod val="40000"/>
              <a:lumOff val="6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Koyun-keçi</a:t>
            </a:r>
          </a:p>
        </p:txBody>
      </p:sp>
      <p:sp>
        <p:nvSpPr>
          <p:cNvPr id="9" name="8 Yuvarlatılmış Dikdörtgen"/>
          <p:cNvSpPr/>
          <p:nvPr/>
        </p:nvSpPr>
        <p:spPr>
          <a:xfrm>
            <a:off x="5577240" y="1960562"/>
            <a:ext cx="2442498" cy="692697"/>
          </a:xfrm>
          <a:prstGeom prst="roundRect">
            <a:avLst/>
          </a:prstGeom>
          <a:solidFill>
            <a:schemeClr val="accent4">
              <a:lumMod val="60000"/>
              <a:lumOff val="40000"/>
            </a:schemeClr>
          </a:solidFill>
          <a:ln>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40’tan 120’e kadar 1, 120’den 200’e kadar 2</a:t>
            </a:r>
          </a:p>
        </p:txBody>
      </p:sp>
      <p:sp>
        <p:nvSpPr>
          <p:cNvPr id="10" name="9 Yuvarlatılmış Dikdörtgen"/>
          <p:cNvSpPr/>
          <p:nvPr/>
        </p:nvSpPr>
        <p:spPr>
          <a:xfrm>
            <a:off x="1888760" y="2963206"/>
            <a:ext cx="3657601" cy="690735"/>
          </a:xfrm>
          <a:prstGeom prst="rightArrowCallout">
            <a:avLst>
              <a:gd name="adj1" fmla="val 25000"/>
              <a:gd name="adj2" fmla="val 25000"/>
              <a:gd name="adj3" fmla="val 25000"/>
              <a:gd name="adj4" fmla="val 85340"/>
            </a:avLst>
          </a:prstGeom>
          <a:solidFill>
            <a:schemeClr val="accent6">
              <a:lumMod val="40000"/>
              <a:lumOff val="6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Sığır-manda</a:t>
            </a:r>
          </a:p>
        </p:txBody>
      </p:sp>
      <p:sp>
        <p:nvSpPr>
          <p:cNvPr id="11" name="10 Yuvarlatılmış Dikdörtgen"/>
          <p:cNvSpPr/>
          <p:nvPr/>
        </p:nvSpPr>
        <p:spPr>
          <a:xfrm>
            <a:off x="5577240" y="2967046"/>
            <a:ext cx="2427508" cy="585624"/>
          </a:xfrm>
          <a:prstGeom prst="roundRect">
            <a:avLst/>
          </a:prstGeom>
          <a:solidFill>
            <a:schemeClr val="accent4">
              <a:lumMod val="60000"/>
              <a:lumOff val="40000"/>
            </a:schemeClr>
          </a:solidFill>
          <a:ln>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30 için 1 tane verilir.</a:t>
            </a:r>
          </a:p>
        </p:txBody>
      </p:sp>
      <p:sp>
        <p:nvSpPr>
          <p:cNvPr id="12" name="11 Yuvarlatılmış Dikdörtgen"/>
          <p:cNvSpPr/>
          <p:nvPr/>
        </p:nvSpPr>
        <p:spPr>
          <a:xfrm>
            <a:off x="1888760" y="5106805"/>
            <a:ext cx="3687581" cy="589457"/>
          </a:xfrm>
          <a:prstGeom prst="rightArrowCallout">
            <a:avLst>
              <a:gd name="adj1" fmla="val 25000"/>
              <a:gd name="adj2" fmla="val 25000"/>
              <a:gd name="adj3" fmla="val 25000"/>
              <a:gd name="adj4" fmla="val 84956"/>
            </a:avLst>
          </a:prstGeom>
          <a:solidFill>
            <a:schemeClr val="accent6">
              <a:lumMod val="40000"/>
              <a:lumOff val="6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Toprak ürünleri</a:t>
            </a:r>
          </a:p>
        </p:txBody>
      </p:sp>
      <p:sp>
        <p:nvSpPr>
          <p:cNvPr id="13" name="12 Yuvarlatılmış Dikdörtgen"/>
          <p:cNvSpPr/>
          <p:nvPr/>
        </p:nvSpPr>
        <p:spPr>
          <a:xfrm>
            <a:off x="5577240" y="5126636"/>
            <a:ext cx="2442498" cy="569627"/>
          </a:xfrm>
          <a:prstGeom prst="roundRect">
            <a:avLst/>
          </a:prstGeom>
          <a:solidFill>
            <a:schemeClr val="accent4">
              <a:lumMod val="60000"/>
              <a:lumOff val="40000"/>
            </a:schemeClr>
          </a:solidFill>
          <a:ln>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1/10 (</a:t>
            </a:r>
            <a:r>
              <a:rPr kumimoji="0" lang="tr-TR" sz="3200" b="1" i="0" u="none" strike="noStrike" kern="1200" cap="none" spc="0" normalizeH="0" baseline="0" noProof="0" dirty="0">
                <a:ln>
                  <a:noFill/>
                </a:ln>
                <a:solidFill>
                  <a:srgbClr val="F26734"/>
                </a:solidFill>
                <a:effectLst/>
                <a:uLnTx/>
                <a:uFillTx/>
                <a:latin typeface="Calibri" panose="020F0502020204030204"/>
                <a:ea typeface="+mn-ea"/>
                <a:cs typeface="+mn-cs"/>
              </a:rPr>
              <a:t>Öşür</a:t>
            </a: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4" name="13 Yuvarlatılmış Dikdörtgen"/>
          <p:cNvSpPr/>
          <p:nvPr/>
        </p:nvSpPr>
        <p:spPr>
          <a:xfrm>
            <a:off x="8161224" y="1633928"/>
            <a:ext cx="1881134" cy="4197245"/>
          </a:xfrm>
          <a:prstGeom prst="roundRect">
            <a:avLst>
              <a:gd name="adj" fmla="val 6667"/>
            </a:avLst>
          </a:prstGeom>
          <a:no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Fakirlere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Yoksullar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Borçlular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Yolda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Kalmışlara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Allah yolunda olanlara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Zekat toplayan memurlara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14 Yuvarlatılmış Dikdörtgen"/>
          <p:cNvSpPr/>
          <p:nvPr/>
        </p:nvSpPr>
        <p:spPr>
          <a:xfrm>
            <a:off x="10298243" y="959370"/>
            <a:ext cx="1588957" cy="589863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libri" panose="020F0502020204030204"/>
                <a:ea typeface="+mn-ea"/>
                <a:cs typeface="+mn-cs"/>
              </a:rPr>
              <a:t>Bir kişi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Annesine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Babasına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Dedesine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Ninesine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Kendi çocuğuna ve toruna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Zengine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rPr>
              <a:t>Müslüman olmayana zekat </a:t>
            </a:r>
            <a:r>
              <a:rPr kumimoji="0" lang="tr-TR" sz="2400" b="1" i="0" u="none" strike="noStrike" kern="1200" cap="none" spc="0" normalizeH="0" baseline="0" noProof="0" dirty="0">
                <a:ln>
                  <a:noFill/>
                </a:ln>
                <a:solidFill>
                  <a:srgbClr val="FF0000"/>
                </a:solidFill>
                <a:effectLst/>
                <a:uLnTx/>
                <a:uFillTx/>
                <a:latin typeface="Calibri" panose="020F0502020204030204"/>
                <a:ea typeface="+mn-ea"/>
                <a:cs typeface="+mn-cs"/>
              </a:rPr>
              <a:t>veremez.</a:t>
            </a:r>
          </a:p>
        </p:txBody>
      </p:sp>
      <p:cxnSp>
        <p:nvCxnSpPr>
          <p:cNvPr id="19" name="18 Düz Bağlayıcı"/>
          <p:cNvCxnSpPr/>
          <p:nvPr/>
        </p:nvCxnSpPr>
        <p:spPr>
          <a:xfrm>
            <a:off x="1654844" y="1889109"/>
            <a:ext cx="6496493" cy="10634"/>
          </a:xfrm>
          <a:prstGeom prst="line">
            <a:avLst/>
          </a:prstGeom>
        </p:spPr>
        <p:style>
          <a:lnRef idx="2">
            <a:schemeClr val="dk1"/>
          </a:lnRef>
          <a:fillRef idx="0">
            <a:schemeClr val="dk1"/>
          </a:fillRef>
          <a:effectRef idx="1">
            <a:schemeClr val="dk1"/>
          </a:effectRef>
          <a:fontRef idx="minor">
            <a:schemeClr val="tx1"/>
          </a:fontRef>
        </p:style>
      </p:cxnSp>
      <p:cxnSp>
        <p:nvCxnSpPr>
          <p:cNvPr id="20" name="19 Düz Bağlayıcı"/>
          <p:cNvCxnSpPr/>
          <p:nvPr/>
        </p:nvCxnSpPr>
        <p:spPr>
          <a:xfrm>
            <a:off x="1669835" y="2767080"/>
            <a:ext cx="6496493" cy="31897"/>
          </a:xfrm>
          <a:prstGeom prst="line">
            <a:avLst/>
          </a:prstGeom>
        </p:spPr>
        <p:style>
          <a:lnRef idx="2">
            <a:schemeClr val="dk1"/>
          </a:lnRef>
          <a:fillRef idx="0">
            <a:schemeClr val="dk1"/>
          </a:fillRef>
          <a:effectRef idx="1">
            <a:schemeClr val="dk1"/>
          </a:effectRef>
          <a:fontRef idx="minor">
            <a:schemeClr val="tx1"/>
          </a:fontRef>
        </p:style>
      </p:cxnSp>
      <p:cxnSp>
        <p:nvCxnSpPr>
          <p:cNvPr id="24" name="23 Düz Bağlayıcı"/>
          <p:cNvCxnSpPr/>
          <p:nvPr/>
        </p:nvCxnSpPr>
        <p:spPr>
          <a:xfrm flipV="1">
            <a:off x="1654845" y="3760352"/>
            <a:ext cx="6496493" cy="25884"/>
          </a:xfrm>
          <a:prstGeom prst="line">
            <a:avLst/>
          </a:prstGeom>
        </p:spPr>
        <p:style>
          <a:lnRef idx="2">
            <a:schemeClr val="dk1"/>
          </a:lnRef>
          <a:fillRef idx="0">
            <a:schemeClr val="dk1"/>
          </a:fillRef>
          <a:effectRef idx="1">
            <a:schemeClr val="dk1"/>
          </a:effectRef>
          <a:fontRef idx="minor">
            <a:schemeClr val="tx1"/>
          </a:fontRef>
        </p:style>
      </p:cxnSp>
      <p:cxnSp>
        <p:nvCxnSpPr>
          <p:cNvPr id="25" name="24 Düz Bağlayıcı"/>
          <p:cNvCxnSpPr/>
          <p:nvPr/>
        </p:nvCxnSpPr>
        <p:spPr>
          <a:xfrm flipV="1">
            <a:off x="1654845" y="5011422"/>
            <a:ext cx="6496493" cy="10632"/>
          </a:xfrm>
          <a:prstGeom prst="line">
            <a:avLst/>
          </a:prstGeom>
        </p:spPr>
        <p:style>
          <a:lnRef idx="2">
            <a:schemeClr val="dk1"/>
          </a:lnRef>
          <a:fillRef idx="0">
            <a:schemeClr val="dk1"/>
          </a:fillRef>
          <a:effectRef idx="1">
            <a:schemeClr val="dk1"/>
          </a:effectRef>
          <a:fontRef idx="minor">
            <a:schemeClr val="tx1"/>
          </a:fontRef>
        </p:style>
      </p:cxnSp>
      <p:sp>
        <p:nvSpPr>
          <p:cNvPr id="18" name="17 Yuvarlatılmış Dikdörtgen"/>
          <p:cNvSpPr/>
          <p:nvPr/>
        </p:nvSpPr>
        <p:spPr>
          <a:xfrm>
            <a:off x="1888760" y="4107304"/>
            <a:ext cx="3672591" cy="625369"/>
          </a:xfrm>
          <a:prstGeom prst="rightArrowCallout">
            <a:avLst>
              <a:gd name="adj1" fmla="val 25000"/>
              <a:gd name="adj2" fmla="val 25000"/>
              <a:gd name="adj3" fmla="val 25000"/>
              <a:gd name="adj4" fmla="val 89243"/>
            </a:avLst>
          </a:prstGeom>
          <a:solidFill>
            <a:schemeClr val="accent6">
              <a:lumMod val="40000"/>
              <a:lumOff val="6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Deve</a:t>
            </a:r>
          </a:p>
        </p:txBody>
      </p:sp>
      <p:sp>
        <p:nvSpPr>
          <p:cNvPr id="21" name="20 Yuvarlatılmış Dikdörtgen"/>
          <p:cNvSpPr/>
          <p:nvPr/>
        </p:nvSpPr>
        <p:spPr>
          <a:xfrm>
            <a:off x="5577240" y="3910831"/>
            <a:ext cx="2427508" cy="736120"/>
          </a:xfrm>
          <a:prstGeom prst="roundRect">
            <a:avLst/>
          </a:prstGeom>
          <a:solidFill>
            <a:schemeClr val="accent4">
              <a:lumMod val="60000"/>
              <a:lumOff val="40000"/>
            </a:schemeClr>
          </a:solidFill>
          <a:ln>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a:ea typeface="+mn-ea"/>
                <a:cs typeface="+mn-cs"/>
              </a:rPr>
              <a:t>5 deve için 1 koyun veya 1 keçi verilir.</a:t>
            </a:r>
          </a:p>
        </p:txBody>
      </p:sp>
      <p:cxnSp>
        <p:nvCxnSpPr>
          <p:cNvPr id="22" name="24 Düz Bağlayıcı"/>
          <p:cNvCxnSpPr/>
          <p:nvPr/>
        </p:nvCxnSpPr>
        <p:spPr>
          <a:xfrm flipV="1">
            <a:off x="1642353" y="5913331"/>
            <a:ext cx="6496493" cy="10632"/>
          </a:xfrm>
          <a:prstGeom prst="line">
            <a:avLst/>
          </a:prstGeom>
        </p:spPr>
        <p:style>
          <a:lnRef idx="2">
            <a:schemeClr val="dk1"/>
          </a:lnRef>
          <a:fillRef idx="0">
            <a:schemeClr val="dk1"/>
          </a:fillRef>
          <a:effectRef idx="1">
            <a:schemeClr val="dk1"/>
          </a:effectRef>
          <a:fontRef idx="minor">
            <a:schemeClr val="tx1"/>
          </a:fontRef>
        </p:style>
      </p:cxnSp>
      <p:sp>
        <p:nvSpPr>
          <p:cNvPr id="23" name="11 Yuvarlatılmış Dikdörtgen"/>
          <p:cNvSpPr/>
          <p:nvPr/>
        </p:nvSpPr>
        <p:spPr>
          <a:xfrm>
            <a:off x="1888760" y="6056026"/>
            <a:ext cx="3687581" cy="667062"/>
          </a:xfrm>
          <a:prstGeom prst="rightArrowCallout">
            <a:avLst>
              <a:gd name="adj1" fmla="val 25000"/>
              <a:gd name="adj2" fmla="val 25000"/>
              <a:gd name="adj3" fmla="val 25000"/>
              <a:gd name="adj4" fmla="val 85989"/>
            </a:avLst>
          </a:prstGeom>
          <a:solidFill>
            <a:schemeClr val="accent6">
              <a:lumMod val="40000"/>
              <a:lumOff val="60000"/>
            </a:schemeClr>
          </a:solidFill>
          <a:ln>
            <a:solidFill>
              <a:schemeClr val="bg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Madenler</a:t>
            </a:r>
          </a:p>
        </p:txBody>
      </p:sp>
      <p:sp>
        <p:nvSpPr>
          <p:cNvPr id="26" name="12 Yuvarlatılmış Dikdörtgen"/>
          <p:cNvSpPr/>
          <p:nvPr/>
        </p:nvSpPr>
        <p:spPr>
          <a:xfrm>
            <a:off x="5577239" y="6041035"/>
            <a:ext cx="2397527" cy="664167"/>
          </a:xfrm>
          <a:prstGeom prst="roundRect">
            <a:avLst/>
          </a:prstGeom>
          <a:solidFill>
            <a:schemeClr val="accent4">
              <a:lumMod val="60000"/>
              <a:lumOff val="40000"/>
            </a:schemeClr>
          </a:solidFill>
          <a:ln>
            <a:solidFill>
              <a:srgbClr val="00B0F0"/>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1/5</a:t>
            </a:r>
            <a:endParaRPr kumimoji="0" lang="tr-T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0615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4">
                                            <p:txEl>
                                              <p:pRg st="0" end="0"/>
                                            </p:txEl>
                                          </p:spTgt>
                                        </p:tgtEl>
                                        <p:attrNameLst>
                                          <p:attrName>style.visibility</p:attrName>
                                        </p:attrNameLst>
                                      </p:cBhvr>
                                      <p:to>
                                        <p:strVal val="visible"/>
                                      </p:to>
                                    </p:set>
                                    <p:animEffect transition="in" filter="wipe(left)">
                                      <p:cBhvr>
                                        <p:cTn id="72" dur="500"/>
                                        <p:tgtEl>
                                          <p:spTgt spid="1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4">
                                            <p:txEl>
                                              <p:pRg st="2" end="2"/>
                                            </p:txEl>
                                          </p:spTgt>
                                        </p:tgtEl>
                                        <p:attrNameLst>
                                          <p:attrName>style.visibility</p:attrName>
                                        </p:attrNameLst>
                                      </p:cBhvr>
                                      <p:to>
                                        <p:strVal val="visible"/>
                                      </p:to>
                                    </p:set>
                                    <p:animEffect transition="in" filter="wipe(left)">
                                      <p:cBhvr>
                                        <p:cTn id="77" dur="500"/>
                                        <p:tgtEl>
                                          <p:spTgt spid="14">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4">
                                            <p:txEl>
                                              <p:pRg st="4" end="4"/>
                                            </p:txEl>
                                          </p:spTgt>
                                        </p:tgtEl>
                                        <p:attrNameLst>
                                          <p:attrName>style.visibility</p:attrName>
                                        </p:attrNameLst>
                                      </p:cBhvr>
                                      <p:to>
                                        <p:strVal val="visible"/>
                                      </p:to>
                                    </p:set>
                                    <p:animEffect transition="in" filter="wipe(left)">
                                      <p:cBhvr>
                                        <p:cTn id="82" dur="500"/>
                                        <p:tgtEl>
                                          <p:spTgt spid="14">
                                            <p:txEl>
                                              <p:pRg st="4" end="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14">
                                            <p:txEl>
                                              <p:pRg st="6" end="6"/>
                                            </p:txEl>
                                          </p:spTgt>
                                        </p:tgtEl>
                                        <p:attrNameLst>
                                          <p:attrName>style.visibility</p:attrName>
                                        </p:attrNameLst>
                                      </p:cBhvr>
                                      <p:to>
                                        <p:strVal val="visible"/>
                                      </p:to>
                                    </p:set>
                                    <p:animEffect transition="in" filter="wipe(left)">
                                      <p:cBhvr>
                                        <p:cTn id="87" dur="500"/>
                                        <p:tgtEl>
                                          <p:spTgt spid="1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4">
                                            <p:txEl>
                                              <p:pRg st="7" end="7"/>
                                            </p:txEl>
                                          </p:spTgt>
                                        </p:tgtEl>
                                        <p:attrNameLst>
                                          <p:attrName>style.visibility</p:attrName>
                                        </p:attrNameLst>
                                      </p:cBhvr>
                                      <p:to>
                                        <p:strVal val="visible"/>
                                      </p:to>
                                    </p:set>
                                    <p:animEffect transition="in" filter="wipe(left)">
                                      <p:cBhvr>
                                        <p:cTn id="92" dur="500"/>
                                        <p:tgtEl>
                                          <p:spTgt spid="14">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14">
                                            <p:txEl>
                                              <p:pRg st="9" end="9"/>
                                            </p:txEl>
                                          </p:spTgt>
                                        </p:tgtEl>
                                        <p:attrNameLst>
                                          <p:attrName>style.visibility</p:attrName>
                                        </p:attrNameLst>
                                      </p:cBhvr>
                                      <p:to>
                                        <p:strVal val="visible"/>
                                      </p:to>
                                    </p:set>
                                    <p:animEffect transition="in" filter="wipe(left)">
                                      <p:cBhvr>
                                        <p:cTn id="97" dur="500"/>
                                        <p:tgtEl>
                                          <p:spTgt spid="14">
                                            <p:txEl>
                                              <p:pRg st="9" end="9"/>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nodeType="clickEffect">
                                  <p:stCondLst>
                                    <p:cond delay="0"/>
                                  </p:stCondLst>
                                  <p:childTnLst>
                                    <p:set>
                                      <p:cBhvr>
                                        <p:cTn id="101" dur="1" fill="hold">
                                          <p:stCondLst>
                                            <p:cond delay="0"/>
                                          </p:stCondLst>
                                        </p:cTn>
                                        <p:tgtEl>
                                          <p:spTgt spid="14">
                                            <p:txEl>
                                              <p:pRg st="11" end="11"/>
                                            </p:txEl>
                                          </p:spTgt>
                                        </p:tgtEl>
                                        <p:attrNameLst>
                                          <p:attrName>style.visibility</p:attrName>
                                        </p:attrNameLst>
                                      </p:cBhvr>
                                      <p:to>
                                        <p:strVal val="visible"/>
                                      </p:to>
                                    </p:set>
                                    <p:animEffect transition="in" filter="wipe(left)">
                                      <p:cBhvr>
                                        <p:cTn id="102" dur="500"/>
                                        <p:tgtEl>
                                          <p:spTgt spid="14">
                                            <p:txEl>
                                              <p:pRg st="11" end="1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animEffect transition="in" filter="wipe(down)">
                                      <p:cBhvr>
                                        <p:cTn id="10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animBg="1"/>
      <p:bldP spid="9" grpId="0" animBg="1"/>
      <p:bldP spid="10" grpId="0" animBg="1"/>
      <p:bldP spid="11" grpId="0" animBg="1"/>
      <p:bldP spid="12" grpId="0" animBg="1"/>
      <p:bldP spid="13" grpId="0" animBg="1"/>
      <p:bldP spid="14" grpId="0"/>
      <p:bldP spid="15" grpId="0"/>
      <p:bldP spid="18" grpId="0" animBg="1"/>
      <p:bldP spid="21" grpId="0" animBg="1"/>
      <p:bldP spid="23"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536050" y="1241259"/>
            <a:ext cx="5293251" cy="786062"/>
            <a:chOff x="946484" y="753981"/>
            <a:chExt cx="5293251" cy="786062"/>
          </a:xfrm>
        </p:grpSpPr>
        <p:sp>
          <p:nvSpPr>
            <p:cNvPr id="13" name="Serbest Form 1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14" name="Dikdörtgen 13"/>
            <p:cNvSpPr/>
            <p:nvPr/>
          </p:nvSpPr>
          <p:spPr>
            <a:xfrm>
              <a:off x="1828801" y="753981"/>
              <a:ext cx="4410934"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2800" dirty="0">
                  <a:solidFill>
                    <a:prstClr val="black"/>
                  </a:solidFill>
                </a:rPr>
                <a:t>Yılda bir defa yerine getirilir.</a:t>
              </a:r>
            </a:p>
          </p:txBody>
        </p:sp>
      </p:grpSp>
      <p:sp>
        <p:nvSpPr>
          <p:cNvPr id="20" name="Dikdörtgen 19"/>
          <p:cNvSpPr/>
          <p:nvPr/>
        </p:nvSpPr>
        <p:spPr>
          <a:xfrm>
            <a:off x="339771" y="1095138"/>
            <a:ext cx="130485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22" name="Grup 21"/>
          <p:cNvGrpSpPr/>
          <p:nvPr/>
        </p:nvGrpSpPr>
        <p:grpSpPr>
          <a:xfrm>
            <a:off x="536050" y="2596817"/>
            <a:ext cx="5293251" cy="786062"/>
            <a:chOff x="946484" y="753981"/>
            <a:chExt cx="5293251" cy="786062"/>
          </a:xfrm>
        </p:grpSpPr>
        <p:sp>
          <p:nvSpPr>
            <p:cNvPr id="23" name="Serbest Form 22"/>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4" name="Dikdörtgen 23"/>
            <p:cNvSpPr/>
            <p:nvPr/>
          </p:nvSpPr>
          <p:spPr>
            <a:xfrm>
              <a:off x="1828800" y="753981"/>
              <a:ext cx="4410935"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Bütün Müslümanlara farzdır.</a:t>
              </a:r>
            </a:p>
          </p:txBody>
        </p:sp>
      </p:grpSp>
      <p:sp>
        <p:nvSpPr>
          <p:cNvPr id="25" name="Dikdörtgen 24"/>
          <p:cNvSpPr/>
          <p:nvPr/>
        </p:nvSpPr>
        <p:spPr>
          <a:xfrm>
            <a:off x="602746" y="2457630"/>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27" name="Grup 26"/>
          <p:cNvGrpSpPr/>
          <p:nvPr/>
        </p:nvGrpSpPr>
        <p:grpSpPr>
          <a:xfrm>
            <a:off x="602746" y="3833063"/>
            <a:ext cx="5226555" cy="786062"/>
            <a:chOff x="946484" y="753981"/>
            <a:chExt cx="5226555" cy="786062"/>
          </a:xfrm>
        </p:grpSpPr>
        <p:sp>
          <p:nvSpPr>
            <p:cNvPr id="28" name="Serbest Form 2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29" name="Dikdörtgen 2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2600" dirty="0">
                  <a:solidFill>
                    <a:prstClr val="black"/>
                  </a:solidFill>
                </a:rPr>
                <a:t>Sadece mal ve para ile yapılır</a:t>
              </a:r>
              <a:r>
                <a:rPr lang="tr-TR" sz="2500" dirty="0">
                  <a:solidFill>
                    <a:prstClr val="black"/>
                  </a:solidFill>
                </a:rPr>
                <a:t>.</a:t>
              </a:r>
              <a:endParaRPr kumimoji="0" lang="tr-TR" sz="2500" b="0" i="0" u="none" strike="noStrike" kern="1200" cap="none" spc="0" normalizeH="0" baseline="0" noProof="0" dirty="0">
                <a:ln>
                  <a:noFill/>
                </a:ln>
                <a:solidFill>
                  <a:prstClr val="black"/>
                </a:solidFill>
                <a:effectLst/>
                <a:uLnTx/>
                <a:uFillTx/>
                <a:latin typeface="Calibri" panose="020F0502020204030204"/>
              </a:endParaRPr>
            </a:p>
          </p:txBody>
        </p:sp>
      </p:grpSp>
      <p:sp>
        <p:nvSpPr>
          <p:cNvPr id="30" name="Dikdörtgen 29"/>
          <p:cNvSpPr/>
          <p:nvPr/>
        </p:nvSpPr>
        <p:spPr>
          <a:xfrm>
            <a:off x="391477" y="3641971"/>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1" name="Grup 30"/>
          <p:cNvGrpSpPr/>
          <p:nvPr/>
        </p:nvGrpSpPr>
        <p:grpSpPr>
          <a:xfrm>
            <a:off x="602746" y="5188621"/>
            <a:ext cx="5226555" cy="786062"/>
            <a:chOff x="946484" y="753981"/>
            <a:chExt cx="5226555" cy="786062"/>
          </a:xfrm>
        </p:grpSpPr>
        <p:sp>
          <p:nvSpPr>
            <p:cNvPr id="32" name="Serbest Form 31"/>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3" name="Dikdörtgen 32"/>
            <p:cNvSpPr/>
            <p:nvPr/>
          </p:nvSpPr>
          <p:spPr>
            <a:xfrm>
              <a:off x="1828800" y="753981"/>
              <a:ext cx="4344239"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2800" dirty="0">
                  <a:solidFill>
                    <a:prstClr val="black"/>
                  </a:solidFill>
                </a:rPr>
                <a:t>Alt ve üst limiti yoktur.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Dikdörtgen 33"/>
          <p:cNvSpPr/>
          <p:nvPr/>
        </p:nvSpPr>
        <p:spPr>
          <a:xfrm>
            <a:off x="669442" y="5049434"/>
            <a:ext cx="74892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35" name="Grup 34"/>
          <p:cNvGrpSpPr/>
          <p:nvPr/>
        </p:nvGrpSpPr>
        <p:grpSpPr>
          <a:xfrm>
            <a:off x="6573174" y="1241259"/>
            <a:ext cx="5226555" cy="786062"/>
            <a:chOff x="946484" y="753981"/>
            <a:chExt cx="5226555" cy="786062"/>
          </a:xfrm>
        </p:grpSpPr>
        <p:sp>
          <p:nvSpPr>
            <p:cNvPr id="36" name="Serbest Form 35"/>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37" name="Dikdörtgen 36"/>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2700" dirty="0">
                  <a:solidFill>
                    <a:prstClr val="black"/>
                  </a:solidFill>
                </a:rPr>
                <a:t>Fakir, yoksul ve borçlulara verilir.</a:t>
              </a:r>
              <a:endParaRPr kumimoji="0" lang="tr-TR"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8" name="Dikdörtgen 37"/>
          <p:cNvSpPr/>
          <p:nvPr/>
        </p:nvSpPr>
        <p:spPr>
          <a:xfrm>
            <a:off x="6376192" y="1093030"/>
            <a:ext cx="1304854"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39" name="Grup 38"/>
          <p:cNvGrpSpPr/>
          <p:nvPr/>
        </p:nvGrpSpPr>
        <p:grpSpPr>
          <a:xfrm>
            <a:off x="6610351" y="3873490"/>
            <a:ext cx="5189379" cy="908371"/>
            <a:chOff x="946484" y="753980"/>
            <a:chExt cx="5189379" cy="908371"/>
          </a:xfrm>
        </p:grpSpPr>
        <p:sp>
          <p:nvSpPr>
            <p:cNvPr id="40" name="Serbest Form 39"/>
            <p:cNvSpPr/>
            <p:nvPr/>
          </p:nvSpPr>
          <p:spPr>
            <a:xfrm>
              <a:off x="946484" y="753980"/>
              <a:ext cx="882316" cy="908371"/>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1" name="Dikdörtgen 40"/>
            <p:cNvSpPr/>
            <p:nvPr/>
          </p:nvSpPr>
          <p:spPr>
            <a:xfrm>
              <a:off x="1828801" y="753980"/>
              <a:ext cx="4307062" cy="893381"/>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Anne</a:t>
              </a:r>
              <a:r>
                <a:rPr lang="tr-TR" sz="2800" dirty="0">
                  <a:solidFill>
                    <a:prstClr val="black"/>
                  </a:solidFill>
                  <a:latin typeface="Calibri" panose="020F0502020204030204"/>
                </a:rPr>
                <a:t> ve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baba</a:t>
              </a:r>
              <a:r>
                <a:rPr lang="tr-TR" sz="2800" noProof="0" dirty="0">
                  <a:solidFill>
                    <a:prstClr val="black"/>
                  </a:solidFill>
                  <a:latin typeface="Calibri" panose="020F0502020204030204"/>
                </a:rPr>
                <a:t>mıza da verebiliriz.</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2" name="Dikdörtgen 41"/>
          <p:cNvSpPr/>
          <p:nvPr/>
        </p:nvSpPr>
        <p:spPr>
          <a:xfrm>
            <a:off x="6788303" y="3854224"/>
            <a:ext cx="64633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Open Sans" panose="020B0606030504020204" pitchFamily="34" charset="0"/>
                <a:ea typeface="+mn-ea"/>
                <a:cs typeface="+mn-cs"/>
              </a:rPr>
              <a:t>X</a:t>
            </a:r>
          </a:p>
        </p:txBody>
      </p:sp>
      <p:grpSp>
        <p:nvGrpSpPr>
          <p:cNvPr id="43" name="Grup 42"/>
          <p:cNvGrpSpPr/>
          <p:nvPr/>
        </p:nvGrpSpPr>
        <p:grpSpPr>
          <a:xfrm>
            <a:off x="6573174" y="2521119"/>
            <a:ext cx="5226555" cy="786062"/>
            <a:chOff x="946484" y="753981"/>
            <a:chExt cx="5226555" cy="786062"/>
          </a:xfrm>
        </p:grpSpPr>
        <p:sp>
          <p:nvSpPr>
            <p:cNvPr id="44" name="Serbest Form 43"/>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5" name="Dikdörtgen 44"/>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2800" dirty="0">
                  <a:solidFill>
                    <a:prstClr val="black"/>
                  </a:solidFill>
                </a:rPr>
                <a:t>İslam’ın beş şartından biridir.</a:t>
              </a:r>
            </a:p>
          </p:txBody>
        </p:sp>
      </p:grpSp>
      <p:sp>
        <p:nvSpPr>
          <p:cNvPr id="46" name="Dikdörtgen 45"/>
          <p:cNvSpPr/>
          <p:nvPr/>
        </p:nvSpPr>
        <p:spPr>
          <a:xfrm>
            <a:off x="6361905" y="2330027"/>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grpSp>
        <p:nvGrpSpPr>
          <p:cNvPr id="47" name="Grup 46"/>
          <p:cNvGrpSpPr/>
          <p:nvPr/>
        </p:nvGrpSpPr>
        <p:grpSpPr>
          <a:xfrm>
            <a:off x="6610351" y="5237340"/>
            <a:ext cx="5226555" cy="786062"/>
            <a:chOff x="946484" y="753981"/>
            <a:chExt cx="5226555" cy="786062"/>
          </a:xfrm>
        </p:grpSpPr>
        <p:sp>
          <p:nvSpPr>
            <p:cNvPr id="48" name="Serbest Form 47"/>
            <p:cNvSpPr/>
            <p:nvPr/>
          </p:nvSpPr>
          <p:spPr>
            <a:xfrm>
              <a:off x="946484" y="753981"/>
              <a:ext cx="882316" cy="786062"/>
            </a:xfrm>
            <a:custGeom>
              <a:avLst/>
              <a:gdLst>
                <a:gd name="connsiteX0" fmla="*/ 131013 w 721895"/>
                <a:gd name="connsiteY0" fmla="*/ 0 h 786062"/>
                <a:gd name="connsiteX1" fmla="*/ 721895 w 721895"/>
                <a:gd name="connsiteY1" fmla="*/ 0 h 786062"/>
                <a:gd name="connsiteX2" fmla="*/ 721895 w 721895"/>
                <a:gd name="connsiteY2" fmla="*/ 786062 h 786062"/>
                <a:gd name="connsiteX3" fmla="*/ 131013 w 721895"/>
                <a:gd name="connsiteY3" fmla="*/ 786062 h 786062"/>
                <a:gd name="connsiteX4" fmla="*/ 0 w 721895"/>
                <a:gd name="connsiteY4" fmla="*/ 655049 h 786062"/>
                <a:gd name="connsiteX5" fmla="*/ 0 w 721895"/>
                <a:gd name="connsiteY5" fmla="*/ 131013 h 786062"/>
                <a:gd name="connsiteX6" fmla="*/ 131013 w 721895"/>
                <a:gd name="connsiteY6" fmla="*/ 0 h 78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895" h="786062">
                  <a:moveTo>
                    <a:pt x="131013" y="0"/>
                  </a:moveTo>
                  <a:lnTo>
                    <a:pt x="721895" y="0"/>
                  </a:lnTo>
                  <a:lnTo>
                    <a:pt x="721895" y="786062"/>
                  </a:lnTo>
                  <a:lnTo>
                    <a:pt x="131013" y="786062"/>
                  </a:lnTo>
                  <a:cubicBezTo>
                    <a:pt x="58657" y="786062"/>
                    <a:pt x="0" y="727405"/>
                    <a:pt x="0" y="655049"/>
                  </a:cubicBezTo>
                  <a:lnTo>
                    <a:pt x="0" y="131013"/>
                  </a:lnTo>
                  <a:cubicBezTo>
                    <a:pt x="0" y="58657"/>
                    <a:pt x="58657" y="0"/>
                    <a:pt x="131013" y="0"/>
                  </a:cubicBezTo>
                  <a:close/>
                </a:path>
              </a:pathLst>
            </a:custGeom>
            <a:solidFill>
              <a:schemeClr val="bg1"/>
            </a:solidFill>
            <a:ln>
              <a:solidFill>
                <a:srgbClr val="2F528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66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endParaRPr>
            </a:p>
          </p:txBody>
        </p:sp>
        <p:sp>
          <p:nvSpPr>
            <p:cNvPr id="49" name="Dikdörtgen 48"/>
            <p:cNvSpPr/>
            <p:nvPr/>
          </p:nvSpPr>
          <p:spPr>
            <a:xfrm>
              <a:off x="1828801" y="753981"/>
              <a:ext cx="4344238" cy="78606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2800" dirty="0">
                  <a:solidFill>
                    <a:prstClr val="black"/>
                  </a:solidFill>
                </a:rPr>
                <a:t>Belirli bir miktarı vardır.</a:t>
              </a:r>
              <a:endParaRPr kumimoji="0" lang="tr-TR" sz="2800" b="0" i="0" u="none" strike="noStrike" kern="1200" cap="none" spc="0" normalizeH="0" baseline="0" noProof="0" dirty="0">
                <a:ln>
                  <a:noFill/>
                </a:ln>
                <a:solidFill>
                  <a:prstClr val="black"/>
                </a:solidFill>
                <a:effectLst/>
                <a:uLnTx/>
                <a:uFillTx/>
                <a:latin typeface="Calibri" panose="020F0502020204030204"/>
              </a:endParaRPr>
            </a:p>
          </p:txBody>
        </p:sp>
      </p:grpSp>
      <p:sp>
        <p:nvSpPr>
          <p:cNvPr id="50" name="Dikdörtgen 49"/>
          <p:cNvSpPr/>
          <p:nvPr/>
        </p:nvSpPr>
        <p:spPr>
          <a:xfrm>
            <a:off x="6399082" y="5046248"/>
            <a:ext cx="130485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00B050"/>
                </a:solidFill>
                <a:effectLst/>
                <a:uLnTx/>
                <a:uFillTx/>
                <a:latin typeface="Rockwell Extra Bold" panose="02060903040505020403" pitchFamily="18" charset="0"/>
                <a:ea typeface="+mn-ea"/>
                <a:cs typeface="+mn-cs"/>
              </a:rPr>
              <a:t>✓</a:t>
            </a:r>
          </a:p>
        </p:txBody>
      </p:sp>
      <p:sp>
        <p:nvSpPr>
          <p:cNvPr id="54" name="Rectangle 6">
            <a:extLst>
              <a:ext uri="{FF2B5EF4-FFF2-40B4-BE49-F238E27FC236}">
                <a16:creationId xmlns:a16="http://schemas.microsoft.com/office/drawing/2014/main" id="{9007CF10-9BCC-4C67-A2C9-6EDAD53EEC34}"/>
              </a:ext>
            </a:extLst>
          </p:cNvPr>
          <p:cNvSpPr/>
          <p:nvPr/>
        </p:nvSpPr>
        <p:spPr>
          <a:xfrm>
            <a:off x="0" y="643939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Komut Düğmesi: Geri veya Önceki 54">
            <a:hlinkClick r:id="" action="ppaction://hlinkshowjump?jump=previousslide" highlightClick="1"/>
          </p:cNvPr>
          <p:cNvSpPr/>
          <p:nvPr/>
        </p:nvSpPr>
        <p:spPr>
          <a:xfrm>
            <a:off x="10619874" y="6439394"/>
            <a:ext cx="437317" cy="38837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Komut Düğmesi: İleri veya Sonraki 55">
            <a:hlinkClick r:id="" action="ppaction://hlinkshowjump?jump=nextslide" highlightClick="1"/>
          </p:cNvPr>
          <p:cNvSpPr/>
          <p:nvPr/>
        </p:nvSpPr>
        <p:spPr>
          <a:xfrm>
            <a:off x="11743376" y="643939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Komut Düğmesi: Giriş 56">
            <a:hlinkClick r:id="" action="ppaction://hlinkshowjump?jump=firstslide" highlightClick="1"/>
          </p:cNvPr>
          <p:cNvSpPr/>
          <p:nvPr/>
        </p:nvSpPr>
        <p:spPr>
          <a:xfrm>
            <a:off x="11137184" y="643939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Unvan 1"/>
          <p:cNvSpPr txBox="1">
            <a:spLocks/>
          </p:cNvSpPr>
          <p:nvPr/>
        </p:nvSpPr>
        <p:spPr>
          <a:xfrm>
            <a:off x="385763" y="194801"/>
            <a:ext cx="11515725" cy="809295"/>
          </a:xfrm>
          <a:prstGeom prst="rect">
            <a:avLst/>
          </a:prstGeom>
          <a:solidFill>
            <a:srgbClr val="C00000"/>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j-ea"/>
                <a:cs typeface="+mj-cs"/>
              </a:rPr>
              <a:t>Zekat ile ilgili doğru olanları işaretleyelim.</a:t>
            </a:r>
          </a:p>
        </p:txBody>
      </p:sp>
    </p:spTree>
    <p:custDataLst>
      <p:tags r:id="rId1"/>
    </p:custDataLst>
    <p:extLst>
      <p:ext uri="{BB962C8B-B14F-4D97-AF65-F5344CB8AC3E}">
        <p14:creationId xmlns:p14="http://schemas.microsoft.com/office/powerpoint/2010/main" val="3834753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subTnLst>
                                    <p:audio>
                                      <p:cMediaNode>
                                        <p:cTn display="0" masterRel="sameClick">
                                          <p:stCondLst>
                                            <p:cond evt="begin" delay="0">
                                              <p:tn val="11"/>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subTnLst>
                                    <p:audio>
                                      <p:cMediaNode>
                                        <p:cTn display="0" masterRel="sameClick">
                                          <p:stCondLst>
                                            <p:cond evt="begin" delay="0">
                                              <p:tn val="17"/>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31"/>
                    </p:tgtEl>
                  </p:cond>
                </p:stCondLst>
                <p:endSync evt="end" delay="0">
                  <p:rtn val="all"/>
                </p:endSync>
                <p:childTnLst>
                  <p:par>
                    <p:cTn id="21" fill="hold">
                      <p:stCondLst>
                        <p:cond delay="0"/>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subTnLst>
                                    <p:audio>
                                      <p:cMediaNode>
                                        <p:cTn display="0" masterRel="sameClick">
                                          <p:stCondLst>
                                            <p:cond evt="begin" delay="0">
                                              <p:tn val="23"/>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down)">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35"/>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subTnLst>
                                    <p:audio>
                                      <p:cMediaNode>
                                        <p:cTn display="0" masterRel="sameClick">
                                          <p:stCondLst>
                                            <p:cond evt="begin" delay="0">
                                              <p:tn val="35"/>
                                            </p:cond>
                                          </p:stCondLst>
                                          <p:endCondLst>
                                            <p:cond evt="onStopAudio" delay="0">
                                              <p:tgtEl>
                                                <p:sldTgt/>
                                              </p:tgtEl>
                                            </p:cond>
                                          </p:endCondLst>
                                        </p:cTn>
                                        <p:tgtEl>
                                          <p:sndTgt r:embed="rId5" name="Yanlış Cevap.wav"/>
                                        </p:tgtEl>
                                      </p:cMediaNode>
                                    </p:audio>
                                  </p:sub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43"/>
                    </p:tgtEl>
                  </p:cond>
                </p:stCondLst>
                <p:endSync evt="end" delay="0">
                  <p:rtn val="all"/>
                </p:endSync>
                <p:childTnLst>
                  <p:par>
                    <p:cTn id="39" fill="hold">
                      <p:stCondLst>
                        <p:cond delay="0"/>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down)">
                                      <p:cBhvr>
                                        <p:cTn id="43" dur="500"/>
                                        <p:tgtEl>
                                          <p:spTgt spid="46"/>
                                        </p:tgtEl>
                                      </p:cBhvr>
                                    </p:animEffect>
                                  </p:childTnLst>
                                  <p:subTnLst>
                                    <p:audio>
                                      <p:cMediaNode>
                                        <p:cTn display="0" masterRel="sameClick">
                                          <p:stCondLst>
                                            <p:cond evt="begin" delay="0">
                                              <p:tn val="41"/>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7"/>
                    </p:tgtEl>
                  </p:cond>
                </p:stCondLst>
                <p:endSync evt="end" delay="0">
                  <p:rtn val="all"/>
                </p:endSync>
                <p:childTnLst>
                  <p:par>
                    <p:cTn id="45" fill="hold">
                      <p:stCondLst>
                        <p:cond delay="0"/>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subTnLst>
                                    <p:audio>
                                      <p:cMediaNode>
                                        <p:cTn display="0" masterRel="sameClick">
                                          <p:stCondLst>
                                            <p:cond evt="begin" delay="0">
                                              <p:tn val="47"/>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47"/>
                  </p:tgtEl>
                </p:cond>
              </p:nextCondLst>
            </p:seq>
          </p:childTnLst>
        </p:cTn>
      </p:par>
    </p:tnLst>
    <p:bldLst>
      <p:bldP spid="20" grpId="0"/>
      <p:bldP spid="25" grpId="0"/>
      <p:bldP spid="30" grpId="0"/>
      <p:bldP spid="34" grpId="0"/>
      <p:bldP spid="38" grpId="0"/>
      <p:bldP spid="42" grpId="0"/>
      <p:bldP spid="46" grpId="0"/>
      <p:bldP spid="5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2">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3"/>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extLst>
      <p:ext uri="{BB962C8B-B14F-4D97-AF65-F5344CB8AC3E}">
        <p14:creationId xmlns:p14="http://schemas.microsoft.com/office/powerpoint/2010/main" val="8548746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3145554"/>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5663545"/>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90155"/>
            <a:ext cx="12019073" cy="3005961"/>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l"/>
            <a:r>
              <a:rPr lang="tr-TR" dirty="0"/>
              <a:t>Dar gelirli bir ailenin çocuğu olarak doğan Ali Kemal, tahsilini tamamladıktan sonra ticaretle uğraşmaya başlar ve ticaretten büyük miktarda elde ettiği gelirle hayır işleri yapmak ister. Ali Kemal’in bu amaçla yaptığı; </a:t>
            </a:r>
          </a:p>
          <a:p>
            <a:pPr lvl="2" algn="l"/>
            <a:r>
              <a:rPr lang="tr-TR" sz="2800" dirty="0"/>
              <a:t>I. geçim sıkıntısı çeken babasına gönderdiği paralar, </a:t>
            </a:r>
          </a:p>
          <a:p>
            <a:pPr lvl="2" algn="l"/>
            <a:r>
              <a:rPr lang="tr-TR" sz="2800" dirty="0"/>
              <a:t>II. ihtiyaç sahibi çocuklara verdiği eğitim bursları, </a:t>
            </a:r>
          </a:p>
          <a:p>
            <a:pPr lvl="2" algn="l"/>
            <a:r>
              <a:rPr lang="tr-TR" sz="2800" dirty="0"/>
              <a:t>III. hayrat olarak yaptırdığı çeşme </a:t>
            </a:r>
          </a:p>
          <a:p>
            <a:pPr lvl="0" algn="l"/>
            <a:r>
              <a:rPr lang="tr-TR" b="1" dirty="0"/>
              <a:t>yardımlarından hangileri zekât olarak geçerli olabilir? </a:t>
            </a:r>
            <a:endParaRPr kumimoji="0" lang="tr-TR" sz="3600" b="1" i="0" u="sng" strike="noStrike" kern="1200" cap="none" spc="0" normalizeH="0" baseline="0" noProof="0" dirty="0">
              <a:ln>
                <a:noFill/>
              </a:ln>
              <a:solidFill>
                <a:prstClr val="black"/>
              </a:solidFill>
              <a:effectLst/>
              <a:uLnTx/>
              <a:uFillTx/>
              <a:latin typeface="Calibri" panose="020F0502020204030204"/>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5696310"/>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a:solidFill>
                    <a:schemeClr val="tx1"/>
                  </a:solidFill>
                </a:rPr>
                <a:t>Yalnız II</a:t>
              </a:r>
              <a:endParaRPr kumimoji="0" lang="tr-TR" sz="1200" i="0" u="none" strike="noStrike" kern="1200" cap="none" spc="0" normalizeH="0" baseline="0" noProof="0" dirty="0">
                <a:ln>
                  <a:noFill/>
                </a:ln>
                <a:solidFill>
                  <a:schemeClr val="tx1"/>
                </a:solidFill>
                <a:effectLst/>
                <a:uLnTx/>
                <a:uFillTx/>
                <a:latin typeface="Calibri" panose="020F0502020204030204"/>
              </a:endParaRP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a:solidFill>
                    <a:schemeClr val="tx1"/>
                  </a:solidFill>
                </a:rPr>
                <a:t>I ve II </a:t>
              </a:r>
              <a:endParaRPr kumimoji="0" lang="tr-TR" sz="3100" b="0" i="0" u="none" strike="noStrike" kern="1200" cap="none" spc="0" normalizeH="0" baseline="0" noProof="0" dirty="0">
                <a:ln>
                  <a:noFill/>
                </a:ln>
                <a:solidFill>
                  <a:schemeClr val="tx1"/>
                </a:solidFill>
                <a:effectLst/>
                <a:uLnTx/>
                <a:uFillTx/>
                <a:latin typeface="Calibri" panose="020F0502020204030204"/>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200" dirty="0">
                  <a:solidFill>
                    <a:schemeClr val="tx1"/>
                  </a:solidFill>
                </a:rPr>
                <a:t>Yalnız I</a:t>
              </a:r>
              <a:endParaRPr kumimoji="0" lang="tr-TR" sz="2000" b="0" i="0" u="none" strike="noStrike" kern="1200" cap="none" spc="0" normalizeH="0" baseline="0" noProof="0" dirty="0">
                <a:ln>
                  <a:noFill/>
                </a:ln>
                <a:solidFill>
                  <a:schemeClr val="tx1"/>
                </a:solidFill>
                <a:effectLst/>
                <a:uLnTx/>
                <a:uFillTx/>
                <a:latin typeface="Calibri" panose="020F0502020204030204"/>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dirty="0">
                  <a:solidFill>
                    <a:schemeClr val="tx1"/>
                  </a:solidFill>
                </a:rPr>
                <a:t>I, II ve III</a:t>
              </a:r>
              <a:endParaRPr kumimoji="0" lang="tr-TR" sz="2400" b="0" i="0" u="none" strike="noStrike" kern="1200" cap="none" spc="0" normalizeH="0" baseline="0" noProof="0" dirty="0">
                <a:ln>
                  <a:noFill/>
                </a:ln>
                <a:solidFill>
                  <a:schemeClr val="tx1"/>
                </a:solidFill>
                <a:effectLst/>
                <a:uLnTx/>
                <a:uFillTx/>
                <a:latin typeface="Calibri" panose="020F0502020204030204"/>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sp>
        <p:nvSpPr>
          <p:cNvPr id="23" name="Yuvarlatılmış Dikdörtgen 22"/>
          <p:cNvSpPr/>
          <p:nvPr/>
        </p:nvSpPr>
        <p:spPr>
          <a:xfrm>
            <a:off x="9294125" y="2579427"/>
            <a:ext cx="2811411" cy="491765"/>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TYT sorusu (ÖSYM, 2019)</a:t>
            </a:r>
          </a:p>
        </p:txBody>
      </p:sp>
    </p:spTree>
    <p:extLst>
      <p:ext uri="{BB962C8B-B14F-4D97-AF65-F5344CB8AC3E}">
        <p14:creationId xmlns:p14="http://schemas.microsoft.com/office/powerpoint/2010/main" val="3651250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vol="100000">
                                        <p:cTn display="0" masterRel="sameClick">
                                          <p:stCondLst>
                                            <p:cond evt="begin" delay="0">
                                              <p:tn val="5"/>
                                            </p:cond>
                                          </p:stCondLst>
                                          <p:endCondLst>
                                            <p:cond evt="onStopAudio" delay="0">
                                              <p:tgtEl>
                                                <p:sldTgt/>
                                              </p:tgtEl>
                                            </p:cond>
                                          </p:endCondLst>
                                        </p:cTn>
                                        <p:tgtEl>
                                          <p:sndTgt r:embed="rId2" name="Doğru (online-audio-converter.com).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3" name="Yanlış.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84183" y="449706"/>
            <a:ext cx="6209122" cy="5681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Sözlükte harcama yapmak anlamına gelir.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İnfak, müslümanın Allah’ın (c.c.) rızasını kazanmak için sahip olduğu mallardan harcama yapması, bağışta bulunmasıdır.</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İnfak, para ve mal ile yapılan yardımları içine alır.</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Freeform: Shape 17">
            <a:extLst>
              <a:ext uri="{FF2B5EF4-FFF2-40B4-BE49-F238E27FC236}">
                <a16:creationId xmlns:a16="http://schemas.microsoft.com/office/drawing/2014/main" id="{8AC2D4E0-03DC-4925-A0E2-6A090E204125}"/>
              </a:ext>
            </a:extLst>
          </p:cNvPr>
          <p:cNvSpPr/>
          <p:nvPr/>
        </p:nvSpPr>
        <p:spPr>
          <a:xfrm>
            <a:off x="2545177" y="135927"/>
            <a:ext cx="1871840" cy="722515"/>
          </a:xfrm>
          <a:prstGeom prst="roundRect">
            <a:avLst>
              <a:gd name="adj" fmla="val 20954"/>
            </a:avLst>
          </a:prstGeom>
          <a:solidFill>
            <a:srgbClr val="F0F7F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rPr>
              <a:t>İnfak</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18">
            <a:extLst>
              <a:ext uri="{FF2B5EF4-FFF2-40B4-BE49-F238E27FC236}">
                <a16:creationId xmlns:a16="http://schemas.microsoft.com/office/drawing/2014/main" id="{B0812D6B-BF97-4848-A313-604C17019E6A}"/>
              </a:ext>
            </a:extLst>
          </p:cNvPr>
          <p:cNvSpPr/>
          <p:nvPr/>
        </p:nvSpPr>
        <p:spPr>
          <a:xfrm>
            <a:off x="6925907" y="512794"/>
            <a:ext cx="5116276" cy="564003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3" name="Rectangle 12">
            <a:extLst>
              <a:ext uri="{FF2B5EF4-FFF2-40B4-BE49-F238E27FC236}">
                <a16:creationId xmlns:a16="http://schemas.microsoft.com/office/drawing/2014/main" id="{B583263A-C6A2-4F65-9161-C6261EA18D1F}"/>
              </a:ext>
            </a:extLst>
          </p:cNvPr>
          <p:cNvSpPr/>
          <p:nvPr/>
        </p:nvSpPr>
        <p:spPr>
          <a:xfrm>
            <a:off x="8583602" y="329974"/>
            <a:ext cx="1931603" cy="6031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Bir Ayet</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Dikdörtgen 2"/>
          <p:cNvSpPr/>
          <p:nvPr/>
        </p:nvSpPr>
        <p:spPr>
          <a:xfrm>
            <a:off x="7159369" y="1051134"/>
            <a:ext cx="4665837"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“Ey iman edenler! Hiçbir alışverişin, hiçbir dostluğun ve hiçbir şefaatin olmadığı kıyamet günü gelmeden önce, size rızık olarak verdiklerimizden Allah yolunda harcayın (infak edin)...”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Bakara suresi, 254. ayet.</a:t>
            </a:r>
          </a:p>
        </p:txBody>
      </p:sp>
    </p:spTree>
    <p:custDataLst>
      <p:tags r:id="rId1"/>
    </p:custDataLst>
    <p:extLst>
      <p:ext uri="{BB962C8B-B14F-4D97-AF65-F5344CB8AC3E}">
        <p14:creationId xmlns:p14="http://schemas.microsoft.com/office/powerpoint/2010/main" val="15084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23"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1050" name="Google Shape;1050;p35"/>
          <p:cNvSpPr txBox="1">
            <a:spLocks noGrp="1"/>
          </p:cNvSpPr>
          <p:nvPr>
            <p:ph type="subTitle" idx="4294967295"/>
          </p:nvPr>
        </p:nvSpPr>
        <p:spPr>
          <a:xfrm>
            <a:off x="1499017" y="2304116"/>
            <a:ext cx="3267855" cy="1056800"/>
          </a:xfrm>
          <a:prstGeom prst="rect">
            <a:avLst/>
          </a:prstGeom>
        </p:spPr>
        <p:txBody>
          <a:bodyPr spcFirstLastPara="1" wrap="square" lIns="121900" tIns="121900" rIns="121900" bIns="121900" anchor="t" anchorCtr="0">
            <a:noAutofit/>
          </a:bodyPr>
          <a:lstStyle/>
          <a:p>
            <a:pPr marL="0" lvl="0" indent="0">
              <a:lnSpc>
                <a:spcPct val="100000"/>
              </a:lnSpc>
              <a:buClrTx/>
              <a:buSzTx/>
              <a:buNone/>
              <a:defRPr/>
            </a:pPr>
            <a:r>
              <a:rPr lang="tr-TR" sz="4000" kern="1200" dirty="0">
                <a:solidFill>
                  <a:schemeClr val="tx1"/>
                </a:solidFill>
                <a:latin typeface="Calibri" panose="020F0502020204030204"/>
              </a:rPr>
              <a:t>Video izliyoruz </a:t>
            </a:r>
          </a:p>
        </p:txBody>
      </p:sp>
      <p:sp>
        <p:nvSpPr>
          <p:cNvPr id="1051" name="Google Shape;1051;p35"/>
          <p:cNvSpPr/>
          <p:nvPr/>
        </p:nvSpPr>
        <p:spPr>
          <a:xfrm>
            <a:off x="1616399" y="3671616"/>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2" name="Google Shape;1052;p35"/>
          <p:cNvSpPr/>
          <p:nvPr/>
        </p:nvSpPr>
        <p:spPr>
          <a:xfrm>
            <a:off x="1616399" y="1936083"/>
            <a:ext cx="2978932" cy="5733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rgbClr val="043B3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029;p35"/>
          <p:cNvSpPr txBox="1">
            <a:spLocks/>
          </p:cNvSpPr>
          <p:nvPr/>
        </p:nvSpPr>
        <p:spPr>
          <a:xfrm>
            <a:off x="5006715" y="5377206"/>
            <a:ext cx="6644522" cy="417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lvl="0" indent="0" algn="ctr">
              <a:spcAft>
                <a:spcPts val="2133"/>
              </a:spcAft>
              <a:buNone/>
              <a:defRPr/>
            </a:pPr>
            <a:r>
              <a:rPr kumimoji="0" lang="tr-TR" sz="20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Comfortaa"/>
                <a:hlinkClick r:id="rId4"/>
              </a:rPr>
              <a:t>Kaynak: </a:t>
            </a:r>
            <a:r>
              <a:rPr lang="tr-TR" sz="2000" kern="0" dirty="0">
                <a:solidFill>
                  <a:prstClr val="black"/>
                </a:solidFill>
                <a:latin typeface="Calibri" panose="020F0502020204030204" pitchFamily="34" charset="0"/>
                <a:cs typeface="Calibri" panose="020F0502020204030204" pitchFamily="34" charset="0"/>
                <a:hlinkClick r:id="rId5"/>
              </a:rPr>
              <a:t>http://youtube.com/watch?v=G93knWbBt1E&amp;t=11s</a:t>
            </a:r>
            <a:r>
              <a:rPr lang="tr-TR" sz="2000" kern="0" dirty="0">
                <a:solidFill>
                  <a:prstClr val="black"/>
                </a:solidFill>
                <a:latin typeface="Calibri" panose="020F0502020204030204" pitchFamily="34" charset="0"/>
                <a:cs typeface="Calibri" panose="020F0502020204030204" pitchFamily="34" charset="0"/>
              </a:rPr>
              <a:t>   </a:t>
            </a:r>
            <a:endParaRPr kumimoji="0" lang="tr-TR"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Comfortaa"/>
            </a:endParaRPr>
          </a:p>
        </p:txBody>
      </p:sp>
      <p:grpSp>
        <p:nvGrpSpPr>
          <p:cNvPr id="27" name="Google Shape;8488;p40"/>
          <p:cNvGrpSpPr/>
          <p:nvPr/>
        </p:nvGrpSpPr>
        <p:grpSpPr>
          <a:xfrm>
            <a:off x="5081667" y="884419"/>
            <a:ext cx="6415789" cy="3987383"/>
            <a:chOff x="310825" y="367425"/>
            <a:chExt cx="6969275" cy="4888550"/>
          </a:xfrm>
        </p:grpSpPr>
        <p:sp>
          <p:nvSpPr>
            <p:cNvPr id="28" name="Google Shape;8489;p40"/>
            <p:cNvSpPr/>
            <p:nvPr/>
          </p:nvSpPr>
          <p:spPr>
            <a:xfrm>
              <a:off x="310825" y="412500"/>
              <a:ext cx="6969275" cy="4843475"/>
            </a:xfrm>
            <a:custGeom>
              <a:avLst/>
              <a:gdLst/>
              <a:ahLst/>
              <a:cxnLst/>
              <a:rect l="l" t="t" r="r" b="b"/>
              <a:pathLst>
                <a:path w="278771" h="193739" extrusionOk="0">
                  <a:moveTo>
                    <a:pt x="4769" y="1"/>
                  </a:moveTo>
                  <a:cubicBezTo>
                    <a:pt x="2152" y="1"/>
                    <a:pt x="0" y="2153"/>
                    <a:pt x="0" y="4770"/>
                  </a:cubicBezTo>
                  <a:lnTo>
                    <a:pt x="0" y="188736"/>
                  </a:lnTo>
                  <a:cubicBezTo>
                    <a:pt x="0" y="191412"/>
                    <a:pt x="2094" y="193622"/>
                    <a:pt x="4769" y="193738"/>
                  </a:cubicBezTo>
                  <a:lnTo>
                    <a:pt x="274467" y="193738"/>
                  </a:lnTo>
                  <a:cubicBezTo>
                    <a:pt x="276968" y="193738"/>
                    <a:pt x="278771" y="191470"/>
                    <a:pt x="278771" y="188736"/>
                  </a:cubicBezTo>
                  <a:lnTo>
                    <a:pt x="278771" y="4828"/>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8490;p40"/>
            <p:cNvSpPr/>
            <p:nvPr/>
          </p:nvSpPr>
          <p:spPr>
            <a:xfrm>
              <a:off x="412600" y="438675"/>
              <a:ext cx="6765725" cy="4700975"/>
            </a:xfrm>
            <a:custGeom>
              <a:avLst/>
              <a:gdLst/>
              <a:ahLst/>
              <a:cxnLst/>
              <a:rect l="l" t="t" r="r" b="b"/>
              <a:pathLst>
                <a:path w="270629" h="188039" extrusionOk="0">
                  <a:moveTo>
                    <a:pt x="4653" y="1"/>
                  </a:moveTo>
                  <a:cubicBezTo>
                    <a:pt x="2094" y="1"/>
                    <a:pt x="0" y="2094"/>
                    <a:pt x="0" y="4654"/>
                  </a:cubicBezTo>
                  <a:lnTo>
                    <a:pt x="0" y="183153"/>
                  </a:lnTo>
                  <a:cubicBezTo>
                    <a:pt x="0" y="185770"/>
                    <a:pt x="2036" y="187922"/>
                    <a:pt x="4653" y="188038"/>
                  </a:cubicBezTo>
                  <a:lnTo>
                    <a:pt x="266441" y="188038"/>
                  </a:lnTo>
                  <a:cubicBezTo>
                    <a:pt x="268883" y="188038"/>
                    <a:pt x="270628" y="185828"/>
                    <a:pt x="270628" y="183153"/>
                  </a:cubicBezTo>
                  <a:lnTo>
                    <a:pt x="270628" y="4654"/>
                  </a:lnTo>
                  <a:cubicBezTo>
                    <a:pt x="270628" y="1978"/>
                    <a:pt x="268883" y="1"/>
                    <a:pt x="26644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8491;p40"/>
            <p:cNvSpPr/>
            <p:nvPr/>
          </p:nvSpPr>
          <p:spPr>
            <a:xfrm>
              <a:off x="310825" y="367425"/>
              <a:ext cx="6969275" cy="508950"/>
            </a:xfrm>
            <a:custGeom>
              <a:avLst/>
              <a:gdLst/>
              <a:ahLst/>
              <a:cxnLst/>
              <a:rect l="l" t="t" r="r" b="b"/>
              <a:pathLst>
                <a:path w="278771" h="20358" extrusionOk="0">
                  <a:moveTo>
                    <a:pt x="4769" y="1"/>
                  </a:moveTo>
                  <a:cubicBezTo>
                    <a:pt x="2152" y="1"/>
                    <a:pt x="0" y="2153"/>
                    <a:pt x="0" y="4770"/>
                  </a:cubicBezTo>
                  <a:lnTo>
                    <a:pt x="0" y="20357"/>
                  </a:lnTo>
                  <a:lnTo>
                    <a:pt x="278771" y="20357"/>
                  </a:lnTo>
                  <a:lnTo>
                    <a:pt x="278771" y="4770"/>
                  </a:lnTo>
                  <a:cubicBezTo>
                    <a:pt x="278771" y="2036"/>
                    <a:pt x="276968" y="1"/>
                    <a:pt x="274467" y="1"/>
                  </a:cubicBez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8492;p40"/>
            <p:cNvSpPr/>
            <p:nvPr/>
          </p:nvSpPr>
          <p:spPr>
            <a:xfrm>
              <a:off x="2134200" y="1172975"/>
              <a:ext cx="3200375" cy="3079475"/>
            </a:xfrm>
            <a:custGeom>
              <a:avLst/>
              <a:gdLst/>
              <a:ahLst/>
              <a:cxnLst/>
              <a:rect l="l" t="t" r="r" b="b"/>
              <a:pathLst>
                <a:path w="128015" h="123179" extrusionOk="0">
                  <a:moveTo>
                    <a:pt x="66436" y="12973"/>
                  </a:moveTo>
                  <a:cubicBezTo>
                    <a:pt x="72703" y="12973"/>
                    <a:pt x="79021" y="14188"/>
                    <a:pt x="85033" y="16693"/>
                  </a:cubicBezTo>
                  <a:cubicBezTo>
                    <a:pt x="103238" y="24196"/>
                    <a:pt x="115045" y="41935"/>
                    <a:pt x="115045" y="61594"/>
                  </a:cubicBezTo>
                  <a:cubicBezTo>
                    <a:pt x="115045" y="88465"/>
                    <a:pt x="93292" y="110217"/>
                    <a:pt x="66479" y="110217"/>
                  </a:cubicBezTo>
                  <a:cubicBezTo>
                    <a:pt x="46763" y="110217"/>
                    <a:pt x="29023" y="98352"/>
                    <a:pt x="21520" y="80206"/>
                  </a:cubicBezTo>
                  <a:cubicBezTo>
                    <a:pt x="14017" y="62059"/>
                    <a:pt x="18147" y="41121"/>
                    <a:pt x="32048" y="27220"/>
                  </a:cubicBezTo>
                  <a:cubicBezTo>
                    <a:pt x="41343" y="17925"/>
                    <a:pt x="53786" y="12973"/>
                    <a:pt x="66436" y="12973"/>
                  </a:cubicBezTo>
                  <a:close/>
                  <a:moveTo>
                    <a:pt x="66479" y="0"/>
                  </a:moveTo>
                  <a:cubicBezTo>
                    <a:pt x="41528" y="0"/>
                    <a:pt x="19077" y="15006"/>
                    <a:pt x="9539" y="38038"/>
                  </a:cubicBezTo>
                  <a:cubicBezTo>
                    <a:pt x="0" y="61070"/>
                    <a:pt x="5293" y="87534"/>
                    <a:pt x="22916" y="105157"/>
                  </a:cubicBezTo>
                  <a:cubicBezTo>
                    <a:pt x="34693" y="116934"/>
                    <a:pt x="50419" y="123179"/>
                    <a:pt x="66430" y="123179"/>
                  </a:cubicBezTo>
                  <a:cubicBezTo>
                    <a:pt x="74377" y="123179"/>
                    <a:pt x="82395" y="121640"/>
                    <a:pt x="90035" y="118476"/>
                  </a:cubicBezTo>
                  <a:cubicBezTo>
                    <a:pt x="113009" y="108938"/>
                    <a:pt x="128015" y="86487"/>
                    <a:pt x="128015" y="61594"/>
                  </a:cubicBezTo>
                  <a:cubicBezTo>
                    <a:pt x="128015" y="27569"/>
                    <a:pt x="100446" y="0"/>
                    <a:pt x="66479"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8493;p40"/>
            <p:cNvSpPr/>
            <p:nvPr/>
          </p:nvSpPr>
          <p:spPr>
            <a:xfrm>
              <a:off x="3370125" y="2064300"/>
              <a:ext cx="1193800" cy="1488975"/>
            </a:xfrm>
            <a:custGeom>
              <a:avLst/>
              <a:gdLst/>
              <a:ahLst/>
              <a:cxnLst/>
              <a:rect l="l" t="t" r="r" b="b"/>
              <a:pathLst>
                <a:path w="47752" h="59559" extrusionOk="0">
                  <a:moveTo>
                    <a:pt x="1" y="1"/>
                  </a:moveTo>
                  <a:lnTo>
                    <a:pt x="292" y="59558"/>
                  </a:lnTo>
                  <a:lnTo>
                    <a:pt x="47752" y="29896"/>
                  </a:lnTo>
                  <a:lnTo>
                    <a:pt x="1" y="1"/>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8494;p40"/>
            <p:cNvSpPr/>
            <p:nvPr/>
          </p:nvSpPr>
          <p:spPr>
            <a:xfrm>
              <a:off x="398050" y="4443125"/>
              <a:ext cx="6794800" cy="769225"/>
            </a:xfrm>
            <a:custGeom>
              <a:avLst/>
              <a:gdLst/>
              <a:ahLst/>
              <a:cxnLst/>
              <a:rect l="l" t="t" r="r" b="b"/>
              <a:pathLst>
                <a:path w="271792" h="30769" extrusionOk="0">
                  <a:moveTo>
                    <a:pt x="1" y="1"/>
                  </a:moveTo>
                  <a:lnTo>
                    <a:pt x="1" y="30768"/>
                  </a:lnTo>
                  <a:lnTo>
                    <a:pt x="271792" y="30768"/>
                  </a:lnTo>
                  <a:lnTo>
                    <a:pt x="271792" y="1"/>
                  </a:lnTo>
                  <a:close/>
                </a:path>
              </a:pathLst>
            </a:custGeom>
            <a:solidFill>
              <a:srgbClr val="043B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8495;p40"/>
            <p:cNvSpPr/>
            <p:nvPr/>
          </p:nvSpPr>
          <p:spPr>
            <a:xfrm>
              <a:off x="617625" y="4565275"/>
              <a:ext cx="6310600" cy="34925"/>
            </a:xfrm>
            <a:custGeom>
              <a:avLst/>
              <a:gdLst/>
              <a:ahLst/>
              <a:cxnLst/>
              <a:rect l="l" t="t" r="r" b="b"/>
              <a:pathLst>
                <a:path w="252424" h="1397" extrusionOk="0">
                  <a:moveTo>
                    <a:pt x="0" y="0"/>
                  </a:moveTo>
                  <a:lnTo>
                    <a:pt x="0" y="1396"/>
                  </a:lnTo>
                  <a:lnTo>
                    <a:pt x="252423" y="1396"/>
                  </a:lnTo>
                  <a:lnTo>
                    <a:pt x="252423" y="0"/>
                  </a:lnTo>
                  <a:close/>
                </a:path>
              </a:pathLst>
            </a:custGeom>
            <a:solidFill>
              <a:srgbClr val="D9E2E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8496;p40"/>
            <p:cNvSpPr/>
            <p:nvPr/>
          </p:nvSpPr>
          <p:spPr>
            <a:xfrm>
              <a:off x="617625" y="4565275"/>
              <a:ext cx="2576600" cy="34925"/>
            </a:xfrm>
            <a:custGeom>
              <a:avLst/>
              <a:gdLst/>
              <a:ahLst/>
              <a:cxnLst/>
              <a:rect l="l" t="t" r="r" b="b"/>
              <a:pathLst>
                <a:path w="103064" h="1397" extrusionOk="0">
                  <a:moveTo>
                    <a:pt x="0" y="0"/>
                  </a:moveTo>
                  <a:lnTo>
                    <a:pt x="0" y="1396"/>
                  </a:lnTo>
                  <a:lnTo>
                    <a:pt x="103063" y="1396"/>
                  </a:lnTo>
                  <a:lnTo>
                    <a:pt x="103063" y="0"/>
                  </a:ln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8497;p40"/>
            <p:cNvSpPr/>
            <p:nvPr/>
          </p:nvSpPr>
          <p:spPr>
            <a:xfrm>
              <a:off x="1825925" y="4761575"/>
              <a:ext cx="167250" cy="234125"/>
            </a:xfrm>
            <a:custGeom>
              <a:avLst/>
              <a:gdLst/>
              <a:ahLst/>
              <a:cxnLst/>
              <a:rect l="l" t="t" r="r" b="b"/>
              <a:pathLst>
                <a:path w="6690" h="9365" extrusionOk="0">
                  <a:moveTo>
                    <a:pt x="1" y="0"/>
                  </a:moveTo>
                  <a:lnTo>
                    <a:pt x="1" y="9364"/>
                  </a:lnTo>
                  <a:lnTo>
                    <a:pt x="6690" y="4653"/>
                  </a:lnTo>
                  <a:lnTo>
                    <a:pt x="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8498;p40"/>
            <p:cNvSpPr/>
            <p:nvPr/>
          </p:nvSpPr>
          <p:spPr>
            <a:xfrm>
              <a:off x="2022225"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8499;p40"/>
            <p:cNvSpPr/>
            <p:nvPr/>
          </p:nvSpPr>
          <p:spPr>
            <a:xfrm>
              <a:off x="1351925" y="4761575"/>
              <a:ext cx="167225" cy="234125"/>
            </a:xfrm>
            <a:custGeom>
              <a:avLst/>
              <a:gdLst/>
              <a:ahLst/>
              <a:cxnLst/>
              <a:rect l="l" t="t" r="r" b="b"/>
              <a:pathLst>
                <a:path w="6689" h="9365" extrusionOk="0">
                  <a:moveTo>
                    <a:pt x="0" y="0"/>
                  </a:moveTo>
                  <a:lnTo>
                    <a:pt x="0" y="9364"/>
                  </a:lnTo>
                  <a:lnTo>
                    <a:pt x="6689" y="4653"/>
                  </a:ln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8500;p40"/>
            <p:cNvSpPr/>
            <p:nvPr/>
          </p:nvSpPr>
          <p:spPr>
            <a:xfrm>
              <a:off x="877900" y="4761575"/>
              <a:ext cx="167225" cy="234125"/>
            </a:xfrm>
            <a:custGeom>
              <a:avLst/>
              <a:gdLst/>
              <a:ahLst/>
              <a:cxnLst/>
              <a:rect l="l" t="t" r="r" b="b"/>
              <a:pathLst>
                <a:path w="6689" h="9365" extrusionOk="0">
                  <a:moveTo>
                    <a:pt x="6689" y="0"/>
                  </a:moveTo>
                  <a:lnTo>
                    <a:pt x="0" y="4653"/>
                  </a:lnTo>
                  <a:lnTo>
                    <a:pt x="6689" y="9364"/>
                  </a:lnTo>
                  <a:lnTo>
                    <a:pt x="6689"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8501;p40"/>
            <p:cNvSpPr/>
            <p:nvPr/>
          </p:nvSpPr>
          <p:spPr>
            <a:xfrm>
              <a:off x="809550" y="4761575"/>
              <a:ext cx="39300" cy="234125"/>
            </a:xfrm>
            <a:custGeom>
              <a:avLst/>
              <a:gdLst/>
              <a:ahLst/>
              <a:cxnLst/>
              <a:rect l="l" t="t" r="r" b="b"/>
              <a:pathLst>
                <a:path w="1572" h="9365" extrusionOk="0">
                  <a:moveTo>
                    <a:pt x="1" y="0"/>
                  </a:moveTo>
                  <a:lnTo>
                    <a:pt x="1" y="9364"/>
                  </a:lnTo>
                  <a:lnTo>
                    <a:pt x="1571" y="9364"/>
                  </a:lnTo>
                  <a:lnTo>
                    <a:pt x="1571"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8502;p40"/>
            <p:cNvSpPr/>
            <p:nvPr/>
          </p:nvSpPr>
          <p:spPr>
            <a:xfrm>
              <a:off x="5477050" y="4719400"/>
              <a:ext cx="303925" cy="299550"/>
            </a:xfrm>
            <a:custGeom>
              <a:avLst/>
              <a:gdLst/>
              <a:ahLst/>
              <a:cxnLst/>
              <a:rect l="l" t="t" r="r" b="b"/>
              <a:pathLst>
                <a:path w="12157" h="11982" extrusionOk="0">
                  <a:moveTo>
                    <a:pt x="6050" y="4072"/>
                  </a:moveTo>
                  <a:cubicBezTo>
                    <a:pt x="7155" y="4072"/>
                    <a:pt x="8027" y="4944"/>
                    <a:pt x="8027" y="5991"/>
                  </a:cubicBezTo>
                  <a:cubicBezTo>
                    <a:pt x="8067" y="7217"/>
                    <a:pt x="7085" y="8013"/>
                    <a:pt x="6068" y="8013"/>
                  </a:cubicBezTo>
                  <a:cubicBezTo>
                    <a:pt x="5589" y="8013"/>
                    <a:pt x="5103" y="7836"/>
                    <a:pt x="4712" y="7445"/>
                  </a:cubicBezTo>
                  <a:cubicBezTo>
                    <a:pt x="3432" y="6224"/>
                    <a:pt x="4305" y="4072"/>
                    <a:pt x="6050" y="4072"/>
                  </a:cubicBezTo>
                  <a:close/>
                  <a:moveTo>
                    <a:pt x="5410" y="0"/>
                  </a:moveTo>
                  <a:cubicBezTo>
                    <a:pt x="5119" y="582"/>
                    <a:pt x="4886" y="1105"/>
                    <a:pt x="4712" y="1687"/>
                  </a:cubicBezTo>
                  <a:lnTo>
                    <a:pt x="3956" y="1978"/>
                  </a:lnTo>
                  <a:cubicBezTo>
                    <a:pt x="3432" y="1745"/>
                    <a:pt x="2851" y="1513"/>
                    <a:pt x="2269" y="1338"/>
                  </a:cubicBezTo>
                  <a:lnTo>
                    <a:pt x="1280" y="2269"/>
                  </a:lnTo>
                  <a:cubicBezTo>
                    <a:pt x="1513" y="2850"/>
                    <a:pt x="1746" y="3374"/>
                    <a:pt x="1978" y="3897"/>
                  </a:cubicBezTo>
                  <a:lnTo>
                    <a:pt x="1687" y="4653"/>
                  </a:lnTo>
                  <a:cubicBezTo>
                    <a:pt x="1106" y="4828"/>
                    <a:pt x="524" y="5060"/>
                    <a:pt x="1" y="5351"/>
                  </a:cubicBezTo>
                  <a:lnTo>
                    <a:pt x="1" y="6689"/>
                  </a:lnTo>
                  <a:cubicBezTo>
                    <a:pt x="524" y="6980"/>
                    <a:pt x="1106" y="7154"/>
                    <a:pt x="1687" y="7387"/>
                  </a:cubicBezTo>
                  <a:lnTo>
                    <a:pt x="1978" y="8085"/>
                  </a:lnTo>
                  <a:cubicBezTo>
                    <a:pt x="1746" y="8667"/>
                    <a:pt x="1513" y="9190"/>
                    <a:pt x="1338" y="9772"/>
                  </a:cubicBezTo>
                  <a:lnTo>
                    <a:pt x="2269" y="10702"/>
                  </a:lnTo>
                  <a:cubicBezTo>
                    <a:pt x="2851" y="10528"/>
                    <a:pt x="3432" y="10295"/>
                    <a:pt x="3956" y="10062"/>
                  </a:cubicBezTo>
                  <a:lnTo>
                    <a:pt x="4712" y="10353"/>
                  </a:lnTo>
                  <a:cubicBezTo>
                    <a:pt x="4886" y="10877"/>
                    <a:pt x="5119" y="11458"/>
                    <a:pt x="5410" y="11982"/>
                  </a:cubicBezTo>
                  <a:lnTo>
                    <a:pt x="6748" y="11982"/>
                  </a:lnTo>
                  <a:cubicBezTo>
                    <a:pt x="7038" y="11458"/>
                    <a:pt x="7271" y="10877"/>
                    <a:pt x="7504" y="10353"/>
                  </a:cubicBezTo>
                  <a:lnTo>
                    <a:pt x="8202" y="10062"/>
                  </a:lnTo>
                  <a:cubicBezTo>
                    <a:pt x="8783" y="10295"/>
                    <a:pt x="9365" y="10470"/>
                    <a:pt x="9946" y="10702"/>
                  </a:cubicBezTo>
                  <a:lnTo>
                    <a:pt x="10877" y="9772"/>
                  </a:lnTo>
                  <a:cubicBezTo>
                    <a:pt x="10703" y="9190"/>
                    <a:pt x="10470" y="8608"/>
                    <a:pt x="10179" y="8085"/>
                  </a:cubicBezTo>
                  <a:lnTo>
                    <a:pt x="10528" y="7387"/>
                  </a:lnTo>
                  <a:cubicBezTo>
                    <a:pt x="11052" y="7154"/>
                    <a:pt x="11633" y="6922"/>
                    <a:pt x="12157" y="6631"/>
                  </a:cubicBezTo>
                  <a:lnTo>
                    <a:pt x="12157" y="5351"/>
                  </a:lnTo>
                  <a:cubicBezTo>
                    <a:pt x="11633" y="5060"/>
                    <a:pt x="11052" y="4828"/>
                    <a:pt x="10528" y="4653"/>
                  </a:cubicBezTo>
                  <a:lnTo>
                    <a:pt x="10179" y="3897"/>
                  </a:lnTo>
                  <a:cubicBezTo>
                    <a:pt x="10470" y="3374"/>
                    <a:pt x="10644" y="2792"/>
                    <a:pt x="10819" y="2211"/>
                  </a:cubicBezTo>
                  <a:lnTo>
                    <a:pt x="9888" y="1280"/>
                  </a:lnTo>
                  <a:cubicBezTo>
                    <a:pt x="9307" y="1454"/>
                    <a:pt x="8783" y="1687"/>
                    <a:pt x="8202" y="1978"/>
                  </a:cubicBezTo>
                  <a:lnTo>
                    <a:pt x="7504" y="1687"/>
                  </a:lnTo>
                  <a:cubicBezTo>
                    <a:pt x="7271" y="1105"/>
                    <a:pt x="7038" y="524"/>
                    <a:pt x="67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8503;p40"/>
            <p:cNvSpPr/>
            <p:nvPr/>
          </p:nvSpPr>
          <p:spPr>
            <a:xfrm>
              <a:off x="5997600" y="4752850"/>
              <a:ext cx="349000" cy="229750"/>
            </a:xfrm>
            <a:custGeom>
              <a:avLst/>
              <a:gdLst/>
              <a:ahLst/>
              <a:cxnLst/>
              <a:rect l="l" t="t" r="r" b="b"/>
              <a:pathLst>
                <a:path w="13960" h="9190" extrusionOk="0">
                  <a:moveTo>
                    <a:pt x="12913" y="1047"/>
                  </a:moveTo>
                  <a:lnTo>
                    <a:pt x="12913" y="8143"/>
                  </a:lnTo>
                  <a:lnTo>
                    <a:pt x="1048" y="8143"/>
                  </a:lnTo>
                  <a:lnTo>
                    <a:pt x="1048" y="1047"/>
                  </a:lnTo>
                  <a:close/>
                  <a:moveTo>
                    <a:pt x="1" y="0"/>
                  </a:moveTo>
                  <a:lnTo>
                    <a:pt x="1" y="9190"/>
                  </a:lnTo>
                  <a:lnTo>
                    <a:pt x="13960" y="9190"/>
                  </a:lnTo>
                  <a:lnTo>
                    <a:pt x="1396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8504;p40"/>
            <p:cNvSpPr/>
            <p:nvPr/>
          </p:nvSpPr>
          <p:spPr>
            <a:xfrm>
              <a:off x="6720275" y="4728125"/>
              <a:ext cx="114900" cy="114900"/>
            </a:xfrm>
            <a:custGeom>
              <a:avLst/>
              <a:gdLst/>
              <a:ahLst/>
              <a:cxnLst/>
              <a:rect l="l" t="t" r="r" b="b"/>
              <a:pathLst>
                <a:path w="4596" h="4596" extrusionOk="0">
                  <a:moveTo>
                    <a:pt x="0" y="0"/>
                  </a:moveTo>
                  <a:lnTo>
                    <a:pt x="0" y="1047"/>
                  </a:lnTo>
                  <a:lnTo>
                    <a:pt x="3548" y="1047"/>
                  </a:lnTo>
                  <a:lnTo>
                    <a:pt x="3548" y="4595"/>
                  </a:lnTo>
                  <a:lnTo>
                    <a:pt x="4595" y="4595"/>
                  </a:lnTo>
                  <a:lnTo>
                    <a:pt x="459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8505;p40"/>
            <p:cNvSpPr/>
            <p:nvPr/>
          </p:nvSpPr>
          <p:spPr>
            <a:xfrm>
              <a:off x="6557425" y="4728125"/>
              <a:ext cx="113425" cy="114900"/>
            </a:xfrm>
            <a:custGeom>
              <a:avLst/>
              <a:gdLst/>
              <a:ahLst/>
              <a:cxnLst/>
              <a:rect l="l" t="t" r="r" b="b"/>
              <a:pathLst>
                <a:path w="4537" h="4596" extrusionOk="0">
                  <a:moveTo>
                    <a:pt x="0" y="0"/>
                  </a:moveTo>
                  <a:lnTo>
                    <a:pt x="0" y="4595"/>
                  </a:lnTo>
                  <a:lnTo>
                    <a:pt x="989" y="4595"/>
                  </a:lnTo>
                  <a:lnTo>
                    <a:pt x="989" y="1047"/>
                  </a:lnTo>
                  <a:lnTo>
                    <a:pt x="4537" y="1047"/>
                  </a:lnTo>
                  <a:lnTo>
                    <a:pt x="4537"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8506;p40"/>
            <p:cNvSpPr/>
            <p:nvPr/>
          </p:nvSpPr>
          <p:spPr>
            <a:xfrm>
              <a:off x="6720275" y="4892425"/>
              <a:ext cx="114900" cy="113450"/>
            </a:xfrm>
            <a:custGeom>
              <a:avLst/>
              <a:gdLst/>
              <a:ahLst/>
              <a:cxnLst/>
              <a:rect l="l" t="t" r="r" b="b"/>
              <a:pathLst>
                <a:path w="4596" h="4538" extrusionOk="0">
                  <a:moveTo>
                    <a:pt x="3548" y="1"/>
                  </a:moveTo>
                  <a:lnTo>
                    <a:pt x="3548" y="3549"/>
                  </a:lnTo>
                  <a:lnTo>
                    <a:pt x="0" y="3549"/>
                  </a:lnTo>
                  <a:lnTo>
                    <a:pt x="0" y="4537"/>
                  </a:lnTo>
                  <a:lnTo>
                    <a:pt x="4595" y="4537"/>
                  </a:lnTo>
                  <a:lnTo>
                    <a:pt x="459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8507;p40"/>
            <p:cNvSpPr/>
            <p:nvPr/>
          </p:nvSpPr>
          <p:spPr>
            <a:xfrm>
              <a:off x="6557425" y="4892425"/>
              <a:ext cx="113425" cy="113450"/>
            </a:xfrm>
            <a:custGeom>
              <a:avLst/>
              <a:gdLst/>
              <a:ahLst/>
              <a:cxnLst/>
              <a:rect l="l" t="t" r="r" b="b"/>
              <a:pathLst>
                <a:path w="4537" h="4538" extrusionOk="0">
                  <a:moveTo>
                    <a:pt x="0" y="1"/>
                  </a:moveTo>
                  <a:lnTo>
                    <a:pt x="0" y="4537"/>
                  </a:lnTo>
                  <a:lnTo>
                    <a:pt x="4537" y="4537"/>
                  </a:lnTo>
                  <a:lnTo>
                    <a:pt x="4537" y="3549"/>
                  </a:lnTo>
                  <a:lnTo>
                    <a:pt x="989" y="3549"/>
                  </a:lnTo>
                  <a:lnTo>
                    <a:pt x="98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8508;p40"/>
            <p:cNvSpPr/>
            <p:nvPr/>
          </p:nvSpPr>
          <p:spPr>
            <a:xfrm>
              <a:off x="3116100" y="4521600"/>
              <a:ext cx="142100" cy="120775"/>
            </a:xfrm>
            <a:custGeom>
              <a:avLst/>
              <a:gdLst/>
              <a:ahLst/>
              <a:cxnLst/>
              <a:rect l="l" t="t" r="r" b="b"/>
              <a:pathLst>
                <a:path w="5684" h="4831" extrusionOk="0">
                  <a:moveTo>
                    <a:pt x="3342" y="0"/>
                  </a:moveTo>
                  <a:cubicBezTo>
                    <a:pt x="3308" y="0"/>
                    <a:pt x="3274" y="1"/>
                    <a:pt x="3241" y="2"/>
                  </a:cubicBezTo>
                  <a:cubicBezTo>
                    <a:pt x="3217" y="2"/>
                    <a:pt x="3194" y="1"/>
                    <a:pt x="3170" y="1"/>
                  </a:cubicBezTo>
                  <a:cubicBezTo>
                    <a:pt x="1065" y="1"/>
                    <a:pt x="0" y="2579"/>
                    <a:pt x="1496" y="4132"/>
                  </a:cubicBezTo>
                  <a:cubicBezTo>
                    <a:pt x="1998" y="4615"/>
                    <a:pt x="2606" y="4831"/>
                    <a:pt x="3202" y="4831"/>
                  </a:cubicBezTo>
                  <a:cubicBezTo>
                    <a:pt x="4472" y="4831"/>
                    <a:pt x="5684" y="3851"/>
                    <a:pt x="5684" y="2387"/>
                  </a:cubicBezTo>
                  <a:cubicBezTo>
                    <a:pt x="5684" y="1083"/>
                    <a:pt x="4634" y="0"/>
                    <a:pt x="3342" y="0"/>
                  </a:cubicBezTo>
                  <a:close/>
                </a:path>
              </a:pathLst>
            </a:custGeom>
            <a:solidFill>
              <a:srgbClr val="0090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custDataLst>
      <p:tags r:id="rId1"/>
    </p:custDataLst>
    <p:extLst>
      <p:ext uri="{BB962C8B-B14F-4D97-AF65-F5344CB8AC3E}">
        <p14:creationId xmlns:p14="http://schemas.microsoft.com/office/powerpoint/2010/main" val="2018692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 4"/>
          <p:cNvGrpSpPr/>
          <p:nvPr>
            <p:custDataLst>
              <p:tags r:id="rId2"/>
            </p:custDataLst>
          </p:nvPr>
        </p:nvGrpSpPr>
        <p:grpSpPr>
          <a:xfrm>
            <a:off x="1524000" y="857250"/>
            <a:ext cx="9144000" cy="5143500"/>
            <a:chOff x="1524000" y="857250"/>
            <a:chExt cx="9144000" cy="5143500"/>
          </a:xfrm>
        </p:grpSpPr>
        <p:pic>
          <p:nvPicPr>
            <p:cNvPr id="3" name="frLvdUqUQ0c2715109"/>
            <p:cNvPicPr>
              <a:picLocks noRot="1" noChangeAspect="1"/>
            </p:cNvPicPr>
            <p:nvPr>
              <a:videoFile r:link="rId3"/>
              <p:custDataLst>
                <p:tags r:id="rId4"/>
              </p:custDataLst>
            </p:nvPr>
          </p:nvPicPr>
          <p:blipFill>
            <a:blip r:embed="rId6"/>
            <a:stretch>
              <a:fillRect/>
            </a:stretch>
          </p:blipFill>
          <p:spPr>
            <a:xfrm>
              <a:off x="1524000" y="857250"/>
              <a:ext cx="9144000" cy="5143500"/>
            </a:xfrm>
            <a:prstGeom prst="rect">
              <a:avLst/>
            </a:prstGeom>
          </p:spPr>
        </p:pic>
        <p:pic>
          <p:nvPicPr>
            <p:cNvPr id="4" name="frLvdUqUQ0c2715109_pic"/>
            <p:cNvPicPr>
              <a:picLocks/>
            </p:cNvPicPr>
            <p:nvPr/>
          </p:nvPicPr>
          <p:blipFill>
            <a:blip r:embed="rId7">
              <a:extLst>
                <a:ext uri="{28A0092B-C50C-407E-A947-70E740481C1C}">
                  <a14:useLocalDpi xmlns:a14="http://schemas.microsoft.com/office/drawing/2010/main" val="0"/>
                </a:ext>
              </a:extLst>
            </a:blip>
            <a:stretch>
              <a:fillRect/>
            </a:stretch>
          </p:blipFill>
          <p:spPr>
            <a:xfrm>
              <a:off x="1524000" y="857250"/>
              <a:ext cx="9144000" cy="5143500"/>
            </a:xfrm>
            <a:prstGeom prst="rect">
              <a:avLst/>
            </a:prstGeom>
          </p:spPr>
        </p:pic>
      </p:grpSp>
    </p:spTree>
    <p:custDataLst>
      <p:tags r:id="rId1"/>
    </p:custDataLst>
    <p:extLst>
      <p:ext uri="{BB962C8B-B14F-4D97-AF65-F5344CB8AC3E}">
        <p14:creationId xmlns:p14="http://schemas.microsoft.com/office/powerpoint/2010/main" val="1339805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p:cNvSpPr/>
          <p:nvPr/>
        </p:nvSpPr>
        <p:spPr>
          <a:xfrm>
            <a:off x="7540830" y="578370"/>
            <a:ext cx="4299227" cy="5860529"/>
          </a:xfrm>
          <a:prstGeom prst="rect">
            <a:avLst/>
          </a:prstGeom>
          <a:solidFill>
            <a:srgbClr val="FAF7D6"/>
          </a:solidFill>
          <a:ln>
            <a:noFill/>
          </a:ln>
          <a:effectLst>
            <a:outerShdw blurRad="50800" dist="38100" dir="5400000" algn="t" rotWithShape="0">
              <a:srgbClr val="FF7979">
                <a:alpha val="31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nSpc>
                <a:spcPct val="200000"/>
              </a:lnSpc>
              <a:buFont typeface="Wingdings" panose="05000000000000000000" pitchFamily="2" charset="2"/>
              <a:buChar char="Ø"/>
            </a:pPr>
            <a:r>
              <a:rPr lang="tr-TR" sz="3200" dirty="0">
                <a:solidFill>
                  <a:schemeClr val="tx1"/>
                </a:solidFill>
              </a:rPr>
              <a:t>Allah rızası</a:t>
            </a:r>
          </a:p>
          <a:p>
            <a:pPr marL="571500" indent="-571500">
              <a:lnSpc>
                <a:spcPct val="200000"/>
              </a:lnSpc>
              <a:buFont typeface="Wingdings" panose="05000000000000000000" pitchFamily="2" charset="2"/>
              <a:buChar char="Ø"/>
            </a:pPr>
            <a:r>
              <a:rPr lang="tr-TR" sz="3200" dirty="0">
                <a:solidFill>
                  <a:schemeClr val="tx1"/>
                </a:solidFill>
              </a:rPr>
              <a:t>Karşılıksız olarak</a:t>
            </a:r>
          </a:p>
          <a:p>
            <a:pPr marL="571500" indent="-571500">
              <a:lnSpc>
                <a:spcPct val="200000"/>
              </a:lnSpc>
              <a:buFont typeface="Wingdings" panose="05000000000000000000" pitchFamily="2" charset="2"/>
              <a:buChar char="Ø"/>
            </a:pPr>
            <a:r>
              <a:rPr lang="tr-TR" sz="3200" dirty="0">
                <a:solidFill>
                  <a:schemeClr val="tx1"/>
                </a:solidFill>
              </a:rPr>
              <a:t>Yardım</a:t>
            </a:r>
          </a:p>
          <a:p>
            <a:pPr marL="571500" indent="-571500">
              <a:lnSpc>
                <a:spcPct val="200000"/>
              </a:lnSpc>
              <a:buFont typeface="Wingdings" panose="05000000000000000000" pitchFamily="2" charset="2"/>
              <a:buChar char="Ø"/>
            </a:pPr>
            <a:r>
              <a:rPr lang="tr-TR" sz="3200" dirty="0">
                <a:solidFill>
                  <a:schemeClr val="tx1"/>
                </a:solidFill>
              </a:rPr>
              <a:t>Maddi</a:t>
            </a:r>
          </a:p>
          <a:p>
            <a:pPr marL="571500" indent="-571500">
              <a:lnSpc>
                <a:spcPct val="200000"/>
              </a:lnSpc>
              <a:buFont typeface="Wingdings" panose="05000000000000000000" pitchFamily="2" charset="2"/>
              <a:buChar char="Ø"/>
            </a:pPr>
            <a:r>
              <a:rPr lang="tr-TR" sz="3200" dirty="0">
                <a:solidFill>
                  <a:schemeClr val="tx1"/>
                </a:solidFill>
              </a:rPr>
              <a:t>Manevi</a:t>
            </a:r>
          </a:p>
        </p:txBody>
      </p:sp>
      <p:sp>
        <p:nvSpPr>
          <p:cNvPr id="4" name="Çentikli Sağ Ok 3"/>
          <p:cNvSpPr/>
          <p:nvPr/>
        </p:nvSpPr>
        <p:spPr>
          <a:xfrm>
            <a:off x="351943" y="1530349"/>
            <a:ext cx="6975133" cy="3797301"/>
          </a:xfrm>
          <a:prstGeom prst="notchedRightArrow">
            <a:avLst>
              <a:gd name="adj1" fmla="val 36272"/>
              <a:gd name="adj2" fmla="val 5179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Verilen cümleleri kullanarak </a:t>
            </a:r>
            <a:r>
              <a:rPr lang="tr-TR" sz="3200" b="1" dirty="0">
                <a:solidFill>
                  <a:prstClr val="black"/>
                </a:solidFill>
                <a:latin typeface="Calibri" panose="020F0502020204030204"/>
              </a:rPr>
              <a:t>SADAKA</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tanımı yapınız.</a:t>
            </a:r>
          </a:p>
        </p:txBody>
      </p:sp>
      <p:sp>
        <p:nvSpPr>
          <p:cNvPr id="16" name="İçerik Yer Tutucusu 2"/>
          <p:cNvSpPr txBox="1">
            <a:spLocks/>
          </p:cNvSpPr>
          <p:nvPr>
            <p:custDataLst>
              <p:tags r:id="rId2"/>
            </p:custDataLst>
          </p:nvPr>
        </p:nvSpPr>
        <p:spPr>
          <a:xfrm>
            <a:off x="0" y="278108"/>
            <a:ext cx="4992914" cy="679835"/>
          </a:xfrm>
          <a:prstGeom prst="rect">
            <a:avLst/>
          </a:prstGeom>
          <a:solidFill>
            <a:schemeClr val="accent5">
              <a:lumMod val="20000"/>
              <a:lumOff val="80000"/>
            </a:schemeClr>
          </a:solidFill>
        </p:spPr>
        <p:style>
          <a:lnRef idx="0">
            <a:schemeClr val="accent1"/>
          </a:lnRef>
          <a:fillRef idx="3">
            <a:schemeClr val="accent1"/>
          </a:fillRef>
          <a:effectRef idx="3">
            <a:schemeClr val="accent1"/>
          </a:effectRef>
          <a:fontRef idx="minor">
            <a:schemeClr val="lt1"/>
          </a:fontRef>
        </p:style>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600" b="0" i="0" u="none" strike="noStrike" kern="1200" cap="none" spc="0" normalizeH="0" baseline="0" noProof="0" dirty="0">
                <a:ln>
                  <a:noFill/>
                </a:ln>
                <a:solidFill>
                  <a:schemeClr val="tx1"/>
                </a:solidFill>
                <a:effectLst/>
                <a:uLnTx/>
                <a:uFillTx/>
                <a:latin typeface="Calibri" panose="020F0502020204030204"/>
                <a:ea typeface="+mn-ea"/>
                <a:cs typeface="+mn-cs"/>
              </a:rPr>
              <a:t>SADAKA NE DEMEK?</a:t>
            </a:r>
          </a:p>
        </p:txBody>
      </p:sp>
    </p:spTree>
    <p:custDataLst>
      <p:tags r:id="rId1"/>
    </p:custDataLst>
    <p:extLst>
      <p:ext uri="{BB962C8B-B14F-4D97-AF65-F5344CB8AC3E}">
        <p14:creationId xmlns:p14="http://schemas.microsoft.com/office/powerpoint/2010/main" val="64655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500"/>
                                        <p:tgtEl>
                                          <p:spTgt spid="16">
                                            <p:bg/>
                                          </p:spTgt>
                                        </p:tgtEl>
                                      </p:cBhvr>
                                    </p:animEffect>
                                    <p:anim calcmode="lin" valueType="num">
                                      <p:cBhvr>
                                        <p:cTn id="8" dur="500" fill="hold"/>
                                        <p:tgtEl>
                                          <p:spTgt spid="16">
                                            <p:bg/>
                                          </p:spTgt>
                                        </p:tgtEl>
                                        <p:attrNameLst>
                                          <p:attrName>ppt_x</p:attrName>
                                        </p:attrNameLst>
                                      </p:cBhvr>
                                      <p:tavLst>
                                        <p:tav tm="0">
                                          <p:val>
                                            <p:strVal val="#ppt_x"/>
                                          </p:val>
                                        </p:tav>
                                        <p:tav tm="100000">
                                          <p:val>
                                            <p:strVal val="#ppt_x"/>
                                          </p:val>
                                        </p:tav>
                                      </p:tavLst>
                                    </p:anim>
                                    <p:anim calcmode="lin" valueType="num">
                                      <p:cBhvr>
                                        <p:cTn id="9" dur="500" fill="hold"/>
                                        <p:tgtEl>
                                          <p:spTgt spid="16">
                                            <p:bg/>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anim calcmode="lin" valueType="num">
                                      <p:cBhvr>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P spid="16" grpId="0" uiExpand="1"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Çapraz Köşesi Kesik Dikdörtgen 11"/>
          <p:cNvSpPr/>
          <p:nvPr/>
        </p:nvSpPr>
        <p:spPr>
          <a:xfrm>
            <a:off x="2256972" y="730681"/>
            <a:ext cx="9698468" cy="1493571"/>
          </a:xfrm>
          <a:prstGeom prst="snip2DiagRect">
            <a:avLst>
              <a:gd name="adj1" fmla="val 0"/>
              <a:gd name="adj2" fmla="val 17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ikdörtgen 10"/>
          <p:cNvSpPr/>
          <p:nvPr/>
        </p:nvSpPr>
        <p:spPr>
          <a:xfrm>
            <a:off x="2376080" y="882323"/>
            <a:ext cx="9445805" cy="1192313"/>
          </a:xfrm>
          <a:prstGeom prst="rect">
            <a:avLst/>
          </a:prstGeom>
        </p:spPr>
        <p:txBody>
          <a:bodyPr wrap="square">
            <a:spAutoFit/>
          </a:bodyPr>
          <a:lstStyle/>
          <a:p>
            <a:pPr algn="just"/>
            <a:r>
              <a:rPr lang="tr-TR" sz="3600" dirty="0"/>
              <a:t>Allah rızası için yapılan her türlü karşılıksız yardımlara </a:t>
            </a:r>
            <a:r>
              <a:rPr lang="tr-TR" sz="3600" b="1" dirty="0"/>
              <a:t>sadaka</a:t>
            </a:r>
            <a:r>
              <a:rPr lang="tr-TR" sz="3600" dirty="0"/>
              <a:t> denir.</a:t>
            </a:r>
          </a:p>
        </p:txBody>
      </p:sp>
      <p:sp>
        <p:nvSpPr>
          <p:cNvPr id="13" name="Arrow: Pentagon 27">
            <a:extLst>
              <a:ext uri="{FF2B5EF4-FFF2-40B4-BE49-F238E27FC236}">
                <a16:creationId xmlns:a16="http://schemas.microsoft.com/office/drawing/2014/main" id="{20077600-62DF-4D0C-B276-1796769E4A5D}"/>
              </a:ext>
            </a:extLst>
          </p:cNvPr>
          <p:cNvSpPr/>
          <p:nvPr/>
        </p:nvSpPr>
        <p:spPr>
          <a:xfrm rot="5400000">
            <a:off x="-1235766" y="2220565"/>
            <a:ext cx="4651513" cy="1934818"/>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Right Triangle 28">
            <a:extLst>
              <a:ext uri="{FF2B5EF4-FFF2-40B4-BE49-F238E27FC236}">
                <a16:creationId xmlns:a16="http://schemas.microsoft.com/office/drawing/2014/main" id="{9B1C5502-E557-4BF0-AD6A-FE6514C2885C}"/>
              </a:ext>
            </a:extLst>
          </p:cNvPr>
          <p:cNvSpPr/>
          <p:nvPr/>
        </p:nvSpPr>
        <p:spPr>
          <a:xfrm rot="5400000">
            <a:off x="102704" y="882094"/>
            <a:ext cx="1974574" cy="1934819"/>
          </a:xfrm>
          <a:prstGeom prst="rtTriangle">
            <a:avLst/>
          </a:prstGeom>
          <a:gradFill>
            <a:gsLst>
              <a:gs pos="27000">
                <a:srgbClr val="DF5F7D"/>
              </a:gs>
              <a:gs pos="0">
                <a:srgbClr val="D52B53"/>
              </a:gs>
              <a:gs pos="81000">
                <a:srgbClr val="DF5F7D"/>
              </a:gs>
              <a:gs pos="90000">
                <a:srgbClr val="D52B53"/>
              </a:gs>
              <a:gs pos="100000">
                <a:srgbClr val="DF5F7D"/>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Rounded Corners 29">
            <a:extLst>
              <a:ext uri="{FF2B5EF4-FFF2-40B4-BE49-F238E27FC236}">
                <a16:creationId xmlns:a16="http://schemas.microsoft.com/office/drawing/2014/main" id="{4453CDB8-A9D0-445C-9D23-D5025BB61289}"/>
              </a:ext>
            </a:extLst>
          </p:cNvPr>
          <p:cNvSpPr/>
          <p:nvPr/>
        </p:nvSpPr>
        <p:spPr>
          <a:xfrm>
            <a:off x="478243" y="4254866"/>
            <a:ext cx="1223493" cy="115910"/>
          </a:xfrm>
          <a:prstGeom prst="roundRect">
            <a:avLst>
              <a:gd name="adj" fmla="val 50000"/>
            </a:avLst>
          </a:prstGeom>
          <a:solidFill>
            <a:srgbClr val="DE5B7A"/>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30">
            <a:extLst>
              <a:ext uri="{FF2B5EF4-FFF2-40B4-BE49-F238E27FC236}">
                <a16:creationId xmlns:a16="http://schemas.microsoft.com/office/drawing/2014/main" id="{2D07F2AE-D226-4549-A6E3-BB048AD11A19}"/>
              </a:ext>
            </a:extLst>
          </p:cNvPr>
          <p:cNvSpPr txBox="1"/>
          <p:nvPr/>
        </p:nvSpPr>
        <p:spPr>
          <a:xfrm>
            <a:off x="287241" y="871918"/>
            <a:ext cx="900274" cy="1200329"/>
          </a:xfrm>
          <a:prstGeom prst="rect">
            <a:avLst/>
          </a:prstGeom>
          <a:noFill/>
        </p:spPr>
        <p:txBody>
          <a:bodyPr wrap="square" rtlCol="0">
            <a:spAutoFit/>
          </a:bodyPr>
          <a:lstStyle/>
          <a:p>
            <a:r>
              <a:rPr lang="tr-TR" sz="7200" dirty="0">
                <a:solidFill>
                  <a:schemeClr val="tx1">
                    <a:lumMod val="75000"/>
                    <a:lumOff val="25000"/>
                  </a:schemeClr>
                </a:solidFill>
                <a:latin typeface="Arial Black" panose="020B0A04020102020204" pitchFamily="34" charset="0"/>
              </a:rPr>
              <a:t>6</a:t>
            </a:r>
            <a:endParaRPr lang="en-IN" sz="7200" dirty="0">
              <a:solidFill>
                <a:schemeClr val="tx1">
                  <a:lumMod val="75000"/>
                  <a:lumOff val="25000"/>
                </a:schemeClr>
              </a:solidFill>
              <a:latin typeface="Arial Black" panose="020B0A04020102020204" pitchFamily="34" charset="0"/>
            </a:endParaRPr>
          </a:p>
        </p:txBody>
      </p:sp>
      <p:sp>
        <p:nvSpPr>
          <p:cNvPr id="21" name="TextBox 31">
            <a:extLst>
              <a:ext uri="{FF2B5EF4-FFF2-40B4-BE49-F238E27FC236}">
                <a16:creationId xmlns:a16="http://schemas.microsoft.com/office/drawing/2014/main" id="{8D116CDA-41A4-436D-BFE0-0F671105FF46}"/>
              </a:ext>
            </a:extLst>
          </p:cNvPr>
          <p:cNvSpPr txBox="1"/>
          <p:nvPr/>
        </p:nvSpPr>
        <p:spPr>
          <a:xfrm>
            <a:off x="122580" y="3192472"/>
            <a:ext cx="1933625" cy="584775"/>
          </a:xfrm>
          <a:prstGeom prst="rect">
            <a:avLst/>
          </a:prstGeom>
          <a:noFill/>
        </p:spPr>
        <p:txBody>
          <a:bodyPr wrap="square" rtlCol="0">
            <a:spAutoFit/>
          </a:bodyPr>
          <a:lstStyle/>
          <a:p>
            <a:pPr algn="ctr"/>
            <a:r>
              <a:rPr lang="tr-TR" sz="3200" b="1" dirty="0"/>
              <a:t>SADAKA</a:t>
            </a:r>
            <a:endParaRPr lang="en-IN" sz="3200" b="1" spc="3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22" name="Graphic 33" descr="Network">
            <a:extLst>
              <a:ext uri="{FF2B5EF4-FFF2-40B4-BE49-F238E27FC236}">
                <a16:creationId xmlns:a16="http://schemas.microsoft.com/office/drawing/2014/main" id="{9286368C-A363-49BD-BFA3-B1797CDD0DD6}"/>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7570" y="4613276"/>
            <a:ext cx="442511" cy="442511"/>
          </a:xfrm>
          <a:prstGeom prst="rect">
            <a:avLst/>
          </a:prstGeom>
        </p:spPr>
      </p:pic>
      <p:sp>
        <p:nvSpPr>
          <p:cNvPr id="17" name="Google Shape;902;p33"/>
          <p:cNvSpPr txBox="1">
            <a:spLocks/>
          </p:cNvSpPr>
          <p:nvPr/>
        </p:nvSpPr>
        <p:spPr>
          <a:xfrm>
            <a:off x="6050643" y="2496458"/>
            <a:ext cx="2971800" cy="113545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2400"/>
              <a:buFont typeface="Permanent Marker"/>
              <a:buNone/>
              <a:defRPr sz="2400" b="0" i="0" u="none" strike="noStrike" cap="none">
                <a:solidFill>
                  <a:srgbClr val="000000"/>
                </a:solidFill>
                <a:latin typeface="Permanent Marker"/>
                <a:ea typeface="Permanent Marker"/>
                <a:cs typeface="Permanent Marker"/>
                <a:sym typeface="Permanent Marker"/>
              </a:defRPr>
            </a:lvl1pPr>
            <a:lvl2pPr marR="0" lvl="1"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2pPr>
            <a:lvl3pPr marR="0" lvl="2"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3pPr>
            <a:lvl4pPr marR="0" lvl="3"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4pPr>
            <a:lvl5pPr marR="0" lvl="4"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5pPr>
            <a:lvl6pPr marR="0" lvl="5"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6pPr>
            <a:lvl7pPr marR="0" lvl="6"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7pPr>
            <a:lvl8pPr marR="0" lvl="7"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8pPr>
            <a:lvl9pPr marR="0" lvl="8" algn="ctr" rtl="0">
              <a:lnSpc>
                <a:spcPct val="100000"/>
              </a:lnSpc>
              <a:spcBef>
                <a:spcPts val="0"/>
              </a:spcBef>
              <a:spcAft>
                <a:spcPts val="0"/>
              </a:spcAft>
              <a:buClr>
                <a:srgbClr val="000000"/>
              </a:buClr>
              <a:buSzPts val="3000"/>
              <a:buFont typeface="Permanent Marker"/>
              <a:buNone/>
              <a:defRPr sz="3000" b="0" i="0" u="none" strike="noStrike" cap="none">
                <a:solidFill>
                  <a:srgbClr val="000000"/>
                </a:solidFill>
                <a:latin typeface="Permanent Marker"/>
                <a:ea typeface="Permanent Marker"/>
                <a:cs typeface="Permanent Marker"/>
                <a:sym typeface="Permanent Marker"/>
              </a:defRPr>
            </a:lvl9pPr>
          </a:lstStyle>
          <a:p>
            <a:pPr>
              <a:defRPr/>
            </a:pPr>
            <a:r>
              <a:rPr lang="tr-TR" sz="3200" kern="0" dirty="0">
                <a:latin typeface="Arial"/>
              </a:rPr>
              <a:t>Sadakanın belli başlı özellikleri</a:t>
            </a:r>
            <a:endParaRPr lang="en-US" sz="3200" kern="0" dirty="0">
              <a:latin typeface="Arial"/>
            </a:endParaRPr>
          </a:p>
        </p:txBody>
      </p:sp>
      <p:grpSp>
        <p:nvGrpSpPr>
          <p:cNvPr id="18" name="Google Shape;919;p33"/>
          <p:cNvGrpSpPr/>
          <p:nvPr/>
        </p:nvGrpSpPr>
        <p:grpSpPr>
          <a:xfrm rot="592411">
            <a:off x="9037482" y="3138100"/>
            <a:ext cx="824975" cy="437855"/>
            <a:chOff x="6337825" y="1371895"/>
            <a:chExt cx="387677" cy="206770"/>
          </a:xfrm>
        </p:grpSpPr>
        <p:sp>
          <p:nvSpPr>
            <p:cNvPr id="19" name="Google Shape;920;p33"/>
            <p:cNvSpPr/>
            <p:nvPr/>
          </p:nvSpPr>
          <p:spPr>
            <a:xfrm>
              <a:off x="6337825" y="1371895"/>
              <a:ext cx="387677" cy="206770"/>
            </a:xfrm>
            <a:custGeom>
              <a:avLst/>
              <a:gdLst/>
              <a:ahLst/>
              <a:cxnLst/>
              <a:rect l="l" t="t" r="r" b="b"/>
              <a:pathLst>
                <a:path w="29948" h="15973" extrusionOk="0">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FED58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0" name="Google Shape;921;p33"/>
            <p:cNvSpPr/>
            <p:nvPr/>
          </p:nvSpPr>
          <p:spPr>
            <a:xfrm>
              <a:off x="6337825" y="1371895"/>
              <a:ext cx="387677" cy="206770"/>
            </a:xfrm>
            <a:custGeom>
              <a:avLst/>
              <a:gdLst/>
              <a:ahLst/>
              <a:cxnLst/>
              <a:rect l="l" t="t" r="r" b="b"/>
              <a:pathLst>
                <a:path w="29948" h="15973" extrusionOk="0">
                  <a:moveTo>
                    <a:pt x="3015" y="937"/>
                  </a:moveTo>
                  <a:cubicBezTo>
                    <a:pt x="3050" y="937"/>
                    <a:pt x="3085" y="938"/>
                    <a:pt x="3119" y="941"/>
                  </a:cubicBezTo>
                  <a:cubicBezTo>
                    <a:pt x="4451" y="1028"/>
                    <a:pt x="5804" y="1039"/>
                    <a:pt x="7086" y="1420"/>
                  </a:cubicBezTo>
                  <a:cubicBezTo>
                    <a:pt x="8173" y="1743"/>
                    <a:pt x="9304" y="1855"/>
                    <a:pt x="10400" y="2159"/>
                  </a:cubicBezTo>
                  <a:cubicBezTo>
                    <a:pt x="11201" y="2382"/>
                    <a:pt x="11972" y="2891"/>
                    <a:pt x="12849" y="2891"/>
                  </a:cubicBezTo>
                  <a:cubicBezTo>
                    <a:pt x="12951" y="2891"/>
                    <a:pt x="13053" y="2884"/>
                    <a:pt x="13158" y="2870"/>
                  </a:cubicBezTo>
                  <a:cubicBezTo>
                    <a:pt x="13190" y="2865"/>
                    <a:pt x="13222" y="2863"/>
                    <a:pt x="13253" y="2863"/>
                  </a:cubicBezTo>
                  <a:cubicBezTo>
                    <a:pt x="13594" y="2863"/>
                    <a:pt x="13889" y="3108"/>
                    <a:pt x="14156" y="3234"/>
                  </a:cubicBezTo>
                  <a:cubicBezTo>
                    <a:pt x="16088" y="4126"/>
                    <a:pt x="18148" y="4743"/>
                    <a:pt x="19918" y="5993"/>
                  </a:cubicBezTo>
                  <a:cubicBezTo>
                    <a:pt x="20752" y="6583"/>
                    <a:pt x="21686" y="7040"/>
                    <a:pt x="22541" y="7616"/>
                  </a:cubicBezTo>
                  <a:cubicBezTo>
                    <a:pt x="22641" y="7683"/>
                    <a:pt x="22718" y="7735"/>
                    <a:pt x="22784" y="7735"/>
                  </a:cubicBezTo>
                  <a:cubicBezTo>
                    <a:pt x="22872" y="7735"/>
                    <a:pt x="22938" y="7641"/>
                    <a:pt x="23008" y="7365"/>
                  </a:cubicBezTo>
                  <a:cubicBezTo>
                    <a:pt x="23235" y="6469"/>
                    <a:pt x="23471" y="5497"/>
                    <a:pt x="24333" y="4893"/>
                  </a:cubicBezTo>
                  <a:cubicBezTo>
                    <a:pt x="24442" y="4818"/>
                    <a:pt x="24523" y="4788"/>
                    <a:pt x="24587" y="4788"/>
                  </a:cubicBezTo>
                  <a:cubicBezTo>
                    <a:pt x="24795" y="4788"/>
                    <a:pt x="24815" y="5109"/>
                    <a:pt x="24966" y="5225"/>
                  </a:cubicBezTo>
                  <a:cubicBezTo>
                    <a:pt x="25319" y="5275"/>
                    <a:pt x="25425" y="5488"/>
                    <a:pt x="25385" y="5841"/>
                  </a:cubicBezTo>
                  <a:cubicBezTo>
                    <a:pt x="25369" y="5990"/>
                    <a:pt x="25413" y="6124"/>
                    <a:pt x="25550" y="6124"/>
                  </a:cubicBezTo>
                  <a:cubicBezTo>
                    <a:pt x="25597" y="6124"/>
                    <a:pt x="25656" y="6108"/>
                    <a:pt x="25727" y="6071"/>
                  </a:cubicBezTo>
                  <a:cubicBezTo>
                    <a:pt x="25753" y="6057"/>
                    <a:pt x="25776" y="6052"/>
                    <a:pt x="25796" y="6052"/>
                  </a:cubicBezTo>
                  <a:cubicBezTo>
                    <a:pt x="25902" y="6052"/>
                    <a:pt x="25921" y="6220"/>
                    <a:pt x="25912" y="6242"/>
                  </a:cubicBezTo>
                  <a:cubicBezTo>
                    <a:pt x="25652" y="6891"/>
                    <a:pt x="26230" y="7301"/>
                    <a:pt x="26455" y="7735"/>
                  </a:cubicBezTo>
                  <a:cubicBezTo>
                    <a:pt x="26699" y="8207"/>
                    <a:pt x="26762" y="8899"/>
                    <a:pt x="27401" y="9132"/>
                  </a:cubicBezTo>
                  <a:cubicBezTo>
                    <a:pt x="27444" y="9151"/>
                    <a:pt x="27486" y="9174"/>
                    <a:pt x="27525" y="9199"/>
                  </a:cubicBezTo>
                  <a:cubicBezTo>
                    <a:pt x="27065" y="9851"/>
                    <a:pt x="28067" y="10134"/>
                    <a:pt x="27913" y="10741"/>
                  </a:cubicBezTo>
                  <a:cubicBezTo>
                    <a:pt x="27858" y="10957"/>
                    <a:pt x="27953" y="11231"/>
                    <a:pt x="28163" y="11460"/>
                  </a:cubicBezTo>
                  <a:cubicBezTo>
                    <a:pt x="28373" y="11688"/>
                    <a:pt x="28470" y="12020"/>
                    <a:pt x="28504" y="12374"/>
                  </a:cubicBezTo>
                  <a:cubicBezTo>
                    <a:pt x="28546" y="12802"/>
                    <a:pt x="28291" y="13317"/>
                    <a:pt x="28863" y="13653"/>
                  </a:cubicBezTo>
                  <a:cubicBezTo>
                    <a:pt x="29089" y="13785"/>
                    <a:pt x="28448" y="14723"/>
                    <a:pt x="28031" y="14751"/>
                  </a:cubicBezTo>
                  <a:cubicBezTo>
                    <a:pt x="27588" y="14782"/>
                    <a:pt x="27119" y="14810"/>
                    <a:pt x="26701" y="14866"/>
                  </a:cubicBezTo>
                  <a:cubicBezTo>
                    <a:pt x="26134" y="14942"/>
                    <a:pt x="25567" y="14977"/>
                    <a:pt x="25002" y="14977"/>
                  </a:cubicBezTo>
                  <a:cubicBezTo>
                    <a:pt x="24124" y="14977"/>
                    <a:pt x="23253" y="14894"/>
                    <a:pt x="22406" y="14754"/>
                  </a:cubicBezTo>
                  <a:cubicBezTo>
                    <a:pt x="21516" y="14610"/>
                    <a:pt x="20531" y="14548"/>
                    <a:pt x="19691" y="14076"/>
                  </a:cubicBezTo>
                  <a:cubicBezTo>
                    <a:pt x="19623" y="14036"/>
                    <a:pt x="19551" y="14001"/>
                    <a:pt x="19477" y="13973"/>
                  </a:cubicBezTo>
                  <a:cubicBezTo>
                    <a:pt x="18010" y="13466"/>
                    <a:pt x="17946" y="13119"/>
                    <a:pt x="19125" y="12017"/>
                  </a:cubicBezTo>
                  <a:cubicBezTo>
                    <a:pt x="19458" y="11705"/>
                    <a:pt x="19688" y="11261"/>
                    <a:pt x="20214" y="11197"/>
                  </a:cubicBezTo>
                  <a:cubicBezTo>
                    <a:pt x="20393" y="11175"/>
                    <a:pt x="20415" y="11036"/>
                    <a:pt x="20360" y="10898"/>
                  </a:cubicBezTo>
                  <a:cubicBezTo>
                    <a:pt x="20239" y="10587"/>
                    <a:pt x="20131" y="10254"/>
                    <a:pt x="19788" y="10109"/>
                  </a:cubicBezTo>
                  <a:cubicBezTo>
                    <a:pt x="18220" y="9448"/>
                    <a:pt x="16634" y="8818"/>
                    <a:pt x="14998" y="8359"/>
                  </a:cubicBezTo>
                  <a:cubicBezTo>
                    <a:pt x="14205" y="8137"/>
                    <a:pt x="13361" y="7981"/>
                    <a:pt x="12579" y="7759"/>
                  </a:cubicBezTo>
                  <a:cubicBezTo>
                    <a:pt x="11068" y="7328"/>
                    <a:pt x="9541" y="7253"/>
                    <a:pt x="8013" y="7076"/>
                  </a:cubicBezTo>
                  <a:cubicBezTo>
                    <a:pt x="6775" y="6931"/>
                    <a:pt x="5532" y="6927"/>
                    <a:pt x="4289" y="6917"/>
                  </a:cubicBezTo>
                  <a:cubicBezTo>
                    <a:pt x="3902" y="6914"/>
                    <a:pt x="3528" y="6824"/>
                    <a:pt x="3136" y="6824"/>
                  </a:cubicBezTo>
                  <a:cubicBezTo>
                    <a:pt x="2963" y="6824"/>
                    <a:pt x="2786" y="6842"/>
                    <a:pt x="2603" y="6892"/>
                  </a:cubicBezTo>
                  <a:cubicBezTo>
                    <a:pt x="2557" y="6905"/>
                    <a:pt x="2507" y="6911"/>
                    <a:pt x="2455" y="6911"/>
                  </a:cubicBezTo>
                  <a:cubicBezTo>
                    <a:pt x="2143" y="6911"/>
                    <a:pt x="1753" y="6687"/>
                    <a:pt x="1592" y="6287"/>
                  </a:cubicBezTo>
                  <a:cubicBezTo>
                    <a:pt x="1019" y="4865"/>
                    <a:pt x="1019" y="3422"/>
                    <a:pt x="1436" y="1972"/>
                  </a:cubicBezTo>
                  <a:cubicBezTo>
                    <a:pt x="1618" y="1344"/>
                    <a:pt x="2348" y="937"/>
                    <a:pt x="3015" y="937"/>
                  </a:cubicBezTo>
                  <a:close/>
                  <a:moveTo>
                    <a:pt x="2496" y="1"/>
                  </a:moveTo>
                  <a:cubicBezTo>
                    <a:pt x="1817" y="1"/>
                    <a:pt x="1110" y="83"/>
                    <a:pt x="773" y="1087"/>
                  </a:cubicBezTo>
                  <a:cubicBezTo>
                    <a:pt x="549" y="1754"/>
                    <a:pt x="565" y="2417"/>
                    <a:pt x="378" y="3039"/>
                  </a:cubicBezTo>
                  <a:cubicBezTo>
                    <a:pt x="0" y="4291"/>
                    <a:pt x="47" y="5436"/>
                    <a:pt x="654" y="6586"/>
                  </a:cubicBezTo>
                  <a:cubicBezTo>
                    <a:pt x="1012" y="7264"/>
                    <a:pt x="1331" y="7870"/>
                    <a:pt x="2274" y="7870"/>
                  </a:cubicBezTo>
                  <a:cubicBezTo>
                    <a:pt x="2291" y="7870"/>
                    <a:pt x="2309" y="7870"/>
                    <a:pt x="2327" y="7869"/>
                  </a:cubicBezTo>
                  <a:cubicBezTo>
                    <a:pt x="2637" y="7861"/>
                    <a:pt x="2960" y="7800"/>
                    <a:pt x="3287" y="7800"/>
                  </a:cubicBezTo>
                  <a:cubicBezTo>
                    <a:pt x="3321" y="7800"/>
                    <a:pt x="3355" y="7801"/>
                    <a:pt x="3390" y="7802"/>
                  </a:cubicBezTo>
                  <a:cubicBezTo>
                    <a:pt x="4565" y="7853"/>
                    <a:pt x="5744" y="8021"/>
                    <a:pt x="6912" y="8021"/>
                  </a:cubicBezTo>
                  <a:cubicBezTo>
                    <a:pt x="7070" y="8021"/>
                    <a:pt x="7229" y="8018"/>
                    <a:pt x="7386" y="8011"/>
                  </a:cubicBezTo>
                  <a:cubicBezTo>
                    <a:pt x="7511" y="8005"/>
                    <a:pt x="7635" y="8003"/>
                    <a:pt x="7759" y="8003"/>
                  </a:cubicBezTo>
                  <a:cubicBezTo>
                    <a:pt x="9193" y="8003"/>
                    <a:pt x="10550" y="8350"/>
                    <a:pt x="11938" y="8597"/>
                  </a:cubicBezTo>
                  <a:cubicBezTo>
                    <a:pt x="12895" y="8767"/>
                    <a:pt x="13809" y="9053"/>
                    <a:pt x="14738" y="9313"/>
                  </a:cubicBezTo>
                  <a:cubicBezTo>
                    <a:pt x="15860" y="9626"/>
                    <a:pt x="16952" y="10021"/>
                    <a:pt x="18069" y="10341"/>
                  </a:cubicBezTo>
                  <a:cubicBezTo>
                    <a:pt x="18385" y="10433"/>
                    <a:pt x="18901" y="10550"/>
                    <a:pt x="18940" y="10736"/>
                  </a:cubicBezTo>
                  <a:cubicBezTo>
                    <a:pt x="19011" y="11079"/>
                    <a:pt x="18507" y="11178"/>
                    <a:pt x="18276" y="11413"/>
                  </a:cubicBezTo>
                  <a:cubicBezTo>
                    <a:pt x="18128" y="11564"/>
                    <a:pt x="18014" y="11749"/>
                    <a:pt x="17884" y="11919"/>
                  </a:cubicBezTo>
                  <a:cubicBezTo>
                    <a:pt x="17814" y="11996"/>
                    <a:pt x="17775" y="12113"/>
                    <a:pt x="17695" y="12161"/>
                  </a:cubicBezTo>
                  <a:cubicBezTo>
                    <a:pt x="17292" y="12412"/>
                    <a:pt x="16933" y="13099"/>
                    <a:pt x="16933" y="13583"/>
                  </a:cubicBezTo>
                  <a:cubicBezTo>
                    <a:pt x="16933" y="14434"/>
                    <a:pt x="18313" y="14860"/>
                    <a:pt x="18968" y="15014"/>
                  </a:cubicBezTo>
                  <a:cubicBezTo>
                    <a:pt x="20598" y="15400"/>
                    <a:pt x="22224" y="15897"/>
                    <a:pt x="23910" y="15897"/>
                  </a:cubicBezTo>
                  <a:cubicBezTo>
                    <a:pt x="24039" y="15897"/>
                    <a:pt x="24168" y="15895"/>
                    <a:pt x="24297" y="15888"/>
                  </a:cubicBezTo>
                  <a:cubicBezTo>
                    <a:pt x="24354" y="15886"/>
                    <a:pt x="24410" y="15885"/>
                    <a:pt x="24466" y="15885"/>
                  </a:cubicBezTo>
                  <a:cubicBezTo>
                    <a:pt x="24956" y="15885"/>
                    <a:pt x="25442" y="15972"/>
                    <a:pt x="25927" y="15972"/>
                  </a:cubicBezTo>
                  <a:cubicBezTo>
                    <a:pt x="26126" y="15972"/>
                    <a:pt x="26324" y="15958"/>
                    <a:pt x="26522" y="15916"/>
                  </a:cubicBezTo>
                  <a:cubicBezTo>
                    <a:pt x="27058" y="15805"/>
                    <a:pt x="27587" y="15674"/>
                    <a:pt x="28134" y="15674"/>
                  </a:cubicBezTo>
                  <a:cubicBezTo>
                    <a:pt x="28284" y="15674"/>
                    <a:pt x="28435" y="15684"/>
                    <a:pt x="28588" y="15706"/>
                  </a:cubicBezTo>
                  <a:cubicBezTo>
                    <a:pt x="28622" y="15711"/>
                    <a:pt x="28658" y="15714"/>
                    <a:pt x="28693" y="15714"/>
                  </a:cubicBezTo>
                  <a:cubicBezTo>
                    <a:pt x="29252" y="15714"/>
                    <a:pt x="29948" y="15120"/>
                    <a:pt x="29926" y="14641"/>
                  </a:cubicBezTo>
                  <a:cubicBezTo>
                    <a:pt x="29877" y="13583"/>
                    <a:pt x="29615" y="12561"/>
                    <a:pt x="29398" y="11533"/>
                  </a:cubicBezTo>
                  <a:cubicBezTo>
                    <a:pt x="29263" y="10893"/>
                    <a:pt x="28910" y="10335"/>
                    <a:pt x="28678" y="9733"/>
                  </a:cubicBezTo>
                  <a:cubicBezTo>
                    <a:pt x="28191" y="8468"/>
                    <a:pt x="27483" y="7289"/>
                    <a:pt x="26897" y="6060"/>
                  </a:cubicBezTo>
                  <a:cubicBezTo>
                    <a:pt x="26578" y="5391"/>
                    <a:pt x="26230" y="4744"/>
                    <a:pt x="25777" y="4158"/>
                  </a:cubicBezTo>
                  <a:cubicBezTo>
                    <a:pt x="25526" y="3834"/>
                    <a:pt x="25169" y="3477"/>
                    <a:pt x="24809" y="3477"/>
                  </a:cubicBezTo>
                  <a:cubicBezTo>
                    <a:pt x="24739" y="3477"/>
                    <a:pt x="24668" y="3491"/>
                    <a:pt x="24598" y="3521"/>
                  </a:cubicBezTo>
                  <a:cubicBezTo>
                    <a:pt x="23633" y="3940"/>
                    <a:pt x="22754" y="4536"/>
                    <a:pt x="22507" y="5699"/>
                  </a:cubicBezTo>
                  <a:cubicBezTo>
                    <a:pt x="22432" y="6051"/>
                    <a:pt x="22232" y="6253"/>
                    <a:pt x="21990" y="6253"/>
                  </a:cubicBezTo>
                  <a:cubicBezTo>
                    <a:pt x="21847" y="6253"/>
                    <a:pt x="21690" y="6183"/>
                    <a:pt x="21535" y="6032"/>
                  </a:cubicBezTo>
                  <a:cubicBezTo>
                    <a:pt x="20875" y="5393"/>
                    <a:pt x="20019" y="5113"/>
                    <a:pt x="19276" y="4635"/>
                  </a:cubicBezTo>
                  <a:cubicBezTo>
                    <a:pt x="17582" y="3546"/>
                    <a:pt x="15686" y="2870"/>
                    <a:pt x="13800" y="2263"/>
                  </a:cubicBezTo>
                  <a:cubicBezTo>
                    <a:pt x="10253" y="1121"/>
                    <a:pt x="6672" y="6"/>
                    <a:pt x="2891" y="4"/>
                  </a:cubicBezTo>
                  <a:cubicBezTo>
                    <a:pt x="2762" y="4"/>
                    <a:pt x="2630" y="1"/>
                    <a:pt x="2496"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grpSp>
      <p:grpSp>
        <p:nvGrpSpPr>
          <p:cNvPr id="23" name="Google Shape;925;p33"/>
          <p:cNvGrpSpPr/>
          <p:nvPr/>
        </p:nvGrpSpPr>
        <p:grpSpPr>
          <a:xfrm>
            <a:off x="8067031" y="3577540"/>
            <a:ext cx="791218" cy="1346431"/>
            <a:chOff x="5514332" y="2048099"/>
            <a:chExt cx="246675" cy="389726"/>
          </a:xfrm>
        </p:grpSpPr>
        <p:sp>
          <p:nvSpPr>
            <p:cNvPr id="24" name="Google Shape;926;p33"/>
            <p:cNvSpPr/>
            <p:nvPr/>
          </p:nvSpPr>
          <p:spPr>
            <a:xfrm>
              <a:off x="5514332" y="2048099"/>
              <a:ext cx="246675" cy="389726"/>
            </a:xfrm>
            <a:custGeom>
              <a:avLst/>
              <a:gdLst/>
              <a:ahLst/>
              <a:cxnLst/>
              <a:rect l="l" t="t" r="r" b="b"/>
              <a:pathLst>
                <a:path w="19558" h="30900" extrusionOk="0">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FEB8B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5" name="Google Shape;927;p33"/>
            <p:cNvSpPr/>
            <p:nvPr/>
          </p:nvSpPr>
          <p:spPr>
            <a:xfrm>
              <a:off x="5514332" y="2048099"/>
              <a:ext cx="246675" cy="389726"/>
            </a:xfrm>
            <a:custGeom>
              <a:avLst/>
              <a:gdLst/>
              <a:ahLst/>
              <a:cxnLst/>
              <a:rect l="l" t="t" r="r" b="b"/>
              <a:pathLst>
                <a:path w="19558" h="30900" extrusionOk="0">
                  <a:moveTo>
                    <a:pt x="4932" y="1139"/>
                  </a:moveTo>
                  <a:cubicBezTo>
                    <a:pt x="5431" y="1139"/>
                    <a:pt x="5959" y="1401"/>
                    <a:pt x="6277" y="1785"/>
                  </a:cubicBezTo>
                  <a:cubicBezTo>
                    <a:pt x="7128" y="2815"/>
                    <a:pt x="8047" y="3806"/>
                    <a:pt x="8651" y="5000"/>
                  </a:cubicBezTo>
                  <a:cubicBezTo>
                    <a:pt x="9161" y="6013"/>
                    <a:pt x="9853" y="6914"/>
                    <a:pt x="10385" y="7919"/>
                  </a:cubicBezTo>
                  <a:cubicBezTo>
                    <a:pt x="10818" y="8738"/>
                    <a:pt x="10964" y="9778"/>
                    <a:pt x="11759" y="10414"/>
                  </a:cubicBezTo>
                  <a:cubicBezTo>
                    <a:pt x="12059" y="10653"/>
                    <a:pt x="12078" y="11083"/>
                    <a:pt x="12181" y="11389"/>
                  </a:cubicBezTo>
                  <a:cubicBezTo>
                    <a:pt x="12854" y="13408"/>
                    <a:pt x="13820" y="15330"/>
                    <a:pt x="14125" y="17476"/>
                  </a:cubicBezTo>
                  <a:cubicBezTo>
                    <a:pt x="14268" y="18487"/>
                    <a:pt x="14575" y="19482"/>
                    <a:pt x="14743" y="20497"/>
                  </a:cubicBezTo>
                  <a:cubicBezTo>
                    <a:pt x="14772" y="20673"/>
                    <a:pt x="14792" y="20791"/>
                    <a:pt x="14914" y="20791"/>
                  </a:cubicBezTo>
                  <a:cubicBezTo>
                    <a:pt x="14984" y="20791"/>
                    <a:pt x="15087" y="20752"/>
                    <a:pt x="15245" y="20664"/>
                  </a:cubicBezTo>
                  <a:cubicBezTo>
                    <a:pt x="15919" y="20290"/>
                    <a:pt x="16636" y="19883"/>
                    <a:pt x="17454" y="19883"/>
                  </a:cubicBezTo>
                  <a:cubicBezTo>
                    <a:pt x="17616" y="19883"/>
                    <a:pt x="17783" y="19899"/>
                    <a:pt x="17954" y="19934"/>
                  </a:cubicBezTo>
                  <a:cubicBezTo>
                    <a:pt x="18504" y="20048"/>
                    <a:pt x="18122" y="20374"/>
                    <a:pt x="18148" y="20622"/>
                  </a:cubicBezTo>
                  <a:cubicBezTo>
                    <a:pt x="18353" y="20913"/>
                    <a:pt x="18269" y="21135"/>
                    <a:pt x="17983" y="21350"/>
                  </a:cubicBezTo>
                  <a:cubicBezTo>
                    <a:pt x="17821" y="21471"/>
                    <a:pt x="17758" y="21653"/>
                    <a:pt x="18052" y="21756"/>
                  </a:cubicBezTo>
                  <a:cubicBezTo>
                    <a:pt x="18227" y="21818"/>
                    <a:pt x="18080" y="21998"/>
                    <a:pt x="18053" y="22009"/>
                  </a:cubicBezTo>
                  <a:cubicBezTo>
                    <a:pt x="17403" y="22263"/>
                    <a:pt x="17501" y="22966"/>
                    <a:pt x="17339" y="23427"/>
                  </a:cubicBezTo>
                  <a:cubicBezTo>
                    <a:pt x="17163" y="23927"/>
                    <a:pt x="16701" y="24449"/>
                    <a:pt x="16970" y="25074"/>
                  </a:cubicBezTo>
                  <a:cubicBezTo>
                    <a:pt x="16987" y="25119"/>
                    <a:pt x="17000" y="25164"/>
                    <a:pt x="17009" y="25211"/>
                  </a:cubicBezTo>
                  <a:cubicBezTo>
                    <a:pt x="16219" y="25321"/>
                    <a:pt x="16700" y="26245"/>
                    <a:pt x="16154" y="26549"/>
                  </a:cubicBezTo>
                  <a:cubicBezTo>
                    <a:pt x="15958" y="26658"/>
                    <a:pt x="15822" y="26916"/>
                    <a:pt x="15801" y="27225"/>
                  </a:cubicBezTo>
                  <a:cubicBezTo>
                    <a:pt x="15779" y="27535"/>
                    <a:pt x="15605" y="27832"/>
                    <a:pt x="15371" y="28100"/>
                  </a:cubicBezTo>
                  <a:cubicBezTo>
                    <a:pt x="15088" y="28423"/>
                    <a:pt x="14539" y="28591"/>
                    <a:pt x="14687" y="29238"/>
                  </a:cubicBezTo>
                  <a:cubicBezTo>
                    <a:pt x="14723" y="29401"/>
                    <a:pt x="14281" y="29532"/>
                    <a:pt x="13876" y="29532"/>
                  </a:cubicBezTo>
                  <a:cubicBezTo>
                    <a:pt x="13646" y="29532"/>
                    <a:pt x="13427" y="29489"/>
                    <a:pt x="13316" y="29386"/>
                  </a:cubicBezTo>
                  <a:cubicBezTo>
                    <a:pt x="12990" y="29084"/>
                    <a:pt x="12647" y="28764"/>
                    <a:pt x="12319" y="28498"/>
                  </a:cubicBezTo>
                  <a:cubicBezTo>
                    <a:pt x="11185" y="27577"/>
                    <a:pt x="10244" y="26465"/>
                    <a:pt x="9455" y="25295"/>
                  </a:cubicBezTo>
                  <a:cubicBezTo>
                    <a:pt x="8951" y="24548"/>
                    <a:pt x="8320" y="23789"/>
                    <a:pt x="8086" y="22854"/>
                  </a:cubicBezTo>
                  <a:cubicBezTo>
                    <a:pt x="8069" y="22778"/>
                    <a:pt x="8046" y="22702"/>
                    <a:pt x="8015" y="22629"/>
                  </a:cubicBezTo>
                  <a:cubicBezTo>
                    <a:pt x="7451" y="21378"/>
                    <a:pt x="7548" y="21011"/>
                    <a:pt x="8689" y="21011"/>
                  </a:cubicBezTo>
                  <a:cubicBezTo>
                    <a:pt x="8840" y="21011"/>
                    <a:pt x="9009" y="21018"/>
                    <a:pt x="9197" y="21029"/>
                  </a:cubicBezTo>
                  <a:cubicBezTo>
                    <a:pt x="9249" y="21033"/>
                    <a:pt x="9301" y="21034"/>
                    <a:pt x="9353" y="21034"/>
                  </a:cubicBezTo>
                  <a:cubicBezTo>
                    <a:pt x="9487" y="21034"/>
                    <a:pt x="9622" y="21026"/>
                    <a:pt x="9757" y="21026"/>
                  </a:cubicBezTo>
                  <a:cubicBezTo>
                    <a:pt x="10030" y="21026"/>
                    <a:pt x="10298" y="21059"/>
                    <a:pt x="10538" y="21260"/>
                  </a:cubicBezTo>
                  <a:cubicBezTo>
                    <a:pt x="10585" y="21299"/>
                    <a:pt x="10630" y="21316"/>
                    <a:pt x="10670" y="21316"/>
                  </a:cubicBezTo>
                  <a:cubicBezTo>
                    <a:pt x="10750" y="21316"/>
                    <a:pt x="10815" y="21251"/>
                    <a:pt x="10857" y="21162"/>
                  </a:cubicBezTo>
                  <a:cubicBezTo>
                    <a:pt x="11000" y="20860"/>
                    <a:pt x="11168" y="20555"/>
                    <a:pt x="11037" y="20205"/>
                  </a:cubicBezTo>
                  <a:cubicBezTo>
                    <a:pt x="10445" y="18610"/>
                    <a:pt x="9815" y="17024"/>
                    <a:pt x="9027" y="15518"/>
                  </a:cubicBezTo>
                  <a:cubicBezTo>
                    <a:pt x="8645" y="14787"/>
                    <a:pt x="8178" y="14068"/>
                    <a:pt x="7805" y="13346"/>
                  </a:cubicBezTo>
                  <a:cubicBezTo>
                    <a:pt x="7081" y="11952"/>
                    <a:pt x="6089" y="10789"/>
                    <a:pt x="5169" y="9554"/>
                  </a:cubicBezTo>
                  <a:cubicBezTo>
                    <a:pt x="4424" y="8555"/>
                    <a:pt x="3576" y="7648"/>
                    <a:pt x="2730" y="6736"/>
                  </a:cubicBezTo>
                  <a:cubicBezTo>
                    <a:pt x="2351" y="6326"/>
                    <a:pt x="2119" y="5812"/>
                    <a:pt x="1592" y="5492"/>
                  </a:cubicBezTo>
                  <a:cubicBezTo>
                    <a:pt x="1305" y="5318"/>
                    <a:pt x="1128" y="4798"/>
                    <a:pt x="1340" y="4341"/>
                  </a:cubicBezTo>
                  <a:cubicBezTo>
                    <a:pt x="1979" y="2948"/>
                    <a:pt x="3030" y="1959"/>
                    <a:pt x="4373" y="1268"/>
                  </a:cubicBezTo>
                  <a:cubicBezTo>
                    <a:pt x="4545" y="1179"/>
                    <a:pt x="4737" y="1139"/>
                    <a:pt x="4932" y="1139"/>
                  </a:cubicBezTo>
                  <a:close/>
                  <a:moveTo>
                    <a:pt x="5289" y="0"/>
                  </a:moveTo>
                  <a:cubicBezTo>
                    <a:pt x="5075" y="0"/>
                    <a:pt x="4835" y="53"/>
                    <a:pt x="4561" y="180"/>
                  </a:cubicBezTo>
                  <a:cubicBezTo>
                    <a:pt x="3922" y="475"/>
                    <a:pt x="3450" y="942"/>
                    <a:pt x="2870" y="1233"/>
                  </a:cubicBezTo>
                  <a:cubicBezTo>
                    <a:pt x="1700" y="1814"/>
                    <a:pt x="898" y="2636"/>
                    <a:pt x="479" y="3865"/>
                  </a:cubicBezTo>
                  <a:cubicBezTo>
                    <a:pt x="226" y="4604"/>
                    <a:pt x="0" y="5263"/>
                    <a:pt x="692" y="5963"/>
                  </a:cubicBezTo>
                  <a:cubicBezTo>
                    <a:pt x="935" y="6207"/>
                    <a:pt x="1235" y="6418"/>
                    <a:pt x="1470" y="6690"/>
                  </a:cubicBezTo>
                  <a:cubicBezTo>
                    <a:pt x="2343" y="7701"/>
                    <a:pt x="3111" y="8818"/>
                    <a:pt x="4060" y="9742"/>
                  </a:cubicBezTo>
                  <a:cubicBezTo>
                    <a:pt x="5188" y="10840"/>
                    <a:pt x="5918" y="12175"/>
                    <a:pt x="6756" y="13455"/>
                  </a:cubicBezTo>
                  <a:cubicBezTo>
                    <a:pt x="7288" y="14267"/>
                    <a:pt x="7708" y="15129"/>
                    <a:pt x="8156" y="15983"/>
                  </a:cubicBezTo>
                  <a:cubicBezTo>
                    <a:pt x="8698" y="17014"/>
                    <a:pt x="9160" y="18080"/>
                    <a:pt x="9692" y="19113"/>
                  </a:cubicBezTo>
                  <a:cubicBezTo>
                    <a:pt x="9843" y="19405"/>
                    <a:pt x="10112" y="19861"/>
                    <a:pt x="10003" y="20017"/>
                  </a:cubicBezTo>
                  <a:cubicBezTo>
                    <a:pt x="9938" y="20110"/>
                    <a:pt x="9850" y="20142"/>
                    <a:pt x="9749" y="20142"/>
                  </a:cubicBezTo>
                  <a:cubicBezTo>
                    <a:pt x="9540" y="20142"/>
                    <a:pt x="9277" y="20004"/>
                    <a:pt x="9054" y="20000"/>
                  </a:cubicBezTo>
                  <a:cubicBezTo>
                    <a:pt x="9043" y="19999"/>
                    <a:pt x="9033" y="19999"/>
                    <a:pt x="9022" y="19999"/>
                  </a:cubicBezTo>
                  <a:cubicBezTo>
                    <a:pt x="8821" y="19999"/>
                    <a:pt x="8620" y="20040"/>
                    <a:pt x="8418" y="20060"/>
                  </a:cubicBezTo>
                  <a:cubicBezTo>
                    <a:pt x="8333" y="20061"/>
                    <a:pt x="8244" y="20096"/>
                    <a:pt x="8163" y="20096"/>
                  </a:cubicBezTo>
                  <a:cubicBezTo>
                    <a:pt x="8144" y="20096"/>
                    <a:pt x="8126" y="20094"/>
                    <a:pt x="8108" y="20090"/>
                  </a:cubicBezTo>
                  <a:cubicBezTo>
                    <a:pt x="8019" y="20066"/>
                    <a:pt x="7919" y="20055"/>
                    <a:pt x="7812" y="20055"/>
                  </a:cubicBezTo>
                  <a:cubicBezTo>
                    <a:pt x="7374" y="20055"/>
                    <a:pt x="6835" y="20243"/>
                    <a:pt x="6551" y="20511"/>
                  </a:cubicBezTo>
                  <a:cubicBezTo>
                    <a:pt x="5933" y="21093"/>
                    <a:pt x="6569" y="22391"/>
                    <a:pt x="6906" y="22972"/>
                  </a:cubicBezTo>
                  <a:cubicBezTo>
                    <a:pt x="7808" y="24533"/>
                    <a:pt x="8612" y="26182"/>
                    <a:pt x="9925" y="27449"/>
                  </a:cubicBezTo>
                  <a:cubicBezTo>
                    <a:pt x="10465" y="27972"/>
                    <a:pt x="10813" y="28657"/>
                    <a:pt x="11432" y="29089"/>
                  </a:cubicBezTo>
                  <a:cubicBezTo>
                    <a:pt x="12003" y="29487"/>
                    <a:pt x="12590" y="29857"/>
                    <a:pt x="13002" y="30447"/>
                  </a:cubicBezTo>
                  <a:cubicBezTo>
                    <a:pt x="13203" y="30736"/>
                    <a:pt x="13657" y="30900"/>
                    <a:pt x="14061" y="30900"/>
                  </a:cubicBezTo>
                  <a:cubicBezTo>
                    <a:pt x="14319" y="30900"/>
                    <a:pt x="14557" y="30833"/>
                    <a:pt x="14696" y="30690"/>
                  </a:cubicBezTo>
                  <a:cubicBezTo>
                    <a:pt x="15430" y="29929"/>
                    <a:pt x="15995" y="29038"/>
                    <a:pt x="16594" y="28174"/>
                  </a:cubicBezTo>
                  <a:cubicBezTo>
                    <a:pt x="16967" y="27638"/>
                    <a:pt x="17131" y="26997"/>
                    <a:pt x="17411" y="26416"/>
                  </a:cubicBezTo>
                  <a:cubicBezTo>
                    <a:pt x="17996" y="25194"/>
                    <a:pt x="18369" y="23870"/>
                    <a:pt x="18860" y="22601"/>
                  </a:cubicBezTo>
                  <a:cubicBezTo>
                    <a:pt x="19130" y="21908"/>
                    <a:pt x="19360" y="21211"/>
                    <a:pt x="19476" y="20480"/>
                  </a:cubicBezTo>
                  <a:cubicBezTo>
                    <a:pt x="19553" y="19995"/>
                    <a:pt x="19557" y="19370"/>
                    <a:pt x="19130" y="19184"/>
                  </a:cubicBezTo>
                  <a:cubicBezTo>
                    <a:pt x="18589" y="18952"/>
                    <a:pt x="18026" y="18777"/>
                    <a:pt x="17457" y="18777"/>
                  </a:cubicBezTo>
                  <a:cubicBezTo>
                    <a:pt x="17009" y="18777"/>
                    <a:pt x="16558" y="18885"/>
                    <a:pt x="16112" y="19156"/>
                  </a:cubicBezTo>
                  <a:cubicBezTo>
                    <a:pt x="15958" y="19250"/>
                    <a:pt x="15811" y="19295"/>
                    <a:pt x="15681" y="19295"/>
                  </a:cubicBezTo>
                  <a:cubicBezTo>
                    <a:pt x="15398" y="19295"/>
                    <a:pt x="15198" y="19079"/>
                    <a:pt x="15203" y="18679"/>
                  </a:cubicBezTo>
                  <a:cubicBezTo>
                    <a:pt x="15217" y="17759"/>
                    <a:pt x="14833" y="16946"/>
                    <a:pt x="14671" y="16075"/>
                  </a:cubicBezTo>
                  <a:cubicBezTo>
                    <a:pt x="14301" y="14096"/>
                    <a:pt x="13494" y="12253"/>
                    <a:pt x="12641" y="10464"/>
                  </a:cubicBezTo>
                  <a:cubicBezTo>
                    <a:pt x="11040" y="7100"/>
                    <a:pt x="9395" y="3729"/>
                    <a:pt x="6803" y="978"/>
                  </a:cubicBezTo>
                  <a:cubicBezTo>
                    <a:pt x="6394" y="545"/>
                    <a:pt x="5975" y="0"/>
                    <a:pt x="528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grpSp>
      <p:grpSp>
        <p:nvGrpSpPr>
          <p:cNvPr id="26" name="Google Shape;948;p33"/>
          <p:cNvGrpSpPr/>
          <p:nvPr/>
        </p:nvGrpSpPr>
        <p:grpSpPr>
          <a:xfrm>
            <a:off x="5971544" y="3683000"/>
            <a:ext cx="738592" cy="1357086"/>
            <a:chOff x="3497766" y="2048168"/>
            <a:chExt cx="246101" cy="388799"/>
          </a:xfrm>
        </p:grpSpPr>
        <p:sp>
          <p:nvSpPr>
            <p:cNvPr id="27" name="Google Shape;949;p33"/>
            <p:cNvSpPr/>
            <p:nvPr/>
          </p:nvSpPr>
          <p:spPr>
            <a:xfrm>
              <a:off x="3511003" y="2062499"/>
              <a:ext cx="218646" cy="357255"/>
            </a:xfrm>
            <a:custGeom>
              <a:avLst/>
              <a:gdLst/>
              <a:ahLst/>
              <a:cxnLst/>
              <a:rect l="l" t="t" r="r" b="b"/>
              <a:pathLst>
                <a:path w="17377" h="28393" extrusionOk="0">
                  <a:moveTo>
                    <a:pt x="13572" y="0"/>
                  </a:moveTo>
                  <a:cubicBezTo>
                    <a:pt x="13074" y="0"/>
                    <a:pt x="12546" y="262"/>
                    <a:pt x="12228" y="646"/>
                  </a:cubicBezTo>
                  <a:cubicBezTo>
                    <a:pt x="11377" y="1676"/>
                    <a:pt x="10457" y="2667"/>
                    <a:pt x="9854" y="3861"/>
                  </a:cubicBezTo>
                  <a:cubicBezTo>
                    <a:pt x="9344" y="4874"/>
                    <a:pt x="8650" y="5775"/>
                    <a:pt x="8119" y="6780"/>
                  </a:cubicBezTo>
                  <a:cubicBezTo>
                    <a:pt x="7687" y="7599"/>
                    <a:pt x="7541" y="8639"/>
                    <a:pt x="6744" y="9275"/>
                  </a:cubicBezTo>
                  <a:cubicBezTo>
                    <a:pt x="6445" y="9514"/>
                    <a:pt x="6427" y="9944"/>
                    <a:pt x="6324" y="10250"/>
                  </a:cubicBezTo>
                  <a:cubicBezTo>
                    <a:pt x="5649" y="12269"/>
                    <a:pt x="4684" y="14191"/>
                    <a:pt x="4380" y="16337"/>
                  </a:cubicBezTo>
                  <a:cubicBezTo>
                    <a:pt x="4235" y="17348"/>
                    <a:pt x="3928" y="18343"/>
                    <a:pt x="3760" y="19358"/>
                  </a:cubicBezTo>
                  <a:cubicBezTo>
                    <a:pt x="3732" y="19534"/>
                    <a:pt x="3712" y="19652"/>
                    <a:pt x="3591" y="19652"/>
                  </a:cubicBezTo>
                  <a:cubicBezTo>
                    <a:pt x="3521" y="19652"/>
                    <a:pt x="3418" y="19613"/>
                    <a:pt x="3259" y="19525"/>
                  </a:cubicBezTo>
                  <a:cubicBezTo>
                    <a:pt x="2586" y="19151"/>
                    <a:pt x="1869" y="18744"/>
                    <a:pt x="1051" y="18744"/>
                  </a:cubicBezTo>
                  <a:cubicBezTo>
                    <a:pt x="888" y="18744"/>
                    <a:pt x="722" y="18760"/>
                    <a:pt x="551" y="18795"/>
                  </a:cubicBezTo>
                  <a:cubicBezTo>
                    <a:pt x="0" y="18909"/>
                    <a:pt x="385" y="19235"/>
                    <a:pt x="358" y="19483"/>
                  </a:cubicBezTo>
                  <a:cubicBezTo>
                    <a:pt x="153" y="19774"/>
                    <a:pt x="235" y="19996"/>
                    <a:pt x="520" y="20211"/>
                  </a:cubicBezTo>
                  <a:cubicBezTo>
                    <a:pt x="682" y="20332"/>
                    <a:pt x="746" y="20514"/>
                    <a:pt x="452" y="20617"/>
                  </a:cubicBezTo>
                  <a:cubicBezTo>
                    <a:pt x="276" y="20679"/>
                    <a:pt x="424" y="20859"/>
                    <a:pt x="450" y="20870"/>
                  </a:cubicBezTo>
                  <a:cubicBezTo>
                    <a:pt x="1100" y="21124"/>
                    <a:pt x="1002" y="21827"/>
                    <a:pt x="1164" y="22288"/>
                  </a:cubicBezTo>
                  <a:cubicBezTo>
                    <a:pt x="1340" y="22788"/>
                    <a:pt x="1802" y="23310"/>
                    <a:pt x="1533" y="23935"/>
                  </a:cubicBezTo>
                  <a:cubicBezTo>
                    <a:pt x="1517" y="23980"/>
                    <a:pt x="1505" y="24025"/>
                    <a:pt x="1495" y="24072"/>
                  </a:cubicBezTo>
                  <a:cubicBezTo>
                    <a:pt x="2286" y="24182"/>
                    <a:pt x="1805" y="25106"/>
                    <a:pt x="2351" y="25410"/>
                  </a:cubicBezTo>
                  <a:cubicBezTo>
                    <a:pt x="2547" y="25519"/>
                    <a:pt x="2682" y="25777"/>
                    <a:pt x="2704" y="26086"/>
                  </a:cubicBezTo>
                  <a:cubicBezTo>
                    <a:pt x="2726" y="26396"/>
                    <a:pt x="2900" y="26693"/>
                    <a:pt x="3133" y="26961"/>
                  </a:cubicBezTo>
                  <a:cubicBezTo>
                    <a:pt x="3417" y="27284"/>
                    <a:pt x="3966" y="27452"/>
                    <a:pt x="3818" y="28099"/>
                  </a:cubicBezTo>
                  <a:cubicBezTo>
                    <a:pt x="3781" y="28262"/>
                    <a:pt x="4223" y="28393"/>
                    <a:pt x="4628" y="28393"/>
                  </a:cubicBezTo>
                  <a:cubicBezTo>
                    <a:pt x="4859" y="28393"/>
                    <a:pt x="5077" y="28350"/>
                    <a:pt x="5188" y="28247"/>
                  </a:cubicBezTo>
                  <a:cubicBezTo>
                    <a:pt x="5515" y="27945"/>
                    <a:pt x="5856" y="27625"/>
                    <a:pt x="6186" y="27359"/>
                  </a:cubicBezTo>
                  <a:cubicBezTo>
                    <a:pt x="7318" y="26438"/>
                    <a:pt x="8261" y="25326"/>
                    <a:pt x="9049" y="24156"/>
                  </a:cubicBezTo>
                  <a:cubicBezTo>
                    <a:pt x="9554" y="23409"/>
                    <a:pt x="10185" y="22650"/>
                    <a:pt x="10418" y="21715"/>
                  </a:cubicBezTo>
                  <a:cubicBezTo>
                    <a:pt x="10436" y="21639"/>
                    <a:pt x="10459" y="21563"/>
                    <a:pt x="10490" y="21490"/>
                  </a:cubicBezTo>
                  <a:cubicBezTo>
                    <a:pt x="11053" y="20239"/>
                    <a:pt x="10956" y="19872"/>
                    <a:pt x="9816" y="19872"/>
                  </a:cubicBezTo>
                  <a:cubicBezTo>
                    <a:pt x="9665" y="19872"/>
                    <a:pt x="9496" y="19879"/>
                    <a:pt x="9308" y="19890"/>
                  </a:cubicBezTo>
                  <a:cubicBezTo>
                    <a:pt x="9256" y="19894"/>
                    <a:pt x="9204" y="19895"/>
                    <a:pt x="9152" y="19895"/>
                  </a:cubicBezTo>
                  <a:cubicBezTo>
                    <a:pt x="9018" y="19895"/>
                    <a:pt x="8882" y="19887"/>
                    <a:pt x="8748" y="19887"/>
                  </a:cubicBezTo>
                  <a:cubicBezTo>
                    <a:pt x="8475" y="19887"/>
                    <a:pt x="8207" y="19920"/>
                    <a:pt x="7965" y="20121"/>
                  </a:cubicBezTo>
                  <a:cubicBezTo>
                    <a:pt x="7918" y="20160"/>
                    <a:pt x="7874" y="20177"/>
                    <a:pt x="7834" y="20177"/>
                  </a:cubicBezTo>
                  <a:cubicBezTo>
                    <a:pt x="7755" y="20177"/>
                    <a:pt x="7690" y="20112"/>
                    <a:pt x="7648" y="20023"/>
                  </a:cubicBezTo>
                  <a:cubicBezTo>
                    <a:pt x="7503" y="19721"/>
                    <a:pt x="7337" y="19416"/>
                    <a:pt x="7466" y="19066"/>
                  </a:cubicBezTo>
                  <a:cubicBezTo>
                    <a:pt x="8060" y="17471"/>
                    <a:pt x="8689" y="15885"/>
                    <a:pt x="9477" y="14379"/>
                  </a:cubicBezTo>
                  <a:cubicBezTo>
                    <a:pt x="9860" y="13648"/>
                    <a:pt x="10327" y="12929"/>
                    <a:pt x="10700" y="12207"/>
                  </a:cubicBezTo>
                  <a:cubicBezTo>
                    <a:pt x="11423" y="10813"/>
                    <a:pt x="12416" y="9650"/>
                    <a:pt x="13335" y="8415"/>
                  </a:cubicBezTo>
                  <a:cubicBezTo>
                    <a:pt x="14080" y="7416"/>
                    <a:pt x="14928" y="6509"/>
                    <a:pt x="15774" y="5597"/>
                  </a:cubicBezTo>
                  <a:cubicBezTo>
                    <a:pt x="16154" y="5187"/>
                    <a:pt x="16384" y="4673"/>
                    <a:pt x="16913" y="4353"/>
                  </a:cubicBezTo>
                  <a:cubicBezTo>
                    <a:pt x="17198" y="4179"/>
                    <a:pt x="17377" y="3659"/>
                    <a:pt x="17165" y="3202"/>
                  </a:cubicBezTo>
                  <a:cubicBezTo>
                    <a:pt x="16524" y="1809"/>
                    <a:pt x="15474" y="820"/>
                    <a:pt x="14132" y="129"/>
                  </a:cubicBezTo>
                  <a:cubicBezTo>
                    <a:pt x="13959" y="40"/>
                    <a:pt x="13768" y="0"/>
                    <a:pt x="13572" y="0"/>
                  </a:cubicBezTo>
                  <a:close/>
                </a:path>
              </a:pathLst>
            </a:custGeom>
            <a:solidFill>
              <a:srgbClr val="A6DFDA"/>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28" name="Google Shape;950;p33"/>
            <p:cNvSpPr/>
            <p:nvPr/>
          </p:nvSpPr>
          <p:spPr>
            <a:xfrm>
              <a:off x="3497766" y="2048168"/>
              <a:ext cx="246101" cy="388799"/>
            </a:xfrm>
            <a:custGeom>
              <a:avLst/>
              <a:gdLst/>
              <a:ahLst/>
              <a:cxnLst/>
              <a:rect l="l" t="t" r="r" b="b"/>
              <a:pathLst>
                <a:path w="19559" h="30900" extrusionOk="0">
                  <a:moveTo>
                    <a:pt x="14624" y="1139"/>
                  </a:moveTo>
                  <a:cubicBezTo>
                    <a:pt x="14820" y="1139"/>
                    <a:pt x="15011" y="1179"/>
                    <a:pt x="15184" y="1268"/>
                  </a:cubicBezTo>
                  <a:cubicBezTo>
                    <a:pt x="16526" y="1959"/>
                    <a:pt x="17576" y="2948"/>
                    <a:pt x="18217" y="4341"/>
                  </a:cubicBezTo>
                  <a:cubicBezTo>
                    <a:pt x="18429" y="4798"/>
                    <a:pt x="18250" y="5318"/>
                    <a:pt x="17965" y="5492"/>
                  </a:cubicBezTo>
                  <a:cubicBezTo>
                    <a:pt x="17436" y="5812"/>
                    <a:pt x="17206" y="6326"/>
                    <a:pt x="16826" y="6736"/>
                  </a:cubicBezTo>
                  <a:cubicBezTo>
                    <a:pt x="15980" y="7648"/>
                    <a:pt x="15132" y="8555"/>
                    <a:pt x="14387" y="9554"/>
                  </a:cubicBezTo>
                  <a:cubicBezTo>
                    <a:pt x="13468" y="10789"/>
                    <a:pt x="12475" y="11952"/>
                    <a:pt x="11752" y="13346"/>
                  </a:cubicBezTo>
                  <a:cubicBezTo>
                    <a:pt x="11379" y="14068"/>
                    <a:pt x="10912" y="14787"/>
                    <a:pt x="10529" y="15518"/>
                  </a:cubicBezTo>
                  <a:cubicBezTo>
                    <a:pt x="9741" y="17024"/>
                    <a:pt x="9112" y="18610"/>
                    <a:pt x="8518" y="20205"/>
                  </a:cubicBezTo>
                  <a:cubicBezTo>
                    <a:pt x="8389" y="20555"/>
                    <a:pt x="8555" y="20860"/>
                    <a:pt x="8700" y="21162"/>
                  </a:cubicBezTo>
                  <a:cubicBezTo>
                    <a:pt x="8742" y="21251"/>
                    <a:pt x="8807" y="21316"/>
                    <a:pt x="8886" y="21316"/>
                  </a:cubicBezTo>
                  <a:cubicBezTo>
                    <a:pt x="8926" y="21316"/>
                    <a:pt x="8970" y="21299"/>
                    <a:pt x="9017" y="21260"/>
                  </a:cubicBezTo>
                  <a:cubicBezTo>
                    <a:pt x="9259" y="21059"/>
                    <a:pt x="9527" y="21026"/>
                    <a:pt x="9800" y="21026"/>
                  </a:cubicBezTo>
                  <a:cubicBezTo>
                    <a:pt x="9934" y="21026"/>
                    <a:pt x="10070" y="21034"/>
                    <a:pt x="10204" y="21034"/>
                  </a:cubicBezTo>
                  <a:cubicBezTo>
                    <a:pt x="10256" y="21034"/>
                    <a:pt x="10308" y="21033"/>
                    <a:pt x="10360" y="21029"/>
                  </a:cubicBezTo>
                  <a:cubicBezTo>
                    <a:pt x="10548" y="21018"/>
                    <a:pt x="10717" y="21011"/>
                    <a:pt x="10868" y="21011"/>
                  </a:cubicBezTo>
                  <a:cubicBezTo>
                    <a:pt x="12008" y="21011"/>
                    <a:pt x="12105" y="21378"/>
                    <a:pt x="11542" y="22629"/>
                  </a:cubicBezTo>
                  <a:cubicBezTo>
                    <a:pt x="11511" y="22702"/>
                    <a:pt x="11488" y="22778"/>
                    <a:pt x="11470" y="22854"/>
                  </a:cubicBezTo>
                  <a:cubicBezTo>
                    <a:pt x="11237" y="23789"/>
                    <a:pt x="10606" y="24548"/>
                    <a:pt x="10101" y="25295"/>
                  </a:cubicBezTo>
                  <a:cubicBezTo>
                    <a:pt x="9313" y="26465"/>
                    <a:pt x="8370" y="27577"/>
                    <a:pt x="7238" y="28498"/>
                  </a:cubicBezTo>
                  <a:cubicBezTo>
                    <a:pt x="6908" y="28764"/>
                    <a:pt x="6567" y="29084"/>
                    <a:pt x="6240" y="29386"/>
                  </a:cubicBezTo>
                  <a:cubicBezTo>
                    <a:pt x="6129" y="29489"/>
                    <a:pt x="5911" y="29532"/>
                    <a:pt x="5680" y="29532"/>
                  </a:cubicBezTo>
                  <a:cubicBezTo>
                    <a:pt x="5275" y="29532"/>
                    <a:pt x="4833" y="29401"/>
                    <a:pt x="4870" y="29238"/>
                  </a:cubicBezTo>
                  <a:cubicBezTo>
                    <a:pt x="5018" y="28591"/>
                    <a:pt x="4469" y="28423"/>
                    <a:pt x="4185" y="28100"/>
                  </a:cubicBezTo>
                  <a:cubicBezTo>
                    <a:pt x="3952" y="27832"/>
                    <a:pt x="3778" y="27535"/>
                    <a:pt x="3756" y="27225"/>
                  </a:cubicBezTo>
                  <a:cubicBezTo>
                    <a:pt x="3734" y="26916"/>
                    <a:pt x="3599" y="26658"/>
                    <a:pt x="3403" y="26549"/>
                  </a:cubicBezTo>
                  <a:cubicBezTo>
                    <a:pt x="2857" y="26245"/>
                    <a:pt x="3338" y="25321"/>
                    <a:pt x="2547" y="25211"/>
                  </a:cubicBezTo>
                  <a:cubicBezTo>
                    <a:pt x="2557" y="25164"/>
                    <a:pt x="2569" y="25119"/>
                    <a:pt x="2585" y="25074"/>
                  </a:cubicBezTo>
                  <a:cubicBezTo>
                    <a:pt x="2854" y="24449"/>
                    <a:pt x="2392" y="23927"/>
                    <a:pt x="2216" y="23427"/>
                  </a:cubicBezTo>
                  <a:cubicBezTo>
                    <a:pt x="2054" y="22966"/>
                    <a:pt x="2152" y="22263"/>
                    <a:pt x="1502" y="22009"/>
                  </a:cubicBezTo>
                  <a:cubicBezTo>
                    <a:pt x="1476" y="21998"/>
                    <a:pt x="1328" y="21818"/>
                    <a:pt x="1504" y="21756"/>
                  </a:cubicBezTo>
                  <a:cubicBezTo>
                    <a:pt x="1798" y="21653"/>
                    <a:pt x="1734" y="21471"/>
                    <a:pt x="1572" y="21350"/>
                  </a:cubicBezTo>
                  <a:cubicBezTo>
                    <a:pt x="1287" y="21135"/>
                    <a:pt x="1205" y="20913"/>
                    <a:pt x="1410" y="20622"/>
                  </a:cubicBezTo>
                  <a:cubicBezTo>
                    <a:pt x="1437" y="20374"/>
                    <a:pt x="1052" y="20048"/>
                    <a:pt x="1603" y="19934"/>
                  </a:cubicBezTo>
                  <a:cubicBezTo>
                    <a:pt x="1774" y="19899"/>
                    <a:pt x="1940" y="19883"/>
                    <a:pt x="2103" y="19883"/>
                  </a:cubicBezTo>
                  <a:cubicBezTo>
                    <a:pt x="2921" y="19883"/>
                    <a:pt x="3638" y="20290"/>
                    <a:pt x="4311" y="20664"/>
                  </a:cubicBezTo>
                  <a:cubicBezTo>
                    <a:pt x="4470" y="20752"/>
                    <a:pt x="4573" y="20791"/>
                    <a:pt x="4643" y="20791"/>
                  </a:cubicBezTo>
                  <a:cubicBezTo>
                    <a:pt x="4764" y="20791"/>
                    <a:pt x="4784" y="20673"/>
                    <a:pt x="4812" y="20497"/>
                  </a:cubicBezTo>
                  <a:cubicBezTo>
                    <a:pt x="4980" y="19482"/>
                    <a:pt x="5287" y="18487"/>
                    <a:pt x="5432" y="17476"/>
                  </a:cubicBezTo>
                  <a:cubicBezTo>
                    <a:pt x="5736" y="15330"/>
                    <a:pt x="6701" y="13408"/>
                    <a:pt x="7376" y="11389"/>
                  </a:cubicBezTo>
                  <a:cubicBezTo>
                    <a:pt x="7479" y="11083"/>
                    <a:pt x="7497" y="10653"/>
                    <a:pt x="7796" y="10414"/>
                  </a:cubicBezTo>
                  <a:cubicBezTo>
                    <a:pt x="8593" y="9778"/>
                    <a:pt x="8739" y="8738"/>
                    <a:pt x="9171" y="7919"/>
                  </a:cubicBezTo>
                  <a:cubicBezTo>
                    <a:pt x="9702" y="6914"/>
                    <a:pt x="10396" y="6013"/>
                    <a:pt x="10906" y="5000"/>
                  </a:cubicBezTo>
                  <a:cubicBezTo>
                    <a:pt x="11509" y="3806"/>
                    <a:pt x="12429" y="2815"/>
                    <a:pt x="13280" y="1785"/>
                  </a:cubicBezTo>
                  <a:cubicBezTo>
                    <a:pt x="13598" y="1401"/>
                    <a:pt x="14126" y="1139"/>
                    <a:pt x="14624" y="1139"/>
                  </a:cubicBezTo>
                  <a:close/>
                  <a:moveTo>
                    <a:pt x="14269" y="0"/>
                  </a:moveTo>
                  <a:cubicBezTo>
                    <a:pt x="13583" y="0"/>
                    <a:pt x="13165" y="545"/>
                    <a:pt x="12757" y="978"/>
                  </a:cubicBezTo>
                  <a:cubicBezTo>
                    <a:pt x="10164" y="3729"/>
                    <a:pt x="8519" y="7100"/>
                    <a:pt x="6917" y="10464"/>
                  </a:cubicBezTo>
                  <a:cubicBezTo>
                    <a:pt x="6065" y="12253"/>
                    <a:pt x="5257" y="14096"/>
                    <a:pt x="4887" y="16075"/>
                  </a:cubicBezTo>
                  <a:cubicBezTo>
                    <a:pt x="4725" y="16946"/>
                    <a:pt x="4341" y="17759"/>
                    <a:pt x="4355" y="18679"/>
                  </a:cubicBezTo>
                  <a:cubicBezTo>
                    <a:pt x="4360" y="19079"/>
                    <a:pt x="4161" y="19295"/>
                    <a:pt x="3877" y="19295"/>
                  </a:cubicBezTo>
                  <a:cubicBezTo>
                    <a:pt x="3747" y="19295"/>
                    <a:pt x="3600" y="19250"/>
                    <a:pt x="3447" y="19156"/>
                  </a:cubicBezTo>
                  <a:cubicBezTo>
                    <a:pt x="3000" y="18885"/>
                    <a:pt x="2549" y="18777"/>
                    <a:pt x="2102" y="18777"/>
                  </a:cubicBezTo>
                  <a:cubicBezTo>
                    <a:pt x="1532" y="18777"/>
                    <a:pt x="969" y="18952"/>
                    <a:pt x="429" y="19184"/>
                  </a:cubicBezTo>
                  <a:cubicBezTo>
                    <a:pt x="1" y="19370"/>
                    <a:pt x="6" y="19995"/>
                    <a:pt x="82" y="20480"/>
                  </a:cubicBezTo>
                  <a:cubicBezTo>
                    <a:pt x="198" y="21211"/>
                    <a:pt x="430" y="21908"/>
                    <a:pt x="698" y="22601"/>
                  </a:cubicBezTo>
                  <a:cubicBezTo>
                    <a:pt x="1189" y="23870"/>
                    <a:pt x="1563" y="25194"/>
                    <a:pt x="2149" y="26416"/>
                  </a:cubicBezTo>
                  <a:cubicBezTo>
                    <a:pt x="2428" y="26997"/>
                    <a:pt x="2591" y="27638"/>
                    <a:pt x="2964" y="28174"/>
                  </a:cubicBezTo>
                  <a:cubicBezTo>
                    <a:pt x="3565" y="29038"/>
                    <a:pt x="4128" y="29929"/>
                    <a:pt x="4862" y="30690"/>
                  </a:cubicBezTo>
                  <a:cubicBezTo>
                    <a:pt x="5001" y="30833"/>
                    <a:pt x="5239" y="30900"/>
                    <a:pt x="5498" y="30900"/>
                  </a:cubicBezTo>
                  <a:cubicBezTo>
                    <a:pt x="5902" y="30900"/>
                    <a:pt x="6355" y="30736"/>
                    <a:pt x="6556" y="30447"/>
                  </a:cubicBezTo>
                  <a:cubicBezTo>
                    <a:pt x="6968" y="29857"/>
                    <a:pt x="7555" y="29487"/>
                    <a:pt x="8126" y="29089"/>
                  </a:cubicBezTo>
                  <a:cubicBezTo>
                    <a:pt x="8745" y="28657"/>
                    <a:pt x="9093" y="27972"/>
                    <a:pt x="9633" y="27449"/>
                  </a:cubicBezTo>
                  <a:cubicBezTo>
                    <a:pt x="10946" y="26182"/>
                    <a:pt x="11750" y="24533"/>
                    <a:pt x="12653" y="22972"/>
                  </a:cubicBezTo>
                  <a:cubicBezTo>
                    <a:pt x="12989" y="22391"/>
                    <a:pt x="13625" y="21093"/>
                    <a:pt x="13007" y="20511"/>
                  </a:cubicBezTo>
                  <a:cubicBezTo>
                    <a:pt x="12723" y="20243"/>
                    <a:pt x="12184" y="20055"/>
                    <a:pt x="11746" y="20055"/>
                  </a:cubicBezTo>
                  <a:cubicBezTo>
                    <a:pt x="11640" y="20055"/>
                    <a:pt x="11539" y="20066"/>
                    <a:pt x="11450" y="20090"/>
                  </a:cubicBezTo>
                  <a:cubicBezTo>
                    <a:pt x="11432" y="20094"/>
                    <a:pt x="11414" y="20096"/>
                    <a:pt x="11395" y="20096"/>
                  </a:cubicBezTo>
                  <a:cubicBezTo>
                    <a:pt x="11315" y="20096"/>
                    <a:pt x="11225" y="20061"/>
                    <a:pt x="11139" y="20060"/>
                  </a:cubicBezTo>
                  <a:cubicBezTo>
                    <a:pt x="10938" y="20040"/>
                    <a:pt x="10736" y="19999"/>
                    <a:pt x="10535" y="19999"/>
                  </a:cubicBezTo>
                  <a:cubicBezTo>
                    <a:pt x="10524" y="19999"/>
                    <a:pt x="10513" y="19999"/>
                    <a:pt x="10503" y="20000"/>
                  </a:cubicBezTo>
                  <a:cubicBezTo>
                    <a:pt x="10281" y="20004"/>
                    <a:pt x="10018" y="20142"/>
                    <a:pt x="9809" y="20142"/>
                  </a:cubicBezTo>
                  <a:cubicBezTo>
                    <a:pt x="9708" y="20142"/>
                    <a:pt x="9621" y="20110"/>
                    <a:pt x="9555" y="20017"/>
                  </a:cubicBezTo>
                  <a:cubicBezTo>
                    <a:pt x="9447" y="19861"/>
                    <a:pt x="9716" y="19405"/>
                    <a:pt x="9867" y="19113"/>
                  </a:cubicBezTo>
                  <a:cubicBezTo>
                    <a:pt x="10397" y="18080"/>
                    <a:pt x="10861" y="17014"/>
                    <a:pt x="11402" y="15983"/>
                  </a:cubicBezTo>
                  <a:cubicBezTo>
                    <a:pt x="11850" y="15129"/>
                    <a:pt x="12270" y="14267"/>
                    <a:pt x="12802" y="13455"/>
                  </a:cubicBezTo>
                  <a:cubicBezTo>
                    <a:pt x="13642" y="12175"/>
                    <a:pt x="14370" y="10840"/>
                    <a:pt x="15498" y="9742"/>
                  </a:cubicBezTo>
                  <a:cubicBezTo>
                    <a:pt x="16447" y="8818"/>
                    <a:pt x="17215" y="7701"/>
                    <a:pt x="18088" y="6690"/>
                  </a:cubicBezTo>
                  <a:cubicBezTo>
                    <a:pt x="18323" y="6418"/>
                    <a:pt x="18623" y="6207"/>
                    <a:pt x="18864" y="5963"/>
                  </a:cubicBezTo>
                  <a:cubicBezTo>
                    <a:pt x="19558" y="5263"/>
                    <a:pt x="19331" y="4604"/>
                    <a:pt x="19079" y="3865"/>
                  </a:cubicBezTo>
                  <a:cubicBezTo>
                    <a:pt x="18661" y="2636"/>
                    <a:pt x="17858" y="1814"/>
                    <a:pt x="16690" y="1233"/>
                  </a:cubicBezTo>
                  <a:cubicBezTo>
                    <a:pt x="16108" y="942"/>
                    <a:pt x="15636" y="475"/>
                    <a:pt x="14997" y="180"/>
                  </a:cubicBezTo>
                  <a:cubicBezTo>
                    <a:pt x="14723" y="53"/>
                    <a:pt x="14483" y="0"/>
                    <a:pt x="14269" y="0"/>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grpSp>
      <p:grpSp>
        <p:nvGrpSpPr>
          <p:cNvPr id="29" name="Google Shape;966;p33"/>
          <p:cNvGrpSpPr/>
          <p:nvPr/>
        </p:nvGrpSpPr>
        <p:grpSpPr>
          <a:xfrm>
            <a:off x="5224234" y="2954958"/>
            <a:ext cx="654524" cy="533005"/>
            <a:chOff x="2509330" y="1371995"/>
            <a:chExt cx="393094" cy="209646"/>
          </a:xfrm>
        </p:grpSpPr>
        <p:sp>
          <p:nvSpPr>
            <p:cNvPr id="30" name="Google Shape;967;p33"/>
            <p:cNvSpPr/>
            <p:nvPr/>
          </p:nvSpPr>
          <p:spPr>
            <a:xfrm>
              <a:off x="2509330" y="1371995"/>
              <a:ext cx="393094" cy="209646"/>
            </a:xfrm>
            <a:custGeom>
              <a:avLst/>
              <a:gdLst/>
              <a:ahLst/>
              <a:cxnLst/>
              <a:rect l="l" t="t" r="r" b="b"/>
              <a:pathLst>
                <a:path w="29950" h="15973" extrusionOk="0">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ED7D3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sp>
          <p:nvSpPr>
            <p:cNvPr id="31" name="Google Shape;968;p33"/>
            <p:cNvSpPr/>
            <p:nvPr/>
          </p:nvSpPr>
          <p:spPr>
            <a:xfrm>
              <a:off x="2509330" y="1371995"/>
              <a:ext cx="393094" cy="209646"/>
            </a:xfrm>
            <a:custGeom>
              <a:avLst/>
              <a:gdLst/>
              <a:ahLst/>
              <a:cxnLst/>
              <a:rect l="l" t="t" r="r" b="b"/>
              <a:pathLst>
                <a:path w="29950" h="15973" extrusionOk="0">
                  <a:moveTo>
                    <a:pt x="26933" y="937"/>
                  </a:moveTo>
                  <a:cubicBezTo>
                    <a:pt x="27600" y="937"/>
                    <a:pt x="28332" y="1344"/>
                    <a:pt x="28512" y="1972"/>
                  </a:cubicBezTo>
                  <a:cubicBezTo>
                    <a:pt x="28929" y="3422"/>
                    <a:pt x="28929" y="4865"/>
                    <a:pt x="28356" y="6287"/>
                  </a:cubicBezTo>
                  <a:cubicBezTo>
                    <a:pt x="28195" y="6687"/>
                    <a:pt x="27805" y="6911"/>
                    <a:pt x="27493" y="6911"/>
                  </a:cubicBezTo>
                  <a:cubicBezTo>
                    <a:pt x="27441" y="6911"/>
                    <a:pt x="27391" y="6905"/>
                    <a:pt x="27345" y="6892"/>
                  </a:cubicBezTo>
                  <a:cubicBezTo>
                    <a:pt x="27162" y="6842"/>
                    <a:pt x="26986" y="6824"/>
                    <a:pt x="26812" y="6824"/>
                  </a:cubicBezTo>
                  <a:cubicBezTo>
                    <a:pt x="26420" y="6824"/>
                    <a:pt x="26046" y="6914"/>
                    <a:pt x="25657" y="6917"/>
                  </a:cubicBezTo>
                  <a:cubicBezTo>
                    <a:pt x="24414" y="6927"/>
                    <a:pt x="23173" y="6931"/>
                    <a:pt x="21935" y="7076"/>
                  </a:cubicBezTo>
                  <a:cubicBezTo>
                    <a:pt x="20406" y="7253"/>
                    <a:pt x="18878" y="7328"/>
                    <a:pt x="17368" y="7759"/>
                  </a:cubicBezTo>
                  <a:cubicBezTo>
                    <a:pt x="16587" y="7981"/>
                    <a:pt x="15743" y="8137"/>
                    <a:pt x="14949" y="8359"/>
                  </a:cubicBezTo>
                  <a:cubicBezTo>
                    <a:pt x="13312" y="8818"/>
                    <a:pt x="11727" y="9448"/>
                    <a:pt x="10160" y="10109"/>
                  </a:cubicBezTo>
                  <a:cubicBezTo>
                    <a:pt x="9817" y="10254"/>
                    <a:pt x="9708" y="10587"/>
                    <a:pt x="9586" y="10898"/>
                  </a:cubicBezTo>
                  <a:cubicBezTo>
                    <a:pt x="9533" y="11036"/>
                    <a:pt x="9554" y="11175"/>
                    <a:pt x="9734" y="11197"/>
                  </a:cubicBezTo>
                  <a:cubicBezTo>
                    <a:pt x="10258" y="11261"/>
                    <a:pt x="10489" y="11705"/>
                    <a:pt x="10823" y="12017"/>
                  </a:cubicBezTo>
                  <a:cubicBezTo>
                    <a:pt x="12001" y="13119"/>
                    <a:pt x="11938" y="13466"/>
                    <a:pt x="10470" y="13973"/>
                  </a:cubicBezTo>
                  <a:cubicBezTo>
                    <a:pt x="10395" y="14001"/>
                    <a:pt x="10324" y="14036"/>
                    <a:pt x="10257" y="14076"/>
                  </a:cubicBezTo>
                  <a:cubicBezTo>
                    <a:pt x="9417" y="14548"/>
                    <a:pt x="8432" y="14610"/>
                    <a:pt x="7541" y="14754"/>
                  </a:cubicBezTo>
                  <a:cubicBezTo>
                    <a:pt x="6693" y="14894"/>
                    <a:pt x="5823" y="14977"/>
                    <a:pt x="4945" y="14977"/>
                  </a:cubicBezTo>
                  <a:cubicBezTo>
                    <a:pt x="4381" y="14977"/>
                    <a:pt x="3814" y="14942"/>
                    <a:pt x="3247" y="14866"/>
                  </a:cubicBezTo>
                  <a:cubicBezTo>
                    <a:pt x="2827" y="14810"/>
                    <a:pt x="2360" y="14782"/>
                    <a:pt x="1917" y="14751"/>
                  </a:cubicBezTo>
                  <a:cubicBezTo>
                    <a:pt x="1500" y="14723"/>
                    <a:pt x="858" y="13785"/>
                    <a:pt x="1083" y="13653"/>
                  </a:cubicBezTo>
                  <a:cubicBezTo>
                    <a:pt x="1657" y="13317"/>
                    <a:pt x="1401" y="12802"/>
                    <a:pt x="1443" y="12374"/>
                  </a:cubicBezTo>
                  <a:cubicBezTo>
                    <a:pt x="1477" y="12020"/>
                    <a:pt x="1573" y="11688"/>
                    <a:pt x="1785" y="11460"/>
                  </a:cubicBezTo>
                  <a:cubicBezTo>
                    <a:pt x="1995" y="11231"/>
                    <a:pt x="2090" y="10957"/>
                    <a:pt x="2034" y="10741"/>
                  </a:cubicBezTo>
                  <a:cubicBezTo>
                    <a:pt x="1881" y="10134"/>
                    <a:pt x="2883" y="9851"/>
                    <a:pt x="2421" y="9199"/>
                  </a:cubicBezTo>
                  <a:cubicBezTo>
                    <a:pt x="2462" y="9174"/>
                    <a:pt x="2504" y="9151"/>
                    <a:pt x="2547" y="9132"/>
                  </a:cubicBezTo>
                  <a:cubicBezTo>
                    <a:pt x="3187" y="8899"/>
                    <a:pt x="3249" y="8207"/>
                    <a:pt x="3493" y="7735"/>
                  </a:cubicBezTo>
                  <a:cubicBezTo>
                    <a:pt x="3717" y="7301"/>
                    <a:pt x="4296" y="6891"/>
                    <a:pt x="4034" y="6242"/>
                  </a:cubicBezTo>
                  <a:cubicBezTo>
                    <a:pt x="4025" y="6220"/>
                    <a:pt x="4046" y="6052"/>
                    <a:pt x="4151" y="6052"/>
                  </a:cubicBezTo>
                  <a:cubicBezTo>
                    <a:pt x="4171" y="6052"/>
                    <a:pt x="4194" y="6057"/>
                    <a:pt x="4219" y="6071"/>
                  </a:cubicBezTo>
                  <a:cubicBezTo>
                    <a:pt x="4291" y="6108"/>
                    <a:pt x="4349" y="6124"/>
                    <a:pt x="4397" y="6124"/>
                  </a:cubicBezTo>
                  <a:cubicBezTo>
                    <a:pt x="4535" y="6124"/>
                    <a:pt x="4579" y="5990"/>
                    <a:pt x="4563" y="5841"/>
                  </a:cubicBezTo>
                  <a:cubicBezTo>
                    <a:pt x="4524" y="5488"/>
                    <a:pt x="4629" y="5275"/>
                    <a:pt x="4983" y="5225"/>
                  </a:cubicBezTo>
                  <a:cubicBezTo>
                    <a:pt x="5134" y="5109"/>
                    <a:pt x="5154" y="4788"/>
                    <a:pt x="5362" y="4788"/>
                  </a:cubicBezTo>
                  <a:cubicBezTo>
                    <a:pt x="5426" y="4788"/>
                    <a:pt x="5507" y="4818"/>
                    <a:pt x="5615" y="4893"/>
                  </a:cubicBezTo>
                  <a:cubicBezTo>
                    <a:pt x="6477" y="5497"/>
                    <a:pt x="6715" y="6469"/>
                    <a:pt x="6942" y="7365"/>
                  </a:cubicBezTo>
                  <a:cubicBezTo>
                    <a:pt x="7011" y="7641"/>
                    <a:pt x="7078" y="7735"/>
                    <a:pt x="7165" y="7735"/>
                  </a:cubicBezTo>
                  <a:cubicBezTo>
                    <a:pt x="7231" y="7735"/>
                    <a:pt x="7308" y="7683"/>
                    <a:pt x="7407" y="7616"/>
                  </a:cubicBezTo>
                  <a:cubicBezTo>
                    <a:pt x="8263" y="7040"/>
                    <a:pt x="9196" y="6583"/>
                    <a:pt x="10030" y="5993"/>
                  </a:cubicBezTo>
                  <a:cubicBezTo>
                    <a:pt x="11800" y="4743"/>
                    <a:pt x="13860" y="4126"/>
                    <a:pt x="15792" y="3234"/>
                  </a:cubicBezTo>
                  <a:cubicBezTo>
                    <a:pt x="16061" y="3108"/>
                    <a:pt x="16356" y="2863"/>
                    <a:pt x="16695" y="2863"/>
                  </a:cubicBezTo>
                  <a:cubicBezTo>
                    <a:pt x="16727" y="2863"/>
                    <a:pt x="16758" y="2865"/>
                    <a:pt x="16790" y="2870"/>
                  </a:cubicBezTo>
                  <a:cubicBezTo>
                    <a:pt x="16895" y="2884"/>
                    <a:pt x="16998" y="2891"/>
                    <a:pt x="17099" y="2891"/>
                  </a:cubicBezTo>
                  <a:cubicBezTo>
                    <a:pt x="17978" y="2891"/>
                    <a:pt x="18748" y="2382"/>
                    <a:pt x="19549" y="2159"/>
                  </a:cubicBezTo>
                  <a:cubicBezTo>
                    <a:pt x="20645" y="1855"/>
                    <a:pt x="21775" y="1743"/>
                    <a:pt x="22862" y="1420"/>
                  </a:cubicBezTo>
                  <a:cubicBezTo>
                    <a:pt x="24144" y="1039"/>
                    <a:pt x="25497" y="1028"/>
                    <a:pt x="26829" y="941"/>
                  </a:cubicBezTo>
                  <a:cubicBezTo>
                    <a:pt x="26863" y="938"/>
                    <a:pt x="26898" y="937"/>
                    <a:pt x="26933" y="937"/>
                  </a:cubicBezTo>
                  <a:close/>
                  <a:moveTo>
                    <a:pt x="27452" y="1"/>
                  </a:moveTo>
                  <a:cubicBezTo>
                    <a:pt x="27319" y="1"/>
                    <a:pt x="27186" y="4"/>
                    <a:pt x="27057" y="4"/>
                  </a:cubicBezTo>
                  <a:cubicBezTo>
                    <a:pt x="23277" y="6"/>
                    <a:pt x="19696" y="1121"/>
                    <a:pt x="16149" y="2263"/>
                  </a:cubicBezTo>
                  <a:cubicBezTo>
                    <a:pt x="14263" y="2870"/>
                    <a:pt x="12368" y="3546"/>
                    <a:pt x="10674" y="4635"/>
                  </a:cubicBezTo>
                  <a:cubicBezTo>
                    <a:pt x="9930" y="5113"/>
                    <a:pt x="9073" y="5393"/>
                    <a:pt x="8413" y="6032"/>
                  </a:cubicBezTo>
                  <a:cubicBezTo>
                    <a:pt x="8259" y="6183"/>
                    <a:pt x="8102" y="6253"/>
                    <a:pt x="7959" y="6253"/>
                  </a:cubicBezTo>
                  <a:cubicBezTo>
                    <a:pt x="7718" y="6253"/>
                    <a:pt x="7518" y="6051"/>
                    <a:pt x="7443" y="5699"/>
                  </a:cubicBezTo>
                  <a:cubicBezTo>
                    <a:pt x="7195" y="4536"/>
                    <a:pt x="6316" y="3940"/>
                    <a:pt x="5352" y="3521"/>
                  </a:cubicBezTo>
                  <a:cubicBezTo>
                    <a:pt x="5282" y="3491"/>
                    <a:pt x="5211" y="3477"/>
                    <a:pt x="5140" y="3477"/>
                  </a:cubicBezTo>
                  <a:cubicBezTo>
                    <a:pt x="4780" y="3477"/>
                    <a:pt x="4424" y="3834"/>
                    <a:pt x="4173" y="4158"/>
                  </a:cubicBezTo>
                  <a:cubicBezTo>
                    <a:pt x="3720" y="4744"/>
                    <a:pt x="3372" y="5391"/>
                    <a:pt x="3053" y="6060"/>
                  </a:cubicBezTo>
                  <a:cubicBezTo>
                    <a:pt x="2466" y="7289"/>
                    <a:pt x="1758" y="8468"/>
                    <a:pt x="1272" y="9733"/>
                  </a:cubicBezTo>
                  <a:cubicBezTo>
                    <a:pt x="1040" y="10335"/>
                    <a:pt x="687" y="10893"/>
                    <a:pt x="551" y="11533"/>
                  </a:cubicBezTo>
                  <a:cubicBezTo>
                    <a:pt x="335" y="12561"/>
                    <a:pt x="72" y="13583"/>
                    <a:pt x="22" y="14641"/>
                  </a:cubicBezTo>
                  <a:cubicBezTo>
                    <a:pt x="0" y="15120"/>
                    <a:pt x="697" y="15714"/>
                    <a:pt x="1256" y="15714"/>
                  </a:cubicBezTo>
                  <a:cubicBezTo>
                    <a:pt x="1292" y="15714"/>
                    <a:pt x="1327" y="15711"/>
                    <a:pt x="1362" y="15706"/>
                  </a:cubicBezTo>
                  <a:cubicBezTo>
                    <a:pt x="1514" y="15684"/>
                    <a:pt x="1665" y="15674"/>
                    <a:pt x="1815" y="15674"/>
                  </a:cubicBezTo>
                  <a:cubicBezTo>
                    <a:pt x="2362" y="15674"/>
                    <a:pt x="2891" y="15805"/>
                    <a:pt x="3426" y="15916"/>
                  </a:cubicBezTo>
                  <a:cubicBezTo>
                    <a:pt x="3624" y="15958"/>
                    <a:pt x="3823" y="15972"/>
                    <a:pt x="4021" y="15972"/>
                  </a:cubicBezTo>
                  <a:cubicBezTo>
                    <a:pt x="4506" y="15972"/>
                    <a:pt x="4992" y="15885"/>
                    <a:pt x="5483" y="15885"/>
                  </a:cubicBezTo>
                  <a:cubicBezTo>
                    <a:pt x="5539" y="15885"/>
                    <a:pt x="5596" y="15886"/>
                    <a:pt x="5652" y="15888"/>
                  </a:cubicBezTo>
                  <a:cubicBezTo>
                    <a:pt x="5782" y="15895"/>
                    <a:pt x="5911" y="15897"/>
                    <a:pt x="6039" y="15897"/>
                  </a:cubicBezTo>
                  <a:cubicBezTo>
                    <a:pt x="7725" y="15897"/>
                    <a:pt x="9351" y="15400"/>
                    <a:pt x="10982" y="15014"/>
                  </a:cubicBezTo>
                  <a:cubicBezTo>
                    <a:pt x="11635" y="14860"/>
                    <a:pt x="13016" y="14434"/>
                    <a:pt x="13016" y="13583"/>
                  </a:cubicBezTo>
                  <a:cubicBezTo>
                    <a:pt x="13016" y="13099"/>
                    <a:pt x="12656" y="12412"/>
                    <a:pt x="12254" y="12161"/>
                  </a:cubicBezTo>
                  <a:cubicBezTo>
                    <a:pt x="12173" y="12113"/>
                    <a:pt x="12134" y="11996"/>
                    <a:pt x="12064" y="11919"/>
                  </a:cubicBezTo>
                  <a:cubicBezTo>
                    <a:pt x="11935" y="11749"/>
                    <a:pt x="11822" y="11564"/>
                    <a:pt x="11672" y="11413"/>
                  </a:cubicBezTo>
                  <a:cubicBezTo>
                    <a:pt x="11442" y="11178"/>
                    <a:pt x="10938" y="11079"/>
                    <a:pt x="11010" y="10736"/>
                  </a:cubicBezTo>
                  <a:cubicBezTo>
                    <a:pt x="11049" y="10550"/>
                    <a:pt x="11564" y="10433"/>
                    <a:pt x="11881" y="10341"/>
                  </a:cubicBezTo>
                  <a:cubicBezTo>
                    <a:pt x="12996" y="10021"/>
                    <a:pt x="14090" y="9626"/>
                    <a:pt x="15211" y="9313"/>
                  </a:cubicBezTo>
                  <a:cubicBezTo>
                    <a:pt x="16140" y="9053"/>
                    <a:pt x="17055" y="8767"/>
                    <a:pt x="18012" y="8597"/>
                  </a:cubicBezTo>
                  <a:cubicBezTo>
                    <a:pt x="19399" y="8350"/>
                    <a:pt x="20756" y="8003"/>
                    <a:pt x="22191" y="8003"/>
                  </a:cubicBezTo>
                  <a:cubicBezTo>
                    <a:pt x="22314" y="8003"/>
                    <a:pt x="22438" y="8005"/>
                    <a:pt x="22563" y="8011"/>
                  </a:cubicBezTo>
                  <a:cubicBezTo>
                    <a:pt x="22721" y="8018"/>
                    <a:pt x="22879" y="8021"/>
                    <a:pt x="23037" y="8021"/>
                  </a:cubicBezTo>
                  <a:cubicBezTo>
                    <a:pt x="24205" y="8021"/>
                    <a:pt x="25384" y="7853"/>
                    <a:pt x="26560" y="7802"/>
                  </a:cubicBezTo>
                  <a:cubicBezTo>
                    <a:pt x="26594" y="7801"/>
                    <a:pt x="26628" y="7800"/>
                    <a:pt x="26663" y="7800"/>
                  </a:cubicBezTo>
                  <a:cubicBezTo>
                    <a:pt x="26988" y="7800"/>
                    <a:pt x="27311" y="7861"/>
                    <a:pt x="27621" y="7869"/>
                  </a:cubicBezTo>
                  <a:cubicBezTo>
                    <a:pt x="27639" y="7870"/>
                    <a:pt x="27657" y="7870"/>
                    <a:pt x="27674" y="7870"/>
                  </a:cubicBezTo>
                  <a:cubicBezTo>
                    <a:pt x="28619" y="7870"/>
                    <a:pt x="28937" y="7264"/>
                    <a:pt x="29296" y="6586"/>
                  </a:cubicBezTo>
                  <a:cubicBezTo>
                    <a:pt x="29903" y="5436"/>
                    <a:pt x="29949" y="4291"/>
                    <a:pt x="29571" y="3039"/>
                  </a:cubicBezTo>
                  <a:cubicBezTo>
                    <a:pt x="29385" y="2417"/>
                    <a:pt x="29400" y="1754"/>
                    <a:pt x="29176" y="1087"/>
                  </a:cubicBezTo>
                  <a:cubicBezTo>
                    <a:pt x="28840" y="83"/>
                    <a:pt x="28132" y="1"/>
                    <a:pt x="27452" y="1"/>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ea typeface="맑은 고딕"/>
                <a:cs typeface="Arial"/>
                <a:sym typeface="Arial"/>
              </a:endParaRPr>
            </a:p>
          </p:txBody>
        </p:sp>
      </p:grpSp>
      <p:sp>
        <p:nvSpPr>
          <p:cNvPr id="32" name="Metin kutusu 31"/>
          <p:cNvSpPr txBox="1"/>
          <p:nvPr/>
        </p:nvSpPr>
        <p:spPr>
          <a:xfrm>
            <a:off x="2355850" y="3597727"/>
            <a:ext cx="3222172" cy="738664"/>
          </a:xfrm>
          <a:prstGeom prst="rect">
            <a:avLst/>
          </a:prstGeom>
          <a:noFill/>
        </p:spPr>
        <p:txBody>
          <a:bodyPr wrap="square" lIns="0" tIns="0" rIns="0" bIns="0" rtlCol="0">
            <a:spAutoFit/>
          </a:bodyPr>
          <a:lstStyle/>
          <a:p>
            <a:pPr algn="ctr"/>
            <a:r>
              <a:rPr lang="tr-TR" sz="2400" dirty="0">
                <a:solidFill>
                  <a:prstClr val="black"/>
                </a:solidFill>
                <a:latin typeface="Arial"/>
                <a:ea typeface="맑은 고딕"/>
              </a:rPr>
              <a:t>Hem maddi hem de manevi yardımlar </a:t>
            </a:r>
          </a:p>
        </p:txBody>
      </p:sp>
      <p:sp>
        <p:nvSpPr>
          <p:cNvPr id="33" name="Google Shape;427;p24"/>
          <p:cNvSpPr/>
          <p:nvPr/>
        </p:nvSpPr>
        <p:spPr>
          <a:xfrm>
            <a:off x="2312307" y="3327400"/>
            <a:ext cx="3367314" cy="1117600"/>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rgbClr val="ED7D31"/>
            </a:solidFill>
            <a:prstDash val="solid"/>
            <a:miter lim="16662"/>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Arial"/>
              <a:ea typeface="맑은 고딕"/>
            </a:endParaRPr>
          </a:p>
        </p:txBody>
      </p:sp>
      <p:sp>
        <p:nvSpPr>
          <p:cNvPr id="34" name="Google Shape;427;p24"/>
          <p:cNvSpPr/>
          <p:nvPr/>
        </p:nvSpPr>
        <p:spPr>
          <a:xfrm rot="20556722">
            <a:off x="7765402" y="5047120"/>
            <a:ext cx="2217236" cy="762548"/>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rgbClr val="FEB8B3"/>
          </a:solidFill>
          <a:ln w="28575" cap="rnd" cmpd="sng">
            <a:solidFill>
              <a:srgbClr val="FEB8B3"/>
            </a:solidFill>
            <a:prstDash val="solid"/>
            <a:miter lim="16662"/>
            <a:headEnd type="none" w="sm" len="sm"/>
            <a:tailEnd type="none" w="sm" len="sm"/>
          </a:ln>
        </p:spPr>
        <p:txBody>
          <a:bodyPr spcFirstLastPara="1" wrap="square" lIns="91425" tIns="91425" rIns="91425" bIns="91425" anchor="ctr" anchorCtr="0">
            <a:noAutofit/>
          </a:bodyPr>
          <a:lstStyle/>
          <a:p>
            <a:pPr algn="ctr"/>
            <a:r>
              <a:rPr lang="tr-TR" sz="2800" dirty="0">
                <a:solidFill>
                  <a:prstClr val="black"/>
                </a:solidFill>
                <a:latin typeface="Arial"/>
                <a:ea typeface="맑은 고딕"/>
              </a:rPr>
              <a:t>Sünnettir.</a:t>
            </a:r>
            <a:endParaRPr dirty="0">
              <a:solidFill>
                <a:prstClr val="black"/>
              </a:solidFill>
              <a:latin typeface="Arial"/>
              <a:ea typeface="맑은 고딕"/>
            </a:endParaRPr>
          </a:p>
        </p:txBody>
      </p:sp>
      <p:sp>
        <p:nvSpPr>
          <p:cNvPr id="35" name="Google Shape;427;p24"/>
          <p:cNvSpPr/>
          <p:nvPr/>
        </p:nvSpPr>
        <p:spPr>
          <a:xfrm rot="18944026">
            <a:off x="9424308" y="3162659"/>
            <a:ext cx="2525484" cy="1064627"/>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noFill/>
          <a:ln w="28575" cap="rnd" cmpd="sng">
            <a:solidFill>
              <a:srgbClr val="FED58A"/>
            </a:solidFill>
            <a:prstDash val="solid"/>
            <a:miter lim="16662"/>
            <a:headEnd type="none" w="sm" len="sm"/>
            <a:tailEnd type="none" w="sm" len="sm"/>
          </a:ln>
        </p:spPr>
        <p:txBody>
          <a:bodyPr spcFirstLastPara="1" wrap="square" lIns="91425" tIns="91425" rIns="91425" bIns="91425" anchor="ctr" anchorCtr="0">
            <a:noAutofit/>
          </a:bodyPr>
          <a:lstStyle/>
          <a:p>
            <a:pPr algn="ctr"/>
            <a:r>
              <a:rPr lang="tr-TR" sz="2400" dirty="0">
                <a:solidFill>
                  <a:prstClr val="black"/>
                </a:solidFill>
                <a:latin typeface="Arial"/>
                <a:ea typeface="맑은 고딕"/>
              </a:rPr>
              <a:t>Şart ve sınırları yoktur. </a:t>
            </a:r>
            <a:endParaRPr sz="2400" dirty="0">
              <a:solidFill>
                <a:prstClr val="black"/>
              </a:solidFill>
              <a:latin typeface="Arial"/>
              <a:ea typeface="맑은 고딕"/>
            </a:endParaRPr>
          </a:p>
        </p:txBody>
      </p:sp>
      <p:sp>
        <p:nvSpPr>
          <p:cNvPr id="36" name="Google Shape;427;p24"/>
          <p:cNvSpPr/>
          <p:nvPr/>
        </p:nvSpPr>
        <p:spPr>
          <a:xfrm rot="441415">
            <a:off x="3560534" y="5059137"/>
            <a:ext cx="3585029" cy="967921"/>
          </a:xfrm>
          <a:custGeom>
            <a:avLst/>
            <a:gdLst/>
            <a:ahLst/>
            <a:cxnLst/>
            <a:rect l="l" t="t" r="r" b="b"/>
            <a:pathLst>
              <a:path w="10316" h="4949" fill="none" extrusionOk="0">
                <a:moveTo>
                  <a:pt x="584" y="1900"/>
                </a:moveTo>
                <a:cubicBezTo>
                  <a:pt x="1" y="2883"/>
                  <a:pt x="417" y="4599"/>
                  <a:pt x="1301" y="4782"/>
                </a:cubicBezTo>
                <a:cubicBezTo>
                  <a:pt x="2200" y="4949"/>
                  <a:pt x="7932" y="4949"/>
                  <a:pt x="9099" y="4616"/>
                </a:cubicBezTo>
                <a:cubicBezTo>
                  <a:pt x="10282" y="4266"/>
                  <a:pt x="10315" y="2849"/>
                  <a:pt x="9932" y="1533"/>
                </a:cubicBezTo>
                <a:cubicBezTo>
                  <a:pt x="9565" y="217"/>
                  <a:pt x="2167" y="0"/>
                  <a:pt x="217" y="1750"/>
                </a:cubicBezTo>
              </a:path>
            </a:pathLst>
          </a:custGeom>
          <a:solidFill>
            <a:srgbClr val="A6DFDA"/>
          </a:solidFill>
          <a:ln w="28575" cap="rnd" cmpd="sng">
            <a:solidFill>
              <a:srgbClr val="A6DFDA"/>
            </a:solidFill>
            <a:prstDash val="solid"/>
            <a:miter lim="16662"/>
            <a:headEnd type="none" w="sm" len="sm"/>
            <a:tailEnd type="none" w="sm" len="sm"/>
          </a:ln>
        </p:spPr>
        <p:txBody>
          <a:bodyPr spcFirstLastPara="1" wrap="square" lIns="91425" tIns="91425" rIns="91425" bIns="91425" anchor="ctr" anchorCtr="0">
            <a:noAutofit/>
          </a:bodyPr>
          <a:lstStyle/>
          <a:p>
            <a:pPr algn="ctr"/>
            <a:r>
              <a:rPr lang="tr-TR" sz="2400" dirty="0">
                <a:solidFill>
                  <a:prstClr val="black"/>
                </a:solidFill>
                <a:latin typeface="Arial"/>
                <a:ea typeface="맑은 고딕"/>
              </a:rPr>
              <a:t>  Sadakayı herkes verebilir.</a:t>
            </a:r>
            <a:endParaRPr sz="1600" dirty="0">
              <a:solidFill>
                <a:prstClr val="black"/>
              </a:solidFill>
              <a:latin typeface="Arial"/>
              <a:ea typeface="맑은 고딕"/>
            </a:endParaRPr>
          </a:p>
        </p:txBody>
      </p:sp>
    </p:spTree>
    <p:custDataLst>
      <p:tags r:id="rId1"/>
    </p:custDataLst>
    <p:extLst>
      <p:ext uri="{BB962C8B-B14F-4D97-AF65-F5344CB8AC3E}">
        <p14:creationId xmlns:p14="http://schemas.microsoft.com/office/powerpoint/2010/main" val="18668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right)">
                                      <p:cBhvr>
                                        <p:cTn id="20" dur="500"/>
                                        <p:tgtEl>
                                          <p:spTgt spid="29"/>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right)">
                                      <p:cBhvr>
                                        <p:cTn id="24" dur="500"/>
                                        <p:tgtEl>
                                          <p:spTgt spid="32"/>
                                        </p:tgtEl>
                                      </p:cBhvr>
                                    </p:animEffect>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right)">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up)">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par>
                          <p:cTn id="43" fill="hold">
                            <p:stCondLst>
                              <p:cond delay="500"/>
                            </p:stCondLst>
                            <p:childTnLst>
                              <p:par>
                                <p:cTn id="44" presetID="22" presetClass="entr" presetSubtype="1" fill="hold" grpId="0"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up)">
                                      <p:cBhvr>
                                        <p:cTn id="51" dur="500"/>
                                        <p:tgtEl>
                                          <p:spTgt spid="18"/>
                                        </p:tgtEl>
                                      </p:cBhvr>
                                    </p:animEffect>
                                  </p:childTnLst>
                                </p:cTn>
                              </p:par>
                            </p:childTnLst>
                          </p:cTn>
                        </p:par>
                        <p:par>
                          <p:cTn id="52" fill="hold">
                            <p:stCondLst>
                              <p:cond delay="500"/>
                            </p:stCondLst>
                            <p:childTnLst>
                              <p:par>
                                <p:cTn id="53" presetID="22" presetClass="entr" presetSubtype="1" fill="hold" grpId="0" nodeType="after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up)">
                                      <p:cBhvr>
                                        <p:cTn id="5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p:bldP spid="17" grpId="0"/>
      <p:bldP spid="32" grpId="0"/>
      <p:bldP spid="33" grpId="0" animBg="1"/>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yaslilara_saygi_haftasi.jpg"/>
          <p:cNvPicPr>
            <a:picLocks noChangeAspect="1" noChangeArrowheads="1"/>
          </p:cNvPicPr>
          <p:nvPr/>
        </p:nvPicPr>
        <p:blipFill rotWithShape="1">
          <a:blip r:embed="rId3" cstate="print"/>
          <a:srcRect l="12058" t="-1" r="5382" b="-588"/>
          <a:stretch/>
        </p:blipFill>
        <p:spPr bwMode="auto">
          <a:xfrm>
            <a:off x="320841" y="157839"/>
            <a:ext cx="3839386" cy="2424940"/>
          </a:xfrm>
          <a:prstGeom prst="rect">
            <a:avLst/>
          </a:prstGeom>
          <a:noFill/>
        </p:spPr>
      </p:pic>
      <p:pic>
        <p:nvPicPr>
          <p:cNvPr id="2050" name="Picture 2" descr="tebessüm ile ilgili görsel sonucu"/>
          <p:cNvPicPr>
            <a:picLocks noChangeAspect="1" noChangeArrowheads="1"/>
          </p:cNvPicPr>
          <p:nvPr/>
        </p:nvPicPr>
        <p:blipFill rotWithShape="1">
          <a:blip r:embed="rId4">
            <a:extLst>
              <a:ext uri="{28A0092B-C50C-407E-A947-70E740481C1C}">
                <a14:useLocalDpi xmlns:a14="http://schemas.microsoft.com/office/drawing/2010/main" val="0"/>
              </a:ext>
            </a:extLst>
          </a:blip>
          <a:srcRect l="8124" t="1" r="15090" b="32839"/>
          <a:stretch/>
        </p:blipFill>
        <p:spPr bwMode="auto">
          <a:xfrm>
            <a:off x="4411579" y="157839"/>
            <a:ext cx="2852328" cy="2424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ngelliye yardım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259" y="157839"/>
            <a:ext cx="4379495" cy="24689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beah_kadinlar.jpg"/>
          <p:cNvPicPr>
            <a:picLocks noChangeAspect="1" noChangeArrowheads="1"/>
          </p:cNvPicPr>
          <p:nvPr/>
        </p:nvPicPr>
        <p:blipFill>
          <a:blip r:embed="rId6" cstate="print"/>
          <a:srcRect/>
          <a:stretch>
            <a:fillRect/>
          </a:stretch>
        </p:blipFill>
        <p:spPr bwMode="auto">
          <a:xfrm>
            <a:off x="317235" y="2903619"/>
            <a:ext cx="3842992" cy="2449623"/>
          </a:xfrm>
          <a:prstGeom prst="rect">
            <a:avLst/>
          </a:prstGeom>
          <a:noFill/>
        </p:spPr>
      </p:pic>
      <p:pic>
        <p:nvPicPr>
          <p:cNvPr id="9" name="Picture 2" descr="C:\Users\Mustafa2\Desktop\Din Kül. ve Ahlak Bilgisi\RESİM - KARİKATÜRLER\1045107_157767927743261_485219742_n.jpg"/>
          <p:cNvPicPr>
            <a:picLocks noGrp="1" noChangeAspect="1" noChangeArrowheads="1"/>
          </p:cNvPicPr>
          <p:nvPr>
            <p:ph idx="1"/>
          </p:nvPr>
        </p:nvPicPr>
        <p:blipFill>
          <a:blip r:embed="rId7" cstate="print"/>
          <a:srcRect/>
          <a:stretch>
            <a:fillRect/>
          </a:stretch>
        </p:blipFill>
        <p:spPr bwMode="auto">
          <a:xfrm>
            <a:off x="4160227" y="2788339"/>
            <a:ext cx="3419871" cy="2564903"/>
          </a:xfrm>
          <a:prstGeom prst="rect">
            <a:avLst/>
          </a:prstGeom>
          <a:noFill/>
        </p:spPr>
      </p:pic>
      <p:pic>
        <p:nvPicPr>
          <p:cNvPr id="2054" name="Picture 6" descr="İlgili resi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3077" y="2885927"/>
            <a:ext cx="4141677" cy="2485006"/>
          </a:xfrm>
          <a:prstGeom prst="rect">
            <a:avLst/>
          </a:prstGeom>
          <a:noFill/>
          <a:extLst>
            <a:ext uri="{909E8E84-426E-40DD-AFC4-6F175D3DCCD1}">
              <a14:hiddenFill xmlns:a14="http://schemas.microsoft.com/office/drawing/2010/main">
                <a:solidFill>
                  <a:srgbClr val="FFFFFF"/>
                </a:solidFill>
              </a14:hiddenFill>
            </a:ext>
          </a:extLst>
        </p:spPr>
      </p:pic>
      <p:sp>
        <p:nvSpPr>
          <p:cNvPr id="11" name="Dikdörtgen 10"/>
          <p:cNvSpPr/>
          <p:nvPr/>
        </p:nvSpPr>
        <p:spPr>
          <a:xfrm>
            <a:off x="317236" y="5691774"/>
            <a:ext cx="11569964" cy="650970"/>
          </a:xfrm>
          <a:prstGeom prst="rect">
            <a:avLst/>
          </a:prstGeom>
          <a:solidFill>
            <a:schemeClr val="accent4">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lvl="0" algn="ctr"/>
            <a:r>
              <a:rPr kumimoji="0" lang="tr-TR" sz="36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Resimlere göre hangi davranışlar birer</a:t>
            </a:r>
            <a:r>
              <a:rPr kumimoji="0" lang="tr-TR" sz="3600" b="0" i="0" u="none" strike="noStrike" kern="1200" cap="none" spc="0" normalizeH="0" noProof="0" dirty="0">
                <a:ln>
                  <a:noFill/>
                </a:ln>
                <a:solidFill>
                  <a:schemeClr val="tx1">
                    <a:lumMod val="95000"/>
                    <a:lumOff val="5000"/>
                  </a:schemeClr>
                </a:solidFill>
                <a:effectLst/>
                <a:uLnTx/>
                <a:uFillTx/>
                <a:latin typeface="Calibri" panose="020F0502020204030204"/>
                <a:ea typeface="+mn-ea"/>
                <a:cs typeface="+mn-cs"/>
              </a:rPr>
              <a:t> sadakadır?</a:t>
            </a:r>
            <a:endParaRPr kumimoji="0" lang="tr-TR" sz="36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96720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par>
                                <p:cTn id="17" presetID="22" presetClass="entr" presetSubtype="4"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wipe(down)">
                                      <p:cBhvr>
                                        <p:cTn id="19" dur="500"/>
                                        <p:tgtEl>
                                          <p:spTgt spid="2052"/>
                                        </p:tgtEl>
                                      </p:cBhvr>
                                    </p:animEffect>
                                  </p:childTnLst>
                                </p:cTn>
                              </p:par>
                              <p:par>
                                <p:cTn id="20" presetID="22" presetClass="entr" presetSubtype="4" fill="hold" nodeType="with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ipe(down)">
                                      <p:cBhvr>
                                        <p:cTn id="22" dur="500"/>
                                        <p:tgtEl>
                                          <p:spTgt spid="2054"/>
                                        </p:tgtEl>
                                      </p:cBhvr>
                                    </p:animEffect>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righ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12"/>
          <p:cNvGrpSpPr/>
          <p:nvPr/>
        </p:nvGrpSpPr>
        <p:grpSpPr>
          <a:xfrm>
            <a:off x="4314537" y="1509087"/>
            <a:ext cx="7515513" cy="3291513"/>
            <a:chOff x="1795463" y="2430463"/>
            <a:chExt cx="2317750" cy="1879600"/>
          </a:xfrm>
        </p:grpSpPr>
        <p:sp>
          <p:nvSpPr>
            <p:cNvPr id="5" name="Freeform 12"/>
            <p:cNvSpPr>
              <a:spLocks/>
            </p:cNvSpPr>
            <p:nvPr/>
          </p:nvSpPr>
          <p:spPr bwMode="auto">
            <a:xfrm>
              <a:off x="1795463" y="2430463"/>
              <a:ext cx="2317750" cy="1879600"/>
            </a:xfrm>
            <a:custGeom>
              <a:avLst/>
              <a:gdLst>
                <a:gd name="T0" fmla="*/ 142 w 1460"/>
                <a:gd name="T1" fmla="*/ 1182 h 1184"/>
                <a:gd name="T2" fmla="*/ 122 w 1460"/>
                <a:gd name="T3" fmla="*/ 1174 h 1184"/>
                <a:gd name="T4" fmla="*/ 108 w 1460"/>
                <a:gd name="T5" fmla="*/ 1156 h 1184"/>
                <a:gd name="T6" fmla="*/ 104 w 1460"/>
                <a:gd name="T7" fmla="*/ 1140 h 1184"/>
                <a:gd name="T8" fmla="*/ 106 w 1460"/>
                <a:gd name="T9" fmla="*/ 1116 h 1184"/>
                <a:gd name="T10" fmla="*/ 122 w 1460"/>
                <a:gd name="T11" fmla="*/ 1098 h 1184"/>
                <a:gd name="T12" fmla="*/ 148 w 1460"/>
                <a:gd name="T13" fmla="*/ 1082 h 1184"/>
                <a:gd name="T14" fmla="*/ 198 w 1460"/>
                <a:gd name="T15" fmla="*/ 1040 h 1184"/>
                <a:gd name="T16" fmla="*/ 232 w 1460"/>
                <a:gd name="T17" fmla="*/ 992 h 1184"/>
                <a:gd name="T18" fmla="*/ 180 w 1460"/>
                <a:gd name="T19" fmla="*/ 976 h 1184"/>
                <a:gd name="T20" fmla="*/ 140 w 1460"/>
                <a:gd name="T21" fmla="*/ 976 h 1184"/>
                <a:gd name="T22" fmla="*/ 88 w 1460"/>
                <a:gd name="T23" fmla="*/ 960 h 1184"/>
                <a:gd name="T24" fmla="*/ 46 w 1460"/>
                <a:gd name="T25" fmla="*/ 930 h 1184"/>
                <a:gd name="T26" fmla="*/ 30 w 1460"/>
                <a:gd name="T27" fmla="*/ 908 h 1184"/>
                <a:gd name="T28" fmla="*/ 4 w 1460"/>
                <a:gd name="T29" fmla="*/ 842 h 1184"/>
                <a:gd name="T30" fmla="*/ 0 w 1460"/>
                <a:gd name="T31" fmla="*/ 788 h 1184"/>
                <a:gd name="T32" fmla="*/ 34 w 1460"/>
                <a:gd name="T33" fmla="*/ 320 h 1184"/>
                <a:gd name="T34" fmla="*/ 50 w 1460"/>
                <a:gd name="T35" fmla="*/ 162 h 1184"/>
                <a:gd name="T36" fmla="*/ 70 w 1460"/>
                <a:gd name="T37" fmla="*/ 90 h 1184"/>
                <a:gd name="T38" fmla="*/ 102 w 1460"/>
                <a:gd name="T39" fmla="*/ 44 h 1184"/>
                <a:gd name="T40" fmla="*/ 138 w 1460"/>
                <a:gd name="T41" fmla="*/ 16 h 1184"/>
                <a:gd name="T42" fmla="*/ 196 w 1460"/>
                <a:gd name="T43" fmla="*/ 0 h 1184"/>
                <a:gd name="T44" fmla="*/ 232 w 1460"/>
                <a:gd name="T45" fmla="*/ 0 h 1184"/>
                <a:gd name="T46" fmla="*/ 1298 w 1460"/>
                <a:gd name="T47" fmla="*/ 120 h 1184"/>
                <a:gd name="T48" fmla="*/ 1322 w 1460"/>
                <a:gd name="T49" fmla="*/ 126 h 1184"/>
                <a:gd name="T50" fmla="*/ 1372 w 1460"/>
                <a:gd name="T51" fmla="*/ 150 h 1184"/>
                <a:gd name="T52" fmla="*/ 1408 w 1460"/>
                <a:gd name="T53" fmla="*/ 186 h 1184"/>
                <a:gd name="T54" fmla="*/ 1428 w 1460"/>
                <a:gd name="T55" fmla="*/ 228 h 1184"/>
                <a:gd name="T56" fmla="*/ 1440 w 1460"/>
                <a:gd name="T57" fmla="*/ 308 h 1184"/>
                <a:gd name="T58" fmla="*/ 1460 w 1460"/>
                <a:gd name="T59" fmla="*/ 750 h 1184"/>
                <a:gd name="T60" fmla="*/ 1452 w 1460"/>
                <a:gd name="T61" fmla="*/ 810 h 1184"/>
                <a:gd name="T62" fmla="*/ 1420 w 1460"/>
                <a:gd name="T63" fmla="*/ 878 h 1184"/>
                <a:gd name="T64" fmla="*/ 1402 w 1460"/>
                <a:gd name="T65" fmla="*/ 896 h 1184"/>
                <a:gd name="T66" fmla="*/ 1358 w 1460"/>
                <a:gd name="T67" fmla="*/ 922 h 1184"/>
                <a:gd name="T68" fmla="*/ 1296 w 1460"/>
                <a:gd name="T69" fmla="*/ 938 h 1184"/>
                <a:gd name="T70" fmla="*/ 1084 w 1460"/>
                <a:gd name="T71" fmla="*/ 946 h 1184"/>
                <a:gd name="T72" fmla="*/ 426 w 1460"/>
                <a:gd name="T73" fmla="*/ 966 h 1184"/>
                <a:gd name="T74" fmla="*/ 400 w 1460"/>
                <a:gd name="T75" fmla="*/ 1022 h 1184"/>
                <a:gd name="T76" fmla="*/ 350 w 1460"/>
                <a:gd name="T77" fmla="*/ 1088 h 1184"/>
                <a:gd name="T78" fmla="*/ 294 w 1460"/>
                <a:gd name="T79" fmla="*/ 1134 h 1184"/>
                <a:gd name="T80" fmla="*/ 236 w 1460"/>
                <a:gd name="T81" fmla="*/ 1164 h 1184"/>
                <a:gd name="T82" fmla="*/ 154 w 1460"/>
                <a:gd name="T83" fmla="*/ 1184 h 1184"/>
                <a:gd name="T84" fmla="*/ 150 w 1460"/>
                <a:gd name="T85" fmla="*/ 1184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0" h="1184">
                  <a:moveTo>
                    <a:pt x="150" y="1184"/>
                  </a:moveTo>
                  <a:lnTo>
                    <a:pt x="150" y="1184"/>
                  </a:lnTo>
                  <a:lnTo>
                    <a:pt x="142" y="1182"/>
                  </a:lnTo>
                  <a:lnTo>
                    <a:pt x="136" y="1182"/>
                  </a:lnTo>
                  <a:lnTo>
                    <a:pt x="128" y="1178"/>
                  </a:lnTo>
                  <a:lnTo>
                    <a:pt x="122" y="1174"/>
                  </a:lnTo>
                  <a:lnTo>
                    <a:pt x="116" y="1168"/>
                  </a:lnTo>
                  <a:lnTo>
                    <a:pt x="112" y="1162"/>
                  </a:lnTo>
                  <a:lnTo>
                    <a:pt x="108" y="1156"/>
                  </a:lnTo>
                  <a:lnTo>
                    <a:pt x="104" y="1148"/>
                  </a:lnTo>
                  <a:lnTo>
                    <a:pt x="104" y="1148"/>
                  </a:lnTo>
                  <a:lnTo>
                    <a:pt x="104" y="1140"/>
                  </a:lnTo>
                  <a:lnTo>
                    <a:pt x="102" y="1132"/>
                  </a:lnTo>
                  <a:lnTo>
                    <a:pt x="104" y="1124"/>
                  </a:lnTo>
                  <a:lnTo>
                    <a:pt x="106" y="1116"/>
                  </a:lnTo>
                  <a:lnTo>
                    <a:pt x="110" y="1110"/>
                  </a:lnTo>
                  <a:lnTo>
                    <a:pt x="116" y="1104"/>
                  </a:lnTo>
                  <a:lnTo>
                    <a:pt x="122" y="1098"/>
                  </a:lnTo>
                  <a:lnTo>
                    <a:pt x="128" y="1094"/>
                  </a:lnTo>
                  <a:lnTo>
                    <a:pt x="128" y="1094"/>
                  </a:lnTo>
                  <a:lnTo>
                    <a:pt x="148" y="1082"/>
                  </a:lnTo>
                  <a:lnTo>
                    <a:pt x="168" y="1068"/>
                  </a:lnTo>
                  <a:lnTo>
                    <a:pt x="184" y="1054"/>
                  </a:lnTo>
                  <a:lnTo>
                    <a:pt x="198" y="1040"/>
                  </a:lnTo>
                  <a:lnTo>
                    <a:pt x="212" y="1024"/>
                  </a:lnTo>
                  <a:lnTo>
                    <a:pt x="222" y="1008"/>
                  </a:lnTo>
                  <a:lnTo>
                    <a:pt x="232" y="992"/>
                  </a:lnTo>
                  <a:lnTo>
                    <a:pt x="238" y="974"/>
                  </a:lnTo>
                  <a:lnTo>
                    <a:pt x="238" y="974"/>
                  </a:lnTo>
                  <a:lnTo>
                    <a:pt x="180" y="976"/>
                  </a:lnTo>
                  <a:lnTo>
                    <a:pt x="180" y="976"/>
                  </a:lnTo>
                  <a:lnTo>
                    <a:pt x="160" y="978"/>
                  </a:lnTo>
                  <a:lnTo>
                    <a:pt x="140" y="976"/>
                  </a:lnTo>
                  <a:lnTo>
                    <a:pt x="122" y="972"/>
                  </a:lnTo>
                  <a:lnTo>
                    <a:pt x="104" y="968"/>
                  </a:lnTo>
                  <a:lnTo>
                    <a:pt x="88" y="960"/>
                  </a:lnTo>
                  <a:lnTo>
                    <a:pt x="74" y="952"/>
                  </a:lnTo>
                  <a:lnTo>
                    <a:pt x="60" y="942"/>
                  </a:lnTo>
                  <a:lnTo>
                    <a:pt x="46" y="930"/>
                  </a:lnTo>
                  <a:lnTo>
                    <a:pt x="46" y="930"/>
                  </a:lnTo>
                  <a:lnTo>
                    <a:pt x="38" y="920"/>
                  </a:lnTo>
                  <a:lnTo>
                    <a:pt x="30" y="908"/>
                  </a:lnTo>
                  <a:lnTo>
                    <a:pt x="18" y="886"/>
                  </a:lnTo>
                  <a:lnTo>
                    <a:pt x="10" y="864"/>
                  </a:lnTo>
                  <a:lnTo>
                    <a:pt x="4" y="842"/>
                  </a:lnTo>
                  <a:lnTo>
                    <a:pt x="2" y="822"/>
                  </a:lnTo>
                  <a:lnTo>
                    <a:pt x="0" y="806"/>
                  </a:lnTo>
                  <a:lnTo>
                    <a:pt x="0" y="788"/>
                  </a:lnTo>
                  <a:lnTo>
                    <a:pt x="0" y="788"/>
                  </a:lnTo>
                  <a:lnTo>
                    <a:pt x="18" y="522"/>
                  </a:lnTo>
                  <a:lnTo>
                    <a:pt x="34" y="320"/>
                  </a:lnTo>
                  <a:lnTo>
                    <a:pt x="42" y="230"/>
                  </a:lnTo>
                  <a:lnTo>
                    <a:pt x="50" y="162"/>
                  </a:lnTo>
                  <a:lnTo>
                    <a:pt x="50" y="162"/>
                  </a:lnTo>
                  <a:lnTo>
                    <a:pt x="54" y="136"/>
                  </a:lnTo>
                  <a:lnTo>
                    <a:pt x="62" y="112"/>
                  </a:lnTo>
                  <a:lnTo>
                    <a:pt x="70" y="90"/>
                  </a:lnTo>
                  <a:lnTo>
                    <a:pt x="78" y="72"/>
                  </a:lnTo>
                  <a:lnTo>
                    <a:pt x="90" y="58"/>
                  </a:lnTo>
                  <a:lnTo>
                    <a:pt x="102" y="44"/>
                  </a:lnTo>
                  <a:lnTo>
                    <a:pt x="114" y="34"/>
                  </a:lnTo>
                  <a:lnTo>
                    <a:pt x="126" y="24"/>
                  </a:lnTo>
                  <a:lnTo>
                    <a:pt x="138" y="16"/>
                  </a:lnTo>
                  <a:lnTo>
                    <a:pt x="152" y="10"/>
                  </a:lnTo>
                  <a:lnTo>
                    <a:pt x="176" y="4"/>
                  </a:lnTo>
                  <a:lnTo>
                    <a:pt x="196" y="0"/>
                  </a:lnTo>
                  <a:lnTo>
                    <a:pt x="212" y="0"/>
                  </a:lnTo>
                  <a:lnTo>
                    <a:pt x="212" y="0"/>
                  </a:lnTo>
                  <a:lnTo>
                    <a:pt x="232" y="0"/>
                  </a:lnTo>
                  <a:lnTo>
                    <a:pt x="244" y="2"/>
                  </a:lnTo>
                  <a:lnTo>
                    <a:pt x="1298" y="120"/>
                  </a:lnTo>
                  <a:lnTo>
                    <a:pt x="1298" y="120"/>
                  </a:lnTo>
                  <a:lnTo>
                    <a:pt x="1302" y="122"/>
                  </a:lnTo>
                  <a:lnTo>
                    <a:pt x="1302" y="122"/>
                  </a:lnTo>
                  <a:lnTo>
                    <a:pt x="1322" y="126"/>
                  </a:lnTo>
                  <a:lnTo>
                    <a:pt x="1340" y="132"/>
                  </a:lnTo>
                  <a:lnTo>
                    <a:pt x="1358" y="142"/>
                  </a:lnTo>
                  <a:lnTo>
                    <a:pt x="1372" y="150"/>
                  </a:lnTo>
                  <a:lnTo>
                    <a:pt x="1386" y="162"/>
                  </a:lnTo>
                  <a:lnTo>
                    <a:pt x="1398" y="174"/>
                  </a:lnTo>
                  <a:lnTo>
                    <a:pt x="1408" y="186"/>
                  </a:lnTo>
                  <a:lnTo>
                    <a:pt x="1416" y="200"/>
                  </a:lnTo>
                  <a:lnTo>
                    <a:pt x="1422" y="214"/>
                  </a:lnTo>
                  <a:lnTo>
                    <a:pt x="1428" y="228"/>
                  </a:lnTo>
                  <a:lnTo>
                    <a:pt x="1436" y="256"/>
                  </a:lnTo>
                  <a:lnTo>
                    <a:pt x="1440" y="284"/>
                  </a:lnTo>
                  <a:lnTo>
                    <a:pt x="1440" y="308"/>
                  </a:lnTo>
                  <a:lnTo>
                    <a:pt x="1458" y="730"/>
                  </a:lnTo>
                  <a:lnTo>
                    <a:pt x="1458" y="730"/>
                  </a:lnTo>
                  <a:lnTo>
                    <a:pt x="1460" y="750"/>
                  </a:lnTo>
                  <a:lnTo>
                    <a:pt x="1458" y="768"/>
                  </a:lnTo>
                  <a:lnTo>
                    <a:pt x="1456" y="788"/>
                  </a:lnTo>
                  <a:lnTo>
                    <a:pt x="1452" y="810"/>
                  </a:lnTo>
                  <a:lnTo>
                    <a:pt x="1446" y="832"/>
                  </a:lnTo>
                  <a:lnTo>
                    <a:pt x="1434" y="856"/>
                  </a:lnTo>
                  <a:lnTo>
                    <a:pt x="1420" y="878"/>
                  </a:lnTo>
                  <a:lnTo>
                    <a:pt x="1420" y="878"/>
                  </a:lnTo>
                  <a:lnTo>
                    <a:pt x="1412" y="886"/>
                  </a:lnTo>
                  <a:lnTo>
                    <a:pt x="1402" y="896"/>
                  </a:lnTo>
                  <a:lnTo>
                    <a:pt x="1390" y="906"/>
                  </a:lnTo>
                  <a:lnTo>
                    <a:pt x="1376" y="914"/>
                  </a:lnTo>
                  <a:lnTo>
                    <a:pt x="1358" y="922"/>
                  </a:lnTo>
                  <a:lnTo>
                    <a:pt x="1340" y="930"/>
                  </a:lnTo>
                  <a:lnTo>
                    <a:pt x="1320" y="934"/>
                  </a:lnTo>
                  <a:lnTo>
                    <a:pt x="1296" y="938"/>
                  </a:lnTo>
                  <a:lnTo>
                    <a:pt x="1296" y="938"/>
                  </a:lnTo>
                  <a:lnTo>
                    <a:pt x="1214" y="942"/>
                  </a:lnTo>
                  <a:lnTo>
                    <a:pt x="1084" y="946"/>
                  </a:lnTo>
                  <a:lnTo>
                    <a:pt x="736" y="956"/>
                  </a:lnTo>
                  <a:lnTo>
                    <a:pt x="736" y="956"/>
                  </a:lnTo>
                  <a:lnTo>
                    <a:pt x="426" y="966"/>
                  </a:lnTo>
                  <a:lnTo>
                    <a:pt x="426" y="966"/>
                  </a:lnTo>
                  <a:lnTo>
                    <a:pt x="414" y="996"/>
                  </a:lnTo>
                  <a:lnTo>
                    <a:pt x="400" y="1022"/>
                  </a:lnTo>
                  <a:lnTo>
                    <a:pt x="386" y="1046"/>
                  </a:lnTo>
                  <a:lnTo>
                    <a:pt x="368" y="1068"/>
                  </a:lnTo>
                  <a:lnTo>
                    <a:pt x="350" y="1088"/>
                  </a:lnTo>
                  <a:lnTo>
                    <a:pt x="332" y="1106"/>
                  </a:lnTo>
                  <a:lnTo>
                    <a:pt x="314" y="1122"/>
                  </a:lnTo>
                  <a:lnTo>
                    <a:pt x="294" y="1134"/>
                  </a:lnTo>
                  <a:lnTo>
                    <a:pt x="274" y="1146"/>
                  </a:lnTo>
                  <a:lnTo>
                    <a:pt x="254" y="1156"/>
                  </a:lnTo>
                  <a:lnTo>
                    <a:pt x="236" y="1164"/>
                  </a:lnTo>
                  <a:lnTo>
                    <a:pt x="216" y="1172"/>
                  </a:lnTo>
                  <a:lnTo>
                    <a:pt x="182" y="1180"/>
                  </a:lnTo>
                  <a:lnTo>
                    <a:pt x="154" y="1184"/>
                  </a:lnTo>
                  <a:lnTo>
                    <a:pt x="154" y="1184"/>
                  </a:lnTo>
                  <a:lnTo>
                    <a:pt x="150" y="1184"/>
                  </a:lnTo>
                  <a:lnTo>
                    <a:pt x="150" y="1184"/>
                  </a:lnTo>
                  <a:close/>
                </a:path>
              </a:pathLst>
            </a:custGeom>
            <a:solidFill>
              <a:srgbClr val="B1B3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6" name="Freeform 13"/>
            <p:cNvSpPr>
              <a:spLocks/>
            </p:cNvSpPr>
            <p:nvPr/>
          </p:nvSpPr>
          <p:spPr bwMode="auto">
            <a:xfrm>
              <a:off x="1801813" y="2436813"/>
              <a:ext cx="2305050" cy="1866900"/>
            </a:xfrm>
            <a:custGeom>
              <a:avLst/>
              <a:gdLst>
                <a:gd name="T0" fmla="*/ 146 w 1452"/>
                <a:gd name="T1" fmla="*/ 1176 h 1176"/>
                <a:gd name="T2" fmla="*/ 132 w 1452"/>
                <a:gd name="T3" fmla="*/ 1174 h 1176"/>
                <a:gd name="T4" fmla="*/ 110 w 1452"/>
                <a:gd name="T5" fmla="*/ 1156 h 1176"/>
                <a:gd name="T6" fmla="*/ 104 w 1452"/>
                <a:gd name="T7" fmla="*/ 1144 h 1176"/>
                <a:gd name="T8" fmla="*/ 104 w 1452"/>
                <a:gd name="T9" fmla="*/ 1136 h 1176"/>
                <a:gd name="T10" fmla="*/ 104 w 1452"/>
                <a:gd name="T11" fmla="*/ 1122 h 1176"/>
                <a:gd name="T12" fmla="*/ 110 w 1452"/>
                <a:gd name="T13" fmla="*/ 1108 h 1176"/>
                <a:gd name="T14" fmla="*/ 120 w 1452"/>
                <a:gd name="T15" fmla="*/ 1096 h 1176"/>
                <a:gd name="T16" fmla="*/ 126 w 1452"/>
                <a:gd name="T17" fmla="*/ 1092 h 1176"/>
                <a:gd name="T18" fmla="*/ 168 w 1452"/>
                <a:gd name="T19" fmla="*/ 1066 h 1176"/>
                <a:gd name="T20" fmla="*/ 200 w 1452"/>
                <a:gd name="T21" fmla="*/ 1036 h 1176"/>
                <a:gd name="T22" fmla="*/ 224 w 1452"/>
                <a:gd name="T23" fmla="*/ 1002 h 1176"/>
                <a:gd name="T24" fmla="*/ 240 w 1452"/>
                <a:gd name="T25" fmla="*/ 966 h 1176"/>
                <a:gd name="T26" fmla="*/ 176 w 1452"/>
                <a:gd name="T27" fmla="*/ 968 h 1176"/>
                <a:gd name="T28" fmla="*/ 156 w 1452"/>
                <a:gd name="T29" fmla="*/ 970 h 1176"/>
                <a:gd name="T30" fmla="*/ 120 w 1452"/>
                <a:gd name="T31" fmla="*/ 964 h 1176"/>
                <a:gd name="T32" fmla="*/ 86 w 1452"/>
                <a:gd name="T33" fmla="*/ 954 h 1176"/>
                <a:gd name="T34" fmla="*/ 58 w 1452"/>
                <a:gd name="T35" fmla="*/ 936 h 1176"/>
                <a:gd name="T36" fmla="*/ 46 w 1452"/>
                <a:gd name="T37" fmla="*/ 924 h 1176"/>
                <a:gd name="T38" fmla="*/ 30 w 1452"/>
                <a:gd name="T39" fmla="*/ 902 h 1176"/>
                <a:gd name="T40" fmla="*/ 10 w 1452"/>
                <a:gd name="T41" fmla="*/ 858 h 1176"/>
                <a:gd name="T42" fmla="*/ 2 w 1452"/>
                <a:gd name="T43" fmla="*/ 818 h 1176"/>
                <a:gd name="T44" fmla="*/ 0 w 1452"/>
                <a:gd name="T45" fmla="*/ 784 h 1176"/>
                <a:gd name="T46" fmla="*/ 18 w 1452"/>
                <a:gd name="T47" fmla="*/ 520 h 1176"/>
                <a:gd name="T48" fmla="*/ 42 w 1452"/>
                <a:gd name="T49" fmla="*/ 226 h 1176"/>
                <a:gd name="T50" fmla="*/ 50 w 1452"/>
                <a:gd name="T51" fmla="*/ 158 h 1176"/>
                <a:gd name="T52" fmla="*/ 60 w 1452"/>
                <a:gd name="T53" fmla="*/ 110 h 1176"/>
                <a:gd name="T54" fmla="*/ 78 w 1452"/>
                <a:gd name="T55" fmla="*/ 72 h 1176"/>
                <a:gd name="T56" fmla="*/ 100 w 1452"/>
                <a:gd name="T57" fmla="*/ 44 h 1176"/>
                <a:gd name="T58" fmla="*/ 124 w 1452"/>
                <a:gd name="T59" fmla="*/ 24 h 1176"/>
                <a:gd name="T60" fmla="*/ 148 w 1452"/>
                <a:gd name="T61" fmla="*/ 10 h 1176"/>
                <a:gd name="T62" fmla="*/ 192 w 1452"/>
                <a:gd name="T63" fmla="*/ 0 h 1176"/>
                <a:gd name="T64" fmla="*/ 208 w 1452"/>
                <a:gd name="T65" fmla="*/ 0 h 1176"/>
                <a:gd name="T66" fmla="*/ 238 w 1452"/>
                <a:gd name="T67" fmla="*/ 2 h 1176"/>
                <a:gd name="T68" fmla="*/ 1294 w 1452"/>
                <a:gd name="T69" fmla="*/ 120 h 1176"/>
                <a:gd name="T70" fmla="*/ 1296 w 1452"/>
                <a:gd name="T71" fmla="*/ 120 h 1176"/>
                <a:gd name="T72" fmla="*/ 1336 w 1452"/>
                <a:gd name="T73" fmla="*/ 132 h 1176"/>
                <a:gd name="T74" fmla="*/ 1366 w 1452"/>
                <a:gd name="T75" fmla="*/ 150 h 1176"/>
                <a:gd name="T76" fmla="*/ 1390 w 1452"/>
                <a:gd name="T77" fmla="*/ 174 h 1176"/>
                <a:gd name="T78" fmla="*/ 1408 w 1452"/>
                <a:gd name="T79" fmla="*/ 198 h 1176"/>
                <a:gd name="T80" fmla="*/ 1420 w 1452"/>
                <a:gd name="T81" fmla="*/ 226 h 1176"/>
                <a:gd name="T82" fmla="*/ 1432 w 1452"/>
                <a:gd name="T83" fmla="*/ 280 h 1176"/>
                <a:gd name="T84" fmla="*/ 1450 w 1452"/>
                <a:gd name="T85" fmla="*/ 726 h 1176"/>
                <a:gd name="T86" fmla="*/ 1452 w 1452"/>
                <a:gd name="T87" fmla="*/ 748 h 1176"/>
                <a:gd name="T88" fmla="*/ 1448 w 1452"/>
                <a:gd name="T89" fmla="*/ 784 h 1176"/>
                <a:gd name="T90" fmla="*/ 1438 w 1452"/>
                <a:gd name="T91" fmla="*/ 826 h 1176"/>
                <a:gd name="T92" fmla="*/ 1412 w 1452"/>
                <a:gd name="T93" fmla="*/ 870 h 1176"/>
                <a:gd name="T94" fmla="*/ 1404 w 1452"/>
                <a:gd name="T95" fmla="*/ 880 h 1176"/>
                <a:gd name="T96" fmla="*/ 1382 w 1452"/>
                <a:gd name="T97" fmla="*/ 898 h 1176"/>
                <a:gd name="T98" fmla="*/ 1354 w 1452"/>
                <a:gd name="T99" fmla="*/ 914 h 1176"/>
                <a:gd name="T100" fmla="*/ 1314 w 1452"/>
                <a:gd name="T101" fmla="*/ 926 h 1176"/>
                <a:gd name="T102" fmla="*/ 1292 w 1452"/>
                <a:gd name="T103" fmla="*/ 930 h 1176"/>
                <a:gd name="T104" fmla="*/ 1080 w 1452"/>
                <a:gd name="T105" fmla="*/ 938 h 1176"/>
                <a:gd name="T106" fmla="*/ 732 w 1452"/>
                <a:gd name="T107" fmla="*/ 948 h 1176"/>
                <a:gd name="T108" fmla="*/ 420 w 1452"/>
                <a:gd name="T109" fmla="*/ 958 h 1176"/>
                <a:gd name="T110" fmla="*/ 394 w 1452"/>
                <a:gd name="T111" fmla="*/ 1014 h 1176"/>
                <a:gd name="T112" fmla="*/ 364 w 1452"/>
                <a:gd name="T113" fmla="*/ 1060 h 1176"/>
                <a:gd name="T114" fmla="*/ 328 w 1452"/>
                <a:gd name="T115" fmla="*/ 1098 h 1176"/>
                <a:gd name="T116" fmla="*/ 290 w 1452"/>
                <a:gd name="T117" fmla="*/ 1126 h 1176"/>
                <a:gd name="T118" fmla="*/ 250 w 1452"/>
                <a:gd name="T119" fmla="*/ 1148 h 1176"/>
                <a:gd name="T120" fmla="*/ 214 w 1452"/>
                <a:gd name="T121" fmla="*/ 1162 h 1176"/>
                <a:gd name="T122" fmla="*/ 150 w 1452"/>
                <a:gd name="T123" fmla="*/ 1176 h 1176"/>
                <a:gd name="T124" fmla="*/ 146 w 1452"/>
                <a:gd name="T125"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2" h="1176">
                  <a:moveTo>
                    <a:pt x="146" y="1176"/>
                  </a:moveTo>
                  <a:lnTo>
                    <a:pt x="146" y="1176"/>
                  </a:lnTo>
                  <a:lnTo>
                    <a:pt x="140" y="1174"/>
                  </a:lnTo>
                  <a:lnTo>
                    <a:pt x="132" y="1174"/>
                  </a:lnTo>
                  <a:lnTo>
                    <a:pt x="120" y="1166"/>
                  </a:lnTo>
                  <a:lnTo>
                    <a:pt x="110" y="1156"/>
                  </a:lnTo>
                  <a:lnTo>
                    <a:pt x="106" y="1150"/>
                  </a:lnTo>
                  <a:lnTo>
                    <a:pt x="104" y="1144"/>
                  </a:lnTo>
                  <a:lnTo>
                    <a:pt x="104" y="1144"/>
                  </a:lnTo>
                  <a:lnTo>
                    <a:pt x="104" y="1136"/>
                  </a:lnTo>
                  <a:lnTo>
                    <a:pt x="102" y="1128"/>
                  </a:lnTo>
                  <a:lnTo>
                    <a:pt x="104" y="1122"/>
                  </a:lnTo>
                  <a:lnTo>
                    <a:pt x="106" y="1114"/>
                  </a:lnTo>
                  <a:lnTo>
                    <a:pt x="110" y="1108"/>
                  </a:lnTo>
                  <a:lnTo>
                    <a:pt x="114" y="1102"/>
                  </a:lnTo>
                  <a:lnTo>
                    <a:pt x="120" y="1096"/>
                  </a:lnTo>
                  <a:lnTo>
                    <a:pt x="126" y="1092"/>
                  </a:lnTo>
                  <a:lnTo>
                    <a:pt x="126" y="1092"/>
                  </a:lnTo>
                  <a:lnTo>
                    <a:pt x="148" y="1080"/>
                  </a:lnTo>
                  <a:lnTo>
                    <a:pt x="168" y="1066"/>
                  </a:lnTo>
                  <a:lnTo>
                    <a:pt x="184" y="1052"/>
                  </a:lnTo>
                  <a:lnTo>
                    <a:pt x="200" y="1036"/>
                  </a:lnTo>
                  <a:lnTo>
                    <a:pt x="214" y="1020"/>
                  </a:lnTo>
                  <a:lnTo>
                    <a:pt x="224" y="1002"/>
                  </a:lnTo>
                  <a:lnTo>
                    <a:pt x="234" y="984"/>
                  </a:lnTo>
                  <a:lnTo>
                    <a:pt x="240" y="966"/>
                  </a:lnTo>
                  <a:lnTo>
                    <a:pt x="240" y="966"/>
                  </a:lnTo>
                  <a:lnTo>
                    <a:pt x="176" y="968"/>
                  </a:lnTo>
                  <a:lnTo>
                    <a:pt x="176" y="968"/>
                  </a:lnTo>
                  <a:lnTo>
                    <a:pt x="156" y="970"/>
                  </a:lnTo>
                  <a:lnTo>
                    <a:pt x="136" y="968"/>
                  </a:lnTo>
                  <a:lnTo>
                    <a:pt x="120" y="964"/>
                  </a:lnTo>
                  <a:lnTo>
                    <a:pt x="102" y="960"/>
                  </a:lnTo>
                  <a:lnTo>
                    <a:pt x="86" y="954"/>
                  </a:lnTo>
                  <a:lnTo>
                    <a:pt x="72" y="946"/>
                  </a:lnTo>
                  <a:lnTo>
                    <a:pt x="58" y="936"/>
                  </a:lnTo>
                  <a:lnTo>
                    <a:pt x="46" y="924"/>
                  </a:lnTo>
                  <a:lnTo>
                    <a:pt x="46" y="924"/>
                  </a:lnTo>
                  <a:lnTo>
                    <a:pt x="38" y="914"/>
                  </a:lnTo>
                  <a:lnTo>
                    <a:pt x="30" y="902"/>
                  </a:lnTo>
                  <a:lnTo>
                    <a:pt x="18" y="880"/>
                  </a:lnTo>
                  <a:lnTo>
                    <a:pt x="10" y="858"/>
                  </a:lnTo>
                  <a:lnTo>
                    <a:pt x="4" y="836"/>
                  </a:lnTo>
                  <a:lnTo>
                    <a:pt x="2" y="818"/>
                  </a:lnTo>
                  <a:lnTo>
                    <a:pt x="0" y="802"/>
                  </a:lnTo>
                  <a:lnTo>
                    <a:pt x="0" y="784"/>
                  </a:lnTo>
                  <a:lnTo>
                    <a:pt x="0" y="784"/>
                  </a:lnTo>
                  <a:lnTo>
                    <a:pt x="18" y="520"/>
                  </a:lnTo>
                  <a:lnTo>
                    <a:pt x="34" y="316"/>
                  </a:lnTo>
                  <a:lnTo>
                    <a:pt x="42" y="226"/>
                  </a:lnTo>
                  <a:lnTo>
                    <a:pt x="50" y="158"/>
                  </a:lnTo>
                  <a:lnTo>
                    <a:pt x="50" y="158"/>
                  </a:lnTo>
                  <a:lnTo>
                    <a:pt x="54" y="132"/>
                  </a:lnTo>
                  <a:lnTo>
                    <a:pt x="60" y="110"/>
                  </a:lnTo>
                  <a:lnTo>
                    <a:pt x="68" y="88"/>
                  </a:lnTo>
                  <a:lnTo>
                    <a:pt x="78" y="72"/>
                  </a:lnTo>
                  <a:lnTo>
                    <a:pt x="88" y="56"/>
                  </a:lnTo>
                  <a:lnTo>
                    <a:pt x="100" y="44"/>
                  </a:lnTo>
                  <a:lnTo>
                    <a:pt x="112" y="32"/>
                  </a:lnTo>
                  <a:lnTo>
                    <a:pt x="124" y="24"/>
                  </a:lnTo>
                  <a:lnTo>
                    <a:pt x="136" y="16"/>
                  </a:lnTo>
                  <a:lnTo>
                    <a:pt x="148" y="10"/>
                  </a:lnTo>
                  <a:lnTo>
                    <a:pt x="172" y="4"/>
                  </a:lnTo>
                  <a:lnTo>
                    <a:pt x="192" y="0"/>
                  </a:lnTo>
                  <a:lnTo>
                    <a:pt x="208" y="0"/>
                  </a:lnTo>
                  <a:lnTo>
                    <a:pt x="208" y="0"/>
                  </a:lnTo>
                  <a:lnTo>
                    <a:pt x="226" y="0"/>
                  </a:lnTo>
                  <a:lnTo>
                    <a:pt x="238" y="2"/>
                  </a:lnTo>
                  <a:lnTo>
                    <a:pt x="1294" y="120"/>
                  </a:lnTo>
                  <a:lnTo>
                    <a:pt x="1294" y="120"/>
                  </a:lnTo>
                  <a:lnTo>
                    <a:pt x="1296" y="120"/>
                  </a:lnTo>
                  <a:lnTo>
                    <a:pt x="1296" y="120"/>
                  </a:lnTo>
                  <a:lnTo>
                    <a:pt x="1316" y="126"/>
                  </a:lnTo>
                  <a:lnTo>
                    <a:pt x="1336" y="132"/>
                  </a:lnTo>
                  <a:lnTo>
                    <a:pt x="1352" y="140"/>
                  </a:lnTo>
                  <a:lnTo>
                    <a:pt x="1366" y="150"/>
                  </a:lnTo>
                  <a:lnTo>
                    <a:pt x="1380" y="162"/>
                  </a:lnTo>
                  <a:lnTo>
                    <a:pt x="1390" y="174"/>
                  </a:lnTo>
                  <a:lnTo>
                    <a:pt x="1400" y="186"/>
                  </a:lnTo>
                  <a:lnTo>
                    <a:pt x="1408" y="198"/>
                  </a:lnTo>
                  <a:lnTo>
                    <a:pt x="1414" y="212"/>
                  </a:lnTo>
                  <a:lnTo>
                    <a:pt x="1420" y="226"/>
                  </a:lnTo>
                  <a:lnTo>
                    <a:pt x="1428" y="254"/>
                  </a:lnTo>
                  <a:lnTo>
                    <a:pt x="1432" y="280"/>
                  </a:lnTo>
                  <a:lnTo>
                    <a:pt x="1432" y="304"/>
                  </a:lnTo>
                  <a:lnTo>
                    <a:pt x="1450" y="726"/>
                  </a:lnTo>
                  <a:lnTo>
                    <a:pt x="1450" y="726"/>
                  </a:lnTo>
                  <a:lnTo>
                    <a:pt x="1452" y="748"/>
                  </a:lnTo>
                  <a:lnTo>
                    <a:pt x="1450" y="764"/>
                  </a:lnTo>
                  <a:lnTo>
                    <a:pt x="1448" y="784"/>
                  </a:lnTo>
                  <a:lnTo>
                    <a:pt x="1444" y="804"/>
                  </a:lnTo>
                  <a:lnTo>
                    <a:pt x="1438" y="826"/>
                  </a:lnTo>
                  <a:lnTo>
                    <a:pt x="1428" y="850"/>
                  </a:lnTo>
                  <a:lnTo>
                    <a:pt x="1412" y="870"/>
                  </a:lnTo>
                  <a:lnTo>
                    <a:pt x="1412" y="870"/>
                  </a:lnTo>
                  <a:lnTo>
                    <a:pt x="1404" y="880"/>
                  </a:lnTo>
                  <a:lnTo>
                    <a:pt x="1394" y="890"/>
                  </a:lnTo>
                  <a:lnTo>
                    <a:pt x="1382" y="898"/>
                  </a:lnTo>
                  <a:lnTo>
                    <a:pt x="1370" y="908"/>
                  </a:lnTo>
                  <a:lnTo>
                    <a:pt x="1354" y="914"/>
                  </a:lnTo>
                  <a:lnTo>
                    <a:pt x="1336" y="922"/>
                  </a:lnTo>
                  <a:lnTo>
                    <a:pt x="1314" y="926"/>
                  </a:lnTo>
                  <a:lnTo>
                    <a:pt x="1292" y="930"/>
                  </a:lnTo>
                  <a:lnTo>
                    <a:pt x="1292" y="930"/>
                  </a:lnTo>
                  <a:lnTo>
                    <a:pt x="1210" y="934"/>
                  </a:lnTo>
                  <a:lnTo>
                    <a:pt x="1080" y="938"/>
                  </a:lnTo>
                  <a:lnTo>
                    <a:pt x="732" y="948"/>
                  </a:lnTo>
                  <a:lnTo>
                    <a:pt x="732" y="948"/>
                  </a:lnTo>
                  <a:lnTo>
                    <a:pt x="420" y="958"/>
                  </a:lnTo>
                  <a:lnTo>
                    <a:pt x="420" y="958"/>
                  </a:lnTo>
                  <a:lnTo>
                    <a:pt x="408" y="988"/>
                  </a:lnTo>
                  <a:lnTo>
                    <a:pt x="394" y="1014"/>
                  </a:lnTo>
                  <a:lnTo>
                    <a:pt x="380" y="1038"/>
                  </a:lnTo>
                  <a:lnTo>
                    <a:pt x="364" y="1060"/>
                  </a:lnTo>
                  <a:lnTo>
                    <a:pt x="346" y="1080"/>
                  </a:lnTo>
                  <a:lnTo>
                    <a:pt x="328" y="1098"/>
                  </a:lnTo>
                  <a:lnTo>
                    <a:pt x="308" y="1114"/>
                  </a:lnTo>
                  <a:lnTo>
                    <a:pt x="290" y="1126"/>
                  </a:lnTo>
                  <a:lnTo>
                    <a:pt x="270" y="1138"/>
                  </a:lnTo>
                  <a:lnTo>
                    <a:pt x="250" y="1148"/>
                  </a:lnTo>
                  <a:lnTo>
                    <a:pt x="232" y="1156"/>
                  </a:lnTo>
                  <a:lnTo>
                    <a:pt x="214" y="1162"/>
                  </a:lnTo>
                  <a:lnTo>
                    <a:pt x="178" y="1172"/>
                  </a:lnTo>
                  <a:lnTo>
                    <a:pt x="150" y="1176"/>
                  </a:lnTo>
                  <a:lnTo>
                    <a:pt x="150" y="1176"/>
                  </a:lnTo>
                  <a:lnTo>
                    <a:pt x="146" y="1176"/>
                  </a:lnTo>
                  <a:lnTo>
                    <a:pt x="146" y="1176"/>
                  </a:lnTo>
                  <a:close/>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7" name="Freeform 14"/>
            <p:cNvSpPr>
              <a:spLocks/>
            </p:cNvSpPr>
            <p:nvPr/>
          </p:nvSpPr>
          <p:spPr bwMode="auto">
            <a:xfrm>
              <a:off x="1871663" y="2506663"/>
              <a:ext cx="2165350" cy="1727200"/>
            </a:xfrm>
            <a:custGeom>
              <a:avLst/>
              <a:gdLst>
                <a:gd name="T0" fmla="*/ 1344 w 1364"/>
                <a:gd name="T1" fmla="*/ 258 h 1088"/>
                <a:gd name="T2" fmla="*/ 1344 w 1364"/>
                <a:gd name="T3" fmla="*/ 240 h 1088"/>
                <a:gd name="T4" fmla="*/ 1334 w 1364"/>
                <a:gd name="T5" fmla="*/ 196 h 1088"/>
                <a:gd name="T6" fmla="*/ 1324 w 1364"/>
                <a:gd name="T7" fmla="*/ 172 h 1088"/>
                <a:gd name="T8" fmla="*/ 1306 w 1364"/>
                <a:gd name="T9" fmla="*/ 150 h 1088"/>
                <a:gd name="T10" fmla="*/ 1280 w 1364"/>
                <a:gd name="T11" fmla="*/ 132 h 1088"/>
                <a:gd name="T12" fmla="*/ 1244 w 1364"/>
                <a:gd name="T13" fmla="*/ 120 h 1088"/>
                <a:gd name="T14" fmla="*/ 188 w 1364"/>
                <a:gd name="T15" fmla="*/ 2 h 1088"/>
                <a:gd name="T16" fmla="*/ 168 w 1364"/>
                <a:gd name="T17" fmla="*/ 0 h 1088"/>
                <a:gd name="T18" fmla="*/ 138 w 1364"/>
                <a:gd name="T19" fmla="*/ 2 h 1088"/>
                <a:gd name="T20" fmla="*/ 114 w 1364"/>
                <a:gd name="T21" fmla="*/ 10 h 1088"/>
                <a:gd name="T22" fmla="*/ 90 w 1364"/>
                <a:gd name="T23" fmla="*/ 28 h 1088"/>
                <a:gd name="T24" fmla="*/ 70 w 1364"/>
                <a:gd name="T25" fmla="*/ 54 h 1088"/>
                <a:gd name="T26" fmla="*/ 54 w 1364"/>
                <a:gd name="T27" fmla="*/ 94 h 1088"/>
                <a:gd name="T28" fmla="*/ 50 w 1364"/>
                <a:gd name="T29" fmla="*/ 120 h 1088"/>
                <a:gd name="T30" fmla="*/ 34 w 1364"/>
                <a:gd name="T31" fmla="*/ 280 h 1088"/>
                <a:gd name="T32" fmla="*/ 0 w 1364"/>
                <a:gd name="T33" fmla="*/ 742 h 1088"/>
                <a:gd name="T34" fmla="*/ 0 w 1364"/>
                <a:gd name="T35" fmla="*/ 748 h 1088"/>
                <a:gd name="T36" fmla="*/ 4 w 1364"/>
                <a:gd name="T37" fmla="*/ 788 h 1088"/>
                <a:gd name="T38" fmla="*/ 12 w 1364"/>
                <a:gd name="T39" fmla="*/ 816 h 1088"/>
                <a:gd name="T40" fmla="*/ 28 w 1364"/>
                <a:gd name="T41" fmla="*/ 842 h 1088"/>
                <a:gd name="T42" fmla="*/ 50 w 1364"/>
                <a:gd name="T43" fmla="*/ 864 h 1088"/>
                <a:gd name="T44" fmla="*/ 84 w 1364"/>
                <a:gd name="T45" fmla="*/ 878 h 1088"/>
                <a:gd name="T46" fmla="*/ 128 w 1364"/>
                <a:gd name="T47" fmla="*/ 880 h 1088"/>
                <a:gd name="T48" fmla="*/ 246 w 1364"/>
                <a:gd name="T49" fmla="*/ 876 h 1088"/>
                <a:gd name="T50" fmla="*/ 244 w 1364"/>
                <a:gd name="T51" fmla="*/ 900 h 1088"/>
                <a:gd name="T52" fmla="*/ 230 w 1364"/>
                <a:gd name="T53" fmla="*/ 954 h 1088"/>
                <a:gd name="T54" fmla="*/ 208 w 1364"/>
                <a:gd name="T55" fmla="*/ 996 h 1088"/>
                <a:gd name="T56" fmla="*/ 186 w 1364"/>
                <a:gd name="T57" fmla="*/ 1024 h 1088"/>
                <a:gd name="T58" fmla="*/ 158 w 1364"/>
                <a:gd name="T59" fmla="*/ 1052 h 1088"/>
                <a:gd name="T60" fmla="*/ 124 w 1364"/>
                <a:gd name="T61" fmla="*/ 1076 h 1088"/>
                <a:gd name="T62" fmla="*/ 102 w 1364"/>
                <a:gd name="T63" fmla="*/ 1088 h 1088"/>
                <a:gd name="T64" fmla="*/ 132 w 1364"/>
                <a:gd name="T65" fmla="*/ 1082 h 1088"/>
                <a:gd name="T66" fmla="*/ 184 w 1364"/>
                <a:gd name="T67" fmla="*/ 1066 h 1088"/>
                <a:gd name="T68" fmla="*/ 222 w 1364"/>
                <a:gd name="T69" fmla="*/ 1046 h 1088"/>
                <a:gd name="T70" fmla="*/ 264 w 1364"/>
                <a:gd name="T71" fmla="*/ 1014 h 1088"/>
                <a:gd name="T72" fmla="*/ 300 w 1364"/>
                <a:gd name="T73" fmla="*/ 968 h 1088"/>
                <a:gd name="T74" fmla="*/ 332 w 1364"/>
                <a:gd name="T75" fmla="*/ 908 h 1088"/>
                <a:gd name="T76" fmla="*/ 342 w 1364"/>
                <a:gd name="T77" fmla="*/ 872 h 1088"/>
                <a:gd name="T78" fmla="*/ 1102 w 1364"/>
                <a:gd name="T79" fmla="*/ 848 h 1088"/>
                <a:gd name="T80" fmla="*/ 1244 w 1364"/>
                <a:gd name="T81" fmla="*/ 842 h 1088"/>
                <a:gd name="T82" fmla="*/ 1290 w 1364"/>
                <a:gd name="T83" fmla="*/ 832 h 1088"/>
                <a:gd name="T84" fmla="*/ 1322 w 1364"/>
                <a:gd name="T85" fmla="*/ 812 h 1088"/>
                <a:gd name="T86" fmla="*/ 1342 w 1364"/>
                <a:gd name="T87" fmla="*/ 788 h 1088"/>
                <a:gd name="T88" fmla="*/ 1356 w 1364"/>
                <a:gd name="T89" fmla="*/ 760 h 1088"/>
                <a:gd name="T90" fmla="*/ 1362 w 1364"/>
                <a:gd name="T91" fmla="*/ 732 h 1088"/>
                <a:gd name="T92" fmla="*/ 1362 w 1364"/>
                <a:gd name="T93" fmla="*/ 692 h 1088"/>
                <a:gd name="T94" fmla="*/ 1362 w 1364"/>
                <a:gd name="T95" fmla="*/ 686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4" h="1088">
                  <a:moveTo>
                    <a:pt x="1362" y="686"/>
                  </a:moveTo>
                  <a:lnTo>
                    <a:pt x="1344" y="258"/>
                  </a:lnTo>
                  <a:lnTo>
                    <a:pt x="1344" y="258"/>
                  </a:lnTo>
                  <a:lnTo>
                    <a:pt x="1344" y="240"/>
                  </a:lnTo>
                  <a:lnTo>
                    <a:pt x="1340" y="220"/>
                  </a:lnTo>
                  <a:lnTo>
                    <a:pt x="1334" y="196"/>
                  </a:lnTo>
                  <a:lnTo>
                    <a:pt x="1330" y="184"/>
                  </a:lnTo>
                  <a:lnTo>
                    <a:pt x="1324" y="172"/>
                  </a:lnTo>
                  <a:lnTo>
                    <a:pt x="1316" y="162"/>
                  </a:lnTo>
                  <a:lnTo>
                    <a:pt x="1306" y="150"/>
                  </a:lnTo>
                  <a:lnTo>
                    <a:pt x="1294" y="140"/>
                  </a:lnTo>
                  <a:lnTo>
                    <a:pt x="1280" y="132"/>
                  </a:lnTo>
                  <a:lnTo>
                    <a:pt x="1264" y="126"/>
                  </a:lnTo>
                  <a:lnTo>
                    <a:pt x="1244" y="120"/>
                  </a:lnTo>
                  <a:lnTo>
                    <a:pt x="188" y="2"/>
                  </a:lnTo>
                  <a:lnTo>
                    <a:pt x="188" y="2"/>
                  </a:lnTo>
                  <a:lnTo>
                    <a:pt x="182" y="0"/>
                  </a:lnTo>
                  <a:lnTo>
                    <a:pt x="168" y="0"/>
                  </a:lnTo>
                  <a:lnTo>
                    <a:pt x="150" y="0"/>
                  </a:lnTo>
                  <a:lnTo>
                    <a:pt x="138" y="2"/>
                  </a:lnTo>
                  <a:lnTo>
                    <a:pt x="126" y="6"/>
                  </a:lnTo>
                  <a:lnTo>
                    <a:pt x="114" y="10"/>
                  </a:lnTo>
                  <a:lnTo>
                    <a:pt x="102" y="18"/>
                  </a:lnTo>
                  <a:lnTo>
                    <a:pt x="90" y="28"/>
                  </a:lnTo>
                  <a:lnTo>
                    <a:pt x="80" y="40"/>
                  </a:lnTo>
                  <a:lnTo>
                    <a:pt x="70" y="54"/>
                  </a:lnTo>
                  <a:lnTo>
                    <a:pt x="62" y="72"/>
                  </a:lnTo>
                  <a:lnTo>
                    <a:pt x="54" y="94"/>
                  </a:lnTo>
                  <a:lnTo>
                    <a:pt x="50" y="120"/>
                  </a:lnTo>
                  <a:lnTo>
                    <a:pt x="50" y="120"/>
                  </a:lnTo>
                  <a:lnTo>
                    <a:pt x="42" y="190"/>
                  </a:lnTo>
                  <a:lnTo>
                    <a:pt x="34" y="280"/>
                  </a:lnTo>
                  <a:lnTo>
                    <a:pt x="18" y="486"/>
                  </a:lnTo>
                  <a:lnTo>
                    <a:pt x="0" y="742"/>
                  </a:lnTo>
                  <a:lnTo>
                    <a:pt x="0" y="742"/>
                  </a:lnTo>
                  <a:lnTo>
                    <a:pt x="0" y="748"/>
                  </a:lnTo>
                  <a:lnTo>
                    <a:pt x="0" y="766"/>
                  </a:lnTo>
                  <a:lnTo>
                    <a:pt x="4" y="788"/>
                  </a:lnTo>
                  <a:lnTo>
                    <a:pt x="8" y="802"/>
                  </a:lnTo>
                  <a:lnTo>
                    <a:pt x="12" y="816"/>
                  </a:lnTo>
                  <a:lnTo>
                    <a:pt x="18" y="828"/>
                  </a:lnTo>
                  <a:lnTo>
                    <a:pt x="28" y="842"/>
                  </a:lnTo>
                  <a:lnTo>
                    <a:pt x="38" y="854"/>
                  </a:lnTo>
                  <a:lnTo>
                    <a:pt x="50" y="864"/>
                  </a:lnTo>
                  <a:lnTo>
                    <a:pt x="66" y="872"/>
                  </a:lnTo>
                  <a:lnTo>
                    <a:pt x="84" y="878"/>
                  </a:lnTo>
                  <a:lnTo>
                    <a:pt x="104" y="880"/>
                  </a:lnTo>
                  <a:lnTo>
                    <a:pt x="128" y="880"/>
                  </a:lnTo>
                  <a:lnTo>
                    <a:pt x="128" y="880"/>
                  </a:lnTo>
                  <a:lnTo>
                    <a:pt x="246" y="876"/>
                  </a:lnTo>
                  <a:lnTo>
                    <a:pt x="246" y="876"/>
                  </a:lnTo>
                  <a:lnTo>
                    <a:pt x="244" y="900"/>
                  </a:lnTo>
                  <a:lnTo>
                    <a:pt x="240" y="928"/>
                  </a:lnTo>
                  <a:lnTo>
                    <a:pt x="230" y="954"/>
                  </a:lnTo>
                  <a:lnTo>
                    <a:pt x="218" y="982"/>
                  </a:lnTo>
                  <a:lnTo>
                    <a:pt x="208" y="996"/>
                  </a:lnTo>
                  <a:lnTo>
                    <a:pt x="198" y="1010"/>
                  </a:lnTo>
                  <a:lnTo>
                    <a:pt x="186" y="1024"/>
                  </a:lnTo>
                  <a:lnTo>
                    <a:pt x="174" y="1038"/>
                  </a:lnTo>
                  <a:lnTo>
                    <a:pt x="158" y="1052"/>
                  </a:lnTo>
                  <a:lnTo>
                    <a:pt x="142" y="1064"/>
                  </a:lnTo>
                  <a:lnTo>
                    <a:pt x="124" y="1076"/>
                  </a:lnTo>
                  <a:lnTo>
                    <a:pt x="102" y="1088"/>
                  </a:lnTo>
                  <a:lnTo>
                    <a:pt x="102" y="1088"/>
                  </a:lnTo>
                  <a:lnTo>
                    <a:pt x="110" y="1086"/>
                  </a:lnTo>
                  <a:lnTo>
                    <a:pt x="132" y="1082"/>
                  </a:lnTo>
                  <a:lnTo>
                    <a:pt x="164" y="1074"/>
                  </a:lnTo>
                  <a:lnTo>
                    <a:pt x="184" y="1066"/>
                  </a:lnTo>
                  <a:lnTo>
                    <a:pt x="202" y="1056"/>
                  </a:lnTo>
                  <a:lnTo>
                    <a:pt x="222" y="1046"/>
                  </a:lnTo>
                  <a:lnTo>
                    <a:pt x="244" y="1030"/>
                  </a:lnTo>
                  <a:lnTo>
                    <a:pt x="264" y="1014"/>
                  </a:lnTo>
                  <a:lnTo>
                    <a:pt x="282" y="992"/>
                  </a:lnTo>
                  <a:lnTo>
                    <a:pt x="300" y="968"/>
                  </a:lnTo>
                  <a:lnTo>
                    <a:pt x="318" y="940"/>
                  </a:lnTo>
                  <a:lnTo>
                    <a:pt x="332" y="908"/>
                  </a:lnTo>
                  <a:lnTo>
                    <a:pt x="342" y="872"/>
                  </a:lnTo>
                  <a:lnTo>
                    <a:pt x="342" y="872"/>
                  </a:lnTo>
                  <a:lnTo>
                    <a:pt x="868" y="856"/>
                  </a:lnTo>
                  <a:lnTo>
                    <a:pt x="1102" y="848"/>
                  </a:lnTo>
                  <a:lnTo>
                    <a:pt x="1244" y="842"/>
                  </a:lnTo>
                  <a:lnTo>
                    <a:pt x="1244" y="842"/>
                  </a:lnTo>
                  <a:lnTo>
                    <a:pt x="1268" y="838"/>
                  </a:lnTo>
                  <a:lnTo>
                    <a:pt x="1290" y="832"/>
                  </a:lnTo>
                  <a:lnTo>
                    <a:pt x="1306" y="824"/>
                  </a:lnTo>
                  <a:lnTo>
                    <a:pt x="1322" y="812"/>
                  </a:lnTo>
                  <a:lnTo>
                    <a:pt x="1332" y="800"/>
                  </a:lnTo>
                  <a:lnTo>
                    <a:pt x="1342" y="788"/>
                  </a:lnTo>
                  <a:lnTo>
                    <a:pt x="1350" y="774"/>
                  </a:lnTo>
                  <a:lnTo>
                    <a:pt x="1356" y="760"/>
                  </a:lnTo>
                  <a:lnTo>
                    <a:pt x="1358" y="746"/>
                  </a:lnTo>
                  <a:lnTo>
                    <a:pt x="1362" y="732"/>
                  </a:lnTo>
                  <a:lnTo>
                    <a:pt x="1364" y="708"/>
                  </a:lnTo>
                  <a:lnTo>
                    <a:pt x="1362" y="692"/>
                  </a:lnTo>
                  <a:lnTo>
                    <a:pt x="1362" y="686"/>
                  </a:lnTo>
                  <a:lnTo>
                    <a:pt x="1362" y="686"/>
                  </a:lnTo>
                  <a:close/>
                </a:path>
              </a:pathLst>
            </a:custGeom>
            <a:solidFill>
              <a:srgbClr val="97BF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맑은 고딕"/>
                <a:cs typeface="+mn-cs"/>
              </a:endParaRPr>
            </a:p>
          </p:txBody>
        </p:sp>
      </p:grpSp>
      <p:pic>
        <p:nvPicPr>
          <p:cNvPr id="8" name="Picture 3" descr="https://dynamic.pixton.com/office/13985.png"/>
          <p:cNvPicPr>
            <a:picLocks noChangeAspect="1" noChangeArrowheads="1"/>
          </p:cNvPicPr>
          <p:nvPr/>
        </p:nvPicPr>
        <p:blipFill rotWithShape="1">
          <a:blip r:embed="rId3">
            <a:extLst>
              <a:ext uri="{28A0092B-C50C-407E-A947-70E740481C1C}">
                <a14:useLocalDpi xmlns:a14="http://schemas.microsoft.com/office/drawing/2010/main" val="0"/>
              </a:ext>
            </a:extLst>
          </a:blip>
          <a:srcRect l="2474" t="22424" r="13593" b="3490"/>
          <a:stretch/>
        </p:blipFill>
        <p:spPr bwMode="auto">
          <a:xfrm>
            <a:off x="857249" y="114300"/>
            <a:ext cx="3130314" cy="6743700"/>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4754636" y="2130309"/>
            <a:ext cx="6334688" cy="1569660"/>
          </a:xfrm>
          <a:prstGeom prst="rect">
            <a:avLst/>
          </a:prstGeom>
        </p:spPr>
        <p:txBody>
          <a:bodyPr wrap="square">
            <a:spAutoFit/>
          </a:bodyPr>
          <a:lstStyle/>
          <a:p>
            <a:pPr lvl="0" algn="ctr">
              <a:defRPr/>
            </a:pPr>
            <a:r>
              <a:rPr lang="tr-TR" sz="4800" dirty="0">
                <a:solidFill>
                  <a:prstClr val="white"/>
                </a:solidFill>
                <a:latin typeface="Arial"/>
                <a:ea typeface="맑은 고딕"/>
              </a:rPr>
              <a:t>zekât ibadetiyle ilgili neler biliyorsunuz? </a:t>
            </a:r>
            <a:endParaRPr kumimoji="0" lang="tr-TR" sz="4800" b="0" i="0" u="none" strike="noStrike" kern="1200" cap="none" spc="0" normalizeH="0" baseline="0" noProof="0" dirty="0">
              <a:ln>
                <a:noFill/>
              </a:ln>
              <a:solidFill>
                <a:prstClr val="white"/>
              </a:solidFill>
              <a:effectLst/>
              <a:uLnTx/>
              <a:uFillTx/>
              <a:latin typeface="Arial"/>
              <a:ea typeface="맑은 고딕"/>
            </a:endParaRPr>
          </a:p>
        </p:txBody>
      </p:sp>
    </p:spTree>
    <p:custDataLst>
      <p:tags r:id="rId1"/>
    </p:custDataLst>
    <p:extLst>
      <p:ext uri="{BB962C8B-B14F-4D97-AF65-F5344CB8AC3E}">
        <p14:creationId xmlns:p14="http://schemas.microsoft.com/office/powerpoint/2010/main" val="167881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Yuvarlatılmış Dikdörtgen"/>
          <p:cNvSpPr/>
          <p:nvPr/>
        </p:nvSpPr>
        <p:spPr>
          <a:xfrm>
            <a:off x="3699164" y="96982"/>
            <a:ext cx="8285018" cy="4904509"/>
          </a:xfrm>
          <a:prstGeom prst="roundRect">
            <a:avLst>
              <a:gd name="adj" fmla="val 5744"/>
            </a:avLst>
          </a:prstGeom>
          <a:solidFill>
            <a:srgbClr val="F3EE2E"/>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lnSpc>
                <a:spcPct val="150000"/>
              </a:lnSpc>
            </a:pPr>
            <a:r>
              <a:rPr lang="tr-TR" sz="3200" dirty="0"/>
              <a:t>(Mümin) kardeşine tebessüm etmen sadakadır. İyiliği emredip kötülükten sakındırman sadakadır. Yolunu kaybeden kimseye yol göstermen sadakadır. Yoldan taş, diken, çöp gibi şeyleri kaldırıp atman da senin için sadakadır.</a:t>
            </a:r>
          </a:p>
          <a:p>
            <a:pPr algn="just" fontAlgn="base">
              <a:lnSpc>
                <a:spcPct val="150000"/>
              </a:lnSpc>
            </a:pPr>
            <a:endParaRPr lang="tr-TR" sz="3200" dirty="0"/>
          </a:p>
        </p:txBody>
      </p:sp>
      <p:sp>
        <p:nvSpPr>
          <p:cNvPr id="5" name="Yuvarlatılmış Dikdörtgen 4"/>
          <p:cNvSpPr/>
          <p:nvPr/>
        </p:nvSpPr>
        <p:spPr>
          <a:xfrm>
            <a:off x="7812677" y="4063308"/>
            <a:ext cx="4114800" cy="59665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solidFill>
                  <a:schemeClr val="tx1">
                    <a:lumMod val="95000"/>
                    <a:lumOff val="5000"/>
                  </a:schemeClr>
                </a:solidFill>
              </a:rPr>
              <a:t>Hz. Muhammed (sav)</a:t>
            </a:r>
          </a:p>
        </p:txBody>
      </p:sp>
      <p:sp>
        <p:nvSpPr>
          <p:cNvPr id="6" name="4 Yuvarlatılmış Dikdörtgen"/>
          <p:cNvSpPr/>
          <p:nvPr/>
        </p:nvSpPr>
        <p:spPr>
          <a:xfrm>
            <a:off x="3699164" y="5662917"/>
            <a:ext cx="6808518" cy="1056538"/>
          </a:xfrm>
          <a:prstGeom prst="roundRect">
            <a:avLst/>
          </a:prstGeom>
          <a:solidFill>
            <a:srgbClr val="F89D4E"/>
          </a:solidFill>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r>
              <a:rPr lang="tr-TR" sz="3600" dirty="0"/>
              <a:t>Verilen hadise göre neler </a:t>
            </a:r>
            <a:r>
              <a:rPr lang="tr-TR" sz="3600" b="1" dirty="0"/>
              <a:t>sadaka</a:t>
            </a:r>
            <a:r>
              <a:rPr lang="tr-TR" sz="3600" dirty="0"/>
              <a:t> olarak sayılmaktadır?</a:t>
            </a:r>
          </a:p>
        </p:txBody>
      </p:sp>
      <p:sp>
        <p:nvSpPr>
          <p:cNvPr id="7" name="Serbest Form 6"/>
          <p:cNvSpPr/>
          <p:nvPr/>
        </p:nvSpPr>
        <p:spPr>
          <a:xfrm>
            <a:off x="10736577" y="5215512"/>
            <a:ext cx="1190900" cy="975674"/>
          </a:xfrm>
          <a:custGeom>
            <a:avLst/>
            <a:gdLst>
              <a:gd name="connsiteX0" fmla="*/ 907892 w 1087892"/>
              <a:gd name="connsiteY0" fmla="*/ 0 h 864000"/>
              <a:gd name="connsiteX1" fmla="*/ 1087892 w 1087892"/>
              <a:gd name="connsiteY1" fmla="*/ 180000 h 864000"/>
              <a:gd name="connsiteX2" fmla="*/ 997892 w 1087892"/>
              <a:gd name="connsiteY2" fmla="*/ 180000 h 864000"/>
              <a:gd name="connsiteX3" fmla="*/ 997892 w 1087892"/>
              <a:gd name="connsiteY3" fmla="*/ 864000 h 864000"/>
              <a:gd name="connsiteX4" fmla="*/ 817892 w 1087892"/>
              <a:gd name="connsiteY4" fmla="*/ 864000 h 864000"/>
              <a:gd name="connsiteX5" fmla="*/ 817892 w 1087892"/>
              <a:gd name="connsiteY5" fmla="*/ 858274 h 864000"/>
              <a:gd name="connsiteX6" fmla="*/ 0 w 1087892"/>
              <a:gd name="connsiteY6" fmla="*/ 858274 h 864000"/>
              <a:gd name="connsiteX7" fmla="*/ 0 w 1087892"/>
              <a:gd name="connsiteY7" fmla="*/ 723627 h 864000"/>
              <a:gd name="connsiteX8" fmla="*/ 817892 w 1087892"/>
              <a:gd name="connsiteY8" fmla="*/ 723627 h 864000"/>
              <a:gd name="connsiteX9" fmla="*/ 817892 w 1087892"/>
              <a:gd name="connsiteY9" fmla="*/ 180000 h 864000"/>
              <a:gd name="connsiteX10" fmla="*/ 727892 w 1087892"/>
              <a:gd name="connsiteY10" fmla="*/ 180000 h 8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7892" h="864000">
                <a:moveTo>
                  <a:pt x="907892" y="0"/>
                </a:moveTo>
                <a:lnTo>
                  <a:pt x="1087892" y="180000"/>
                </a:lnTo>
                <a:lnTo>
                  <a:pt x="997892" y="180000"/>
                </a:lnTo>
                <a:lnTo>
                  <a:pt x="997892" y="864000"/>
                </a:lnTo>
                <a:lnTo>
                  <a:pt x="817892" y="864000"/>
                </a:lnTo>
                <a:lnTo>
                  <a:pt x="817892" y="858274"/>
                </a:lnTo>
                <a:lnTo>
                  <a:pt x="0" y="858274"/>
                </a:lnTo>
                <a:lnTo>
                  <a:pt x="0" y="723627"/>
                </a:lnTo>
                <a:lnTo>
                  <a:pt x="817892" y="723627"/>
                </a:lnTo>
                <a:lnTo>
                  <a:pt x="817892" y="180000"/>
                </a:lnTo>
                <a:lnTo>
                  <a:pt x="727892" y="180000"/>
                </a:lnTo>
                <a:close/>
              </a:path>
            </a:pathLst>
          </a:cu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Resim 7"/>
          <p:cNvPicPr>
            <a:picLocks noChangeAspect="1"/>
          </p:cNvPicPr>
          <p:nvPr/>
        </p:nvPicPr>
        <p:blipFill rotWithShape="1">
          <a:blip r:embed="rId3"/>
          <a:srcRect l="44200" r="2800"/>
          <a:stretch/>
        </p:blipFill>
        <p:spPr>
          <a:xfrm>
            <a:off x="207818" y="96982"/>
            <a:ext cx="3269686" cy="4904509"/>
          </a:xfrm>
          <a:prstGeom prst="rect">
            <a:avLst/>
          </a:prstGeom>
        </p:spPr>
      </p:pic>
    </p:spTree>
    <p:custDataLst>
      <p:tags r:id="rId1"/>
    </p:custDataLst>
    <p:extLst>
      <p:ext uri="{BB962C8B-B14F-4D97-AF65-F5344CB8AC3E}">
        <p14:creationId xmlns:p14="http://schemas.microsoft.com/office/powerpoint/2010/main" val="19325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ikdörtgen 11"/>
          <p:cNvSpPr/>
          <p:nvPr/>
        </p:nvSpPr>
        <p:spPr>
          <a:xfrm>
            <a:off x="4949964" y="2767234"/>
            <a:ext cx="5786207" cy="662400"/>
          </a:xfrm>
          <a:prstGeom prst="rect">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Zenginler</a:t>
            </a:r>
            <a:r>
              <a:rPr kumimoji="0" lang="tr-TR" sz="3200" b="0" i="0" u="none" strike="noStrike" kern="1200" cap="none" spc="0" normalizeH="0" noProof="0" dirty="0">
                <a:ln>
                  <a:noFill/>
                </a:ln>
                <a:solidFill>
                  <a:schemeClr val="tx1">
                    <a:lumMod val="95000"/>
                    <a:lumOff val="5000"/>
                  </a:schemeClr>
                </a:solidFill>
                <a:effectLst/>
                <a:uLnTx/>
                <a:uFillTx/>
                <a:latin typeface="Calibri" panose="020F0502020204030204"/>
                <a:ea typeface="+mn-ea"/>
                <a:cs typeface="+mn-cs"/>
              </a:rPr>
              <a:t> tek sadaka verirler.</a:t>
            </a:r>
            <a:endParaRPr kumimoji="0" lang="tr-TR" sz="32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13" name="Dikdörtgen 12"/>
          <p:cNvSpPr/>
          <p:nvPr/>
        </p:nvSpPr>
        <p:spPr>
          <a:xfrm>
            <a:off x="4949964" y="3956444"/>
            <a:ext cx="5786207" cy="662400"/>
          </a:xfrm>
          <a:prstGeom prst="rect">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Sadaka zekattan</a:t>
            </a:r>
            <a:r>
              <a:rPr kumimoji="0" lang="tr-TR" sz="3200" b="0" i="0" u="none" strike="noStrike" kern="1200" cap="none" spc="0" normalizeH="0" noProof="0" dirty="0">
                <a:ln>
                  <a:noFill/>
                </a:ln>
                <a:solidFill>
                  <a:schemeClr val="tx1">
                    <a:lumMod val="95000"/>
                    <a:lumOff val="5000"/>
                  </a:schemeClr>
                </a:solidFill>
                <a:effectLst/>
                <a:uLnTx/>
                <a:uFillTx/>
                <a:latin typeface="Calibri" panose="020F0502020204030204"/>
                <a:ea typeface="+mn-ea"/>
                <a:cs typeface="+mn-cs"/>
              </a:rPr>
              <a:t> daha geniştir.</a:t>
            </a:r>
            <a:endParaRPr kumimoji="0" lang="tr-TR" sz="32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14" name="Dikdörtgen 13"/>
          <p:cNvSpPr/>
          <p:nvPr/>
        </p:nvSpPr>
        <p:spPr>
          <a:xfrm>
            <a:off x="4922740" y="1578023"/>
            <a:ext cx="5841141" cy="662400"/>
          </a:xfrm>
          <a:prstGeom prst="rect">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Sadaka sadece para ile yapılır.</a:t>
            </a:r>
          </a:p>
        </p:txBody>
      </p:sp>
      <p:sp>
        <p:nvSpPr>
          <p:cNvPr id="15" name="X"/>
          <p:cNvSpPr/>
          <p:nvPr/>
        </p:nvSpPr>
        <p:spPr>
          <a:xfrm>
            <a:off x="10750026" y="146023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Onay"/>
          <p:cNvSpPr/>
          <p:nvPr/>
        </p:nvSpPr>
        <p:spPr>
          <a:xfrm>
            <a:off x="10763880" y="3767179"/>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X"/>
          <p:cNvSpPr/>
          <p:nvPr/>
        </p:nvSpPr>
        <p:spPr>
          <a:xfrm>
            <a:off x="10763880" y="2682815"/>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Dikdörtgen 17"/>
          <p:cNvSpPr/>
          <p:nvPr/>
        </p:nvSpPr>
        <p:spPr>
          <a:xfrm>
            <a:off x="4908885" y="5006864"/>
            <a:ext cx="5841141" cy="1071426"/>
          </a:xfrm>
          <a:prstGeom prst="rect">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3200" noProof="0" dirty="0">
                <a:solidFill>
                  <a:schemeClr val="tx1">
                    <a:lumMod val="95000"/>
                    <a:lumOff val="5000"/>
                  </a:schemeClr>
                </a:solidFill>
                <a:latin typeface="Calibri" panose="020F0502020204030204"/>
              </a:rPr>
              <a:t>Manevi yardımlar dışında sadaka yoktur.</a:t>
            </a:r>
            <a:endParaRPr kumimoji="0" lang="tr-TR" sz="3200" b="0" i="0" u="none" strike="noStrike" kern="1200" cap="none" spc="0" normalizeH="0" baseline="0" noProof="0" dirty="0">
              <a:ln>
                <a:noFill/>
              </a:ln>
              <a:solidFill>
                <a:schemeClr val="tx1">
                  <a:lumMod val="95000"/>
                  <a:lumOff val="5000"/>
                </a:schemeClr>
              </a:solidFill>
              <a:effectLst/>
              <a:uLnTx/>
              <a:uFillTx/>
              <a:latin typeface="Calibri" panose="020F0502020204030204"/>
            </a:endParaRPr>
          </a:p>
        </p:txBody>
      </p:sp>
      <p:sp>
        <p:nvSpPr>
          <p:cNvPr id="19" name="X"/>
          <p:cNvSpPr/>
          <p:nvPr/>
        </p:nvSpPr>
        <p:spPr>
          <a:xfrm>
            <a:off x="10721656" y="51503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Dikdörtgen 19"/>
          <p:cNvSpPr/>
          <p:nvPr/>
        </p:nvSpPr>
        <p:spPr>
          <a:xfrm>
            <a:off x="218437" y="2578399"/>
            <a:ext cx="4219074" cy="2123665"/>
          </a:xfrm>
          <a:prstGeom prst="rect">
            <a:avLst/>
          </a:prstGeom>
          <a:solidFill>
            <a:schemeClr val="accent5">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schemeClr val="tx1"/>
                </a:solidFill>
              </a:rPr>
              <a:t>Sadaka ile ilgili</a:t>
            </a:r>
            <a:r>
              <a:rPr lang="tr-TR" sz="3600" b="1" u="sng" dirty="0">
                <a:solidFill>
                  <a:schemeClr val="tx1"/>
                </a:solidFill>
              </a:rPr>
              <a:t> yanlış </a:t>
            </a:r>
            <a:r>
              <a:rPr lang="tr-TR" sz="3600" dirty="0">
                <a:solidFill>
                  <a:schemeClr val="tx1"/>
                </a:solidFill>
              </a:rPr>
              <a:t>olanları işaretleyelim.</a:t>
            </a:r>
          </a:p>
        </p:txBody>
      </p:sp>
      <p:sp>
        <p:nvSpPr>
          <p:cNvPr id="21" name="Dikdörtgen 20"/>
          <p:cNvSpPr/>
          <p:nvPr/>
        </p:nvSpPr>
        <p:spPr>
          <a:xfrm>
            <a:off x="4977673" y="516539"/>
            <a:ext cx="5786207" cy="662400"/>
          </a:xfrm>
          <a:prstGeom prst="rect">
            <a:avLst/>
          </a:prstGeom>
          <a:solidFill>
            <a:schemeClr val="accent4">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Her iyilik bir sadakadır</a:t>
            </a:r>
            <a:r>
              <a:rPr kumimoji="0" lang="tr-TR" sz="3200" b="0" i="0" u="none" strike="noStrike" kern="1200" cap="none" spc="0" normalizeH="0" noProof="0" dirty="0">
                <a:ln>
                  <a:noFill/>
                </a:ln>
                <a:solidFill>
                  <a:schemeClr val="tx1">
                    <a:lumMod val="95000"/>
                    <a:lumOff val="5000"/>
                  </a:schemeClr>
                </a:solidFill>
                <a:effectLst/>
                <a:uLnTx/>
                <a:uFillTx/>
                <a:latin typeface="Calibri" panose="020F0502020204030204"/>
                <a:ea typeface="+mn-ea"/>
                <a:cs typeface="+mn-cs"/>
              </a:rPr>
              <a:t>.</a:t>
            </a:r>
            <a:endParaRPr kumimoji="0" lang="tr-TR" sz="32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endParaRPr>
          </a:p>
        </p:txBody>
      </p:sp>
      <p:sp>
        <p:nvSpPr>
          <p:cNvPr id="22" name="Onay"/>
          <p:cNvSpPr/>
          <p:nvPr/>
        </p:nvSpPr>
        <p:spPr>
          <a:xfrm>
            <a:off x="10791589" y="32727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27069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par>
                          <p:cTn id="8" fill="hold">
                            <p:stCondLst>
                              <p:cond delay="1000"/>
                            </p:stCondLst>
                            <p:childTnLst>
                              <p:par>
                                <p:cTn id="9" presetID="1" presetClass="exit" presetSubtype="0" fill="hold" grpId="1" nodeType="after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remove" grpId="0" nodeType="clickEffect">
                                  <p:stCondLst>
                                    <p:cond delay="10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subTnLst>
                                    <p:audio>
                                      <p:cMediaNode>
                                        <p:cTn display="0" masterRel="sameClick">
                                          <p:stCondLst>
                                            <p:cond evt="begin" delay="0">
                                              <p:tn val="16"/>
                                            </p:cond>
                                          </p:stCondLst>
                                          <p:endCondLst>
                                            <p:cond evt="onStopAudio" delay="0">
                                              <p:tgtEl>
                                                <p:sldTgt/>
                                              </p:tgtEl>
                                            </p:cond>
                                          </p:endCondLst>
                                        </p:cTn>
                                        <p:tgtEl>
                                          <p:sndTgt r:embed="rId3" name="Yanlış Cevap.wav"/>
                                        </p:tgtEl>
                                      </p:cMediaNode>
                                    </p:audio>
                                  </p:subTnLst>
                                </p:cTn>
                              </p:par>
                            </p:childTnLst>
                          </p:cTn>
                        </p:par>
                        <p:par>
                          <p:cTn id="19" fill="hold">
                            <p:stCondLst>
                              <p:cond delay="1100"/>
                            </p:stCondLst>
                            <p:childTnLst>
                              <p:par>
                                <p:cTn id="20" presetID="1" presetClass="exit" presetSubtype="0" fill="hold" grpId="1" nodeType="afterEffect">
                                  <p:stCondLst>
                                    <p:cond delay="0"/>
                                  </p:stCondLst>
                                  <p:childTnLst>
                                    <p:set>
                                      <p:cBhvr>
                                        <p:cTn id="21" dur="1" fill="hold">
                                          <p:stCondLst>
                                            <p:cond delay="0"/>
                                          </p:stCondLst>
                                        </p:cTn>
                                        <p:tgtEl>
                                          <p:spTgt spid="17"/>
                                        </p:tgtEl>
                                        <p:attrNameLst>
                                          <p:attrName>style.visibility</p:attrName>
                                        </p:attrNameLst>
                                      </p:cBhvr>
                                      <p:to>
                                        <p:strVal val="hidden"/>
                                      </p:to>
                                    </p:set>
                                  </p:childTnLst>
                                </p:cTn>
                              </p:par>
                            </p:childTnLst>
                          </p:cTn>
                        </p:par>
                        <p:par>
                          <p:cTn id="22" fill="hold">
                            <p:stCondLst>
                              <p:cond delay="1100"/>
                            </p:stCondLst>
                            <p:childTnLst>
                              <p:par>
                                <p:cTn id="23" presetID="1" presetClass="exit"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1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subTnLst>
                                    <p:audio>
                                      <p:cMediaNode>
                                        <p:cTn display="0" masterRel="sameClick">
                                          <p:stCondLst>
                                            <p:cond evt="begin" delay="0">
                                              <p:tn val="28"/>
                                            </p:cond>
                                          </p:stCondLst>
                                          <p:endCondLst>
                                            <p:cond evt="onStopAudio" delay="0">
                                              <p:tgtEl>
                                                <p:sldTgt/>
                                              </p:tgtEl>
                                            </p:cond>
                                          </p:endCondLst>
                                        </p:cTn>
                                        <p:tgtEl>
                                          <p:sndTgt r:embed="rId4" name="doğru.wav"/>
                                        </p:tgtEl>
                                      </p:cMediaNode>
                                    </p:audio>
                                  </p:subTnLst>
                                </p:cTn>
                              </p:par>
                            </p:childTnLst>
                          </p:cTn>
                        </p:par>
                      </p:childTnLst>
                    </p:cTn>
                  </p:par>
                </p:childTnLst>
              </p:cTn>
              <p:nextCondLst>
                <p:cond evt="onClick" delay="0">
                  <p:tgtEl>
                    <p:spTgt spid="13"/>
                  </p:tgtEl>
                </p:cond>
              </p:nextCondLst>
            </p:seq>
            <p:seq concurrent="1" nextAc="seek">
              <p:cTn id="31" restart="whenNotActive" fill="hold" evtFilter="cancelBubble" nodeType="interactiveSeq">
                <p:stCondLst>
                  <p:cond evt="onClick" delay="0">
                    <p:tgtEl>
                      <p:spTgt spid="18"/>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remove"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childTnLst>
                                  <p:subTnLst>
                                    <p:audio>
                                      <p:cMediaNode>
                                        <p:cTn display="0" masterRel="sameClick">
                                          <p:stCondLst>
                                            <p:cond evt="begin" delay="0">
                                              <p:tn val="34"/>
                                            </p:cond>
                                          </p:stCondLst>
                                          <p:endCondLst>
                                            <p:cond evt="onStopAudio" delay="0">
                                              <p:tgtEl>
                                                <p:sldTgt/>
                                              </p:tgtEl>
                                            </p:cond>
                                          </p:endCondLst>
                                        </p:cTn>
                                        <p:tgtEl>
                                          <p:sndTgt r:embed="rId3" name="Yanlış Cevap.wav"/>
                                        </p:tgtEl>
                                      </p:cMediaNode>
                                    </p:audio>
                                  </p:subTnLst>
                                </p:cTn>
                              </p:par>
                            </p:childTnLst>
                          </p:cTn>
                        </p:par>
                        <p:par>
                          <p:cTn id="37" fill="hold">
                            <p:stCondLst>
                              <p:cond delay="1000"/>
                            </p:stCondLst>
                            <p:childTnLst>
                              <p:par>
                                <p:cTn id="38" presetID="1" presetClass="exit" presetSubtype="0" fill="hold" grpId="1" nodeType="afterEffect">
                                  <p:stCondLst>
                                    <p:cond delay="0"/>
                                  </p:stCondLst>
                                  <p:childTnLst>
                                    <p:set>
                                      <p:cBhvr>
                                        <p:cTn id="39" dur="1" fill="hold">
                                          <p:stCondLst>
                                            <p:cond delay="0"/>
                                          </p:stCondLst>
                                        </p:cTn>
                                        <p:tgtEl>
                                          <p:spTgt spid="19"/>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subTnLst>
                                    <p:audio>
                                      <p:cMediaNode>
                                        <p:cTn display="0" masterRel="sameClick">
                                          <p:stCondLst>
                                            <p:cond evt="begin" delay="0">
                                              <p:tn val="45"/>
                                            </p:cond>
                                          </p:stCondLst>
                                          <p:endCondLst>
                                            <p:cond evt="onStopAudio" delay="0">
                                              <p:tgtEl>
                                                <p:sldTgt/>
                                              </p:tgtEl>
                                            </p:cond>
                                          </p:endCondLst>
                                        </p:cTn>
                                        <p:tgtEl>
                                          <p:sndTgt r:embed="rId4" name="doğru.wav"/>
                                        </p:tgtEl>
                                      </p:cMediaNode>
                                    </p:audio>
                                  </p:subTnLst>
                                </p:cTn>
                              </p:par>
                            </p:childTnLst>
                          </p:cTn>
                        </p:par>
                      </p:childTnLst>
                    </p:cTn>
                  </p:par>
                </p:childTnLst>
              </p:cTn>
              <p:nextCondLst>
                <p:cond evt="onClick" delay="0">
                  <p:tgtEl>
                    <p:spTgt spid="21"/>
                  </p:tgtEl>
                </p:cond>
              </p:nextCondLst>
            </p:seq>
          </p:childTnLst>
        </p:cTn>
      </p:par>
    </p:tnLst>
    <p:bldLst>
      <p:bldP spid="12" grpId="0" animBg="1"/>
      <p:bldP spid="14" grpId="0" animBg="1"/>
      <p:bldP spid="15" grpId="0" animBg="1"/>
      <p:bldP spid="15" grpId="1" animBg="1"/>
      <p:bldP spid="16" grpId="0" animBg="1"/>
      <p:bldP spid="17" grpId="0" animBg="1"/>
      <p:bldP spid="17" grpId="1" animBg="1"/>
      <p:bldP spid="18" grpId="0" animBg="1"/>
      <p:bldP spid="19" grpId="0" animBg="1"/>
      <p:bldP spid="19" grpId="1" animBg="1"/>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o 10"/>
          <p:cNvGraphicFramePr>
            <a:graphicFrameLocks noGrp="1"/>
          </p:cNvGraphicFramePr>
          <p:nvPr>
            <p:extLst>
              <p:ext uri="{D42A27DB-BD31-4B8C-83A1-F6EECF244321}">
                <p14:modId xmlns:p14="http://schemas.microsoft.com/office/powerpoint/2010/main" val="2597815341"/>
              </p:ext>
            </p:extLst>
          </p:nvPr>
        </p:nvGraphicFramePr>
        <p:xfrm>
          <a:off x="0" y="0"/>
          <a:ext cx="12192000" cy="6806941"/>
        </p:xfrm>
        <a:graphic>
          <a:graphicData uri="http://schemas.openxmlformats.org/drawingml/2006/table">
            <a:tbl>
              <a:tblPr firstRow="1" bandRow="1">
                <a:tableStyleId>{5C22544A-7EE6-4342-B048-85BDC9FD1C3A}</a:tableStyleId>
              </a:tblPr>
              <a:tblGrid>
                <a:gridCol w="7122696">
                  <a:extLst>
                    <a:ext uri="{9D8B030D-6E8A-4147-A177-3AD203B41FA5}">
                      <a16:colId xmlns:a16="http://schemas.microsoft.com/office/drawing/2014/main" val="2019750224"/>
                    </a:ext>
                  </a:extLst>
                </a:gridCol>
                <a:gridCol w="2349693">
                  <a:extLst>
                    <a:ext uri="{9D8B030D-6E8A-4147-A177-3AD203B41FA5}">
                      <a16:colId xmlns:a16="http://schemas.microsoft.com/office/drawing/2014/main" val="1808319009"/>
                    </a:ext>
                  </a:extLst>
                </a:gridCol>
                <a:gridCol w="2719611">
                  <a:extLst>
                    <a:ext uri="{9D8B030D-6E8A-4147-A177-3AD203B41FA5}">
                      <a16:colId xmlns:a16="http://schemas.microsoft.com/office/drawing/2014/main" val="2042168069"/>
                    </a:ext>
                  </a:extLst>
                </a:gridCol>
              </a:tblGrid>
              <a:tr h="715507">
                <a:tc gridSpan="3">
                  <a:txBody>
                    <a:bodyPr/>
                    <a:lstStyle/>
                    <a:p>
                      <a:pPr algn="ctr"/>
                      <a:r>
                        <a:rPr lang="tr-TR" sz="3600" b="0" dirty="0"/>
                        <a:t>Zekat ve sadaka</a:t>
                      </a:r>
                      <a:r>
                        <a:rPr lang="tr-TR" sz="3600" b="0" baseline="0" dirty="0"/>
                        <a:t> arasındaki farklar</a:t>
                      </a:r>
                      <a:endParaRPr lang="tr-TR" sz="3600" b="0" dirty="0"/>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ED1E24"/>
                    </a:soli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5422366"/>
                  </a:ext>
                </a:extLst>
              </a:tr>
              <a:tr h="622766">
                <a:tc>
                  <a:txBody>
                    <a:bodyPr/>
                    <a:lstStyle/>
                    <a:p>
                      <a:pPr algn="ctr"/>
                      <a:r>
                        <a:rPr lang="tr-TR" sz="3600" dirty="0">
                          <a:solidFill>
                            <a:schemeClr val="bg1"/>
                          </a:solidFill>
                        </a:rPr>
                        <a:t>Özellikler</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27B466"/>
                    </a:solidFill>
                  </a:tcPr>
                </a:tc>
                <a:tc>
                  <a:txBody>
                    <a:bodyPr/>
                    <a:lstStyle/>
                    <a:p>
                      <a:pPr algn="ctr"/>
                      <a:r>
                        <a:rPr lang="tr-TR" sz="3600" dirty="0">
                          <a:solidFill>
                            <a:schemeClr val="bg1"/>
                          </a:solidFill>
                        </a:rPr>
                        <a:t>Zekat</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27B466"/>
                    </a:solidFill>
                  </a:tcPr>
                </a:tc>
                <a:tc>
                  <a:txBody>
                    <a:bodyPr/>
                    <a:lstStyle/>
                    <a:p>
                      <a:pPr algn="ctr"/>
                      <a:r>
                        <a:rPr lang="tr-TR" sz="3600" dirty="0">
                          <a:solidFill>
                            <a:schemeClr val="bg1"/>
                          </a:solidFill>
                        </a:rPr>
                        <a:t>Sadaka</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27B466"/>
                    </a:solidFill>
                  </a:tcPr>
                </a:tc>
                <a:extLst>
                  <a:ext uri="{0D108BD9-81ED-4DB2-BD59-A6C34878D82A}">
                    <a16:rowId xmlns:a16="http://schemas.microsoft.com/office/drawing/2014/main" val="598083695"/>
                  </a:ext>
                </a:extLst>
              </a:tr>
              <a:tr h="657287">
                <a:tc>
                  <a:txBody>
                    <a:bodyPr/>
                    <a:lstStyle/>
                    <a:p>
                      <a:pPr algn="ctr"/>
                      <a:r>
                        <a:rPr lang="tr-TR" sz="3200" dirty="0"/>
                        <a:t>Farz</a:t>
                      </a:r>
                      <a:r>
                        <a:rPr lang="tr-TR" sz="3200" baseline="0" dirty="0"/>
                        <a:t> bir ibadettir.</a:t>
                      </a:r>
                      <a:endParaRPr lang="tr-TR" sz="3200" dirty="0"/>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ln>
                          <a:solidFill>
                            <a:sysClr val="windowText" lastClr="000000"/>
                          </a:solidFill>
                        </a:ln>
                      </a:endParaRPr>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extLst>
                  <a:ext uri="{0D108BD9-81ED-4DB2-BD59-A6C34878D82A}">
                    <a16:rowId xmlns:a16="http://schemas.microsoft.com/office/drawing/2014/main" val="2334706839"/>
                  </a:ext>
                </a:extLst>
              </a:tr>
              <a:tr h="7273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3200" dirty="0"/>
                        <a:t>Vermek için</a:t>
                      </a:r>
                      <a:r>
                        <a:rPr lang="tr-TR" sz="3200" baseline="0" dirty="0"/>
                        <a:t> zenginlik şartı vardır.</a:t>
                      </a:r>
                      <a:endParaRPr lang="tr-TR" sz="3200" dirty="0"/>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extLst>
                  <a:ext uri="{0D108BD9-81ED-4DB2-BD59-A6C34878D82A}">
                    <a16:rowId xmlns:a16="http://schemas.microsoft.com/office/drawing/2014/main" val="2960907406"/>
                  </a:ext>
                </a:extLst>
              </a:tr>
              <a:tr h="622766">
                <a:tc>
                  <a:txBody>
                    <a:bodyPr/>
                    <a:lstStyle/>
                    <a:p>
                      <a:pPr algn="ctr"/>
                      <a:r>
                        <a:rPr lang="tr-TR" sz="3200" dirty="0"/>
                        <a:t>Sadece</a:t>
                      </a:r>
                      <a:r>
                        <a:rPr lang="tr-TR" sz="3200" baseline="0" dirty="0"/>
                        <a:t> para ve mal ile yapılır.</a:t>
                      </a:r>
                      <a:endParaRPr lang="tr-TR" sz="3200" dirty="0"/>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extLst>
                  <a:ext uri="{0D108BD9-81ED-4DB2-BD59-A6C34878D82A}">
                    <a16:rowId xmlns:a16="http://schemas.microsoft.com/office/drawing/2014/main" val="4122343087"/>
                  </a:ext>
                </a:extLst>
              </a:tr>
              <a:tr h="622766">
                <a:tc>
                  <a:txBody>
                    <a:bodyPr/>
                    <a:lstStyle/>
                    <a:p>
                      <a:pPr algn="ctr"/>
                      <a:r>
                        <a:rPr lang="tr-TR" sz="3200" dirty="0"/>
                        <a:t>Verilecek kişiler bellidir.</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extLst>
                  <a:ext uri="{0D108BD9-81ED-4DB2-BD59-A6C34878D82A}">
                    <a16:rowId xmlns:a16="http://schemas.microsoft.com/office/drawing/2014/main" val="2673318266"/>
                  </a:ext>
                </a:extLst>
              </a:tr>
              <a:tr h="622766">
                <a:tc>
                  <a:txBody>
                    <a:bodyPr/>
                    <a:lstStyle/>
                    <a:p>
                      <a:pPr algn="ctr"/>
                      <a:r>
                        <a:rPr lang="tr-TR" sz="3200" dirty="0"/>
                        <a:t>Verilmeyecek</a:t>
                      </a:r>
                      <a:r>
                        <a:rPr lang="tr-TR" sz="3200" baseline="0" dirty="0"/>
                        <a:t> kişiler vardır.</a:t>
                      </a:r>
                      <a:endParaRPr lang="tr-TR" sz="3200" dirty="0"/>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extLst>
                  <a:ext uri="{0D108BD9-81ED-4DB2-BD59-A6C34878D82A}">
                    <a16:rowId xmlns:a16="http://schemas.microsoft.com/office/drawing/2014/main" val="2311622972"/>
                  </a:ext>
                </a:extLst>
              </a:tr>
              <a:tr h="715507">
                <a:tc>
                  <a:txBody>
                    <a:bodyPr/>
                    <a:lstStyle/>
                    <a:p>
                      <a:pPr algn="ctr"/>
                      <a:r>
                        <a:rPr lang="tr-TR" sz="3200" dirty="0"/>
                        <a:t>Verilecek mallar bellidir.</a:t>
                      </a:r>
                    </a:p>
                  </a:txBody>
                  <a:tcPr anchor="ct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extLst>
                  <a:ext uri="{0D108BD9-81ED-4DB2-BD59-A6C34878D82A}">
                    <a16:rowId xmlns:a16="http://schemas.microsoft.com/office/drawing/2014/main" val="2242820418"/>
                  </a:ext>
                </a:extLst>
              </a:tr>
              <a:tr h="715507">
                <a:tc>
                  <a:txBody>
                    <a:bodyPr/>
                    <a:lstStyle/>
                    <a:p>
                      <a:pPr algn="ctr"/>
                      <a:r>
                        <a:rPr lang="tr-TR" sz="3200" dirty="0"/>
                        <a:t>Herkese verilir</a:t>
                      </a:r>
                      <a:r>
                        <a:rPr lang="tr-TR" sz="3200" baseline="0" dirty="0"/>
                        <a:t>.</a:t>
                      </a:r>
                      <a:endParaRPr lang="tr-TR" sz="3200"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extLst>
                  <a:ext uri="{0D108BD9-81ED-4DB2-BD59-A6C34878D82A}">
                    <a16:rowId xmlns:a16="http://schemas.microsoft.com/office/drawing/2014/main" val="3672336800"/>
                  </a:ext>
                </a:extLst>
              </a:tr>
              <a:tr h="715507">
                <a:tc>
                  <a:txBody>
                    <a:bodyPr/>
                    <a:lstStyle/>
                    <a:p>
                      <a:pPr algn="ctr"/>
                      <a:r>
                        <a:rPr lang="tr-TR" sz="3200" dirty="0"/>
                        <a:t>Her zaman verilebilir.</a:t>
                      </a:r>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tc>
                  <a:txBody>
                    <a:bodyPr/>
                    <a:lstStyle/>
                    <a:p>
                      <a:endParaRPr lang="tr-TR" dirty="0"/>
                    </a:p>
                  </a:txBody>
                  <a:tcPr>
                    <a:lnL w="38100" cap="flat" cmpd="sng" algn="ctr">
                      <a:solidFill>
                        <a:schemeClr val="tx1">
                          <a:lumMod val="95000"/>
                          <a:lumOff val="5000"/>
                        </a:schemeClr>
                      </a:solidFill>
                      <a:prstDash val="solid"/>
                      <a:round/>
                      <a:headEnd type="none" w="med" len="med"/>
                      <a:tailEnd type="none" w="med" len="med"/>
                    </a:lnL>
                    <a:lnR w="38100" cap="flat" cmpd="sng" algn="ctr">
                      <a:solidFill>
                        <a:schemeClr val="tx1">
                          <a:lumMod val="95000"/>
                          <a:lumOff val="5000"/>
                        </a:schemeClr>
                      </a:solidFill>
                      <a:prstDash val="solid"/>
                      <a:round/>
                      <a:headEnd type="none" w="med" len="med"/>
                      <a:tailEnd type="none" w="med" len="med"/>
                    </a:lnR>
                    <a:lnT w="38100" cap="flat" cmpd="sng" algn="ctr">
                      <a:solidFill>
                        <a:schemeClr val="tx1">
                          <a:lumMod val="95000"/>
                          <a:lumOff val="5000"/>
                        </a:schemeClr>
                      </a:solidFill>
                      <a:prstDash val="solid"/>
                      <a:round/>
                      <a:headEnd type="none" w="med" len="med"/>
                      <a:tailEnd type="none" w="med" len="med"/>
                    </a:lnT>
                    <a:lnB w="38100" cap="flat" cmpd="sng" algn="ctr">
                      <a:solidFill>
                        <a:schemeClr val="tx1">
                          <a:lumMod val="95000"/>
                          <a:lumOff val="5000"/>
                        </a:schemeClr>
                      </a:solidFill>
                      <a:prstDash val="solid"/>
                      <a:round/>
                      <a:headEnd type="none" w="med" len="med"/>
                      <a:tailEnd type="none" w="med" len="med"/>
                    </a:lnB>
                    <a:solidFill>
                      <a:srgbClr val="FEF1AF"/>
                    </a:solidFill>
                  </a:tcPr>
                </a:tc>
                <a:extLst>
                  <a:ext uri="{0D108BD9-81ED-4DB2-BD59-A6C34878D82A}">
                    <a16:rowId xmlns:a16="http://schemas.microsoft.com/office/drawing/2014/main" val="2412412349"/>
                  </a:ext>
                </a:extLst>
              </a:tr>
            </a:tbl>
          </a:graphicData>
        </a:graphic>
      </p:graphicFrame>
      <p:pic>
        <p:nvPicPr>
          <p:cNvPr id="3074"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052" y="1428787"/>
            <a:ext cx="550278" cy="55027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4397" y="2133733"/>
            <a:ext cx="550278" cy="5502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4397" y="2787606"/>
            <a:ext cx="550278" cy="5502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4397" y="3422625"/>
            <a:ext cx="550278" cy="55027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74397" y="4080652"/>
            <a:ext cx="550278" cy="5502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7527" y="4726592"/>
            <a:ext cx="550278" cy="55027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8232" y="5477955"/>
            <a:ext cx="550278" cy="55027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lgili resi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2193" y="6160500"/>
            <a:ext cx="550278" cy="55027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lgili resi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2958" y="1373513"/>
            <a:ext cx="660826" cy="6608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İlgili resi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8641" y="2072110"/>
            <a:ext cx="645191" cy="6451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lgili resi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92958" y="2745235"/>
            <a:ext cx="635019" cy="6350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lgili resi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0409" y="3383211"/>
            <a:ext cx="643423" cy="64342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İlgili resi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0409" y="4027210"/>
            <a:ext cx="657740" cy="65774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İlgili resi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66092" y="4709596"/>
            <a:ext cx="657740" cy="65774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İlgili resi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35052" y="5418559"/>
            <a:ext cx="657740" cy="6577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İlgili resi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74397" y="6161237"/>
            <a:ext cx="657740" cy="6577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88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left)">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left)">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left)">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left)">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left)">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ipe(left)">
                                      <p:cBhvr>
                                        <p:cTn id="8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Google Shape;1122;p52"/>
          <p:cNvCxnSpPr/>
          <p:nvPr/>
        </p:nvCxnSpPr>
        <p:spPr>
          <a:xfrm flipH="1" flipV="1">
            <a:off x="6973077" y="2342743"/>
            <a:ext cx="8271" cy="591626"/>
          </a:xfrm>
          <a:prstGeom prst="straightConnector1">
            <a:avLst/>
          </a:prstGeom>
          <a:noFill/>
          <a:ln w="9525" cap="flat" cmpd="sng">
            <a:solidFill>
              <a:srgbClr val="595959"/>
            </a:solidFill>
            <a:prstDash val="solid"/>
            <a:round/>
            <a:headEnd type="none" w="med" len="med"/>
            <a:tailEnd type="none" w="med" len="med"/>
          </a:ln>
        </p:spPr>
      </p:cxnSp>
      <p:sp>
        <p:nvSpPr>
          <p:cNvPr id="8" name="Google Shape;1124;p52"/>
          <p:cNvSpPr/>
          <p:nvPr/>
        </p:nvSpPr>
        <p:spPr>
          <a:xfrm>
            <a:off x="5369325" y="1295230"/>
            <a:ext cx="3194103" cy="576000"/>
          </a:xfrm>
          <a:prstGeom prst="roundRect">
            <a:avLst>
              <a:gd name="adj" fmla="val 25581"/>
            </a:avLst>
          </a:pr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tr-TR" sz="3600" kern="0" dirty="0">
                <a:ea typeface="Cairo"/>
                <a:cs typeface="Cairo"/>
                <a:sym typeface="Cairo"/>
              </a:rPr>
              <a:t>Özel Sadakalar</a:t>
            </a:r>
            <a:endParaRPr kumimoji="0" sz="3600" i="0" u="none" strike="noStrike" kern="0" cap="none" spc="0" normalizeH="0" baseline="0" noProof="0" dirty="0">
              <a:ln>
                <a:noFill/>
              </a:ln>
              <a:effectLst/>
              <a:uLnTx/>
              <a:uFillTx/>
              <a:ea typeface="Cairo"/>
              <a:cs typeface="Cairo"/>
              <a:sym typeface="Cairo"/>
            </a:endParaRPr>
          </a:p>
        </p:txBody>
      </p:sp>
      <p:sp>
        <p:nvSpPr>
          <p:cNvPr id="12" name="Google Shape;1134;p52"/>
          <p:cNvSpPr/>
          <p:nvPr/>
        </p:nvSpPr>
        <p:spPr>
          <a:xfrm>
            <a:off x="6631221" y="2872244"/>
            <a:ext cx="754418" cy="754418"/>
          </a:xfrm>
          <a:prstGeom prst="roundRect">
            <a:avLst>
              <a:gd name="adj" fmla="val 25581"/>
            </a:avLst>
          </a:prstGeom>
          <a:solidFill>
            <a:srgbClr val="F77C3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tr-TR" sz="3600" b="0" i="0" u="none" strike="noStrike" kern="0" cap="none" spc="0" normalizeH="0" baseline="0" noProof="0" dirty="0">
                <a:ln>
                  <a:noFill/>
                </a:ln>
                <a:solidFill>
                  <a:srgbClr val="FFFFFF"/>
                </a:solidFill>
                <a:effectLst/>
                <a:uLnTx/>
                <a:uFillTx/>
                <a:latin typeface="Arial"/>
                <a:cs typeface="Arial"/>
                <a:sym typeface="Arial"/>
              </a:rPr>
              <a:t>2</a:t>
            </a:r>
            <a:endParaRPr kumimoji="0" sz="3600" b="0" i="0" u="none" strike="noStrike" kern="0" cap="none" spc="0" normalizeH="0" baseline="0" noProof="0" dirty="0">
              <a:ln>
                <a:noFill/>
              </a:ln>
              <a:solidFill>
                <a:srgbClr val="FFFFFF"/>
              </a:solidFill>
              <a:effectLst/>
              <a:uLnTx/>
              <a:uFillTx/>
              <a:latin typeface="Arial"/>
              <a:cs typeface="Arial"/>
              <a:sym typeface="Arial"/>
            </a:endParaRPr>
          </a:p>
        </p:txBody>
      </p:sp>
      <p:sp>
        <p:nvSpPr>
          <p:cNvPr id="13" name="Dikdörtgen 12"/>
          <p:cNvSpPr/>
          <p:nvPr/>
        </p:nvSpPr>
        <p:spPr>
          <a:xfrm>
            <a:off x="2438401" y="3646362"/>
            <a:ext cx="2797629" cy="584775"/>
          </a:xfrm>
          <a:prstGeom prst="rect">
            <a:avLst/>
          </a:prstGeom>
        </p:spPr>
        <p:txBody>
          <a:bodyPr wrap="square">
            <a:spAutoFit/>
          </a:bodyPr>
          <a:lstStyle/>
          <a:p>
            <a:pPr algn="ctr"/>
            <a:r>
              <a:rPr lang="tr-TR" sz="3200" dirty="0">
                <a:solidFill>
                  <a:prstClr val="black"/>
                </a:solidFill>
              </a:rPr>
              <a:t>Sadaka-i cariye</a:t>
            </a:r>
          </a:p>
        </p:txBody>
      </p:sp>
      <p:sp>
        <p:nvSpPr>
          <p:cNvPr id="14" name="Dikdörtgen 13"/>
          <p:cNvSpPr/>
          <p:nvPr/>
        </p:nvSpPr>
        <p:spPr>
          <a:xfrm>
            <a:off x="5797551" y="3646362"/>
            <a:ext cx="2852964" cy="1077218"/>
          </a:xfrm>
          <a:prstGeom prst="rect">
            <a:avLst/>
          </a:prstGeom>
        </p:spPr>
        <p:txBody>
          <a:bodyPr wrap="square">
            <a:spAutoFit/>
          </a:bodyPr>
          <a:lstStyle/>
          <a:p>
            <a:pPr algn="ctr"/>
            <a:r>
              <a:rPr lang="tr-TR" sz="3200" dirty="0">
                <a:solidFill>
                  <a:prstClr val="black"/>
                </a:solidFill>
              </a:rPr>
              <a:t>Fıtır Sadakası (fitre)</a:t>
            </a:r>
          </a:p>
        </p:txBody>
      </p:sp>
      <p:sp>
        <p:nvSpPr>
          <p:cNvPr id="15" name="Dikdörtgen 14"/>
          <p:cNvSpPr/>
          <p:nvPr/>
        </p:nvSpPr>
        <p:spPr>
          <a:xfrm>
            <a:off x="9232947" y="3634330"/>
            <a:ext cx="2343150" cy="584775"/>
          </a:xfrm>
          <a:prstGeom prst="rect">
            <a:avLst/>
          </a:prstGeom>
        </p:spPr>
        <p:txBody>
          <a:bodyPr wrap="square">
            <a:spAutoFit/>
          </a:bodyPr>
          <a:lstStyle/>
          <a:p>
            <a:pPr algn="ctr"/>
            <a:r>
              <a:rPr lang="tr-TR" sz="3200" dirty="0">
                <a:solidFill>
                  <a:prstClr val="black"/>
                </a:solidFill>
              </a:rPr>
              <a:t>Fidye</a:t>
            </a:r>
          </a:p>
        </p:txBody>
      </p:sp>
      <p:sp>
        <p:nvSpPr>
          <p:cNvPr id="16" name="Arrow: Pentagon 27">
            <a:extLst>
              <a:ext uri="{FF2B5EF4-FFF2-40B4-BE49-F238E27FC236}">
                <a16:creationId xmlns:a16="http://schemas.microsoft.com/office/drawing/2014/main" id="{20077600-62DF-4D0C-B276-1796769E4A5D}"/>
              </a:ext>
            </a:extLst>
          </p:cNvPr>
          <p:cNvSpPr/>
          <p:nvPr/>
        </p:nvSpPr>
        <p:spPr>
          <a:xfrm rot="5400000">
            <a:off x="-1013544" y="2324175"/>
            <a:ext cx="4651513" cy="2206366"/>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Right Triangle 28">
            <a:extLst>
              <a:ext uri="{FF2B5EF4-FFF2-40B4-BE49-F238E27FC236}">
                <a16:creationId xmlns:a16="http://schemas.microsoft.com/office/drawing/2014/main" id="{9B1C5502-E557-4BF0-AD6A-FE6514C2885C}"/>
              </a:ext>
            </a:extLst>
          </p:cNvPr>
          <p:cNvSpPr/>
          <p:nvPr/>
        </p:nvSpPr>
        <p:spPr>
          <a:xfrm rot="5400000">
            <a:off x="189152" y="1121477"/>
            <a:ext cx="1974574" cy="1934819"/>
          </a:xfrm>
          <a:prstGeom prst="rtTriangle">
            <a:avLst/>
          </a:prstGeom>
          <a:solidFill>
            <a:srgbClr val="FED131"/>
          </a:soli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Rectangle: Rounded Corners 29">
            <a:extLst>
              <a:ext uri="{FF2B5EF4-FFF2-40B4-BE49-F238E27FC236}">
                <a16:creationId xmlns:a16="http://schemas.microsoft.com/office/drawing/2014/main" id="{4453CDB8-A9D0-445C-9D23-D5025BB61289}"/>
              </a:ext>
            </a:extLst>
          </p:cNvPr>
          <p:cNvSpPr/>
          <p:nvPr/>
        </p:nvSpPr>
        <p:spPr>
          <a:xfrm>
            <a:off x="564691" y="4494249"/>
            <a:ext cx="1223493" cy="115910"/>
          </a:xfrm>
          <a:prstGeom prst="roundRect">
            <a:avLst>
              <a:gd name="adj" fmla="val 50000"/>
            </a:avLst>
          </a:prstGeom>
          <a:solidFill>
            <a:srgbClr val="FED131"/>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TextBox 30">
            <a:extLst>
              <a:ext uri="{FF2B5EF4-FFF2-40B4-BE49-F238E27FC236}">
                <a16:creationId xmlns:a16="http://schemas.microsoft.com/office/drawing/2014/main" id="{2D07F2AE-D226-4549-A6E3-BB048AD11A19}"/>
              </a:ext>
            </a:extLst>
          </p:cNvPr>
          <p:cNvSpPr txBox="1"/>
          <p:nvPr/>
        </p:nvSpPr>
        <p:spPr>
          <a:xfrm>
            <a:off x="373689" y="1111301"/>
            <a:ext cx="900274" cy="1200329"/>
          </a:xfrm>
          <a:prstGeom prst="rect">
            <a:avLst/>
          </a:prstGeom>
          <a:noFill/>
        </p:spPr>
        <p:txBody>
          <a:bodyPr wrap="square" rtlCol="0">
            <a:spAutoFit/>
          </a:bodyPr>
          <a:lstStyle/>
          <a:p>
            <a:r>
              <a:rPr lang="tr-TR" sz="7200" dirty="0">
                <a:solidFill>
                  <a:schemeClr val="tx1">
                    <a:lumMod val="75000"/>
                    <a:lumOff val="25000"/>
                  </a:schemeClr>
                </a:solidFill>
                <a:latin typeface="Arial Black" panose="020B0A04020102020204" pitchFamily="34" charset="0"/>
              </a:rPr>
              <a:t>7</a:t>
            </a:r>
            <a:endParaRPr lang="en-IN" sz="7200" dirty="0">
              <a:solidFill>
                <a:schemeClr val="tx1">
                  <a:lumMod val="75000"/>
                  <a:lumOff val="25000"/>
                </a:schemeClr>
              </a:solidFill>
              <a:latin typeface="Arial Black" panose="020B0A04020102020204" pitchFamily="34" charset="0"/>
            </a:endParaRPr>
          </a:p>
        </p:txBody>
      </p:sp>
      <p:sp>
        <p:nvSpPr>
          <p:cNvPr id="20" name="TextBox 31">
            <a:extLst>
              <a:ext uri="{FF2B5EF4-FFF2-40B4-BE49-F238E27FC236}">
                <a16:creationId xmlns:a16="http://schemas.microsoft.com/office/drawing/2014/main" id="{8D116CDA-41A4-436D-BFE0-0F671105FF46}"/>
              </a:ext>
            </a:extLst>
          </p:cNvPr>
          <p:cNvSpPr txBox="1"/>
          <p:nvPr/>
        </p:nvSpPr>
        <p:spPr>
          <a:xfrm>
            <a:off x="243016" y="3038638"/>
            <a:ext cx="2138391" cy="1200329"/>
          </a:xfrm>
          <a:prstGeom prst="rect">
            <a:avLst/>
          </a:prstGeom>
          <a:noFill/>
        </p:spPr>
        <p:txBody>
          <a:bodyPr wrap="square" rtlCol="0">
            <a:spAutoFit/>
          </a:bodyPr>
          <a:lstStyle/>
          <a:p>
            <a:pPr algn="ctr"/>
            <a:r>
              <a:rPr lang="tr-TR" sz="3600" b="1" spc="300" dirty="0">
                <a:solidFill>
                  <a:schemeClr val="tx1">
                    <a:lumMod val="75000"/>
                    <a:lumOff val="25000"/>
                  </a:schemeClr>
                </a:solidFill>
                <a:latin typeface="Calibri Light" panose="020F0302020204030204" pitchFamily="34" charset="0"/>
                <a:cs typeface="Calibri Light" panose="020F0302020204030204" pitchFamily="34" charset="0"/>
              </a:rPr>
              <a:t>Bazı Özel Sadaklar</a:t>
            </a:r>
            <a:endParaRPr lang="en-IN" sz="3600" b="1" spc="3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21" name="Graphic 33" descr="Network">
            <a:extLst>
              <a:ext uri="{FF2B5EF4-FFF2-40B4-BE49-F238E27FC236}">
                <a16:creationId xmlns:a16="http://schemas.microsoft.com/office/drawing/2014/main" id="{9286368C-A363-49BD-BFA3-B1797CDD0DD6}"/>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84018" y="4852659"/>
            <a:ext cx="442511" cy="442511"/>
          </a:xfrm>
          <a:prstGeom prst="rect">
            <a:avLst/>
          </a:prstGeom>
          <a:solidFill>
            <a:srgbClr val="FED131"/>
          </a:solidFill>
        </p:spPr>
      </p:pic>
      <p:grpSp>
        <p:nvGrpSpPr>
          <p:cNvPr id="45" name="Grup 44"/>
          <p:cNvGrpSpPr/>
          <p:nvPr/>
        </p:nvGrpSpPr>
        <p:grpSpPr>
          <a:xfrm>
            <a:off x="3730172" y="1859199"/>
            <a:ext cx="3236205" cy="1104198"/>
            <a:chOff x="3730172" y="1871231"/>
            <a:chExt cx="3236205" cy="1104198"/>
          </a:xfrm>
        </p:grpSpPr>
        <p:cxnSp>
          <p:nvCxnSpPr>
            <p:cNvPr id="9" name="Google Shape;1125;p52"/>
            <p:cNvCxnSpPr/>
            <p:nvPr/>
          </p:nvCxnSpPr>
          <p:spPr>
            <a:xfrm rot="5400000">
              <a:off x="5100976" y="500427"/>
              <a:ext cx="494598" cy="3236205"/>
            </a:xfrm>
            <a:prstGeom prst="bentConnector2">
              <a:avLst/>
            </a:prstGeom>
            <a:noFill/>
            <a:ln w="9525" cap="flat" cmpd="sng">
              <a:solidFill>
                <a:srgbClr val="595959"/>
              </a:solidFill>
              <a:prstDash val="solid"/>
              <a:round/>
              <a:headEnd type="none" w="med" len="med"/>
              <a:tailEnd type="none" w="med" len="med"/>
            </a:ln>
          </p:spPr>
        </p:cxnSp>
        <p:cxnSp>
          <p:nvCxnSpPr>
            <p:cNvPr id="40" name="Düz Bağlayıcı 39"/>
            <p:cNvCxnSpPr/>
            <p:nvPr/>
          </p:nvCxnSpPr>
          <p:spPr>
            <a:xfrm>
              <a:off x="3730172" y="2380343"/>
              <a:ext cx="14513" cy="595086"/>
            </a:xfrm>
            <a:prstGeom prst="line">
              <a:avLst/>
            </a:prstGeom>
            <a:ln w="19050">
              <a:solidFill>
                <a:srgbClr val="6C6C6D"/>
              </a:solidFill>
            </a:ln>
          </p:spPr>
          <p:style>
            <a:lnRef idx="1">
              <a:schemeClr val="accent1"/>
            </a:lnRef>
            <a:fillRef idx="0">
              <a:schemeClr val="accent1"/>
            </a:fillRef>
            <a:effectRef idx="0">
              <a:schemeClr val="accent1"/>
            </a:effectRef>
            <a:fontRef idx="minor">
              <a:schemeClr val="tx1"/>
            </a:fontRef>
          </p:style>
        </p:cxnSp>
      </p:grpSp>
      <p:sp>
        <p:nvSpPr>
          <p:cNvPr id="6" name="Google Shape;1121;p52"/>
          <p:cNvSpPr/>
          <p:nvPr/>
        </p:nvSpPr>
        <p:spPr>
          <a:xfrm>
            <a:off x="3390615" y="2872179"/>
            <a:ext cx="755884" cy="754416"/>
          </a:xfrm>
          <a:prstGeom prst="roundRect">
            <a:avLst>
              <a:gd name="adj" fmla="val 25581"/>
            </a:avLst>
          </a:prstGeom>
          <a:solidFill>
            <a:srgbClr val="F6759D"/>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tr-TR" sz="3600" b="0" i="0" u="none" strike="noStrike" kern="0" cap="none" spc="0" normalizeH="0" baseline="0" noProof="0" dirty="0">
                <a:ln>
                  <a:noFill/>
                </a:ln>
                <a:solidFill>
                  <a:srgbClr val="FFFFFF"/>
                </a:solidFill>
                <a:effectLst/>
                <a:uLnTx/>
                <a:uFillTx/>
                <a:latin typeface="Arial"/>
                <a:cs typeface="Arial"/>
                <a:sym typeface="Arial"/>
              </a:rPr>
              <a:t>1</a:t>
            </a:r>
            <a:endParaRPr kumimoji="0" sz="3600" b="0" i="0" u="none" strike="noStrike" kern="0" cap="none" spc="0" normalizeH="0" baseline="0" noProof="0" dirty="0">
              <a:ln>
                <a:noFill/>
              </a:ln>
              <a:solidFill>
                <a:srgbClr val="FFFFFF"/>
              </a:solidFill>
              <a:effectLst/>
              <a:uLnTx/>
              <a:uFillTx/>
              <a:latin typeface="Arial"/>
              <a:cs typeface="Arial"/>
              <a:sym typeface="Arial"/>
            </a:endParaRPr>
          </a:p>
        </p:txBody>
      </p:sp>
      <p:grpSp>
        <p:nvGrpSpPr>
          <p:cNvPr id="46" name="Grup 45"/>
          <p:cNvGrpSpPr/>
          <p:nvPr/>
        </p:nvGrpSpPr>
        <p:grpSpPr>
          <a:xfrm>
            <a:off x="6971099" y="1859199"/>
            <a:ext cx="3396373" cy="1092406"/>
            <a:chOff x="6988144" y="1871230"/>
            <a:chExt cx="3396373" cy="1092406"/>
          </a:xfrm>
        </p:grpSpPr>
        <p:cxnSp>
          <p:nvCxnSpPr>
            <p:cNvPr id="10" name="Google Shape;1126;p52"/>
            <p:cNvCxnSpPr/>
            <p:nvPr/>
          </p:nvCxnSpPr>
          <p:spPr>
            <a:xfrm rot="16200000" flipH="1">
              <a:off x="8424744" y="434630"/>
              <a:ext cx="494598" cy="3367798"/>
            </a:xfrm>
            <a:prstGeom prst="bentConnector2">
              <a:avLst/>
            </a:prstGeom>
            <a:noFill/>
            <a:ln w="9525" cap="flat" cmpd="sng">
              <a:solidFill>
                <a:srgbClr val="595959"/>
              </a:solidFill>
              <a:prstDash val="solid"/>
              <a:round/>
              <a:headEnd type="none" w="med" len="med"/>
              <a:tailEnd type="none" w="med" len="med"/>
            </a:ln>
          </p:spPr>
        </p:cxnSp>
        <p:cxnSp>
          <p:nvCxnSpPr>
            <p:cNvPr id="44" name="Düz Bağlayıcı 43"/>
            <p:cNvCxnSpPr/>
            <p:nvPr/>
          </p:nvCxnSpPr>
          <p:spPr>
            <a:xfrm>
              <a:off x="10370004" y="2368550"/>
              <a:ext cx="14513" cy="595086"/>
            </a:xfrm>
            <a:prstGeom prst="line">
              <a:avLst/>
            </a:prstGeom>
            <a:ln w="19050">
              <a:solidFill>
                <a:srgbClr val="6C6C6D"/>
              </a:solidFill>
            </a:ln>
          </p:spPr>
          <p:style>
            <a:lnRef idx="1">
              <a:schemeClr val="accent1"/>
            </a:lnRef>
            <a:fillRef idx="0">
              <a:schemeClr val="accent1"/>
            </a:fillRef>
            <a:effectRef idx="0">
              <a:schemeClr val="accent1"/>
            </a:effectRef>
            <a:fontRef idx="minor">
              <a:schemeClr val="tx1"/>
            </a:fontRef>
          </p:style>
        </p:cxnSp>
      </p:grpSp>
      <p:sp>
        <p:nvSpPr>
          <p:cNvPr id="4" name="Google Shape;1119;p52"/>
          <p:cNvSpPr/>
          <p:nvPr/>
        </p:nvSpPr>
        <p:spPr>
          <a:xfrm>
            <a:off x="10005486" y="2872682"/>
            <a:ext cx="754418" cy="754418"/>
          </a:xfrm>
          <a:prstGeom prst="roundRect">
            <a:avLst>
              <a:gd name="adj" fmla="val 25581"/>
            </a:avLst>
          </a:prstGeom>
          <a:solidFill>
            <a:srgbClr val="AB67A5"/>
          </a:solidFill>
          <a:ln>
            <a:noFill/>
          </a:ln>
        </p:spPr>
        <p:txBody>
          <a:bodyPr spcFirstLastPara="1" wrap="square" lIns="91425" tIns="91425" rIns="91425" bIns="91425" anchor="ctr" anchorCtr="0">
            <a:noAutofit/>
          </a:bodyPr>
          <a:lstStyle/>
          <a:p>
            <a:pPr algn="ctr">
              <a:buClr>
                <a:srgbClr val="000000"/>
              </a:buClr>
              <a:buFont typeface="Arial"/>
              <a:buNone/>
            </a:pPr>
            <a:r>
              <a:rPr lang="tr-TR" sz="3600" kern="0" dirty="0">
                <a:solidFill>
                  <a:srgbClr val="FFFFFF"/>
                </a:solidFill>
                <a:latin typeface="Arial"/>
                <a:cs typeface="Arial"/>
                <a:sym typeface="Arial"/>
              </a:rPr>
              <a:t>3</a:t>
            </a:r>
            <a:endParaRPr sz="3600" kern="0" dirty="0">
              <a:solidFill>
                <a:srgbClr val="FFFFFF"/>
              </a:solidFill>
              <a:latin typeface="Arial"/>
              <a:cs typeface="Arial"/>
              <a:sym typeface="Arial"/>
            </a:endParaRPr>
          </a:p>
        </p:txBody>
      </p:sp>
    </p:spTree>
    <p:custDataLst>
      <p:tags r:id="rId1"/>
    </p:custDataLst>
    <p:extLst>
      <p:ext uri="{BB962C8B-B14F-4D97-AF65-F5344CB8AC3E}">
        <p14:creationId xmlns:p14="http://schemas.microsoft.com/office/powerpoint/2010/main" val="20141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right)">
                                      <p:cBhvr>
                                        <p:cTn id="12" dur="500"/>
                                        <p:tgtEl>
                                          <p:spTgt spid="45"/>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1000"/>
                            </p:stCondLst>
                            <p:childTnLst>
                              <p:par>
                                <p:cTn id="18" presetID="22" presetClass="entr" presetSubtype="2"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500"/>
                            </p:stCondLst>
                            <p:childTnLst>
                              <p:par>
                                <p:cTn id="27" presetID="22"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1000"/>
                            </p:stCondLst>
                            <p:childTnLst>
                              <p:par>
                                <p:cTn id="31" presetID="22" presetClass="entr" presetSubtype="4"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wipe(left)">
                                      <p:cBhvr>
                                        <p:cTn id="38" dur="500"/>
                                        <p:tgtEl>
                                          <p:spTgt spid="46"/>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p:stCondLst>
                              <p:cond delay="1000"/>
                            </p:stCondLst>
                            <p:childTnLst>
                              <p:par>
                                <p:cTn id="44" presetID="22" presetClass="entr" presetSubtype="4"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down)">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p:bldP spid="15" grpId="0"/>
      <p:bldP spid="6"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Düz Bağlayıcı 8"/>
          <p:cNvCxnSpPr/>
          <p:nvPr/>
        </p:nvCxnSpPr>
        <p:spPr>
          <a:xfrm>
            <a:off x="4985376" y="1267247"/>
            <a:ext cx="2301520" cy="0"/>
          </a:xfrm>
          <a:prstGeom prst="line">
            <a:avLst/>
          </a:prstGeom>
          <a:ln w="76200">
            <a:solidFill>
              <a:srgbClr val="F9BB3F"/>
            </a:solidFill>
          </a:ln>
        </p:spPr>
        <p:style>
          <a:lnRef idx="1">
            <a:schemeClr val="accent1"/>
          </a:lnRef>
          <a:fillRef idx="0">
            <a:schemeClr val="accent1"/>
          </a:fillRef>
          <a:effectRef idx="0">
            <a:schemeClr val="accent1"/>
          </a:effectRef>
          <a:fontRef idx="minor">
            <a:schemeClr val="tx1"/>
          </a:fontRef>
        </p:style>
      </p:cxnSp>
      <p:grpSp>
        <p:nvGrpSpPr>
          <p:cNvPr id="4" name="Group 37">
            <a:extLst>
              <a:ext uri="{FF2B5EF4-FFF2-40B4-BE49-F238E27FC236}">
                <a16:creationId xmlns:a16="http://schemas.microsoft.com/office/drawing/2014/main" id="{02D99187-518B-4138-A3DC-01DB7E5F78F5}"/>
              </a:ext>
            </a:extLst>
          </p:cNvPr>
          <p:cNvGrpSpPr/>
          <p:nvPr/>
        </p:nvGrpSpPr>
        <p:grpSpPr>
          <a:xfrm rot="5400000" flipV="1">
            <a:off x="2026723" y="-1335279"/>
            <a:ext cx="1905003" cy="5269222"/>
            <a:chOff x="1965157" y="4479564"/>
            <a:chExt cx="1804738" cy="1804738"/>
          </a:xfrm>
          <a:effectLst>
            <a:outerShdw blurRad="76200" dir="18900000" sy="23000" kx="-1200000" algn="bl" rotWithShape="0">
              <a:prstClr val="black">
                <a:alpha val="20000"/>
              </a:prstClr>
            </a:outerShdw>
          </a:effectLst>
        </p:grpSpPr>
        <p:sp>
          <p:nvSpPr>
            <p:cNvPr id="5" name="Yuvarlatılmış Dikdörtgen 4">
              <a:extLst>
                <a:ext uri="{FF2B5EF4-FFF2-40B4-BE49-F238E27FC236}">
                  <a16:creationId xmlns:a16="http://schemas.microsoft.com/office/drawing/2014/main" id="{AA7909EC-0FC8-4C30-ADE1-C84975BF90A6}"/>
                </a:ext>
              </a:extLst>
            </p:cNvPr>
            <p:cNvSpPr/>
            <p:nvPr/>
          </p:nvSpPr>
          <p:spPr>
            <a:xfrm>
              <a:off x="1965157" y="4479564"/>
              <a:ext cx="1804738" cy="1804738"/>
            </a:xfrm>
            <a:prstGeom prst="roundRect">
              <a:avLst/>
            </a:prstGeom>
            <a:gradFill flip="none" rotWithShape="1">
              <a:gsLst>
                <a:gs pos="100000">
                  <a:schemeClr val="bg1">
                    <a:lumMod val="95000"/>
                  </a:schemeClr>
                </a:gs>
                <a:gs pos="0">
                  <a:schemeClr val="bg1"/>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Yuvarlatılmış Dikdörtgen 5">
              <a:extLst>
                <a:ext uri="{FF2B5EF4-FFF2-40B4-BE49-F238E27FC236}">
                  <a16:creationId xmlns:a16="http://schemas.microsoft.com/office/drawing/2014/main" id="{5383D369-2D27-4197-ADEE-34D840D32FA1}"/>
                </a:ext>
              </a:extLst>
            </p:cNvPr>
            <p:cNvSpPr/>
            <p:nvPr/>
          </p:nvSpPr>
          <p:spPr>
            <a:xfrm>
              <a:off x="2160300" y="4627275"/>
              <a:ext cx="1310897" cy="1513351"/>
            </a:xfrm>
            <a:prstGeom prst="roundRect">
              <a:avLst/>
            </a:prstGeom>
            <a:gradFill flip="none" rotWithShape="1">
              <a:gsLst>
                <a:gs pos="100000">
                  <a:srgbClr val="FEC148"/>
                </a:gs>
                <a:gs pos="0">
                  <a:srgbClr val="D58E01"/>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TextBox 60">
            <a:extLst>
              <a:ext uri="{FF2B5EF4-FFF2-40B4-BE49-F238E27FC236}">
                <a16:creationId xmlns:a16="http://schemas.microsoft.com/office/drawing/2014/main" id="{F9A347F6-21F8-4498-810E-1BA4EA84A413}"/>
              </a:ext>
            </a:extLst>
          </p:cNvPr>
          <p:cNvSpPr txBox="1"/>
          <p:nvPr/>
        </p:nvSpPr>
        <p:spPr>
          <a:xfrm>
            <a:off x="728607" y="842607"/>
            <a:ext cx="428928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ea typeface="Open Sans Semibold" panose="020B0706030804020204" pitchFamily="34" charset="0"/>
                <a:cs typeface="Open Sans Semibold" panose="020B0706030804020204" pitchFamily="34" charset="0"/>
              </a:rPr>
              <a:t>Sadaka-i Cariye</a:t>
            </a:r>
            <a:endParaRPr kumimoji="0" lang="en-IN" sz="7200" b="0" i="0" u="none" strike="noStrike" kern="1200" cap="none" spc="0" normalizeH="0" baseline="0" noProof="0" dirty="0">
              <a:ln>
                <a:noFill/>
              </a:ln>
              <a:solidFill>
                <a:prstClr val="black"/>
              </a:solidFill>
              <a:effectLst/>
              <a:uLnTx/>
              <a:uFillTx/>
            </a:endParaRPr>
          </a:p>
        </p:txBody>
      </p:sp>
      <p:sp>
        <p:nvSpPr>
          <p:cNvPr id="8" name="Yuvarlatılmış Dikdörtgen 7"/>
          <p:cNvSpPr/>
          <p:nvPr/>
        </p:nvSpPr>
        <p:spPr>
          <a:xfrm>
            <a:off x="6769768" y="216570"/>
            <a:ext cx="5422232" cy="2687052"/>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tr-TR" sz="3200" noProof="0" dirty="0">
                <a:solidFill>
                  <a:schemeClr val="tx1"/>
                </a:solidFill>
              </a:rPr>
              <a:t>Sevabı/hayrı sürekli devam eden, öldükten sonra da  kişiye </a:t>
            </a:r>
            <a:r>
              <a:rPr lang="tr-TR" sz="3200" b="1" noProof="0" dirty="0">
                <a:solidFill>
                  <a:schemeClr val="tx1"/>
                </a:solidFill>
              </a:rPr>
              <a:t>sevabı kazandırmaya devam </a:t>
            </a:r>
            <a:r>
              <a:rPr lang="tr-TR" sz="3200" noProof="0" dirty="0">
                <a:solidFill>
                  <a:schemeClr val="tx1"/>
                </a:solidFill>
              </a:rPr>
              <a:t>eden sadakadır.</a:t>
            </a:r>
            <a:endParaRPr kumimoji="0" lang="tr-TR" sz="3600" b="0" i="0" u="none" strike="noStrike" kern="1200" cap="none" spc="0" normalizeH="0" baseline="0" noProof="0" dirty="0">
              <a:ln>
                <a:noFill/>
              </a:ln>
              <a:solidFill>
                <a:schemeClr val="tx1"/>
              </a:solidFill>
              <a:effectLst/>
              <a:uLnTx/>
              <a:uFillTx/>
              <a:latin typeface="Calibri" panose="020F0502020204030204"/>
            </a:endParaRPr>
          </a:p>
        </p:txBody>
      </p:sp>
      <p:sp>
        <p:nvSpPr>
          <p:cNvPr id="11" name="7 Yuvarlatılmış Dikdörtgen"/>
          <p:cNvSpPr/>
          <p:nvPr/>
        </p:nvSpPr>
        <p:spPr>
          <a:xfrm>
            <a:off x="323850" y="2553045"/>
            <a:ext cx="5631331" cy="3646110"/>
          </a:xfrm>
          <a:prstGeom prst="roundRect">
            <a:avLst>
              <a:gd name="adj" fmla="val 3300"/>
            </a:avLst>
          </a:prstGeom>
          <a:solidFill>
            <a:schemeClr val="accent1">
              <a:lumMod val="40000"/>
              <a:lumOff val="60000"/>
            </a:schemeClr>
          </a:solidFill>
          <a:ln>
            <a:solidFill>
              <a:schemeClr val="accent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just"/>
            <a:r>
              <a:rPr lang="tr-TR" sz="2800" dirty="0"/>
              <a:t>«İnsanlar öldükten sonra amel defterleri kapanır. ancak kesintisiz hayır (sadaka-ı cariye) yapanların, topluma yararlı bir ilim (eser) bırakanların ve kendisine hayır dua eden bir çocuk yetiştirilenlerin amel defteri kapanmaz</a:t>
            </a:r>
            <a:r>
              <a:rPr lang="tr-TR" sz="2000" dirty="0"/>
              <a:t>.»</a:t>
            </a:r>
          </a:p>
        </p:txBody>
      </p:sp>
      <p:sp>
        <p:nvSpPr>
          <p:cNvPr id="12" name="Yuvarlatılmış Dikdörtgen 11"/>
          <p:cNvSpPr/>
          <p:nvPr/>
        </p:nvSpPr>
        <p:spPr>
          <a:xfrm>
            <a:off x="760691" y="5965449"/>
            <a:ext cx="4696691" cy="689205"/>
          </a:xfrm>
          <a:prstGeom prst="roundRect">
            <a:avLst/>
          </a:prstGeom>
          <a:solidFill>
            <a:srgbClr val="EE1C25"/>
          </a:solidFill>
          <a:ln>
            <a:solidFill>
              <a:srgbClr val="D47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Hz. Muhammed (sav)</a:t>
            </a:r>
          </a:p>
        </p:txBody>
      </p:sp>
      <p:sp>
        <p:nvSpPr>
          <p:cNvPr id="13" name="4 Yuvarlatılmış Dikdörtgen"/>
          <p:cNvSpPr/>
          <p:nvPr/>
        </p:nvSpPr>
        <p:spPr>
          <a:xfrm>
            <a:off x="7860632" y="3656358"/>
            <a:ext cx="4219074" cy="2166926"/>
          </a:xfrm>
          <a:prstGeom prst="roundRect">
            <a:avLst>
              <a:gd name="adj" fmla="val 2601"/>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r>
              <a:rPr lang="tr-TR" sz="3200" dirty="0"/>
              <a:t>Verilen hadise göre neler </a:t>
            </a:r>
            <a:r>
              <a:rPr lang="tr-TR" sz="3200" b="1" dirty="0"/>
              <a:t>sadaka-i cariyeye </a:t>
            </a:r>
            <a:r>
              <a:rPr lang="tr-TR" sz="3200" dirty="0"/>
              <a:t>örnek olabilir? </a:t>
            </a:r>
          </a:p>
        </p:txBody>
      </p:sp>
      <p:sp>
        <p:nvSpPr>
          <p:cNvPr id="14" name="Sağ Ok 13"/>
          <p:cNvSpPr/>
          <p:nvPr/>
        </p:nvSpPr>
        <p:spPr>
          <a:xfrm rot="10800000">
            <a:off x="6083108" y="4489110"/>
            <a:ext cx="1670241" cy="787740"/>
          </a:xfrm>
          <a:prstGeom prst="rightArrow">
            <a:avLst/>
          </a:prstGeom>
          <a:solidFill>
            <a:srgbClr val="F26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ustDataLst>
      <p:tags r:id="rId1"/>
    </p:custDataLst>
    <p:extLst>
      <p:ext uri="{BB962C8B-B14F-4D97-AF65-F5344CB8AC3E}">
        <p14:creationId xmlns:p14="http://schemas.microsoft.com/office/powerpoint/2010/main" val="249766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50"/>
                                        <p:tgtEl>
                                          <p:spTgt spid="11"/>
                                        </p:tgtEl>
                                      </p:cBhvr>
                                    </p:animEffect>
                                    <p:anim calcmode="lin" valueType="num">
                                      <p:cBhvr>
                                        <p:cTn id="26" dur="750" fill="hold"/>
                                        <p:tgtEl>
                                          <p:spTgt spid="11"/>
                                        </p:tgtEl>
                                        <p:attrNameLst>
                                          <p:attrName>ppt_x</p:attrName>
                                        </p:attrNameLst>
                                      </p:cBhvr>
                                      <p:tavLst>
                                        <p:tav tm="0">
                                          <p:val>
                                            <p:strVal val="#ppt_x"/>
                                          </p:val>
                                        </p:tav>
                                        <p:tav tm="100000">
                                          <p:val>
                                            <p:strVal val="#ppt_x"/>
                                          </p:val>
                                        </p:tav>
                                      </p:tavLst>
                                    </p:anim>
                                    <p:anim calcmode="lin" valueType="num">
                                      <p:cBhvr>
                                        <p:cTn id="27" dur="75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75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125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right)">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14">
            <a:extLst>
              <a:ext uri="{FF2B5EF4-FFF2-40B4-BE49-F238E27FC236}">
                <a16:creationId xmlns:a16="http://schemas.microsoft.com/office/drawing/2014/main" id="{D8B49D1D-79F5-47AA-8C41-84C8DB7557BC}"/>
              </a:ext>
            </a:extLst>
          </p:cNvPr>
          <p:cNvSpPr/>
          <p:nvPr/>
        </p:nvSpPr>
        <p:spPr>
          <a:xfrm flipH="1">
            <a:off x="4137764" y="1457466"/>
            <a:ext cx="3916472" cy="3916472"/>
          </a:xfrm>
          <a:prstGeom prst="arc">
            <a:avLst>
              <a:gd name="adj1" fmla="val 7091380"/>
              <a:gd name="adj2" fmla="val 14507216"/>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C74DAD2F-E008-4C11-9E56-CEFB8B5BC8E0}"/>
              </a:ext>
            </a:extLst>
          </p:cNvPr>
          <p:cNvSpPr/>
          <p:nvPr/>
        </p:nvSpPr>
        <p:spPr>
          <a:xfrm flipH="1">
            <a:off x="6751320" y="5061518"/>
            <a:ext cx="312420" cy="312420"/>
          </a:xfrm>
          <a:prstGeom prst="ellipse">
            <a:avLst/>
          </a:prstGeom>
          <a:solidFill>
            <a:srgbClr val="FFBF09"/>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FE76A00-F191-4081-B357-F5B84D66DF04}"/>
              </a:ext>
            </a:extLst>
          </p:cNvPr>
          <p:cNvSpPr/>
          <p:nvPr/>
        </p:nvSpPr>
        <p:spPr>
          <a:xfrm flipH="1">
            <a:off x="7898026" y="3259492"/>
            <a:ext cx="312420" cy="312420"/>
          </a:xfrm>
          <a:prstGeom prst="ellipse">
            <a:avLst/>
          </a:prstGeom>
          <a:solidFill>
            <a:srgbClr val="E56E01"/>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18">
            <a:extLst>
              <a:ext uri="{FF2B5EF4-FFF2-40B4-BE49-F238E27FC236}">
                <a16:creationId xmlns:a16="http://schemas.microsoft.com/office/drawing/2014/main" id="{F6007411-8037-4307-B56B-EB53F20B7ACF}"/>
              </a:ext>
            </a:extLst>
          </p:cNvPr>
          <p:cNvSpPr/>
          <p:nvPr/>
        </p:nvSpPr>
        <p:spPr>
          <a:xfrm rot="18902703" flipH="1">
            <a:off x="6870199" y="1239501"/>
            <a:ext cx="1550568" cy="1842432"/>
          </a:xfrm>
          <a:prstGeom prst="triangle">
            <a:avLst/>
          </a:prstGeom>
          <a:gradFill flip="none" rotWithShape="1">
            <a:gsLst>
              <a:gs pos="56600">
                <a:srgbClr val="B3B4B5">
                  <a:alpha val="71000"/>
                </a:srgbClr>
              </a:gs>
              <a:gs pos="0">
                <a:schemeClr val="accent1">
                  <a:lumMod val="5000"/>
                  <a:lumOff val="95000"/>
                  <a:alpha val="0"/>
                </a:schemeClr>
              </a:gs>
              <a:gs pos="100000">
                <a:schemeClr val="tx1">
                  <a:lumMod val="65000"/>
                  <a:lumOff val="35000"/>
                  <a:alpha val="52000"/>
                </a:scheme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19">
            <a:extLst>
              <a:ext uri="{FF2B5EF4-FFF2-40B4-BE49-F238E27FC236}">
                <a16:creationId xmlns:a16="http://schemas.microsoft.com/office/drawing/2014/main" id="{7C61E3F3-FED1-40D3-8423-AF55FAF99B1A}"/>
              </a:ext>
            </a:extLst>
          </p:cNvPr>
          <p:cNvSpPr/>
          <p:nvPr/>
        </p:nvSpPr>
        <p:spPr>
          <a:xfrm flipH="1">
            <a:off x="6993633" y="971550"/>
            <a:ext cx="4931667" cy="1171372"/>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gradFill>
              <a:gsLst>
                <a:gs pos="0">
                  <a:schemeClr val="accent1">
                    <a:lumMod val="5000"/>
                    <a:lumOff val="95000"/>
                  </a:schemeClr>
                </a:gs>
                <a:gs pos="100000">
                  <a:schemeClr val="bg1">
                    <a:lumMod val="5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20">
            <a:extLst>
              <a:ext uri="{FF2B5EF4-FFF2-40B4-BE49-F238E27FC236}">
                <a16:creationId xmlns:a16="http://schemas.microsoft.com/office/drawing/2014/main" id="{56F1CF2C-EDBB-4309-8CC1-18CBCAF6198A}"/>
              </a:ext>
            </a:extLst>
          </p:cNvPr>
          <p:cNvGrpSpPr/>
          <p:nvPr/>
        </p:nvGrpSpPr>
        <p:grpSpPr>
          <a:xfrm flipH="1">
            <a:off x="8054236" y="2953310"/>
            <a:ext cx="3961154" cy="1969298"/>
            <a:chOff x="1348121" y="1163511"/>
            <a:chExt cx="3961154" cy="1969298"/>
          </a:xfrm>
        </p:grpSpPr>
        <p:sp>
          <p:nvSpPr>
            <p:cNvPr id="11" name="Isosceles Triangle 21">
              <a:extLst>
                <a:ext uri="{FF2B5EF4-FFF2-40B4-BE49-F238E27FC236}">
                  <a16:creationId xmlns:a16="http://schemas.microsoft.com/office/drawing/2014/main" id="{CE439B28-210C-47D2-9BAE-50E13E010F75}"/>
                </a:ext>
              </a:extLst>
            </p:cNvPr>
            <p:cNvSpPr/>
            <p:nvPr/>
          </p:nvSpPr>
          <p:spPr>
            <a:xfrm rot="2697297">
              <a:off x="3758707" y="1290377"/>
              <a:ext cx="1550568" cy="1842432"/>
            </a:xfrm>
            <a:prstGeom prst="triangle">
              <a:avLst/>
            </a:prstGeom>
            <a:gradFill flip="none" rotWithShape="1">
              <a:gsLst>
                <a:gs pos="56600">
                  <a:srgbClr val="B3B4B5">
                    <a:alpha val="71000"/>
                  </a:srgbClr>
                </a:gs>
                <a:gs pos="0">
                  <a:schemeClr val="accent1">
                    <a:lumMod val="5000"/>
                    <a:lumOff val="95000"/>
                    <a:alpha val="0"/>
                  </a:schemeClr>
                </a:gs>
                <a:gs pos="100000">
                  <a:schemeClr val="tx1">
                    <a:lumMod val="65000"/>
                    <a:lumOff val="35000"/>
                    <a:alpha val="52000"/>
                  </a:scheme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22">
              <a:extLst>
                <a:ext uri="{FF2B5EF4-FFF2-40B4-BE49-F238E27FC236}">
                  <a16:creationId xmlns:a16="http://schemas.microsoft.com/office/drawing/2014/main" id="{7A2B2343-E8B2-4C35-8996-08D7D308688E}"/>
                </a:ext>
              </a:extLst>
            </p:cNvPr>
            <p:cNvSpPr/>
            <p:nvPr/>
          </p:nvSpPr>
          <p:spPr>
            <a:xfrm>
              <a:off x="1348121" y="1163511"/>
              <a:ext cx="3721085" cy="926926"/>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gradFill>
                <a:gsLst>
                  <a:gs pos="0">
                    <a:schemeClr val="accent1">
                      <a:lumMod val="5000"/>
                      <a:lumOff val="95000"/>
                    </a:schemeClr>
                  </a:gs>
                  <a:gs pos="100000">
                    <a:schemeClr val="bg1">
                      <a:lumMod val="5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3" name="Freeform: Shape 24">
            <a:extLst>
              <a:ext uri="{FF2B5EF4-FFF2-40B4-BE49-F238E27FC236}">
                <a16:creationId xmlns:a16="http://schemas.microsoft.com/office/drawing/2014/main" id="{BE0C9164-13C7-42A1-A5E6-8E1A98573AD8}"/>
              </a:ext>
            </a:extLst>
          </p:cNvPr>
          <p:cNvSpPr/>
          <p:nvPr/>
        </p:nvSpPr>
        <p:spPr>
          <a:xfrm flipH="1">
            <a:off x="7122794" y="4767563"/>
            <a:ext cx="4634939" cy="926926"/>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gradFill>
              <a:gsLst>
                <a:gs pos="0">
                  <a:schemeClr val="accent1">
                    <a:lumMod val="5000"/>
                    <a:lumOff val="95000"/>
                  </a:schemeClr>
                </a:gs>
                <a:gs pos="100000">
                  <a:schemeClr val="bg1">
                    <a:lumMod val="5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C1CF483C-7B6C-417E-BADB-827BCD76A4D3}"/>
              </a:ext>
            </a:extLst>
          </p:cNvPr>
          <p:cNvSpPr/>
          <p:nvPr/>
        </p:nvSpPr>
        <p:spPr>
          <a:xfrm>
            <a:off x="4682599" y="2015599"/>
            <a:ext cx="2826802" cy="282680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7B08748F-B418-4B0B-B012-6600C1093FCA}"/>
              </a:ext>
            </a:extLst>
          </p:cNvPr>
          <p:cNvSpPr/>
          <p:nvPr/>
        </p:nvSpPr>
        <p:spPr>
          <a:xfrm>
            <a:off x="5128260" y="2461260"/>
            <a:ext cx="1935480" cy="1935480"/>
          </a:xfrm>
          <a:prstGeom prst="ellipse">
            <a:avLst/>
          </a:prstGeom>
          <a:gradFill flip="none" rotWithShape="1">
            <a:gsLst>
              <a:gs pos="0">
                <a:schemeClr val="bg1">
                  <a:lumMod val="95000"/>
                </a:schemeClr>
              </a:gs>
              <a:gs pos="100000">
                <a:schemeClr val="bg1">
                  <a:lumMod val="75000"/>
                </a:schemeClr>
              </a:gs>
            </a:gsLst>
            <a:lin ang="13500000" scaled="1"/>
            <a:tileRect/>
          </a:gradFill>
          <a:ln w="22225">
            <a:gradFill>
              <a:gsLst>
                <a:gs pos="0">
                  <a:schemeClr val="accent1">
                    <a:lumMod val="5000"/>
                    <a:lumOff val="95000"/>
                  </a:schemeClr>
                </a:gs>
                <a:gs pos="100000">
                  <a:schemeClr val="bg1">
                    <a:lumMod val="50000"/>
                  </a:schemeClr>
                </a:gs>
              </a:gsLst>
              <a:lin ang="4200000" scaled="0"/>
            </a:gradFill>
          </a:ln>
          <a:effectLst>
            <a:outerShdw blurRad="1651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33" descr="Earth Globe Americas">
            <a:extLst>
              <a:ext uri="{FF2B5EF4-FFF2-40B4-BE49-F238E27FC236}">
                <a16:creationId xmlns:a16="http://schemas.microsoft.com/office/drawing/2014/main" id="{F006E978-C304-48D7-B45D-064444595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74296" y="2207296"/>
            <a:ext cx="2443408" cy="2443408"/>
          </a:xfrm>
          <a:prstGeom prst="rect">
            <a:avLst/>
          </a:prstGeom>
        </p:spPr>
      </p:pic>
      <p:sp>
        <p:nvSpPr>
          <p:cNvPr id="26" name="TextBox 37">
            <a:extLst>
              <a:ext uri="{FF2B5EF4-FFF2-40B4-BE49-F238E27FC236}">
                <a16:creationId xmlns:a16="http://schemas.microsoft.com/office/drawing/2014/main" id="{0F16F03E-1039-459A-B988-D61ABBB66D8F}"/>
              </a:ext>
            </a:extLst>
          </p:cNvPr>
          <p:cNvSpPr txBox="1"/>
          <p:nvPr/>
        </p:nvSpPr>
        <p:spPr>
          <a:xfrm>
            <a:off x="8054236" y="1028700"/>
            <a:ext cx="3871064" cy="1015663"/>
          </a:xfrm>
          <a:prstGeom prst="rect">
            <a:avLst/>
          </a:prstGeom>
          <a:noFill/>
        </p:spPr>
        <p:txBody>
          <a:bodyPr wrap="square" rtlCol="0">
            <a:spAutoFit/>
          </a:bodyPr>
          <a:lstStyle/>
          <a:p>
            <a:pPr lvl="0"/>
            <a:r>
              <a:rPr lang="tr-TR" sz="2000" dirty="0"/>
              <a:t>Okul, camii, köprü, çeşme, sağlık ocağı, hastane gibi topluma yararlı olan eserler</a:t>
            </a:r>
            <a:endParaRPr kumimoji="0" lang="en-US" sz="2000" i="0" u="none" strike="noStrike" kern="1200" cap="none" spc="600" normalizeH="0" baseline="0" noProof="0" dirty="0">
              <a:ln>
                <a:noFill/>
              </a:ln>
              <a:solidFill>
                <a:prstClr val="black">
                  <a:lumMod val="75000"/>
                  <a:lumOff val="25000"/>
                </a:prstClr>
              </a:solidFill>
              <a:effectLst/>
              <a:uLnTx/>
              <a:uFillTx/>
              <a:latin typeface="Bebas Neue Bold" panose="020B0606020202050201" pitchFamily="34" charset="0"/>
            </a:endParaRPr>
          </a:p>
        </p:txBody>
      </p:sp>
      <p:sp>
        <p:nvSpPr>
          <p:cNvPr id="29" name="TextBox 40">
            <a:extLst>
              <a:ext uri="{FF2B5EF4-FFF2-40B4-BE49-F238E27FC236}">
                <a16:creationId xmlns:a16="http://schemas.microsoft.com/office/drawing/2014/main" id="{3EE6CECD-D458-4574-898E-D0C78972A577}"/>
              </a:ext>
            </a:extLst>
          </p:cNvPr>
          <p:cNvSpPr txBox="1"/>
          <p:nvPr/>
        </p:nvSpPr>
        <p:spPr>
          <a:xfrm>
            <a:off x="3642610" y="164432"/>
            <a:ext cx="4788546" cy="646331"/>
          </a:xfrm>
          <a:prstGeom prst="rect">
            <a:avLst/>
          </a:prstGeom>
          <a:solidFill>
            <a:schemeClr val="accent4">
              <a:lumMod val="40000"/>
              <a:lumOff val="60000"/>
            </a:schemeClr>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i="0" u="none" strike="noStrike" kern="1200" cap="none" spc="300" normalizeH="0" baseline="0" noProof="0" dirty="0">
                <a:ln>
                  <a:noFill/>
                </a:ln>
                <a:solidFill>
                  <a:prstClr val="black"/>
                </a:solidFill>
                <a:effectLst/>
                <a:uLnTx/>
                <a:uFillTx/>
                <a:ea typeface="+mn-ea"/>
                <a:cs typeface="+mn-cs"/>
              </a:rPr>
              <a:t>Sadaka-i Cariyeler</a:t>
            </a:r>
            <a:endParaRPr kumimoji="0" lang="en-US" sz="2800" i="0" u="none" strike="noStrike" kern="1200" cap="none" spc="300" normalizeH="0" baseline="0" noProof="0" dirty="0">
              <a:ln>
                <a:noFill/>
              </a:ln>
              <a:solidFill>
                <a:prstClr val="black"/>
              </a:solidFill>
              <a:effectLst/>
              <a:uLnTx/>
              <a:uFillTx/>
              <a:ea typeface="+mn-ea"/>
              <a:cs typeface="+mn-cs"/>
            </a:endParaRPr>
          </a:p>
        </p:txBody>
      </p:sp>
      <p:sp>
        <p:nvSpPr>
          <p:cNvPr id="5" name="Oval 4">
            <a:extLst>
              <a:ext uri="{FF2B5EF4-FFF2-40B4-BE49-F238E27FC236}">
                <a16:creationId xmlns:a16="http://schemas.microsoft.com/office/drawing/2014/main" id="{DD41354C-588F-4E52-8F34-C427040A6E33}"/>
              </a:ext>
            </a:extLst>
          </p:cNvPr>
          <p:cNvSpPr/>
          <p:nvPr/>
        </p:nvSpPr>
        <p:spPr>
          <a:xfrm flipH="1">
            <a:off x="6751320" y="1457466"/>
            <a:ext cx="312420" cy="312420"/>
          </a:xfrm>
          <a:prstGeom prst="ellipse">
            <a:avLst/>
          </a:prstGeom>
          <a:solidFill>
            <a:srgbClr val="FC1828"/>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Arc 2">
            <a:extLst>
              <a:ext uri="{FF2B5EF4-FFF2-40B4-BE49-F238E27FC236}">
                <a16:creationId xmlns:a16="http://schemas.microsoft.com/office/drawing/2014/main" id="{3D01268F-0F52-4880-9A13-D9B4D837F513}"/>
              </a:ext>
            </a:extLst>
          </p:cNvPr>
          <p:cNvSpPr/>
          <p:nvPr/>
        </p:nvSpPr>
        <p:spPr>
          <a:xfrm>
            <a:off x="4137764" y="1470764"/>
            <a:ext cx="3916472" cy="3916472"/>
          </a:xfrm>
          <a:prstGeom prst="arc">
            <a:avLst>
              <a:gd name="adj1" fmla="val 7091380"/>
              <a:gd name="adj2" fmla="val 14507216"/>
            </a:avLst>
          </a:pr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65AF4A3A-B7A0-45E5-B2F9-EF68E0A7B35F}"/>
              </a:ext>
            </a:extLst>
          </p:cNvPr>
          <p:cNvSpPr/>
          <p:nvPr/>
        </p:nvSpPr>
        <p:spPr>
          <a:xfrm>
            <a:off x="5128260" y="1470764"/>
            <a:ext cx="312420" cy="312420"/>
          </a:xfrm>
          <a:prstGeom prst="ellipse">
            <a:avLst/>
          </a:prstGeom>
          <a:solidFill>
            <a:srgbClr val="A7EF25"/>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8ED92043-BD60-4030-BD64-517E1F57BD9D}"/>
              </a:ext>
            </a:extLst>
          </p:cNvPr>
          <p:cNvSpPr/>
          <p:nvPr/>
        </p:nvSpPr>
        <p:spPr>
          <a:xfrm>
            <a:off x="5128260" y="5074816"/>
            <a:ext cx="312420" cy="312420"/>
          </a:xfrm>
          <a:prstGeom prst="ellipse">
            <a:avLst/>
          </a:prstGeom>
          <a:solidFill>
            <a:srgbClr val="3282B8"/>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C7F16554-19D9-48A2-9576-6011D745C957}"/>
              </a:ext>
            </a:extLst>
          </p:cNvPr>
          <p:cNvSpPr/>
          <p:nvPr/>
        </p:nvSpPr>
        <p:spPr>
          <a:xfrm>
            <a:off x="3981554" y="3272790"/>
            <a:ext cx="312420" cy="312420"/>
          </a:xfrm>
          <a:prstGeom prst="ellipse">
            <a:avLst/>
          </a:prstGeom>
          <a:solidFill>
            <a:srgbClr val="41C369"/>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6" name="Group 6">
            <a:extLst>
              <a:ext uri="{FF2B5EF4-FFF2-40B4-BE49-F238E27FC236}">
                <a16:creationId xmlns:a16="http://schemas.microsoft.com/office/drawing/2014/main" id="{17E54FB9-7307-4FFA-B4F6-1137B34A277C}"/>
              </a:ext>
            </a:extLst>
          </p:cNvPr>
          <p:cNvGrpSpPr/>
          <p:nvPr/>
        </p:nvGrpSpPr>
        <p:grpSpPr>
          <a:xfrm>
            <a:off x="438150" y="1163511"/>
            <a:ext cx="4921229" cy="1894142"/>
            <a:chOff x="806116" y="1163511"/>
            <a:chExt cx="4553263" cy="1894142"/>
          </a:xfrm>
        </p:grpSpPr>
        <p:sp>
          <p:nvSpPr>
            <p:cNvPr id="42" name="Isosceles Triangle 12">
              <a:extLst>
                <a:ext uri="{FF2B5EF4-FFF2-40B4-BE49-F238E27FC236}">
                  <a16:creationId xmlns:a16="http://schemas.microsoft.com/office/drawing/2014/main" id="{A8443532-E422-4980-AF98-A95254B60ADA}"/>
                </a:ext>
              </a:extLst>
            </p:cNvPr>
            <p:cNvSpPr/>
            <p:nvPr/>
          </p:nvSpPr>
          <p:spPr>
            <a:xfrm rot="2697297">
              <a:off x="3808811" y="1215221"/>
              <a:ext cx="1550568" cy="1842432"/>
            </a:xfrm>
            <a:prstGeom prst="triangle">
              <a:avLst/>
            </a:prstGeom>
            <a:gradFill flip="none" rotWithShape="1">
              <a:gsLst>
                <a:gs pos="56600">
                  <a:srgbClr val="B3B4B5">
                    <a:alpha val="71000"/>
                  </a:srgbClr>
                </a:gs>
                <a:gs pos="0">
                  <a:schemeClr val="accent1">
                    <a:lumMod val="5000"/>
                    <a:lumOff val="95000"/>
                    <a:alpha val="0"/>
                  </a:schemeClr>
                </a:gs>
                <a:gs pos="100000">
                  <a:schemeClr val="tx1">
                    <a:lumMod val="65000"/>
                    <a:lumOff val="35000"/>
                    <a:alpha val="52000"/>
                  </a:scheme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13">
              <a:extLst>
                <a:ext uri="{FF2B5EF4-FFF2-40B4-BE49-F238E27FC236}">
                  <a16:creationId xmlns:a16="http://schemas.microsoft.com/office/drawing/2014/main" id="{9086C525-D57E-491D-87F9-3F8FEC97E4D9}"/>
                </a:ext>
              </a:extLst>
            </p:cNvPr>
            <p:cNvSpPr/>
            <p:nvPr/>
          </p:nvSpPr>
          <p:spPr>
            <a:xfrm>
              <a:off x="806116" y="1163511"/>
              <a:ext cx="4263089" cy="926926"/>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gradFill>
                <a:gsLst>
                  <a:gs pos="0">
                    <a:schemeClr val="accent1">
                      <a:lumMod val="5000"/>
                      <a:lumOff val="95000"/>
                    </a:schemeClr>
                  </a:gs>
                  <a:gs pos="100000">
                    <a:schemeClr val="bg1">
                      <a:lumMod val="5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7" name="Group 7">
            <a:extLst>
              <a:ext uri="{FF2B5EF4-FFF2-40B4-BE49-F238E27FC236}">
                <a16:creationId xmlns:a16="http://schemas.microsoft.com/office/drawing/2014/main" id="{7D89F5A0-3F87-4441-BA98-97014E1C7415}"/>
              </a:ext>
            </a:extLst>
          </p:cNvPr>
          <p:cNvGrpSpPr/>
          <p:nvPr/>
        </p:nvGrpSpPr>
        <p:grpSpPr>
          <a:xfrm>
            <a:off x="257664" y="2970052"/>
            <a:ext cx="3961154" cy="1906668"/>
            <a:chOff x="1373173" y="1163511"/>
            <a:chExt cx="3961154" cy="1906668"/>
          </a:xfrm>
        </p:grpSpPr>
        <p:sp>
          <p:nvSpPr>
            <p:cNvPr id="40" name="Isosceles Triangle 10">
              <a:extLst>
                <a:ext uri="{FF2B5EF4-FFF2-40B4-BE49-F238E27FC236}">
                  <a16:creationId xmlns:a16="http://schemas.microsoft.com/office/drawing/2014/main" id="{A0F5CA4D-9747-4401-9FEA-90DB0602B979}"/>
                </a:ext>
              </a:extLst>
            </p:cNvPr>
            <p:cNvSpPr/>
            <p:nvPr/>
          </p:nvSpPr>
          <p:spPr>
            <a:xfrm rot="2697297">
              <a:off x="3783759" y="1227747"/>
              <a:ext cx="1550568" cy="1842432"/>
            </a:xfrm>
            <a:prstGeom prst="triangle">
              <a:avLst/>
            </a:prstGeom>
            <a:gradFill flip="none" rotWithShape="1">
              <a:gsLst>
                <a:gs pos="56600">
                  <a:srgbClr val="B3B4B5">
                    <a:alpha val="71000"/>
                  </a:srgbClr>
                </a:gs>
                <a:gs pos="0">
                  <a:schemeClr val="accent1">
                    <a:lumMod val="5000"/>
                    <a:lumOff val="95000"/>
                    <a:alpha val="0"/>
                  </a:schemeClr>
                </a:gs>
                <a:gs pos="100000">
                  <a:schemeClr val="tx1">
                    <a:lumMod val="65000"/>
                    <a:lumOff val="35000"/>
                    <a:alpha val="52000"/>
                  </a:scheme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11">
              <a:extLst>
                <a:ext uri="{FF2B5EF4-FFF2-40B4-BE49-F238E27FC236}">
                  <a16:creationId xmlns:a16="http://schemas.microsoft.com/office/drawing/2014/main" id="{5DA97133-7B77-4704-A663-DAA4017AC991}"/>
                </a:ext>
              </a:extLst>
            </p:cNvPr>
            <p:cNvSpPr/>
            <p:nvPr/>
          </p:nvSpPr>
          <p:spPr>
            <a:xfrm>
              <a:off x="1373173" y="1163511"/>
              <a:ext cx="3696032" cy="926926"/>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gradFill>
                <a:gsLst>
                  <a:gs pos="0">
                    <a:schemeClr val="accent1">
                      <a:lumMod val="5000"/>
                      <a:lumOff val="95000"/>
                    </a:schemeClr>
                  </a:gs>
                  <a:gs pos="100000">
                    <a:schemeClr val="bg1">
                      <a:lumMod val="5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Isosceles Triangle 8">
            <a:extLst>
              <a:ext uri="{FF2B5EF4-FFF2-40B4-BE49-F238E27FC236}">
                <a16:creationId xmlns:a16="http://schemas.microsoft.com/office/drawing/2014/main" id="{32B672B8-B2B3-4319-884A-2CE83102707C}"/>
              </a:ext>
            </a:extLst>
          </p:cNvPr>
          <p:cNvSpPr/>
          <p:nvPr/>
        </p:nvSpPr>
        <p:spPr>
          <a:xfrm rot="2697297">
            <a:off x="3771233" y="4857623"/>
            <a:ext cx="1550568" cy="1842432"/>
          </a:xfrm>
          <a:prstGeom prst="triangle">
            <a:avLst/>
          </a:prstGeom>
          <a:gradFill flip="none" rotWithShape="1">
            <a:gsLst>
              <a:gs pos="12000">
                <a:srgbClr val="B3B4B5">
                  <a:alpha val="0"/>
                </a:srgbClr>
              </a:gs>
              <a:gs pos="0">
                <a:schemeClr val="accent1">
                  <a:lumMod val="5000"/>
                  <a:lumOff val="95000"/>
                  <a:alpha val="0"/>
                </a:schemeClr>
              </a:gs>
              <a:gs pos="92000">
                <a:schemeClr val="tx1">
                  <a:lumMod val="65000"/>
                  <a:lumOff val="35000"/>
                  <a:alpha val="52000"/>
                </a:scheme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9">
            <a:extLst>
              <a:ext uri="{FF2B5EF4-FFF2-40B4-BE49-F238E27FC236}">
                <a16:creationId xmlns:a16="http://schemas.microsoft.com/office/drawing/2014/main" id="{B150A053-A969-44DE-AB6F-8BD15D201B86}"/>
              </a:ext>
            </a:extLst>
          </p:cNvPr>
          <p:cNvSpPr/>
          <p:nvPr/>
        </p:nvSpPr>
        <p:spPr>
          <a:xfrm>
            <a:off x="806116" y="4780861"/>
            <a:ext cx="4263089" cy="926926"/>
          </a:xfrm>
          <a:custGeom>
            <a:avLst/>
            <a:gdLst>
              <a:gd name="connsiteX0" fmla="*/ 217123 w 2813063"/>
              <a:gd name="connsiteY0" fmla="*/ 0 h 926926"/>
              <a:gd name="connsiteX1" fmla="*/ 2109534 w 2813063"/>
              <a:gd name="connsiteY1" fmla="*/ 0 h 926926"/>
              <a:gd name="connsiteX2" fmla="*/ 2326657 w 2813063"/>
              <a:gd name="connsiteY2" fmla="*/ 217123 h 926926"/>
              <a:gd name="connsiteX3" fmla="*/ 2326657 w 2813063"/>
              <a:gd name="connsiteY3" fmla="*/ 268736 h 926926"/>
              <a:gd name="connsiteX4" fmla="*/ 2813063 w 2813063"/>
              <a:gd name="connsiteY4" fmla="*/ 463464 h 926926"/>
              <a:gd name="connsiteX5" fmla="*/ 2326657 w 2813063"/>
              <a:gd name="connsiteY5" fmla="*/ 658190 h 926926"/>
              <a:gd name="connsiteX6" fmla="*/ 2326657 w 2813063"/>
              <a:gd name="connsiteY6" fmla="*/ 709803 h 926926"/>
              <a:gd name="connsiteX7" fmla="*/ 2109534 w 2813063"/>
              <a:gd name="connsiteY7" fmla="*/ 926926 h 926926"/>
              <a:gd name="connsiteX8" fmla="*/ 217123 w 2813063"/>
              <a:gd name="connsiteY8" fmla="*/ 926926 h 926926"/>
              <a:gd name="connsiteX9" fmla="*/ 0 w 2813063"/>
              <a:gd name="connsiteY9" fmla="*/ 709803 h 926926"/>
              <a:gd name="connsiteX10" fmla="*/ 0 w 2813063"/>
              <a:gd name="connsiteY10" fmla="*/ 217123 h 926926"/>
              <a:gd name="connsiteX11" fmla="*/ 217123 w 2813063"/>
              <a:gd name="connsiteY11" fmla="*/ 0 h 926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3063" h="926926">
                <a:moveTo>
                  <a:pt x="217123" y="0"/>
                </a:moveTo>
                <a:lnTo>
                  <a:pt x="2109534" y="0"/>
                </a:lnTo>
                <a:cubicBezTo>
                  <a:pt x="2229448" y="0"/>
                  <a:pt x="2326657" y="97209"/>
                  <a:pt x="2326657" y="217123"/>
                </a:cubicBezTo>
                <a:lnTo>
                  <a:pt x="2326657" y="268736"/>
                </a:lnTo>
                <a:lnTo>
                  <a:pt x="2813063" y="463464"/>
                </a:lnTo>
                <a:lnTo>
                  <a:pt x="2326657" y="658190"/>
                </a:lnTo>
                <a:lnTo>
                  <a:pt x="2326657" y="709803"/>
                </a:lnTo>
                <a:cubicBezTo>
                  <a:pt x="2326657" y="829717"/>
                  <a:pt x="2229448" y="926926"/>
                  <a:pt x="2109534" y="926926"/>
                </a:cubicBezTo>
                <a:lnTo>
                  <a:pt x="217123" y="926926"/>
                </a:lnTo>
                <a:cubicBezTo>
                  <a:pt x="97209" y="926926"/>
                  <a:pt x="0" y="829717"/>
                  <a:pt x="0" y="709803"/>
                </a:cubicBezTo>
                <a:lnTo>
                  <a:pt x="0" y="217123"/>
                </a:lnTo>
                <a:cubicBezTo>
                  <a:pt x="0" y="97209"/>
                  <a:pt x="97209" y="0"/>
                  <a:pt x="217123" y="0"/>
                </a:cubicBezTo>
                <a:close/>
              </a:path>
            </a:pathLst>
          </a:custGeom>
          <a:gradFill flip="none" rotWithShape="1">
            <a:gsLst>
              <a:gs pos="0">
                <a:schemeClr val="bg1">
                  <a:lumMod val="95000"/>
                </a:schemeClr>
              </a:gs>
              <a:gs pos="100000">
                <a:schemeClr val="bg1">
                  <a:lumMod val="75000"/>
                </a:schemeClr>
              </a:gs>
            </a:gsLst>
            <a:lin ang="13500000" scaled="1"/>
            <a:tileRect/>
          </a:gradFill>
          <a:ln w="22225">
            <a:gradFill>
              <a:gsLst>
                <a:gs pos="0">
                  <a:schemeClr val="accent1">
                    <a:lumMod val="5000"/>
                    <a:lumOff val="95000"/>
                  </a:schemeClr>
                </a:gs>
                <a:gs pos="100000">
                  <a:schemeClr val="bg1">
                    <a:lumMod val="50000"/>
                  </a:schemeClr>
                </a:gs>
              </a:gsLst>
              <a:lin ang="420000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DD41354C-588F-4E52-8F34-C427040A6E33}"/>
              </a:ext>
            </a:extLst>
          </p:cNvPr>
          <p:cNvSpPr/>
          <p:nvPr/>
        </p:nvSpPr>
        <p:spPr>
          <a:xfrm flipH="1">
            <a:off x="6751320" y="1457466"/>
            <a:ext cx="312420" cy="312420"/>
          </a:xfrm>
          <a:prstGeom prst="ellipse">
            <a:avLst/>
          </a:prstGeom>
          <a:solidFill>
            <a:srgbClr val="FC1828"/>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C74DAD2F-E008-4C11-9E56-CEFB8B5BC8E0}"/>
              </a:ext>
            </a:extLst>
          </p:cNvPr>
          <p:cNvSpPr/>
          <p:nvPr/>
        </p:nvSpPr>
        <p:spPr>
          <a:xfrm flipH="1">
            <a:off x="6751320" y="5061518"/>
            <a:ext cx="312420" cy="312420"/>
          </a:xfrm>
          <a:prstGeom prst="ellipse">
            <a:avLst/>
          </a:prstGeom>
          <a:solidFill>
            <a:srgbClr val="FFBF09"/>
          </a:solidFill>
          <a:ln w="57150">
            <a:solidFill>
              <a:schemeClr val="bg1"/>
            </a:solidFill>
          </a:ln>
          <a:effectLst>
            <a:outerShdw blurRad="1143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C1CF483C-7B6C-417E-BADB-827BCD76A4D3}"/>
              </a:ext>
            </a:extLst>
          </p:cNvPr>
          <p:cNvSpPr/>
          <p:nvPr/>
        </p:nvSpPr>
        <p:spPr>
          <a:xfrm>
            <a:off x="4682599" y="2015599"/>
            <a:ext cx="2826802" cy="282680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7B08748F-B418-4B0B-B012-6600C1093FCA}"/>
              </a:ext>
            </a:extLst>
          </p:cNvPr>
          <p:cNvSpPr/>
          <p:nvPr/>
        </p:nvSpPr>
        <p:spPr>
          <a:xfrm>
            <a:off x="5128260" y="2461260"/>
            <a:ext cx="1935480" cy="1935480"/>
          </a:xfrm>
          <a:prstGeom prst="ellipse">
            <a:avLst/>
          </a:prstGeom>
          <a:gradFill flip="none" rotWithShape="1">
            <a:gsLst>
              <a:gs pos="0">
                <a:schemeClr val="bg1">
                  <a:lumMod val="95000"/>
                </a:schemeClr>
              </a:gs>
              <a:gs pos="100000">
                <a:schemeClr val="bg1">
                  <a:lumMod val="75000"/>
                </a:schemeClr>
              </a:gs>
            </a:gsLst>
            <a:lin ang="13500000" scaled="1"/>
            <a:tileRect/>
          </a:gradFill>
          <a:ln w="22225">
            <a:gradFill>
              <a:gsLst>
                <a:gs pos="0">
                  <a:schemeClr val="accent1">
                    <a:lumMod val="5000"/>
                    <a:lumOff val="95000"/>
                  </a:schemeClr>
                </a:gs>
                <a:gs pos="100000">
                  <a:schemeClr val="bg1">
                    <a:lumMod val="50000"/>
                  </a:schemeClr>
                </a:gs>
              </a:gsLst>
              <a:lin ang="4200000" scaled="0"/>
            </a:gradFill>
          </a:ln>
          <a:effectLst>
            <a:outerShdw blurRad="1651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Metin kutusu 55"/>
          <p:cNvSpPr txBox="1"/>
          <p:nvPr/>
        </p:nvSpPr>
        <p:spPr>
          <a:xfrm>
            <a:off x="552450" y="1166631"/>
            <a:ext cx="3890080" cy="830997"/>
          </a:xfrm>
          <a:prstGeom prst="rect">
            <a:avLst/>
          </a:prstGeom>
          <a:noFill/>
        </p:spPr>
        <p:txBody>
          <a:bodyPr wrap="square" rtlCol="0">
            <a:spAutoFit/>
          </a:bodyPr>
          <a:lstStyle/>
          <a:p>
            <a:r>
              <a:rPr lang="tr-TR" sz="2400" dirty="0"/>
              <a:t>Malını insanların yararı için bir yer karşılıksız vakfetmesi</a:t>
            </a:r>
          </a:p>
        </p:txBody>
      </p:sp>
      <p:sp>
        <p:nvSpPr>
          <p:cNvPr id="57" name="Metin kutusu 56"/>
          <p:cNvSpPr txBox="1"/>
          <p:nvPr/>
        </p:nvSpPr>
        <p:spPr>
          <a:xfrm>
            <a:off x="165399" y="2991569"/>
            <a:ext cx="3205239" cy="830997"/>
          </a:xfrm>
          <a:prstGeom prst="rect">
            <a:avLst/>
          </a:prstGeom>
          <a:noFill/>
        </p:spPr>
        <p:txBody>
          <a:bodyPr wrap="square" rtlCol="0">
            <a:spAutoFit/>
          </a:bodyPr>
          <a:lstStyle/>
          <a:p>
            <a:pPr algn="ctr"/>
            <a:r>
              <a:rPr lang="tr-TR" sz="2400" dirty="0"/>
              <a:t>İnsanlığın yararına bilimsel keşifler yapmak</a:t>
            </a:r>
          </a:p>
        </p:txBody>
      </p:sp>
      <p:sp>
        <p:nvSpPr>
          <p:cNvPr id="60" name="Metin kutusu 59"/>
          <p:cNvSpPr txBox="1"/>
          <p:nvPr/>
        </p:nvSpPr>
        <p:spPr>
          <a:xfrm>
            <a:off x="8174829" y="4804924"/>
            <a:ext cx="3507771" cy="830997"/>
          </a:xfrm>
          <a:prstGeom prst="rect">
            <a:avLst/>
          </a:prstGeom>
          <a:noFill/>
        </p:spPr>
        <p:txBody>
          <a:bodyPr wrap="square" rtlCol="0">
            <a:spAutoFit/>
          </a:bodyPr>
          <a:lstStyle/>
          <a:p>
            <a:r>
              <a:rPr lang="tr-TR" sz="2400" dirty="0"/>
              <a:t>İnsanlara faydalı bir kitap yazmak</a:t>
            </a:r>
          </a:p>
        </p:txBody>
      </p:sp>
      <p:sp>
        <p:nvSpPr>
          <p:cNvPr id="61" name="Metin kutusu 60"/>
          <p:cNvSpPr txBox="1"/>
          <p:nvPr/>
        </p:nvSpPr>
        <p:spPr>
          <a:xfrm>
            <a:off x="1006411" y="4767270"/>
            <a:ext cx="3340512" cy="954107"/>
          </a:xfrm>
          <a:prstGeom prst="rect">
            <a:avLst/>
          </a:prstGeom>
          <a:noFill/>
        </p:spPr>
        <p:txBody>
          <a:bodyPr wrap="square" rtlCol="0">
            <a:spAutoFit/>
          </a:bodyPr>
          <a:lstStyle/>
          <a:p>
            <a:r>
              <a:rPr lang="tr-TR" sz="2800" dirty="0"/>
              <a:t>Ağaç dikmek, çevreyi güzelleştirmek</a:t>
            </a:r>
          </a:p>
        </p:txBody>
      </p:sp>
      <p:sp>
        <p:nvSpPr>
          <p:cNvPr id="62" name="Metin kutusu 61"/>
          <p:cNvSpPr txBox="1"/>
          <p:nvPr/>
        </p:nvSpPr>
        <p:spPr>
          <a:xfrm>
            <a:off x="9307485" y="2978956"/>
            <a:ext cx="2707905" cy="830997"/>
          </a:xfrm>
          <a:prstGeom prst="rect">
            <a:avLst/>
          </a:prstGeom>
          <a:noFill/>
        </p:spPr>
        <p:txBody>
          <a:bodyPr wrap="square" rtlCol="0">
            <a:spAutoFit/>
          </a:bodyPr>
          <a:lstStyle/>
          <a:p>
            <a:r>
              <a:rPr lang="tr-TR" sz="2400" dirty="0"/>
              <a:t>İnsanların faydası için ilaç üretmek</a:t>
            </a:r>
          </a:p>
        </p:txBody>
      </p:sp>
      <p:pic>
        <p:nvPicPr>
          <p:cNvPr id="1028" name="Picture 4" descr="sadaka-i cariye in islam ile ilgili gö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3589" y="2151665"/>
            <a:ext cx="2537221" cy="2528073"/>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3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right)">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62"/>
                                        </p:tgtEl>
                                        <p:attrNameLst>
                                          <p:attrName>style.visibility</p:attrName>
                                        </p:attrNameLst>
                                      </p:cBhvr>
                                      <p:to>
                                        <p:strVal val="visible"/>
                                      </p:to>
                                    </p:set>
                                    <p:animEffect transition="in" filter="wipe(right)">
                                      <p:cBhvr>
                                        <p:cTn id="15" dur="500"/>
                                        <p:tgtEl>
                                          <p:spTgt spid="62"/>
                                        </p:tgtEl>
                                      </p:cBhvr>
                                    </p:animEffect>
                                  </p:childTnLst>
                                </p:cTn>
                              </p:par>
                              <p:par>
                                <p:cTn id="16" presetID="22" presetClass="entr" presetSubtype="2"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right)">
                                      <p:cBhvr>
                                        <p:cTn id="23" dur="500"/>
                                        <p:tgtEl>
                                          <p:spTgt spid="13"/>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wipe(right)">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left)">
                                      <p:cBhvr>
                                        <p:cTn id="34" dur="500"/>
                                        <p:tgtEl>
                                          <p:spTgt spid="6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0"/>
                                        <p:tgtEl>
                                          <p:spTgt spid="57"/>
                                        </p:tgtEl>
                                      </p:cBhvr>
                                    </p:animEffect>
                                  </p:childTnLst>
                                </p:cTn>
                              </p:par>
                              <p:par>
                                <p:cTn id="40" presetID="22" presetClass="entr" presetSubtype="8" fill="hold"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wipe(down)">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26" grpId="0"/>
      <p:bldP spid="39" grpId="0" animBg="1"/>
      <p:bldP spid="56" grpId="0"/>
      <p:bldP spid="57" grpId="0"/>
      <p:bldP spid="60" grpId="0"/>
      <p:bldP spid="61" grpId="0"/>
      <p:bldP spid="6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kdörtgen 12"/>
          <p:cNvSpPr/>
          <p:nvPr/>
        </p:nvSpPr>
        <p:spPr>
          <a:xfrm>
            <a:off x="400051" y="3952776"/>
            <a:ext cx="10575319" cy="662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3600" dirty="0">
                <a:solidFill>
                  <a:schemeClr val="tx1">
                    <a:lumMod val="95000"/>
                    <a:lumOff val="5000"/>
                  </a:schemeClr>
                </a:solidFill>
              </a:rPr>
              <a:t>Hayırlı bir evlat yetiştirmek</a:t>
            </a:r>
          </a:p>
        </p:txBody>
      </p:sp>
      <p:sp>
        <p:nvSpPr>
          <p:cNvPr id="14" name="Dikdörtgen 13"/>
          <p:cNvSpPr/>
          <p:nvPr/>
        </p:nvSpPr>
        <p:spPr>
          <a:xfrm>
            <a:off x="400051" y="2118258"/>
            <a:ext cx="10589173" cy="662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Arkadaşlarına güler </a:t>
            </a:r>
            <a:r>
              <a:rPr lang="tr-TR" sz="3600" dirty="0">
                <a:solidFill>
                  <a:schemeClr val="tx1">
                    <a:lumMod val="95000"/>
                    <a:lumOff val="5000"/>
                  </a:schemeClr>
                </a:solidFill>
                <a:latin typeface="Calibri" panose="020F0502020204030204"/>
              </a:rPr>
              <a:t>yüzlü </a:t>
            </a:r>
            <a:r>
              <a:rPr kumimoji="0" lang="tr-TR" sz="36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olmak</a:t>
            </a:r>
          </a:p>
        </p:txBody>
      </p:sp>
      <p:sp>
        <p:nvSpPr>
          <p:cNvPr id="15" name="X"/>
          <p:cNvSpPr/>
          <p:nvPr/>
        </p:nvSpPr>
        <p:spPr>
          <a:xfrm>
            <a:off x="10925478" y="2022777"/>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Onay"/>
          <p:cNvSpPr/>
          <p:nvPr/>
        </p:nvSpPr>
        <p:spPr>
          <a:xfrm>
            <a:off x="10902449" y="374647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0" name="Dikdörtgen 19"/>
          <p:cNvSpPr/>
          <p:nvPr/>
        </p:nvSpPr>
        <p:spPr>
          <a:xfrm>
            <a:off x="247650" y="80063"/>
            <a:ext cx="11811000" cy="863999"/>
          </a:xfrm>
          <a:prstGeom prst="rect">
            <a:avLst/>
          </a:prstGeom>
          <a:solidFill>
            <a:schemeClr val="accent1">
              <a:lumMod val="60000"/>
              <a:lumOff val="4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rPr>
              <a:t>Verilen hayır örneklerinde hangileri </a:t>
            </a:r>
            <a:r>
              <a:rPr kumimoji="0" lang="tr-TR" sz="2800" b="1" i="0" u="none" strike="noStrike" kern="1200" cap="none" spc="0" normalizeH="0" baseline="0" noProof="0" dirty="0">
                <a:ln>
                  <a:noFill/>
                </a:ln>
                <a:solidFill>
                  <a:prstClr val="black"/>
                </a:solidFill>
                <a:effectLst/>
                <a:uLnTx/>
                <a:uFillTx/>
                <a:latin typeface="Calibri" panose="020F0502020204030204"/>
              </a:rPr>
              <a:t>sadaka-i</a:t>
            </a:r>
            <a:r>
              <a:rPr kumimoji="0" lang="tr-TR" sz="2800" b="1" i="0" u="none" strike="noStrike" kern="1200" cap="none" spc="0" normalizeH="0" noProof="0" dirty="0">
                <a:ln>
                  <a:noFill/>
                </a:ln>
                <a:solidFill>
                  <a:prstClr val="black"/>
                </a:solidFill>
                <a:effectLst/>
                <a:uLnTx/>
                <a:uFillTx/>
                <a:latin typeface="Calibri" panose="020F0502020204030204"/>
              </a:rPr>
              <a:t> </a:t>
            </a:r>
            <a:r>
              <a:rPr lang="tr-TR" sz="2800" b="1" dirty="0">
                <a:solidFill>
                  <a:prstClr val="black"/>
                </a:solidFill>
                <a:latin typeface="Calibri" panose="020F0502020204030204"/>
              </a:rPr>
              <a:t>cariyeye </a:t>
            </a:r>
            <a:r>
              <a:rPr lang="tr-TR" sz="2800" dirty="0">
                <a:solidFill>
                  <a:prstClr val="black"/>
                </a:solidFill>
                <a:latin typeface="Calibri" panose="020F0502020204030204"/>
              </a:rPr>
              <a:t>örnek</a:t>
            </a:r>
            <a:r>
              <a:rPr kumimoji="0" lang="tr-TR" sz="2800" b="0" i="0" u="none" strike="noStrike" kern="1200" cap="none" spc="0" normalizeH="0" baseline="0" noProof="0" dirty="0">
                <a:ln>
                  <a:noFill/>
                </a:ln>
                <a:solidFill>
                  <a:prstClr val="black"/>
                </a:solidFill>
                <a:effectLst/>
                <a:uLnTx/>
                <a:uFillTx/>
                <a:latin typeface="Calibri" panose="020F0502020204030204"/>
              </a:rPr>
              <a:t>tir. İşaretleyelim</a:t>
            </a:r>
          </a:p>
        </p:txBody>
      </p:sp>
      <p:sp>
        <p:nvSpPr>
          <p:cNvPr id="21" name="Dikdörtgen 20"/>
          <p:cNvSpPr/>
          <p:nvPr/>
        </p:nvSpPr>
        <p:spPr>
          <a:xfrm>
            <a:off x="400051" y="1200999"/>
            <a:ext cx="10603028" cy="662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lumMod val="95000"/>
                    <a:lumOff val="5000"/>
                  </a:schemeClr>
                </a:solidFill>
                <a:effectLst/>
                <a:uLnTx/>
                <a:uFillTx/>
                <a:latin typeface="Calibri" panose="020F0502020204030204"/>
                <a:ea typeface="+mn-ea"/>
                <a:cs typeface="+mn-cs"/>
              </a:rPr>
              <a:t>Mahalledeki caminin yapımına katkıda bulunmak</a:t>
            </a:r>
          </a:p>
        </p:txBody>
      </p:sp>
      <p:sp>
        <p:nvSpPr>
          <p:cNvPr id="22" name="Onay"/>
          <p:cNvSpPr/>
          <p:nvPr/>
        </p:nvSpPr>
        <p:spPr>
          <a:xfrm>
            <a:off x="10918491" y="101173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Dikdörtgen 22"/>
          <p:cNvSpPr/>
          <p:nvPr/>
        </p:nvSpPr>
        <p:spPr>
          <a:xfrm>
            <a:off x="400051" y="3035517"/>
            <a:ext cx="10575319" cy="662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tr-TR" sz="3600" dirty="0">
                <a:solidFill>
                  <a:schemeClr val="tx1">
                    <a:lumMod val="95000"/>
                    <a:lumOff val="5000"/>
                  </a:schemeClr>
                </a:solidFill>
                <a:latin typeface="Calibri" panose="020F0502020204030204"/>
              </a:rPr>
              <a:t>İnsanların faydası olan bir ilaç yapmak</a:t>
            </a:r>
            <a:endParaRPr kumimoji="0" lang="tr-TR" sz="3600" b="0" i="0" u="none" strike="noStrike" kern="1200" cap="none" spc="0" normalizeH="0" baseline="0" noProof="0" dirty="0">
              <a:ln>
                <a:noFill/>
              </a:ln>
              <a:solidFill>
                <a:schemeClr val="tx1">
                  <a:lumMod val="95000"/>
                  <a:lumOff val="5000"/>
                </a:schemeClr>
              </a:solidFill>
              <a:effectLst/>
              <a:uLnTx/>
              <a:uFillTx/>
              <a:latin typeface="Calibri" panose="020F0502020204030204"/>
            </a:endParaRPr>
          </a:p>
        </p:txBody>
      </p:sp>
      <p:sp>
        <p:nvSpPr>
          <p:cNvPr id="24" name="Onay"/>
          <p:cNvSpPr/>
          <p:nvPr/>
        </p:nvSpPr>
        <p:spPr>
          <a:xfrm>
            <a:off x="10930158" y="2815159"/>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 name="Dikdörtgen 24"/>
          <p:cNvSpPr/>
          <p:nvPr/>
        </p:nvSpPr>
        <p:spPr>
          <a:xfrm>
            <a:off x="400051" y="5787292"/>
            <a:ext cx="10575319" cy="662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3600" dirty="0">
                <a:solidFill>
                  <a:schemeClr val="tx1">
                    <a:lumMod val="95000"/>
                    <a:lumOff val="5000"/>
                  </a:schemeClr>
                </a:solidFill>
              </a:rPr>
              <a:t>Bir kütüphane yaptırmak veya oraya kitap bağışlamak</a:t>
            </a:r>
          </a:p>
        </p:txBody>
      </p:sp>
      <p:sp>
        <p:nvSpPr>
          <p:cNvPr id="26" name="Onay"/>
          <p:cNvSpPr/>
          <p:nvPr/>
        </p:nvSpPr>
        <p:spPr>
          <a:xfrm>
            <a:off x="10962242" y="5598027"/>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Dikdörtgen 26"/>
          <p:cNvSpPr/>
          <p:nvPr/>
        </p:nvSpPr>
        <p:spPr>
          <a:xfrm>
            <a:off x="400051" y="4870035"/>
            <a:ext cx="10575319" cy="6624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tr-TR" sz="3600" dirty="0">
                <a:solidFill>
                  <a:schemeClr val="tx1">
                    <a:lumMod val="95000"/>
                    <a:lumOff val="5000"/>
                  </a:schemeClr>
                </a:solidFill>
              </a:rPr>
              <a:t>Ağaç dikmek</a:t>
            </a:r>
          </a:p>
        </p:txBody>
      </p:sp>
      <p:sp>
        <p:nvSpPr>
          <p:cNvPr id="28" name="Onay"/>
          <p:cNvSpPr/>
          <p:nvPr/>
        </p:nvSpPr>
        <p:spPr>
          <a:xfrm>
            <a:off x="10934533" y="466147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5699324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par>
                          <p:cTn id="8" fill="hold">
                            <p:stCondLst>
                              <p:cond delay="1000"/>
                            </p:stCondLst>
                            <p:childTnLst>
                              <p:par>
                                <p:cTn id="9" presetID="1" presetClass="exit" presetSubtype="0" fill="hold" grpId="1" nodeType="after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subTnLst>
                                    <p:audio>
                                      <p:cMediaNode>
                                        <p:cTn display="0" masterRel="sameClick">
                                          <p:stCondLst>
                                            <p:cond evt="begin" delay="0">
                                              <p:tn val="22"/>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subTnLst>
                                    <p:audio>
                                      <p:cMediaNode>
                                        <p:cTn display="0" masterRel="sameClick">
                                          <p:stCondLst>
                                            <p:cond evt="begin" delay="0">
                                              <p:tn val="28"/>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subTnLst>
                                    <p:audio>
                                      <p:cMediaNode>
                                        <p:cTn display="0" masterRel="sameClick">
                                          <p:stCondLst>
                                            <p:cond evt="begin" delay="0">
                                              <p:tn val="34"/>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25"/>
                  </p:tgtEl>
                </p:cond>
              </p:nextCondLst>
            </p:seq>
            <p:seq concurrent="1" nextAc="seek">
              <p:cTn id="37" restart="whenNotActive" fill="hold" evtFilter="cancelBubble" nodeType="interactiveSeq">
                <p:stCondLst>
                  <p:cond evt="onClick" delay="0">
                    <p:tgtEl>
                      <p:spTgt spid="27"/>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subTnLst>
                                    <p:audio>
                                      <p:cMediaNode>
                                        <p:cTn display="0" masterRel="sameClick">
                                          <p:stCondLst>
                                            <p:cond evt="begin" delay="0">
                                              <p:tn val="40"/>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27"/>
                  </p:tgtEl>
                </p:cond>
              </p:nextCondLst>
            </p:seq>
          </p:childTnLst>
        </p:cTn>
      </p:par>
    </p:tnLst>
    <p:bldLst>
      <p:bldP spid="14" grpId="0" animBg="1"/>
      <p:bldP spid="15" grpId="0" animBg="1"/>
      <p:bldP spid="15" grpId="1" animBg="1"/>
      <p:bldP spid="16" grpId="0" animBg="1"/>
      <p:bldP spid="22" grpId="0" animBg="1"/>
      <p:bldP spid="24" grpId="0" animBg="1"/>
      <p:bldP spid="26" grpId="0"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a:stretch>
            <a:fillRect/>
          </a:stretch>
        </p:blipFill>
        <p:spPr>
          <a:xfrm>
            <a:off x="711118" y="104425"/>
            <a:ext cx="4759239" cy="4440733"/>
          </a:xfrm>
          <a:prstGeom prst="rect">
            <a:avLst/>
          </a:prstGeom>
          <a:ln>
            <a:noFill/>
          </a:ln>
          <a:effectLst>
            <a:softEdge rad="112500"/>
          </a:effectLst>
        </p:spPr>
      </p:pic>
      <p:sp>
        <p:nvSpPr>
          <p:cNvPr id="5" name="Köşeleri Yuvarlanmış Dikdörtgen Belirtme Çizgisi 4"/>
          <p:cNvSpPr/>
          <p:nvPr/>
        </p:nvSpPr>
        <p:spPr>
          <a:xfrm>
            <a:off x="1495609" y="5028226"/>
            <a:ext cx="9337963" cy="769316"/>
          </a:xfrm>
          <a:prstGeom prst="wedgeRoundRectCallout">
            <a:avLst>
              <a:gd name="adj1" fmla="val -3089"/>
              <a:gd name="adj2" fmla="val -42644"/>
              <a:gd name="adj3" fmla="val 16667"/>
            </a:avLst>
          </a:prstGeom>
          <a:solidFill>
            <a:schemeClr val="accent4">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Bu bilim insanları hakkında neler biliyorsunuz?</a:t>
            </a:r>
          </a:p>
        </p:txBody>
      </p:sp>
      <p:pic>
        <p:nvPicPr>
          <p:cNvPr id="6" name="Picture 2" descr="aziz sancar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1578" y="0"/>
            <a:ext cx="5155707" cy="45880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Köşeleri Yuvarlanmış Dikdörtgen Belirtme Çizgisi 7"/>
          <p:cNvSpPr/>
          <p:nvPr/>
        </p:nvSpPr>
        <p:spPr>
          <a:xfrm>
            <a:off x="1480620" y="5978116"/>
            <a:ext cx="9350694" cy="688310"/>
          </a:xfrm>
          <a:prstGeom prst="wedgeRoundRectCallout">
            <a:avLst>
              <a:gd name="adj1" fmla="val -3089"/>
              <a:gd name="adj2" fmla="val -42644"/>
              <a:gd name="adj3" fmla="val 16667"/>
            </a:avLst>
          </a:prstGeom>
          <a:solidFill>
            <a:schemeClr val="accent4">
              <a:lumMod val="40000"/>
              <a:lumOff val="6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0000"/>
                </a:solidFill>
                <a:effectLst/>
                <a:uLnTx/>
                <a:uFillTx/>
                <a:latin typeface="Calibri"/>
                <a:ea typeface="+mn-ea"/>
                <a:cs typeface="+mn-cs"/>
              </a:rPr>
              <a:t>Hangi</a:t>
            </a:r>
            <a:r>
              <a:rPr kumimoji="0" lang="tr-TR" sz="3600" b="0" i="0" u="none" strike="noStrike" kern="1200" cap="none" spc="0" normalizeH="0" noProof="0" dirty="0">
                <a:ln>
                  <a:noFill/>
                </a:ln>
                <a:solidFill>
                  <a:srgbClr val="000000"/>
                </a:solidFill>
                <a:effectLst/>
                <a:uLnTx/>
                <a:uFillTx/>
                <a:latin typeface="Calibri"/>
                <a:ea typeface="+mn-ea"/>
                <a:cs typeface="+mn-cs"/>
              </a:rPr>
              <a:t> buluşları veya eserleri sadaka-i cariyedir?</a:t>
            </a:r>
            <a:endParaRPr kumimoji="0" lang="tr-TR" sz="3600" b="0" i="0" u="none" strike="noStrike" kern="1200" cap="none" spc="0" normalizeH="0" baseline="0" noProof="0" dirty="0">
              <a:ln>
                <a:noFill/>
              </a:ln>
              <a:solidFill>
                <a:srgbClr val="000000"/>
              </a:solidFill>
              <a:effectLst/>
              <a:uLnTx/>
              <a:uFillTx/>
              <a:latin typeface="Calibri"/>
              <a:ea typeface="+mn-ea"/>
              <a:cs typeface="+mn-cs"/>
            </a:endParaRPr>
          </a:p>
        </p:txBody>
      </p:sp>
      <p:sp>
        <p:nvSpPr>
          <p:cNvPr id="9" name="Dikdörtgen 8"/>
          <p:cNvSpPr/>
          <p:nvPr/>
        </p:nvSpPr>
        <p:spPr>
          <a:xfrm>
            <a:off x="1364105" y="4122296"/>
            <a:ext cx="3282846" cy="64457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Fuat Sezgin (2018)</a:t>
            </a:r>
          </a:p>
        </p:txBody>
      </p:sp>
      <p:sp>
        <p:nvSpPr>
          <p:cNvPr id="10" name="Dikdörtgen 9"/>
          <p:cNvSpPr/>
          <p:nvPr/>
        </p:nvSpPr>
        <p:spPr>
          <a:xfrm>
            <a:off x="6673122" y="4094815"/>
            <a:ext cx="2305986" cy="64457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800" dirty="0">
                <a:solidFill>
                  <a:schemeClr val="tx1"/>
                </a:solidFill>
              </a:rPr>
              <a:t>Aziz Sancar</a:t>
            </a:r>
          </a:p>
        </p:txBody>
      </p:sp>
    </p:spTree>
    <p:custDataLst>
      <p:tags r:id="rId1"/>
    </p:custDataLst>
    <p:extLst>
      <p:ext uri="{BB962C8B-B14F-4D97-AF65-F5344CB8AC3E}">
        <p14:creationId xmlns:p14="http://schemas.microsoft.com/office/powerpoint/2010/main" val="98706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a:off x="218970" y="3941123"/>
            <a:ext cx="795184" cy="625476"/>
          </a:xfrm>
          <a:prstGeom prst="rect">
            <a:avLst/>
          </a:prstGeom>
          <a:blipFill>
            <a:blip r:embed="rId5"/>
            <a:stretch>
              <a:fillRect/>
            </a:stretch>
          </a:blipFill>
          <a:ln w="28575" cap="flat" cmpd="sng" algn="ctr">
            <a:solidFill>
              <a:srgbClr val="F3622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Dikdörtgen 26"/>
          <p:cNvSpPr/>
          <p:nvPr/>
        </p:nvSpPr>
        <p:spPr>
          <a:xfrm>
            <a:off x="218970" y="4814087"/>
            <a:ext cx="793750" cy="625476"/>
          </a:xfrm>
          <a:prstGeom prst="rect">
            <a:avLst/>
          </a:prstGeom>
          <a:blipFill>
            <a:blip r:embed="rId5"/>
            <a:stretch>
              <a:fillRect/>
            </a:stretch>
          </a:blipFill>
          <a:ln w="28575" cap="flat" cmpd="sng" algn="ctr">
            <a:solidFill>
              <a:srgbClr val="F3622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Dikdörtgen 27"/>
          <p:cNvSpPr/>
          <p:nvPr/>
        </p:nvSpPr>
        <p:spPr>
          <a:xfrm>
            <a:off x="218970" y="3145554"/>
            <a:ext cx="793750" cy="625478"/>
          </a:xfrm>
          <a:prstGeom prst="rect">
            <a:avLst/>
          </a:prstGeom>
          <a:blipFill>
            <a:blip r:embed="rId5"/>
            <a:stretch>
              <a:fillRect/>
            </a:stretch>
          </a:blipFill>
          <a:ln w="28575" cap="flat" cmpd="sng" algn="ctr">
            <a:solidFill>
              <a:srgbClr val="F3622E"/>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Dikdörtgen 28"/>
          <p:cNvSpPr/>
          <p:nvPr/>
        </p:nvSpPr>
        <p:spPr>
          <a:xfrm>
            <a:off x="218970" y="5663545"/>
            <a:ext cx="793750" cy="632812"/>
          </a:xfrm>
          <a:prstGeom prst="rect">
            <a:avLst/>
          </a:prstGeom>
          <a:blipFill>
            <a:blip r:embed="rId6"/>
            <a:stretch>
              <a:fillRect/>
            </a:stretch>
          </a:blipFill>
          <a:ln w="28575"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4400" b="1" i="0" u="none" strike="noStrike" kern="0" cap="none" spc="0" normalizeH="0" baseline="0" noProof="0" dirty="0">
              <a:ln>
                <a:noFill/>
              </a:ln>
              <a:solidFill>
                <a:srgbClr val="00B050"/>
              </a:solidFill>
              <a:effectLst/>
              <a:uLnTx/>
              <a:uFillTx/>
              <a:latin typeface="Calibri"/>
              <a:ea typeface="+mn-ea"/>
              <a:cs typeface="+mn-cs"/>
            </a:endParaRPr>
          </a:p>
        </p:txBody>
      </p:sp>
      <p:sp>
        <p:nvSpPr>
          <p:cNvPr id="30" name="İçerik Yer Tutucusu 2"/>
          <p:cNvSpPr txBox="1">
            <a:spLocks/>
          </p:cNvSpPr>
          <p:nvPr/>
        </p:nvSpPr>
        <p:spPr>
          <a:xfrm>
            <a:off x="86463" y="1"/>
            <a:ext cx="12019073" cy="3096116"/>
          </a:xfrm>
          <a:prstGeom prst="rect">
            <a:avLst/>
          </a:prstGeom>
          <a:solidFill>
            <a:schemeClr val="accent1">
              <a:lumMod val="20000"/>
              <a:lumOff val="80000"/>
            </a:schemeClr>
          </a:solidFill>
          <a:ln w="31750" cap="flat" cmpd="sng" algn="ctr">
            <a:noFill/>
            <a:prstDash val="solid"/>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400" b="0" i="0" u="none" strike="noStrike" kern="1200" cap="none" spc="0" normalizeH="0" baseline="0" noProof="0" dirty="0">
                <a:ln>
                  <a:noFill/>
                </a:ln>
                <a:solidFill>
                  <a:srgbClr val="000000"/>
                </a:solidFill>
                <a:effectLst/>
                <a:uLnTx/>
                <a:uFillTx/>
                <a:latin typeface="Calibri"/>
                <a:ea typeface="+mn-ea"/>
                <a:cs typeface="+mn-cs"/>
              </a:rPr>
              <a:t>Hz. Ömer, Hayber'de çok güzel bir hurma bahçesi satın aldı. Daha sonra Hz. Muhammed'in (sav.) yanına gitti ve “Ey Allah'ın </a:t>
            </a:r>
            <a:r>
              <a:rPr kumimoji="0" lang="tr-TR" sz="2400" b="0" i="0" u="none" strike="noStrike" kern="1200" cap="none" spc="0" normalizeH="0" baseline="0" noProof="0" dirty="0" err="1">
                <a:ln>
                  <a:noFill/>
                </a:ln>
                <a:solidFill>
                  <a:srgbClr val="000000"/>
                </a:solidFill>
                <a:effectLst/>
                <a:uLnTx/>
                <a:uFillTx/>
                <a:latin typeface="Calibri"/>
                <a:ea typeface="+mn-ea"/>
                <a:cs typeface="+mn-cs"/>
              </a:rPr>
              <a:t>Resûl'ü</a:t>
            </a:r>
            <a:r>
              <a:rPr kumimoji="0" lang="tr-TR" sz="2400" b="0" i="0" u="none" strike="noStrike" kern="1200" cap="none" spc="0" normalizeH="0" baseline="0" noProof="0" dirty="0">
                <a:ln>
                  <a:noFill/>
                </a:ln>
                <a:solidFill>
                  <a:srgbClr val="000000"/>
                </a:solidFill>
                <a:effectLst/>
                <a:uLnTx/>
                <a:uFillTx/>
                <a:latin typeface="Calibri"/>
                <a:ea typeface="+mn-ea"/>
                <a:cs typeface="+mn-cs"/>
              </a:rPr>
              <a:t>! Ben bu malımla Allah'ın rızasını kazanmak istiyorum. Onu nasıl değerlendireceğim?” diye sordu. Bunun üzerine Hz. Muhammed (sav.) </a:t>
            </a:r>
            <a:r>
              <a:rPr kumimoji="0" lang="tr-TR" sz="2400" b="1" i="0" u="none" strike="noStrike" kern="1200" cap="none" spc="0" normalizeH="0" baseline="0" noProof="0" dirty="0">
                <a:ln>
                  <a:noFill/>
                </a:ln>
                <a:solidFill>
                  <a:srgbClr val="000000"/>
                </a:solidFill>
                <a:effectLst/>
                <a:uLnTx/>
                <a:uFillTx/>
                <a:latin typeface="Calibri"/>
                <a:ea typeface="+mn-ea"/>
                <a:cs typeface="+mn-cs"/>
              </a:rPr>
              <a:t>"Dilersen aslını vakfet, mahsulünü de sadaka olarak dağıt.” </a:t>
            </a:r>
            <a:r>
              <a:rPr kumimoji="0" lang="tr-TR" sz="2400" b="0" i="0" u="none" strike="noStrike" kern="1200" cap="none" spc="0" normalizeH="0" baseline="0" noProof="0" dirty="0">
                <a:ln>
                  <a:noFill/>
                </a:ln>
                <a:solidFill>
                  <a:srgbClr val="000000"/>
                </a:solidFill>
                <a:effectLst/>
                <a:uLnTx/>
                <a:uFillTx/>
                <a:latin typeface="Calibri"/>
                <a:ea typeface="+mn-ea"/>
                <a:cs typeface="+mn-cs"/>
              </a:rPr>
              <a:t>buyurdu. Hz. Ömer de bahçesini; satılmaması, hibe edilmemesi ve miras bırakılmaması şartıyla fakirlere, kölelere, Allah yolundakilere ve yolculara bağışladı.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2800" b="1" i="0" u="none" strike="noStrike" kern="1200" cap="none" spc="0" normalizeH="0" baseline="0" noProof="0" dirty="0">
                <a:ln>
                  <a:noFill/>
                </a:ln>
                <a:solidFill>
                  <a:srgbClr val="000000"/>
                </a:solidFill>
                <a:effectLst/>
                <a:uLnTx/>
                <a:uFillTx/>
                <a:latin typeface="Calibri"/>
                <a:ea typeface="+mn-ea"/>
                <a:cs typeface="+mn-cs"/>
              </a:rPr>
              <a:t>1. Hz. Ömer'in bu davranışı yardımlaşma ile ilgili aşağıdaki kavramların hangisi kapsamında değerlendirilir?</a:t>
            </a:r>
          </a:p>
        </p:txBody>
      </p:sp>
      <p:sp>
        <p:nvSpPr>
          <p:cNvPr id="31"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2" name="Komut Düğmesi: Geri veya Önceki 31">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rgbClr val="00B050">
                  <a:lumMod val="0"/>
                  <a:lumOff val="100000"/>
                </a:srgbClr>
              </a:gs>
              <a:gs pos="35000">
                <a:srgbClr val="00B050">
                  <a:lumMod val="0"/>
                  <a:lumOff val="100000"/>
                </a:srgbClr>
              </a:gs>
              <a:gs pos="100000">
                <a:srgbClr val="00B050">
                  <a:lumMod val="100000"/>
                </a:srgbClr>
              </a:gs>
            </a:gsLst>
            <a:path path="circle">
              <a:fillToRect l="50000" t="-80000" r="50000" b="180000"/>
            </a:path>
            <a:tileRect/>
          </a:gra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33" name="Komut Düğmesi: İleri veya Sonraki 32">
            <a:hlinkClick r:id="" action="ppaction://hlinkshowjump?jump=nextslide" highlightClick="1"/>
          </p:cNvPr>
          <p:cNvSpPr/>
          <p:nvPr/>
        </p:nvSpPr>
        <p:spPr>
          <a:xfrm>
            <a:off x="11743376" y="6496544"/>
            <a:ext cx="412785" cy="372343"/>
          </a:xfrm>
          <a:prstGeom prst="actionButtonForwardNext">
            <a:avLst/>
          </a:prstGeom>
          <a:gradFill flip="none" rotWithShape="1">
            <a:gsLst>
              <a:gs pos="0">
                <a:srgbClr val="00B050">
                  <a:lumMod val="0"/>
                  <a:lumOff val="100000"/>
                </a:srgbClr>
              </a:gs>
              <a:gs pos="35000">
                <a:srgbClr val="00B050">
                  <a:lumMod val="0"/>
                  <a:lumOff val="100000"/>
                </a:srgbClr>
              </a:gs>
              <a:gs pos="100000">
                <a:srgbClr val="00B050">
                  <a:lumMod val="100000"/>
                </a:srgbClr>
              </a:gs>
            </a:gsLst>
            <a:path path="circle">
              <a:fillToRect l="50000" t="-80000" r="50000" b="180000"/>
            </a:path>
            <a:tileRect/>
          </a:gra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sp>
        <p:nvSpPr>
          <p:cNvPr id="34" name="Komut Düğmesi: Giriş 33">
            <a:hlinkClick r:id="" action="ppaction://hlinkshowjump?jump=firstslide" highlightClick="1"/>
          </p:cNvPr>
          <p:cNvSpPr/>
          <p:nvPr/>
        </p:nvSpPr>
        <p:spPr>
          <a:xfrm>
            <a:off x="11137184" y="6496544"/>
            <a:ext cx="526199" cy="372343"/>
          </a:xfrm>
          <a:prstGeom prst="actionButtonHome">
            <a:avLst/>
          </a:prstGeom>
          <a:gradFill flip="none" rotWithShape="1">
            <a:gsLst>
              <a:gs pos="0">
                <a:srgbClr val="00B050">
                  <a:lumMod val="0"/>
                  <a:lumOff val="100000"/>
                </a:srgbClr>
              </a:gs>
              <a:gs pos="35000">
                <a:srgbClr val="00B050">
                  <a:lumMod val="0"/>
                  <a:lumOff val="100000"/>
                </a:srgbClr>
              </a:gs>
              <a:gs pos="100000">
                <a:srgbClr val="00B050">
                  <a:lumMod val="100000"/>
                </a:srgbClr>
              </a:gs>
            </a:gsLst>
            <a:path path="circle">
              <a:fillToRect l="50000" t="-80000" r="50000" b="180000"/>
            </a:path>
            <a:tileRect/>
          </a:gra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r-TR" sz="1800" b="0" i="0" u="none" strike="noStrike" kern="0" cap="none" spc="0" normalizeH="0" baseline="0" noProof="0">
              <a:ln>
                <a:noFill/>
              </a:ln>
              <a:solidFill>
                <a:prstClr val="white"/>
              </a:solidFill>
              <a:effectLst/>
              <a:uLnTx/>
              <a:uFillTx/>
              <a:latin typeface="Calibri"/>
              <a:ea typeface="+mn-ea"/>
              <a:cs typeface="+mn-cs"/>
            </a:endParaRPr>
          </a:p>
        </p:txBody>
      </p:sp>
      <p:grpSp>
        <p:nvGrpSpPr>
          <p:cNvPr id="35" name="Doğru"/>
          <p:cNvGrpSpPr/>
          <p:nvPr/>
        </p:nvGrpSpPr>
        <p:grpSpPr>
          <a:xfrm>
            <a:off x="1012721" y="5696310"/>
            <a:ext cx="11092815" cy="550609"/>
            <a:chOff x="1012721" y="3155986"/>
            <a:chExt cx="11092815" cy="550609"/>
          </a:xfrm>
        </p:grpSpPr>
        <p:sp>
          <p:nvSpPr>
            <p:cNvPr id="36" name="Yuvarlatılmış Dikdörtgen 35"/>
            <p:cNvSpPr/>
            <p:nvPr/>
          </p:nvSpPr>
          <p:spPr>
            <a:xfrm>
              <a:off x="1012723" y="3155986"/>
              <a:ext cx="11092813" cy="550607"/>
            </a:xfrm>
            <a:prstGeom prst="roundRect">
              <a:avLst>
                <a:gd name="adj" fmla="val 0"/>
              </a:avLst>
            </a:prstGeom>
            <a:solidFill>
              <a:srgbClr val="FC9B00">
                <a:lumMod val="40000"/>
                <a:lumOff val="60000"/>
              </a:srgbClr>
            </a:solidFill>
            <a:ln w="25400" cap="flat" cmpd="sng" algn="ctr">
              <a:solidFill>
                <a:srgbClr val="134871"/>
              </a:solidFill>
              <a:prstDash val="solid"/>
            </a:ln>
            <a:effectLst>
              <a:outerShdw blurRad="107950" dist="12700" dir="5400000" algn="ctr">
                <a:srgbClr val="000000"/>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prstClr val="white"/>
                  </a:solidFill>
                  <a:effectLst/>
                  <a:uLnTx/>
                  <a:uFillTx/>
                  <a:latin typeface="Calibri"/>
                  <a:ea typeface="+mn-ea"/>
                  <a:cs typeface="+mn-cs"/>
                </a:rPr>
                <a:t>  </a:t>
              </a:r>
              <a:r>
                <a:rPr kumimoji="0" lang="tr-TR" sz="3600" b="0" i="0" u="none" strike="noStrike" kern="0" cap="none" spc="0" normalizeH="0" baseline="0" noProof="0" dirty="0">
                  <a:ln>
                    <a:noFill/>
                  </a:ln>
                  <a:solidFill>
                    <a:srgbClr val="000000"/>
                  </a:solidFill>
                  <a:effectLst/>
                  <a:uLnTx/>
                  <a:uFillTx/>
                  <a:latin typeface="Calibri"/>
                  <a:ea typeface="+mn-ea"/>
                  <a:cs typeface="+mn-cs"/>
                </a:rPr>
                <a:t>Sadaka-i Cariye</a:t>
              </a:r>
            </a:p>
          </p:txBody>
        </p:sp>
        <p:sp>
          <p:nvSpPr>
            <p:cNvPr id="37" name="İkizkenar Üçgen 36"/>
            <p:cNvSpPr/>
            <p:nvPr/>
          </p:nvSpPr>
          <p:spPr>
            <a:xfrm rot="5400000">
              <a:off x="1170037" y="2998672"/>
              <a:ext cx="550607" cy="865239"/>
            </a:xfrm>
            <a:prstGeom prst="triangle">
              <a:avLst>
                <a:gd name="adj" fmla="val 48215"/>
              </a:avLst>
            </a:prstGeom>
            <a:solidFill>
              <a:srgbClr val="134871"/>
            </a:solidFill>
            <a:ln w="25400" cap="flat" cmpd="sng" algn="ctr">
              <a:solidFill>
                <a:srgbClr val="134871"/>
              </a:solid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a:ln>
                    <a:noFill/>
                  </a:ln>
                  <a:solidFill>
                    <a:prstClr val="white"/>
                  </a:solidFill>
                  <a:effectLst/>
                  <a:uLnTx/>
                  <a:uFillTx/>
                  <a:latin typeface="Calibri"/>
                  <a:ea typeface="+mn-ea"/>
                  <a:cs typeface="+mn-cs"/>
                </a:rPr>
                <a:t>D</a:t>
              </a: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rgbClr val="FC9B00">
                <a:lumMod val="40000"/>
                <a:lumOff val="60000"/>
              </a:srgbClr>
            </a:solidFill>
            <a:ln w="25400" cap="flat" cmpd="sng" algn="ctr">
              <a:solidFill>
                <a:srgbClr val="134871"/>
              </a:solidFill>
              <a:prstDash val="solid"/>
            </a:ln>
            <a:effectLst>
              <a:outerShdw blurRad="107950" dist="12700" dir="5400000" algn="ctr">
                <a:srgbClr val="000000"/>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srgbClr val="000000"/>
                  </a:solidFill>
                  <a:effectLst/>
                  <a:uLnTx/>
                  <a:uFillTx/>
                  <a:latin typeface="Calibri"/>
                  <a:ea typeface="+mn-ea"/>
                  <a:cs typeface="+mn-cs"/>
                </a:rPr>
                <a:t>Zekat</a:t>
              </a:r>
              <a:r>
                <a:rPr kumimoji="0" lang="tr-TR" sz="2200" b="0" i="0" u="none" strike="noStrike" kern="0" cap="none" spc="0" normalizeH="0" baseline="0" noProof="0" dirty="0">
                  <a:ln>
                    <a:noFill/>
                  </a:ln>
                  <a:solidFill>
                    <a:srgbClr val="000000"/>
                  </a:solidFill>
                  <a:effectLst/>
                  <a:uLnTx/>
                  <a:uFillTx/>
                  <a:latin typeface="Calibri"/>
                  <a:ea typeface="+mn-ea"/>
                  <a:cs typeface="+mn-cs"/>
                </a:rPr>
                <a:t> </a:t>
              </a:r>
              <a:endParaRPr kumimoji="0" lang="tr-TR" sz="1600" b="0" i="0" u="none" strike="noStrike" kern="0" cap="none" spc="0" normalizeH="0" baseline="0" noProof="0" dirty="0">
                <a:ln>
                  <a:noFill/>
                </a:ln>
                <a:solidFill>
                  <a:srgbClr val="000000"/>
                </a:solidFill>
                <a:effectLst/>
                <a:uLnTx/>
                <a:uFillTx/>
                <a:latin typeface="Calibri"/>
                <a:ea typeface="+mn-ea"/>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a:ln>
                    <a:noFill/>
                  </a:ln>
                  <a:solidFill>
                    <a:prstClr val="white"/>
                  </a:solidFill>
                  <a:effectLst/>
                  <a:uLnTx/>
                  <a:uFillTx/>
                  <a:latin typeface="Calibri"/>
                  <a:ea typeface="+mn-ea"/>
                  <a:cs typeface="+mn-cs"/>
                </a:rPr>
                <a:t>B</a:t>
              </a: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rgbClr val="FC9B00">
                <a:lumMod val="40000"/>
                <a:lumOff val="60000"/>
              </a:srgbClr>
            </a:solidFill>
            <a:ln w="25400" cap="flat" cmpd="sng" algn="ctr">
              <a:solidFill>
                <a:srgbClr val="134871"/>
              </a:solidFill>
              <a:prstDash val="solid"/>
            </a:ln>
            <a:effectLst>
              <a:outerShdw blurRad="107950" dist="12700" dir="5400000" algn="ctr">
                <a:srgbClr val="000000"/>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srgbClr val="000000"/>
                  </a:solidFill>
                  <a:effectLst/>
                  <a:uLnTx/>
                  <a:uFillTx/>
                  <a:latin typeface="Calibri"/>
                  <a:ea typeface="+mn-ea"/>
                  <a:cs typeface="+mn-cs"/>
                </a:rPr>
                <a:t>Sadaka-i Fıtır</a:t>
              </a: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a:ln>
                    <a:noFill/>
                  </a:ln>
                  <a:solidFill>
                    <a:prstClr val="white"/>
                  </a:solidFill>
                  <a:effectLst/>
                  <a:uLnTx/>
                  <a:uFillTx/>
                  <a:latin typeface="Calibri"/>
                  <a:ea typeface="+mn-ea"/>
                  <a:cs typeface="+mn-cs"/>
                </a:rPr>
                <a:t>C</a:t>
              </a: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rgbClr val="FC9B00">
                <a:lumMod val="40000"/>
                <a:lumOff val="60000"/>
              </a:srgbClr>
            </a:solidFill>
            <a:ln w="25400" cap="flat" cmpd="sng" algn="ctr">
              <a:solidFill>
                <a:srgbClr val="134871"/>
              </a:solidFill>
              <a:prstDash val="solid"/>
            </a:ln>
            <a:effectLst>
              <a:outerShdw blurRad="107950" dist="12700" dir="5400000" algn="ctr">
                <a:srgbClr val="000000"/>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3600" b="0" i="0" u="none" strike="noStrike" kern="0" cap="none" spc="0" normalizeH="0" baseline="0" noProof="0" dirty="0">
                  <a:ln>
                    <a:noFill/>
                  </a:ln>
                  <a:solidFill>
                    <a:srgbClr val="000000"/>
                  </a:solidFill>
                  <a:effectLst/>
                  <a:uLnTx/>
                  <a:uFillTx/>
                  <a:latin typeface="Calibri"/>
                  <a:ea typeface="+mn-ea"/>
                  <a:cs typeface="+mn-cs"/>
                </a:rPr>
                <a:t>Öşür</a:t>
              </a: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vert27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3600" b="1" i="0" u="none" strike="noStrike" kern="0" cap="none" spc="0" normalizeH="0" baseline="0" noProof="0" dirty="0">
                  <a:ln>
                    <a:noFill/>
                  </a:ln>
                  <a:solidFill>
                    <a:prstClr val="white"/>
                  </a:solidFill>
                  <a:effectLst/>
                  <a:uLnTx/>
                  <a:uFillTx/>
                  <a:latin typeface="Calibri"/>
                  <a:ea typeface="+mn-ea"/>
                  <a:cs typeface="+mn-cs"/>
                </a:rPr>
                <a:t>A</a:t>
              </a:r>
            </a:p>
          </p:txBody>
        </p:sp>
      </p:grpSp>
      <p:sp>
        <p:nvSpPr>
          <p:cNvPr id="47" name="Yuvarlatılmış Dikdörtgen 46"/>
          <p:cNvSpPr/>
          <p:nvPr/>
        </p:nvSpPr>
        <p:spPr>
          <a:xfrm>
            <a:off x="9525000" y="2667244"/>
            <a:ext cx="2580536" cy="505316"/>
          </a:xfrm>
          <a:prstGeom prst="roundRect">
            <a:avLst>
              <a:gd name="adj" fmla="val 12148"/>
            </a:avLst>
          </a:prstGeom>
          <a:solidFill>
            <a:srgbClr val="C00000"/>
          </a:solidFill>
          <a:ln w="25400" cap="flat" cmpd="sng" algn="ctr">
            <a:solidFill>
              <a:srgbClr val="0070C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tr-TR" sz="1800" b="0" i="0" u="none" strike="noStrike" kern="0" cap="none" spc="0" normalizeH="0" baseline="0" noProof="0" dirty="0">
                <a:ln>
                  <a:noFill/>
                </a:ln>
                <a:solidFill>
                  <a:prstClr val="white"/>
                </a:solidFill>
                <a:effectLst/>
                <a:uLnTx/>
                <a:uFillTx/>
                <a:latin typeface="Calibri"/>
                <a:ea typeface="+mn-ea"/>
                <a:cs typeface="+mn-cs"/>
              </a:rPr>
              <a:t>LGS sorusu (MEB, 2019)</a:t>
            </a:r>
          </a:p>
        </p:txBody>
      </p:sp>
    </p:spTree>
    <p:custDataLst>
      <p:tags r:id="rId1"/>
    </p:custDataLst>
    <p:extLst>
      <p:ext uri="{BB962C8B-B14F-4D97-AF65-F5344CB8AC3E}">
        <p14:creationId xmlns:p14="http://schemas.microsoft.com/office/powerpoint/2010/main" val="1868022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800"/>
                                        <p:tgtEl>
                                          <p:spTgt spid="29"/>
                                        </p:tgtEl>
                                      </p:cBhvr>
                                    </p:animEffect>
                                  </p:childTnLst>
                                  <p:subTnLst>
                                    <p:animClr clrSpc="rgb" dir="cw">
                                      <p:cBhvr override="childStyle">
                                        <p:cTn dur="1" fill="hold" display="0" masterRel="nextClick" afterEffect="1"/>
                                        <p:tgtEl>
                                          <p:spTgt spid="29"/>
                                        </p:tgtEl>
                                        <p:attrNameLst>
                                          <p:attrName>ppt_c</p:attrName>
                                        </p:attrNameLst>
                                      </p:cBhvr>
                                      <p:to>
                                        <a:srgbClr val="009900"/>
                                      </p:to>
                                    </p:animClr>
                                    <p:audio>
                                      <p:cMediaNode vol="100000">
                                        <p:cTn display="0" masterRel="sameClick">
                                          <p:stCondLst>
                                            <p:cond evt="begin" delay="0">
                                              <p:tn val="5"/>
                                            </p:cond>
                                          </p:stCondLst>
                                          <p:endCondLst>
                                            <p:cond evt="onStopAudio" delay="0">
                                              <p:tgtEl>
                                                <p:sldTgt/>
                                              </p:tgtEl>
                                            </p:cond>
                                          </p:endCondLst>
                                        </p:cTn>
                                        <p:tgtEl>
                                          <p:sndTgt r:embed="rId3" name="Doğru (online-audio-converter.com).wav"/>
                                        </p:tgtEl>
                                      </p:cMediaNode>
                                    </p:audio>
                                  </p:subTnLst>
                                </p:cTn>
                              </p:par>
                            </p:childTnLst>
                          </p:cTn>
                        </p:par>
                      </p:childTnLst>
                    </p:cTn>
                  </p:par>
                </p:childTnLst>
              </p:cTn>
              <p:nextCondLst>
                <p:cond evt="onClick" delay="0">
                  <p:tgtEl>
                    <p:spTgt spid="35"/>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900"/>
                                        <p:tgtEl>
                                          <p:spTgt spid="26"/>
                                        </p:tgtEl>
                                      </p:cBhvr>
                                    </p:animEffect>
                                  </p:childTnLst>
                                  <p:subTnLst>
                                    <p:audio>
                                      <p:cMediaNode vol="100000">
                                        <p:cTn display="0" masterRel="sameClick">
                                          <p:stCondLst>
                                            <p:cond evt="begin" delay="0">
                                              <p:tn val="11"/>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800"/>
                                        <p:tgtEl>
                                          <p:spTgt spid="28"/>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4" name="Yanlış.wav"/>
                                        </p:tgtEl>
                                      </p:cMediaNode>
                                    </p:audio>
                                  </p:subTnLst>
                                </p:cTn>
                              </p:par>
                            </p:childTnLst>
                          </p:cTn>
                        </p:par>
                      </p:childTnLst>
                    </p:cTn>
                  </p:par>
                </p:childTnLst>
              </p:cTn>
              <p:nextCondLst>
                <p:cond evt="onClick" delay="0">
                  <p:tgtEl>
                    <p:spTgt spid="44"/>
                  </p:tgtEl>
                </p:cond>
              </p:nextCondLst>
            </p:seq>
          </p:childTnLst>
        </p:cTn>
      </p:par>
    </p:tnLst>
    <p:bldLst>
      <p:bldP spid="26" grpId="0" animBg="1"/>
      <p:bldP spid="27" grpId="0" animBg="1"/>
      <p:bldP spid="28" grpId="0" animBg="1"/>
      <p:bldP spid="2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Dikdörtgen 109"/>
          <p:cNvSpPr/>
          <p:nvPr/>
        </p:nvSpPr>
        <p:spPr>
          <a:xfrm>
            <a:off x="0" y="4933258"/>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00B050"/>
                </a:solidFill>
                <a:effectLst/>
                <a:uLnTx/>
                <a:uFillTx/>
                <a:latin typeface="Calibri" panose="020F0502020204030204"/>
                <a:ea typeface="맑은 고딕"/>
                <a:cs typeface="+mn-cs"/>
              </a:rPr>
              <a:t>✔</a:t>
            </a:r>
          </a:p>
        </p:txBody>
      </p:sp>
      <p:sp>
        <p:nvSpPr>
          <p:cNvPr id="130" name="Dikdörtgen 129"/>
          <p:cNvSpPr/>
          <p:nvPr/>
        </p:nvSpPr>
        <p:spPr>
          <a:xfrm>
            <a:off x="0" y="564510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rPr>
              <a:t>X</a:t>
            </a:r>
          </a:p>
        </p:txBody>
      </p:sp>
      <p:sp>
        <p:nvSpPr>
          <p:cNvPr id="134" name="Dikdörtgen 133"/>
          <p:cNvSpPr/>
          <p:nvPr/>
        </p:nvSpPr>
        <p:spPr>
          <a:xfrm>
            <a:off x="0" y="4221415"/>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rPr>
              <a:t>X</a:t>
            </a:r>
          </a:p>
        </p:txBody>
      </p:sp>
      <p:sp>
        <p:nvSpPr>
          <p:cNvPr id="138" name="Dikdörtgen 137"/>
          <p:cNvSpPr/>
          <p:nvPr/>
        </p:nvSpPr>
        <p:spPr>
          <a:xfrm>
            <a:off x="0" y="3509572"/>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맑은 고딕"/>
                <a:cs typeface="+mn-cs"/>
              </a:rPr>
              <a:t>X</a:t>
            </a:r>
          </a:p>
        </p:txBody>
      </p:sp>
      <p:grpSp>
        <p:nvGrpSpPr>
          <p:cNvPr id="139" name="b"/>
          <p:cNvGrpSpPr/>
          <p:nvPr/>
        </p:nvGrpSpPr>
        <p:grpSpPr>
          <a:xfrm>
            <a:off x="736489" y="3534633"/>
            <a:ext cx="11342215" cy="578621"/>
            <a:chOff x="9304418" y="1698249"/>
            <a:chExt cx="5593453" cy="659853"/>
          </a:xfrm>
          <a:solidFill>
            <a:schemeClr val="accent1">
              <a:lumMod val="60000"/>
              <a:lumOff val="40000"/>
            </a:schemeClr>
          </a:solidFill>
        </p:grpSpPr>
        <p:sp>
          <p:nvSpPr>
            <p:cNvPr id="140" name="Serbest Form 139"/>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맑은 고딕"/>
                  <a:cs typeface="+mn-cs"/>
                </a:rPr>
                <a:t>İslam ihtiyaç sahiplerine yardım etmeyi teşvik eder.</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1" name="İkizkenar Üçgen 140"/>
            <p:cNvSpPr/>
            <p:nvPr/>
          </p:nvSpPr>
          <p:spPr>
            <a:xfrm rot="5400000">
              <a:off x="9180293" y="1822374"/>
              <a:ext cx="659853" cy="411603"/>
            </a:xfrm>
            <a:prstGeom prst="triangle">
              <a:avLst/>
            </a:prstGeom>
            <a:solidFill>
              <a:srgbClr val="777171"/>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A</a:t>
              </a:r>
            </a:p>
          </p:txBody>
        </p:sp>
      </p:grpSp>
      <p:grpSp>
        <p:nvGrpSpPr>
          <p:cNvPr id="142" name="c"/>
          <p:cNvGrpSpPr/>
          <p:nvPr/>
        </p:nvGrpSpPr>
        <p:grpSpPr>
          <a:xfrm>
            <a:off x="725459" y="4247457"/>
            <a:ext cx="11342215" cy="578621"/>
            <a:chOff x="9304418" y="1698249"/>
            <a:chExt cx="5593453" cy="659853"/>
          </a:xfrm>
          <a:solidFill>
            <a:schemeClr val="accent1">
              <a:lumMod val="60000"/>
              <a:lumOff val="40000"/>
            </a:schemeClr>
          </a:solidFill>
        </p:grpSpPr>
        <p:sp>
          <p:nvSpPr>
            <p:cNvPr id="143" name="Serbest Form 142"/>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맑은 고딕"/>
                  <a:cs typeface="+mn-cs"/>
                </a:rPr>
                <a:t>Sadaka-i cariyenin toplumsal faydaları vardır.</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4" name="İkizkenar Üçgen 143"/>
            <p:cNvSpPr/>
            <p:nvPr/>
          </p:nvSpPr>
          <p:spPr>
            <a:xfrm rot="5400000">
              <a:off x="9180293" y="1822374"/>
              <a:ext cx="659853" cy="411603"/>
            </a:xfrm>
            <a:prstGeom prst="triangle">
              <a:avLst/>
            </a:prstGeom>
            <a:solidFill>
              <a:srgbClr val="FFD013"/>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B</a:t>
              </a:r>
            </a:p>
          </p:txBody>
        </p:sp>
      </p:grpSp>
      <p:grpSp>
        <p:nvGrpSpPr>
          <p:cNvPr id="145" name="D"/>
          <p:cNvGrpSpPr/>
          <p:nvPr/>
        </p:nvGrpSpPr>
        <p:grpSpPr>
          <a:xfrm>
            <a:off x="736489" y="5686710"/>
            <a:ext cx="11342215" cy="578621"/>
            <a:chOff x="9304418" y="1698249"/>
            <a:chExt cx="5593453" cy="659853"/>
          </a:xfrm>
          <a:solidFill>
            <a:schemeClr val="accent1">
              <a:lumMod val="60000"/>
              <a:lumOff val="40000"/>
            </a:schemeClr>
          </a:solidFill>
        </p:grpSpPr>
        <p:sp>
          <p:nvSpPr>
            <p:cNvPr id="146" name="Serbest Form 145"/>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맑은 고딕"/>
                  <a:cs typeface="+mn-cs"/>
                </a:rPr>
                <a:t>İnsanları hayra yönlendirmek Allah’ın rızasını kazandırır.</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47" name="İkizkenar Üçgen 146"/>
            <p:cNvSpPr/>
            <p:nvPr/>
          </p:nvSpPr>
          <p:spPr>
            <a:xfrm rot="5400000">
              <a:off x="9180293" y="1822374"/>
              <a:ext cx="659853" cy="411603"/>
            </a:xfrm>
            <a:prstGeom prst="triangle">
              <a:avLst/>
            </a:prstGeom>
            <a:solidFill>
              <a:srgbClr val="D864B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D</a:t>
              </a:r>
            </a:p>
          </p:txBody>
        </p:sp>
      </p:grpSp>
      <p:grpSp>
        <p:nvGrpSpPr>
          <p:cNvPr id="148" name="E"/>
          <p:cNvGrpSpPr/>
          <p:nvPr/>
        </p:nvGrpSpPr>
        <p:grpSpPr>
          <a:xfrm>
            <a:off x="725459" y="4973887"/>
            <a:ext cx="11342215" cy="578621"/>
            <a:chOff x="9304418" y="1698249"/>
            <a:chExt cx="5593453" cy="659853"/>
          </a:xfrm>
          <a:solidFill>
            <a:schemeClr val="accent1">
              <a:lumMod val="60000"/>
              <a:lumOff val="40000"/>
            </a:schemeClr>
          </a:solidFill>
        </p:grpSpPr>
        <p:sp>
          <p:nvSpPr>
            <p:cNvPr id="149" name="Serbest Form 148"/>
            <p:cNvSpPr/>
            <p:nvPr/>
          </p:nvSpPr>
          <p:spPr>
            <a:xfrm>
              <a:off x="9304421" y="1698250"/>
              <a:ext cx="5593450"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맑은 고딕"/>
                  <a:cs typeface="+mn-cs"/>
                </a:rPr>
                <a:t>Allah, yardım edilen kişinin onurunun korunmasını ister.</a:t>
              </a:r>
              <a:endParaRPr kumimoji="0" lang="tr-TR" sz="3600" b="0" i="0" u="none" strike="noStrike" kern="1200" cap="none" spc="0" normalizeH="0" baseline="0" noProof="0" dirty="0">
                <a:ln>
                  <a:noFill/>
                </a:ln>
                <a:solidFill>
                  <a:prstClr val="black"/>
                </a:solidFill>
                <a:effectLst/>
                <a:uLnTx/>
                <a:uFillTx/>
                <a:latin typeface="Calibri" panose="020F0502020204030204"/>
                <a:ea typeface="맑은 고딕"/>
                <a:cs typeface="+mn-cs"/>
              </a:endParaRPr>
            </a:p>
          </p:txBody>
        </p:sp>
        <p:sp>
          <p:nvSpPr>
            <p:cNvPr id="150" name="İkizkenar Üçgen 149"/>
            <p:cNvSpPr/>
            <p:nvPr/>
          </p:nvSpPr>
          <p:spPr>
            <a:xfrm rot="5400000">
              <a:off x="9180293" y="1822374"/>
              <a:ext cx="659853" cy="411603"/>
            </a:xfrm>
            <a:prstGeom prst="triangle">
              <a:avLst/>
            </a:prstGeom>
            <a:solidFill>
              <a:srgbClr val="38A7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맑은 고딕"/>
                  <a:cs typeface="+mn-cs"/>
                </a:rPr>
                <a:t>C</a:t>
              </a:r>
            </a:p>
          </p:txBody>
        </p:sp>
      </p:grpSp>
      <p:sp>
        <p:nvSpPr>
          <p:cNvPr id="8" name="Dikdörtgen 7"/>
          <p:cNvSpPr/>
          <p:nvPr/>
        </p:nvSpPr>
        <p:spPr>
          <a:xfrm>
            <a:off x="122814" y="104932"/>
            <a:ext cx="11919284" cy="332623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err="1">
                <a:ln>
                  <a:noFill/>
                </a:ln>
                <a:solidFill>
                  <a:prstClr val="black"/>
                </a:solidFill>
                <a:effectLst/>
                <a:uLnTx/>
                <a:uFillTx/>
                <a:latin typeface="Arial"/>
                <a:ea typeface="맑은 고딕"/>
                <a:cs typeface="+mn-cs"/>
              </a:rPr>
              <a:t>Münire</a:t>
            </a:r>
            <a:r>
              <a:rPr kumimoji="0" lang="tr-TR" sz="2400" b="0" i="0" u="none" strike="noStrike" kern="1200" cap="none" spc="0" normalizeH="0" baseline="0" noProof="0" dirty="0">
                <a:ln>
                  <a:noFill/>
                </a:ln>
                <a:solidFill>
                  <a:prstClr val="black"/>
                </a:solidFill>
                <a:effectLst/>
                <a:uLnTx/>
                <a:uFillTx/>
                <a:latin typeface="Arial"/>
                <a:ea typeface="맑은 고딕"/>
                <a:cs typeface="+mn-cs"/>
              </a:rPr>
              <a:t> Teyze torununa bir miktar parası olduğunu ve bunu kendisine sürekli sevap kazandıracak bir hayır için harcamak istediğini söyledi. O da Afrika'da su ihtiyacı olan insanlar için bir su kuyusu açtırmanın bu amaç için uygun olacağını ifade etti. Bu teklifi ile beğenen </a:t>
            </a:r>
            <a:r>
              <a:rPr kumimoji="0" lang="tr-TR" sz="2400" b="0" i="0" u="none" strike="noStrike" kern="1200" cap="none" spc="0" normalizeH="0" baseline="0" noProof="0" dirty="0" err="1">
                <a:ln>
                  <a:noFill/>
                </a:ln>
                <a:solidFill>
                  <a:prstClr val="black"/>
                </a:solidFill>
                <a:effectLst/>
                <a:uLnTx/>
                <a:uFillTx/>
                <a:latin typeface="Arial"/>
                <a:ea typeface="맑은 고딕"/>
                <a:cs typeface="+mn-cs"/>
              </a:rPr>
              <a:t>Münire</a:t>
            </a:r>
            <a:r>
              <a:rPr kumimoji="0" lang="tr-TR" sz="2400" b="0" i="0" u="none" strike="noStrike" kern="1200" cap="none" spc="0" normalizeH="0" baseline="0" noProof="0" dirty="0">
                <a:ln>
                  <a:noFill/>
                </a:ln>
                <a:solidFill>
                  <a:prstClr val="black"/>
                </a:solidFill>
                <a:effectLst/>
                <a:uLnTx/>
                <a:uFillTx/>
                <a:latin typeface="Arial"/>
                <a:ea typeface="맑은 고딕"/>
                <a:cs typeface="+mn-cs"/>
              </a:rPr>
              <a:t> Teyze, bir su kuyusu açtırarak insanların ihtiyacını gidermekten çok mutlu oldu. Torununun iyiliğe aracılık ederek sevap kazanacak olması ise onu ayrıca sevindirdi.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Arial"/>
                <a:ea typeface="맑은 고딕"/>
                <a:cs typeface="+mn-cs"/>
              </a:rPr>
              <a:t> Bu metinden aşağıdaki sonuçlardan hangisine </a:t>
            </a:r>
            <a:r>
              <a:rPr kumimoji="0" lang="tr-TR" sz="2400" b="1" i="0" u="sng" strike="noStrike" kern="1200" cap="none" spc="0" normalizeH="0" baseline="0" noProof="0" dirty="0">
                <a:ln>
                  <a:noFill/>
                </a:ln>
                <a:solidFill>
                  <a:prstClr val="black"/>
                </a:solidFill>
                <a:effectLst/>
                <a:uLnTx/>
                <a:uFillTx/>
                <a:latin typeface="Arial"/>
                <a:ea typeface="맑은 고딕"/>
                <a:cs typeface="+mn-cs"/>
              </a:rPr>
              <a:t>ulaşılmaz?</a:t>
            </a:r>
          </a:p>
        </p:txBody>
      </p:sp>
      <p:sp>
        <p:nvSpPr>
          <p:cNvPr id="23" name="Komut Düğmesi: Geri veya Önceki 22">
            <a:hlinkClick r:id="" action="ppaction://hlinkshowjump?jump=previousslide" highlightClick="1"/>
          </p:cNvPr>
          <p:cNvSpPr/>
          <p:nvPr/>
        </p:nvSpPr>
        <p:spPr>
          <a:xfrm>
            <a:off x="10972800"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24" name="Komut Düğmesi: İleri veya Sonraki 23">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26" name="Yuvarlatılmış Dikdörtgen 25"/>
          <p:cNvSpPr/>
          <p:nvPr/>
        </p:nvSpPr>
        <p:spPr>
          <a:xfrm>
            <a:off x="9398833" y="2922077"/>
            <a:ext cx="2571792" cy="505316"/>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white"/>
                </a:solidFill>
                <a:effectLst/>
                <a:uLnTx/>
                <a:uFillTx/>
                <a:latin typeface="Arial"/>
                <a:ea typeface="맑은 고딕"/>
                <a:cs typeface="+mn-cs"/>
              </a:rPr>
              <a:t>LGS sorusu (MEB, 2020)</a:t>
            </a:r>
          </a:p>
        </p:txBody>
      </p:sp>
    </p:spTree>
    <p:custDataLst>
      <p:tags r:id="rId1"/>
    </p:custDataLst>
    <p:extLst>
      <p:ext uri="{BB962C8B-B14F-4D97-AF65-F5344CB8AC3E}">
        <p14:creationId xmlns:p14="http://schemas.microsoft.com/office/powerpoint/2010/main" val="3889195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subTnLst>
                                    <p:audio>
                                      <p:cMediaNode>
                                        <p:cTn display="0" masterRel="sameClick">
                                          <p:stCondLst>
                                            <p:cond evt="begin" delay="0">
                                              <p:tn val="5"/>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39"/>
                  </p:tgtEl>
                </p:cond>
              </p:nextCondLst>
            </p:seq>
            <p:seq concurrent="1" nextAc="seek">
              <p:cTn id="8" restart="whenNotActive" fill="hold" evtFilter="cancelBubble" nodeType="interactiveSeq">
                <p:stCondLst>
                  <p:cond evt="onClick" delay="0">
                    <p:tgtEl>
                      <p:spTgt spid="14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fade">
                                      <p:cBhvr>
                                        <p:cTn id="13" dur="500"/>
                                        <p:tgtEl>
                                          <p:spTgt spid="134"/>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2"/>
                  </p:tgtEl>
                </p:cond>
              </p:nextCondLst>
            </p:seq>
            <p:seq concurrent="1" nextAc="seek">
              <p:cTn id="14" restart="whenNotActive" fill="hold" evtFilter="cancelBubble" nodeType="interactiveSeq">
                <p:stCondLst>
                  <p:cond evt="onClick" delay="0">
                    <p:tgtEl>
                      <p:spTgt spid="145"/>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0"/>
                                        </p:tgtEl>
                                        <p:attrNameLst>
                                          <p:attrName>style.visibility</p:attrName>
                                        </p:attrNameLst>
                                      </p:cBhvr>
                                      <p:to>
                                        <p:strVal val="visible"/>
                                      </p:to>
                                    </p:set>
                                    <p:animEffect transition="in" filter="fade">
                                      <p:cBhvr>
                                        <p:cTn id="19" dur="500"/>
                                        <p:tgtEl>
                                          <p:spTgt spid="130"/>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145"/>
                  </p:tgtEl>
                </p:cond>
              </p:nextCondLst>
            </p:seq>
            <p:seq concurrent="1" nextAc="seek">
              <p:cTn id="20" restart="whenNotActive" fill="hold" evtFilter="cancelBubble" nodeType="interactiveSeq">
                <p:stCondLst>
                  <p:cond evt="onClick" delay="0">
                    <p:tgtEl>
                      <p:spTgt spid="148"/>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animEffect transition="in" filter="fade">
                                      <p:cBhvr>
                                        <p:cTn id="25" dur="500"/>
                                        <p:tgtEl>
                                          <p:spTgt spid="110"/>
                                        </p:tgtEl>
                                      </p:cBhvr>
                                    </p:animEffect>
                                  </p:childTnLst>
                                  <p:subTnLst>
                                    <p:audio>
                                      <p:cMediaNode>
                                        <p:cTn display="0" masterRel="sameClick">
                                          <p:stCondLst>
                                            <p:cond evt="begin" delay="0">
                                              <p:tn val="23"/>
                                            </p:cond>
                                          </p:stCondLst>
                                          <p:endCondLst>
                                            <p:cond evt="onStopAudio" delay="0">
                                              <p:tgtEl>
                                                <p:sldTgt/>
                                              </p:tgtEl>
                                            </p:cond>
                                          </p:endCondLst>
                                        </p:cTn>
                                        <p:tgtEl>
                                          <p:sndTgt r:embed="rId4" name="Doğru Cevap.wav"/>
                                        </p:tgtEl>
                                      </p:cMediaNode>
                                    </p:audio>
                                  </p:subTnLst>
                                </p:cTn>
                              </p:par>
                            </p:childTnLst>
                          </p:cTn>
                        </p:par>
                      </p:childTnLst>
                    </p:cTn>
                  </p:par>
                </p:childTnLst>
              </p:cTn>
              <p:nextCondLst>
                <p:cond evt="onClick" delay="0">
                  <p:tgtEl>
                    <p:spTgt spid="148"/>
                  </p:tgtEl>
                </p:cond>
              </p:nextCondLst>
            </p:seq>
          </p:childTnLst>
        </p:cTn>
      </p:par>
    </p:tnLst>
    <p:bldLst>
      <p:bldP spid="110" grpId="0" animBg="1"/>
      <p:bldP spid="130" grpId="0" animBg="1"/>
      <p:bldP spid="134" grpId="0" animBg="1"/>
      <p:bldP spid="13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8">
            <a:extLst>
              <a:ext uri="{FF2B5EF4-FFF2-40B4-BE49-F238E27FC236}">
                <a16:creationId xmlns:a16="http://schemas.microsoft.com/office/drawing/2014/main" id="{B0812D6B-BF97-4848-A313-604C17019E6A}"/>
              </a:ext>
            </a:extLst>
          </p:cNvPr>
          <p:cNvSpPr/>
          <p:nvPr/>
        </p:nvSpPr>
        <p:spPr>
          <a:xfrm>
            <a:off x="209550" y="745320"/>
            <a:ext cx="5026830" cy="571263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5" name="Group 48">
            <a:extLst>
              <a:ext uri="{FF2B5EF4-FFF2-40B4-BE49-F238E27FC236}">
                <a16:creationId xmlns:a16="http://schemas.microsoft.com/office/drawing/2014/main" id="{E075F8DB-8BAD-44EE-9FDD-EADF057445A6}"/>
              </a:ext>
            </a:extLst>
          </p:cNvPr>
          <p:cNvGrpSpPr/>
          <p:nvPr/>
        </p:nvGrpSpPr>
        <p:grpSpPr>
          <a:xfrm rot="788455">
            <a:off x="578851" y="2051740"/>
            <a:ext cx="1818594" cy="579407"/>
            <a:chOff x="4205677" y="4107137"/>
            <a:chExt cx="1454725" cy="544716"/>
          </a:xfrm>
        </p:grpSpPr>
        <p:sp>
          <p:nvSpPr>
            <p:cNvPr id="6"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rgbClr val="FD4D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a:solidFill>
                    <a:prstClr val="black"/>
                  </a:solidFill>
                  <a:latin typeface="Calibri" panose="020F0502020204030204"/>
                </a:rPr>
                <a:t>Artma</a:t>
              </a:r>
              <a:endParaRPr kumimoji="0" lang="en-US" sz="3600" b="0" i="0" u="none" strike="noStrike" kern="1200" cap="none" spc="0" normalizeH="0" baseline="0" noProof="1">
                <a:ln>
                  <a:noFill/>
                </a:ln>
                <a:solidFill>
                  <a:prstClr val="black"/>
                </a:solidFill>
                <a:effectLst/>
                <a:uLnTx/>
                <a:uFillTx/>
                <a:latin typeface="Calibri" panose="020F0502020204030204"/>
              </a:endParaRPr>
            </a:p>
          </p:txBody>
        </p:sp>
      </p:grpSp>
      <p:grpSp>
        <p:nvGrpSpPr>
          <p:cNvPr id="8" name="Group 77">
            <a:extLst>
              <a:ext uri="{FF2B5EF4-FFF2-40B4-BE49-F238E27FC236}">
                <a16:creationId xmlns:a16="http://schemas.microsoft.com/office/drawing/2014/main" id="{31C9D6FE-BD2A-412B-908C-5232F58D0DBE}"/>
              </a:ext>
            </a:extLst>
          </p:cNvPr>
          <p:cNvGrpSpPr/>
          <p:nvPr/>
        </p:nvGrpSpPr>
        <p:grpSpPr>
          <a:xfrm rot="399287">
            <a:off x="2808267" y="2071707"/>
            <a:ext cx="2215079" cy="646923"/>
            <a:chOff x="361186" y="2038655"/>
            <a:chExt cx="2831867" cy="2782727"/>
          </a:xfrm>
        </p:grpSpPr>
        <p:sp>
          <p:nvSpPr>
            <p:cNvPr id="9" name="Freeform: Shape 78">
              <a:extLst>
                <a:ext uri="{FF2B5EF4-FFF2-40B4-BE49-F238E27FC236}">
                  <a16:creationId xmlns:a16="http://schemas.microsoft.com/office/drawing/2014/main" id="{B3CAF33C-A9E9-4435-8A0A-D8167309CCBC}"/>
                </a:ext>
              </a:extLst>
            </p:cNvPr>
            <p:cNvSpPr/>
            <p:nvPr/>
          </p:nvSpPr>
          <p:spPr>
            <a:xfrm>
              <a:off x="495340" y="4486153"/>
              <a:ext cx="2582955" cy="335229"/>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473" h="599217">
                  <a:moveTo>
                    <a:pt x="0" y="0"/>
                  </a:moveTo>
                  <a:lnTo>
                    <a:pt x="2812473" y="0"/>
                  </a:lnTo>
                  <a:lnTo>
                    <a:pt x="2812473" y="599216"/>
                  </a:lnTo>
                  <a:lnTo>
                    <a:pt x="2785085" y="584277"/>
                  </a:lnTo>
                  <a:cubicBezTo>
                    <a:pt x="2432207" y="409333"/>
                    <a:pt x="1944711" y="301128"/>
                    <a:pt x="1406237" y="301128"/>
                  </a:cubicBezTo>
                  <a:cubicBezTo>
                    <a:pt x="867763" y="301128"/>
                    <a:pt x="380267" y="409333"/>
                    <a:pt x="27389" y="584277"/>
                  </a:cubicBezTo>
                  <a:lnTo>
                    <a:pt x="0" y="599217"/>
                  </a:ln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80">
              <a:extLst>
                <a:ext uri="{FF2B5EF4-FFF2-40B4-BE49-F238E27FC236}">
                  <a16:creationId xmlns:a16="http://schemas.microsoft.com/office/drawing/2014/main" id="{B3A26F4E-7EB2-4A6B-AD26-7531A29BA654}"/>
                </a:ext>
              </a:extLst>
            </p:cNvPr>
            <p:cNvSpPr/>
            <p:nvPr/>
          </p:nvSpPr>
          <p:spPr>
            <a:xfrm>
              <a:off x="380580" y="2050472"/>
              <a:ext cx="2812473" cy="540327"/>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79">
              <a:extLst>
                <a:ext uri="{FF2B5EF4-FFF2-40B4-BE49-F238E27FC236}">
                  <a16:creationId xmlns:a16="http://schemas.microsoft.com/office/drawing/2014/main" id="{8F4C5D0F-EC07-407D-91A3-2CF3ADBF90BD}"/>
                </a:ext>
              </a:extLst>
            </p:cNvPr>
            <p:cNvSpPr/>
            <p:nvPr/>
          </p:nvSpPr>
          <p:spPr>
            <a:xfrm>
              <a:off x="361186" y="2038655"/>
              <a:ext cx="2812473" cy="2770909"/>
            </a:xfrm>
            <a:prstGeom prst="rect">
              <a:avLst/>
            </a:prstGeom>
            <a:solidFill>
              <a:srgbClr val="FBAE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1">
                  <a:ln>
                    <a:noFill/>
                  </a:ln>
                  <a:solidFill>
                    <a:prstClr val="black"/>
                  </a:solidFill>
                  <a:effectLst/>
                  <a:uLnTx/>
                  <a:uFillTx/>
                  <a:latin typeface="Calibri" panose="020F0502020204030204"/>
                  <a:ea typeface="+mn-ea"/>
                  <a:cs typeface="+mn-cs"/>
                </a:rPr>
                <a:t>Çoğalma</a:t>
              </a:r>
              <a:endParaRPr kumimoji="0" lang="en-US" sz="3600" b="0" i="0" u="none" strike="noStrike" kern="1200" cap="none" spc="0" normalizeH="0" baseline="0" noProof="1">
                <a:ln>
                  <a:noFill/>
                </a:ln>
                <a:solidFill>
                  <a:prstClr val="black"/>
                </a:solidFill>
                <a:effectLst/>
                <a:uLnTx/>
                <a:uFillTx/>
                <a:latin typeface="Calibri" panose="020F0502020204030204"/>
                <a:ea typeface="+mn-ea"/>
                <a:cs typeface="+mn-cs"/>
              </a:endParaRPr>
            </a:p>
          </p:txBody>
        </p:sp>
      </p:grpSp>
      <p:grpSp>
        <p:nvGrpSpPr>
          <p:cNvPr id="12" name="Group 81">
            <a:extLst>
              <a:ext uri="{FF2B5EF4-FFF2-40B4-BE49-F238E27FC236}">
                <a16:creationId xmlns:a16="http://schemas.microsoft.com/office/drawing/2014/main" id="{448F8F48-CF04-4057-A9C5-91ECFDCE3BA1}"/>
              </a:ext>
            </a:extLst>
          </p:cNvPr>
          <p:cNvGrpSpPr/>
          <p:nvPr/>
        </p:nvGrpSpPr>
        <p:grpSpPr>
          <a:xfrm>
            <a:off x="554738" y="3177960"/>
            <a:ext cx="2710977" cy="639295"/>
            <a:chOff x="4205676" y="4107135"/>
            <a:chExt cx="1103869" cy="482564"/>
          </a:xfrm>
        </p:grpSpPr>
        <p:sp>
          <p:nvSpPr>
            <p:cNvPr id="13" name="Freeform: Shape 82">
              <a:extLst>
                <a:ext uri="{FF2B5EF4-FFF2-40B4-BE49-F238E27FC236}">
                  <a16:creationId xmlns:a16="http://schemas.microsoft.com/office/drawing/2014/main" id="{FB9C4B62-9BE1-43D7-805E-498F0E185982}"/>
                </a:ext>
              </a:extLst>
            </p:cNvPr>
            <p:cNvSpPr/>
            <p:nvPr/>
          </p:nvSpPr>
          <p:spPr>
            <a:xfrm>
              <a:off x="4226936" y="4420998"/>
              <a:ext cx="1076264" cy="168701"/>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83">
              <a:extLst>
                <a:ext uri="{FF2B5EF4-FFF2-40B4-BE49-F238E27FC236}">
                  <a16:creationId xmlns:a16="http://schemas.microsoft.com/office/drawing/2014/main" id="{21A7A64B-CB56-4E42-8B5A-4F68F361B0D1}"/>
                </a:ext>
              </a:extLst>
            </p:cNvPr>
            <p:cNvSpPr/>
            <p:nvPr/>
          </p:nvSpPr>
          <p:spPr>
            <a:xfrm>
              <a:off x="4205676" y="4107138"/>
              <a:ext cx="1103869" cy="482561"/>
            </a:xfrm>
            <a:prstGeom prst="rect">
              <a:avLst/>
            </a:prstGeom>
            <a:solidFill>
              <a:srgbClr val="E7F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4000" noProof="1">
                  <a:solidFill>
                    <a:prstClr val="black"/>
                  </a:solidFill>
                  <a:latin typeface="Calibri" panose="020F0502020204030204"/>
                </a:rPr>
                <a:t>Bereket</a:t>
              </a:r>
              <a:endParaRPr kumimoji="0" lang="en-US" sz="4000" b="0" i="0" u="none" strike="noStrike" kern="1200" cap="none" spc="0" normalizeH="0" baseline="0" noProof="1">
                <a:ln>
                  <a:noFill/>
                </a:ln>
                <a:solidFill>
                  <a:prstClr val="black"/>
                </a:solidFill>
                <a:effectLst/>
                <a:uLnTx/>
                <a:uFillTx/>
                <a:latin typeface="Calibri" panose="020F0502020204030204"/>
              </a:endParaRPr>
            </a:p>
          </p:txBody>
        </p:sp>
        <p:sp>
          <p:nvSpPr>
            <p:cNvPr id="15" name="Rectangle 84">
              <a:extLst>
                <a:ext uri="{FF2B5EF4-FFF2-40B4-BE49-F238E27FC236}">
                  <a16:creationId xmlns:a16="http://schemas.microsoft.com/office/drawing/2014/main" id="{BAE4A658-CB7A-4570-B942-DCBDDDCAAD0A}"/>
                </a:ext>
              </a:extLst>
            </p:cNvPr>
            <p:cNvSpPr/>
            <p:nvPr/>
          </p:nvSpPr>
          <p:spPr>
            <a:xfrm rot="16200000">
              <a:off x="4053772" y="4259041"/>
              <a:ext cx="482563" cy="178752"/>
            </a:xfrm>
            <a:prstGeom prst="rect">
              <a:avLst/>
            </a:prstGeom>
            <a:solidFill>
              <a:schemeClr val="tx1">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ctangle 12">
            <a:extLst>
              <a:ext uri="{FF2B5EF4-FFF2-40B4-BE49-F238E27FC236}">
                <a16:creationId xmlns:a16="http://schemas.microsoft.com/office/drawing/2014/main" id="{B583263A-C6A2-4F65-9161-C6261EA18D1F}"/>
              </a:ext>
            </a:extLst>
          </p:cNvPr>
          <p:cNvSpPr/>
          <p:nvPr/>
        </p:nvSpPr>
        <p:spPr>
          <a:xfrm>
            <a:off x="1045658" y="310924"/>
            <a:ext cx="3076399" cy="123212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Zekatın kelime anlamı</a:t>
            </a:r>
            <a:endParaRPr kumimoji="0" lang="en-US" sz="4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grpSp>
        <p:nvGrpSpPr>
          <p:cNvPr id="17" name="Group 48">
            <a:extLst>
              <a:ext uri="{FF2B5EF4-FFF2-40B4-BE49-F238E27FC236}">
                <a16:creationId xmlns:a16="http://schemas.microsoft.com/office/drawing/2014/main" id="{E075F8DB-8BAD-44EE-9FDD-EADF057445A6}"/>
              </a:ext>
            </a:extLst>
          </p:cNvPr>
          <p:cNvGrpSpPr/>
          <p:nvPr/>
        </p:nvGrpSpPr>
        <p:grpSpPr>
          <a:xfrm rot="20199039">
            <a:off x="2697320" y="3751743"/>
            <a:ext cx="2247030" cy="562882"/>
            <a:chOff x="4205677" y="4107137"/>
            <a:chExt cx="1454725" cy="544716"/>
          </a:xfrm>
        </p:grpSpPr>
        <p:sp>
          <p:nvSpPr>
            <p:cNvPr id="18"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4000" dirty="0">
                  <a:solidFill>
                    <a:prstClr val="black"/>
                  </a:solidFill>
                </a:rPr>
                <a:t>Arınma</a:t>
              </a:r>
              <a:endParaRPr kumimoji="0" lang="en-US"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grpSp>
      <p:sp>
        <p:nvSpPr>
          <p:cNvPr id="20" name="Dikdörtgen 19"/>
          <p:cNvSpPr/>
          <p:nvPr/>
        </p:nvSpPr>
        <p:spPr>
          <a:xfrm>
            <a:off x="5569412" y="2017130"/>
            <a:ext cx="6209122" cy="3570871"/>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Wingdings" panose="05000000000000000000" pitchFamily="2" charset="2"/>
              <a:buChar char="Ø"/>
            </a:pPr>
            <a:r>
              <a:rPr lang="tr-TR" sz="3200" dirty="0">
                <a:solidFill>
                  <a:prstClr val="black"/>
                </a:solidFill>
              </a:rPr>
              <a:t>Zekât, dinen </a:t>
            </a:r>
            <a:r>
              <a:rPr lang="tr-TR" sz="3200" b="1" dirty="0">
                <a:solidFill>
                  <a:prstClr val="black"/>
                </a:solidFill>
              </a:rPr>
              <a:t>zengin sayılan </a:t>
            </a:r>
            <a:r>
              <a:rPr lang="tr-TR" sz="3200" dirty="0">
                <a:solidFill>
                  <a:prstClr val="black"/>
                </a:solidFill>
              </a:rPr>
              <a:t>Müslümanların yılda bir kez mallar ve paralarının belli miktarını ihtiyaç sahiplerine vermelerine denir.</a:t>
            </a:r>
            <a:endParaRPr kumimoji="0" lang="tr-TR"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Shape 17">
            <a:extLst>
              <a:ext uri="{FF2B5EF4-FFF2-40B4-BE49-F238E27FC236}">
                <a16:creationId xmlns:a16="http://schemas.microsoft.com/office/drawing/2014/main" id="{8AC2D4E0-03DC-4925-A0E2-6A090E204125}"/>
              </a:ext>
            </a:extLst>
          </p:cNvPr>
          <p:cNvSpPr/>
          <p:nvPr/>
        </p:nvSpPr>
        <p:spPr>
          <a:xfrm>
            <a:off x="7217945" y="1460985"/>
            <a:ext cx="2912056" cy="722515"/>
          </a:xfrm>
          <a:prstGeom prst="roundRect">
            <a:avLst>
              <a:gd name="adj" fmla="val 30825"/>
            </a:avLst>
          </a:prstGeom>
          <a:solidFill>
            <a:srgbClr val="F0F7F4"/>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Zekat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2" name="Group 48">
            <a:extLst>
              <a:ext uri="{FF2B5EF4-FFF2-40B4-BE49-F238E27FC236}">
                <a16:creationId xmlns:a16="http://schemas.microsoft.com/office/drawing/2014/main" id="{E075F8DB-8BAD-44EE-9FDD-EADF057445A6}"/>
              </a:ext>
            </a:extLst>
          </p:cNvPr>
          <p:cNvGrpSpPr/>
          <p:nvPr/>
        </p:nvGrpSpPr>
        <p:grpSpPr>
          <a:xfrm rot="438301">
            <a:off x="748062" y="5023982"/>
            <a:ext cx="2925162" cy="743926"/>
            <a:chOff x="4205677" y="4107137"/>
            <a:chExt cx="1454725" cy="544716"/>
          </a:xfrm>
        </p:grpSpPr>
        <p:sp>
          <p:nvSpPr>
            <p:cNvPr id="23" name="Freeform: Shape 49">
              <a:extLst>
                <a:ext uri="{FF2B5EF4-FFF2-40B4-BE49-F238E27FC236}">
                  <a16:creationId xmlns:a16="http://schemas.microsoft.com/office/drawing/2014/main" id="{2AC59A70-4F5B-41CE-8FA3-2CA95D2F18D8}"/>
                </a:ext>
              </a:extLst>
            </p:cNvPr>
            <p:cNvSpPr/>
            <p:nvPr/>
          </p:nvSpPr>
          <p:spPr>
            <a:xfrm>
              <a:off x="4265036" y="4478457"/>
              <a:ext cx="1350521" cy="173394"/>
            </a:xfrm>
            <a:custGeom>
              <a:avLst/>
              <a:gdLst>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599217 h 599217"/>
                <a:gd name="connsiteX0" fmla="*/ 0 w 2812473"/>
                <a:gd name="connsiteY0" fmla="*/ 0 h 599217"/>
                <a:gd name="connsiteX1" fmla="*/ 2812473 w 2812473"/>
                <a:gd name="connsiteY1" fmla="*/ 0 h 599217"/>
                <a:gd name="connsiteX2" fmla="*/ 2812473 w 2812473"/>
                <a:gd name="connsiteY2" fmla="*/ 599216 h 599217"/>
                <a:gd name="connsiteX3" fmla="*/ 2785085 w 2812473"/>
                <a:gd name="connsiteY3" fmla="*/ 584277 h 599217"/>
                <a:gd name="connsiteX4" fmla="*/ 1406237 w 2812473"/>
                <a:gd name="connsiteY4" fmla="*/ 301128 h 599217"/>
                <a:gd name="connsiteX5" fmla="*/ 27389 w 2812473"/>
                <a:gd name="connsiteY5" fmla="*/ 584277 h 599217"/>
                <a:gd name="connsiteX6" fmla="*/ 0 w 2812473"/>
                <a:gd name="connsiteY6" fmla="*/ 0 h 599217"/>
                <a:gd name="connsiteX0" fmla="*/ 30550 w 2843023"/>
                <a:gd name="connsiteY0" fmla="*/ 0 h 599217"/>
                <a:gd name="connsiteX1" fmla="*/ 2843023 w 2843023"/>
                <a:gd name="connsiteY1" fmla="*/ 0 h 599217"/>
                <a:gd name="connsiteX2" fmla="*/ 2843023 w 2843023"/>
                <a:gd name="connsiteY2" fmla="*/ 599216 h 599217"/>
                <a:gd name="connsiteX3" fmla="*/ 2815635 w 2843023"/>
                <a:gd name="connsiteY3" fmla="*/ 584277 h 599217"/>
                <a:gd name="connsiteX4" fmla="*/ 1436787 w 2843023"/>
                <a:gd name="connsiteY4" fmla="*/ 301128 h 599217"/>
                <a:gd name="connsiteX5" fmla="*/ 30550 w 2843023"/>
                <a:gd name="connsiteY5" fmla="*/ 0 h 599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43023" h="599217">
                  <a:moveTo>
                    <a:pt x="30550" y="0"/>
                  </a:moveTo>
                  <a:lnTo>
                    <a:pt x="2843023" y="0"/>
                  </a:lnTo>
                  <a:lnTo>
                    <a:pt x="2843023" y="599216"/>
                  </a:lnTo>
                  <a:lnTo>
                    <a:pt x="2815635" y="584277"/>
                  </a:lnTo>
                  <a:cubicBezTo>
                    <a:pt x="2462757" y="409333"/>
                    <a:pt x="1975261" y="301128"/>
                    <a:pt x="1436787" y="301128"/>
                  </a:cubicBezTo>
                  <a:cubicBezTo>
                    <a:pt x="972606" y="203749"/>
                    <a:pt x="-203823" y="50188"/>
                    <a:pt x="30550" y="0"/>
                  </a:cubicBezTo>
                  <a:close/>
                </a:path>
              </a:pathLst>
            </a:custGeom>
            <a:solidFill>
              <a:schemeClr val="bg2">
                <a:lumMod val="90000"/>
              </a:schemeClr>
            </a:solidFill>
            <a:ln>
              <a:noFill/>
            </a:ln>
            <a:effectLst>
              <a:outerShdw blurRad="63500" dist="88900" dir="5400000" algn="t"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50">
              <a:extLst>
                <a:ext uri="{FF2B5EF4-FFF2-40B4-BE49-F238E27FC236}">
                  <a16:creationId xmlns:a16="http://schemas.microsoft.com/office/drawing/2014/main" id="{463A0335-306A-4629-AE3E-8397D4A893A3}"/>
                </a:ext>
              </a:extLst>
            </p:cNvPr>
            <p:cNvSpPr/>
            <p:nvPr/>
          </p:nvSpPr>
          <p:spPr>
            <a:xfrm>
              <a:off x="4205677" y="4107137"/>
              <a:ext cx="1454725" cy="544716"/>
            </a:xfrm>
            <a:prstGeom prst="rect">
              <a:avLst/>
            </a:prstGeom>
            <a:solidFill>
              <a:srgbClr val="F267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tr-TR" sz="4000" dirty="0">
                  <a:solidFill>
                    <a:prstClr val="black"/>
                  </a:solidFill>
                </a:rPr>
                <a:t>Temizlenme</a:t>
              </a:r>
              <a:endParaRPr kumimoji="0" lang="en-US" sz="4000" b="0" i="0" u="none" strike="noStrike" kern="1200" cap="none" spc="0" normalizeH="0" baseline="0" noProof="1">
                <a:ln>
                  <a:noFill/>
                </a:ln>
                <a:solidFill>
                  <a:prstClr val="black"/>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40343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0"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Düz Bağlayıcı 8"/>
          <p:cNvCxnSpPr/>
          <p:nvPr/>
        </p:nvCxnSpPr>
        <p:spPr>
          <a:xfrm>
            <a:off x="4436359" y="1200561"/>
            <a:ext cx="5100354" cy="53844"/>
          </a:xfrm>
          <a:prstGeom prst="line">
            <a:avLst/>
          </a:prstGeom>
          <a:ln w="76200">
            <a:solidFill>
              <a:srgbClr val="48D1AA"/>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618EF84-3F06-4321-BB6F-2EC3435EA1D2}"/>
              </a:ext>
            </a:extLst>
          </p:cNvPr>
          <p:cNvSpPr/>
          <p:nvPr/>
        </p:nvSpPr>
        <p:spPr>
          <a:xfrm rot="5400000" flipV="1">
            <a:off x="2049199" y="-1127138"/>
            <a:ext cx="1646104" cy="4522453"/>
          </a:xfrm>
          <a:prstGeom prst="roundRect">
            <a:avLst/>
          </a:prstGeom>
          <a:gradFill flip="none" rotWithShape="1">
            <a:gsLst>
              <a:gs pos="100000">
                <a:schemeClr val="bg1">
                  <a:lumMod val="95000"/>
                </a:schemeClr>
              </a:gs>
              <a:gs pos="0">
                <a:schemeClr val="bg1"/>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60">
            <a:extLst>
              <a:ext uri="{FF2B5EF4-FFF2-40B4-BE49-F238E27FC236}">
                <a16:creationId xmlns:a16="http://schemas.microsoft.com/office/drawing/2014/main" id="{F9A347F6-21F8-4498-810E-1BA4EA84A413}"/>
              </a:ext>
            </a:extLst>
          </p:cNvPr>
          <p:cNvSpPr txBox="1"/>
          <p:nvPr/>
        </p:nvSpPr>
        <p:spPr>
          <a:xfrm>
            <a:off x="675907" y="780145"/>
            <a:ext cx="43926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ea typeface="Open Sans Semibold" panose="020B0706030804020204" pitchFamily="34" charset="0"/>
                <a:cs typeface="Open Sans Semibold" panose="020B0706030804020204" pitchFamily="34" charset="0"/>
              </a:rPr>
              <a:t>Fıtır Sadakası</a:t>
            </a:r>
            <a:r>
              <a:rPr kumimoji="0" lang="tr-TR" sz="4000" b="0" i="0" u="none" strike="noStrike" kern="1200" cap="none" spc="0" normalizeH="0" baseline="0" noProof="0" dirty="0">
                <a:ln>
                  <a:noFill/>
                </a:ln>
                <a:solidFill>
                  <a:prstClr val="black"/>
                </a:solidFill>
                <a:effectLst/>
                <a:uLnTx/>
                <a:uFillTx/>
              </a:rPr>
              <a:t> </a:t>
            </a:r>
            <a:r>
              <a:rPr kumimoji="0" lang="tr-TR" sz="4000" b="1" i="0" u="none" strike="noStrike" kern="1200" cap="none" spc="0" normalizeH="0" baseline="0" noProof="0" dirty="0">
                <a:ln>
                  <a:noFill/>
                </a:ln>
                <a:solidFill>
                  <a:prstClr val="black"/>
                </a:solidFill>
                <a:effectLst/>
                <a:uLnTx/>
                <a:uFillTx/>
              </a:rPr>
              <a:t>(Fitre)</a:t>
            </a:r>
            <a:endParaRPr kumimoji="0" lang="tr-TR" sz="4000" b="1" i="0" u="none" strike="noStrike" kern="1200" cap="none" spc="0" normalizeH="0" baseline="0" noProof="0" dirty="0">
              <a:ln>
                <a:noFill/>
              </a:ln>
              <a:solidFill>
                <a:prstClr val="black"/>
              </a:solidFill>
              <a:effectLst/>
              <a:uLnTx/>
              <a:uFillTx/>
              <a:ea typeface="Open Sans Semibold" panose="020B0706030804020204" pitchFamily="34" charset="0"/>
              <a:cs typeface="Open Sans Semibold" panose="020B0706030804020204" pitchFamily="34" charset="0"/>
            </a:endParaRPr>
          </a:p>
        </p:txBody>
      </p:sp>
      <p:pic>
        <p:nvPicPr>
          <p:cNvPr id="12" name="Resim 11"/>
          <p:cNvPicPr>
            <a:picLocks noChangeAspect="1"/>
          </p:cNvPicPr>
          <p:nvPr/>
        </p:nvPicPr>
        <p:blipFill>
          <a:blip r:embed="rId4"/>
          <a:stretch>
            <a:fillRect/>
          </a:stretch>
        </p:blipFill>
        <p:spPr>
          <a:xfrm>
            <a:off x="198587" y="2411255"/>
            <a:ext cx="5287813" cy="3716829"/>
          </a:xfrm>
          <a:prstGeom prst="rect">
            <a:avLst/>
          </a:prstGeom>
        </p:spPr>
      </p:pic>
      <p:cxnSp>
        <p:nvCxnSpPr>
          <p:cNvPr id="15" name="Düz Bağlayıcı 14"/>
          <p:cNvCxnSpPr/>
          <p:nvPr/>
        </p:nvCxnSpPr>
        <p:spPr>
          <a:xfrm flipH="1">
            <a:off x="9512451" y="1227483"/>
            <a:ext cx="12131" cy="1670913"/>
          </a:xfrm>
          <a:prstGeom prst="line">
            <a:avLst/>
          </a:prstGeom>
          <a:ln w="76200">
            <a:solidFill>
              <a:srgbClr val="48D1AA"/>
            </a:solidFill>
          </a:ln>
        </p:spPr>
        <p:style>
          <a:lnRef idx="1">
            <a:schemeClr val="accent1"/>
          </a:lnRef>
          <a:fillRef idx="0">
            <a:schemeClr val="accent1"/>
          </a:fillRef>
          <a:effectRef idx="0">
            <a:schemeClr val="accent1"/>
          </a:effectRef>
          <a:fontRef idx="minor">
            <a:schemeClr val="tx1"/>
          </a:fontRef>
        </p:style>
      </p:cxnSp>
      <p:sp>
        <p:nvSpPr>
          <p:cNvPr id="10" name="Yuvarlatılmış Dikdörtgen 9"/>
          <p:cNvSpPr/>
          <p:nvPr/>
        </p:nvSpPr>
        <p:spPr>
          <a:xfrm>
            <a:off x="5775158" y="2411256"/>
            <a:ext cx="6180281" cy="3877250"/>
          </a:xfrm>
          <a:prstGeom prst="roundRect">
            <a:avLst>
              <a:gd name="adj" fmla="val 3248"/>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Ramazan ayında verilen bir sadakadır. </a:t>
            </a: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Ailedeki her birey için bir tane fitre verilir.</a:t>
            </a:r>
          </a:p>
        </p:txBody>
      </p:sp>
    </p:spTree>
    <p:custDataLst>
      <p:tags r:id="rId1"/>
    </p:custDataLst>
    <p:extLst>
      <p:ext uri="{BB962C8B-B14F-4D97-AF65-F5344CB8AC3E}">
        <p14:creationId xmlns:p14="http://schemas.microsoft.com/office/powerpoint/2010/main" val="393411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7">
            <a:extLst>
              <a:ext uri="{FF2B5EF4-FFF2-40B4-BE49-F238E27FC236}">
                <a16:creationId xmlns:a16="http://schemas.microsoft.com/office/drawing/2014/main" id="{20077600-62DF-4D0C-B276-1796769E4A5D}"/>
              </a:ext>
            </a:extLst>
          </p:cNvPr>
          <p:cNvSpPr/>
          <p:nvPr/>
        </p:nvSpPr>
        <p:spPr>
          <a:xfrm rot="5400000">
            <a:off x="-1202075" y="1618206"/>
            <a:ext cx="5576289" cy="2797410"/>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 name="Right Triangle 28">
            <a:extLst>
              <a:ext uri="{FF2B5EF4-FFF2-40B4-BE49-F238E27FC236}">
                <a16:creationId xmlns:a16="http://schemas.microsoft.com/office/drawing/2014/main" id="{9B1C5502-E557-4BF0-AD6A-FE6514C2885C}"/>
              </a:ext>
            </a:extLst>
          </p:cNvPr>
          <p:cNvSpPr/>
          <p:nvPr/>
        </p:nvSpPr>
        <p:spPr>
          <a:xfrm rot="5400000">
            <a:off x="167491" y="248641"/>
            <a:ext cx="1974574" cy="1934819"/>
          </a:xfrm>
          <a:prstGeom prst="rtTriangle">
            <a:avLst/>
          </a:prstGeom>
          <a:solidFill>
            <a:srgbClr val="48D1AA"/>
          </a:soli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Rounded Corners 29">
            <a:extLst>
              <a:ext uri="{FF2B5EF4-FFF2-40B4-BE49-F238E27FC236}">
                <a16:creationId xmlns:a16="http://schemas.microsoft.com/office/drawing/2014/main" id="{4453CDB8-A9D0-445C-9D23-D5025BB61289}"/>
              </a:ext>
            </a:extLst>
          </p:cNvPr>
          <p:cNvSpPr/>
          <p:nvPr/>
        </p:nvSpPr>
        <p:spPr>
          <a:xfrm>
            <a:off x="352028" y="3487225"/>
            <a:ext cx="2440562" cy="141456"/>
          </a:xfrm>
          <a:prstGeom prst="roundRect">
            <a:avLst>
              <a:gd name="adj" fmla="val 50000"/>
            </a:avLst>
          </a:prstGeom>
          <a:solidFill>
            <a:srgbClr val="48D1AA"/>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30">
            <a:extLst>
              <a:ext uri="{FF2B5EF4-FFF2-40B4-BE49-F238E27FC236}">
                <a16:creationId xmlns:a16="http://schemas.microsoft.com/office/drawing/2014/main" id="{2D07F2AE-D226-4549-A6E3-BB048AD11A19}"/>
              </a:ext>
            </a:extLst>
          </p:cNvPr>
          <p:cNvSpPr txBox="1"/>
          <p:nvPr/>
        </p:nvSpPr>
        <p:spPr>
          <a:xfrm>
            <a:off x="352028" y="238465"/>
            <a:ext cx="900274" cy="1200329"/>
          </a:xfrm>
          <a:prstGeom prst="rect">
            <a:avLst/>
          </a:prstGeom>
          <a:noFill/>
        </p:spPr>
        <p:txBody>
          <a:bodyPr wrap="square" rtlCol="0">
            <a:spAutoFit/>
          </a:bodyPr>
          <a:lstStyle/>
          <a:p>
            <a:r>
              <a:rPr lang="tr-TR" sz="7200" dirty="0">
                <a:solidFill>
                  <a:schemeClr val="tx1">
                    <a:lumMod val="75000"/>
                    <a:lumOff val="25000"/>
                  </a:schemeClr>
                </a:solidFill>
                <a:latin typeface="Arial Black" panose="020B0A04020102020204" pitchFamily="34" charset="0"/>
              </a:rPr>
              <a:t>8</a:t>
            </a:r>
            <a:endParaRPr lang="en-IN" sz="7200" dirty="0">
              <a:solidFill>
                <a:schemeClr val="tx1">
                  <a:lumMod val="75000"/>
                  <a:lumOff val="25000"/>
                </a:schemeClr>
              </a:solidFill>
              <a:latin typeface="Arial Black" panose="020B0A04020102020204" pitchFamily="34" charset="0"/>
            </a:endParaRPr>
          </a:p>
        </p:txBody>
      </p:sp>
      <p:sp>
        <p:nvSpPr>
          <p:cNvPr id="7" name="TextBox 31">
            <a:extLst>
              <a:ext uri="{FF2B5EF4-FFF2-40B4-BE49-F238E27FC236}">
                <a16:creationId xmlns:a16="http://schemas.microsoft.com/office/drawing/2014/main" id="{8D116CDA-41A4-436D-BFE0-0F671105FF46}"/>
              </a:ext>
            </a:extLst>
          </p:cNvPr>
          <p:cNvSpPr txBox="1"/>
          <p:nvPr/>
        </p:nvSpPr>
        <p:spPr>
          <a:xfrm>
            <a:off x="0" y="1664670"/>
            <a:ext cx="3172138" cy="1754326"/>
          </a:xfrm>
          <a:prstGeom prst="rect">
            <a:avLst/>
          </a:prstGeom>
          <a:noFill/>
        </p:spPr>
        <p:txBody>
          <a:bodyPr wrap="square" rtlCol="0">
            <a:spAutoFit/>
          </a:bodyPr>
          <a:lstStyle/>
          <a:p>
            <a:pPr algn="ctr"/>
            <a:r>
              <a:rPr lang="tr-TR" sz="3600" b="1" spc="300" dirty="0">
                <a:solidFill>
                  <a:schemeClr val="tx1">
                    <a:lumMod val="75000"/>
                    <a:lumOff val="25000"/>
                  </a:schemeClr>
                </a:solidFill>
                <a:latin typeface="Calibri Light" panose="020F0302020204030204" pitchFamily="34" charset="0"/>
                <a:cs typeface="Calibri Light" panose="020F0302020204030204" pitchFamily="34" charset="0"/>
              </a:rPr>
              <a:t>Zekat ve sadaka nasıl verilmelidir?</a:t>
            </a:r>
            <a:endParaRPr lang="en-IN" sz="3600" b="1" spc="3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8" name="Graphic 33" descr="Network">
            <a:extLst>
              <a:ext uri="{FF2B5EF4-FFF2-40B4-BE49-F238E27FC236}">
                <a16:creationId xmlns:a16="http://schemas.microsoft.com/office/drawing/2014/main" id="{9286368C-A363-49BD-BFA3-B1797CDD0DD6}"/>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940415" y="3820529"/>
            <a:ext cx="1263788" cy="1263788"/>
          </a:xfrm>
          <a:prstGeom prst="rect">
            <a:avLst/>
          </a:prstGeom>
          <a:noFill/>
          <a:ln>
            <a:noFill/>
          </a:ln>
        </p:spPr>
      </p:pic>
      <p:sp>
        <p:nvSpPr>
          <p:cNvPr id="9" name="3 Yuvarlatılmış Dikdörtgen"/>
          <p:cNvSpPr/>
          <p:nvPr/>
        </p:nvSpPr>
        <p:spPr>
          <a:xfrm>
            <a:off x="3336799" y="228764"/>
            <a:ext cx="8716656" cy="2306185"/>
          </a:xfrm>
          <a:prstGeom prst="roundRect">
            <a:avLst>
              <a:gd name="adj" fmla="val 5744"/>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fontAlgn="base"/>
            <a:r>
              <a:rPr lang="tr-TR" sz="2800" dirty="0"/>
              <a:t>“Ey iman edenler! Servetini gösteriş ve övgü için harcayan, Allah'a ve ahiret gününe inanmayan kişinin yaptığı gibi, iyiliklerinizi başa kakarak ve (muhtaç kimsenin duygularını) inciterek sadakalarınızı boşa çıkarmayın”</a:t>
            </a:r>
          </a:p>
        </p:txBody>
      </p:sp>
      <p:sp>
        <p:nvSpPr>
          <p:cNvPr id="10" name="Yuvarlatılmış Dikdörtgen 9"/>
          <p:cNvSpPr/>
          <p:nvPr/>
        </p:nvSpPr>
        <p:spPr>
          <a:xfrm>
            <a:off x="5809519" y="2254776"/>
            <a:ext cx="4842118" cy="638173"/>
          </a:xfrm>
          <a:prstGeom prst="roundRect">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Bakara suresi, 264. Ayet</a:t>
            </a:r>
          </a:p>
        </p:txBody>
      </p:sp>
      <p:sp>
        <p:nvSpPr>
          <p:cNvPr id="11" name="3 Yuvarlatılmış Dikdörtgen"/>
          <p:cNvSpPr/>
          <p:nvPr/>
        </p:nvSpPr>
        <p:spPr>
          <a:xfrm>
            <a:off x="3336799" y="3088188"/>
            <a:ext cx="8716656" cy="2306185"/>
          </a:xfrm>
          <a:prstGeom prst="roundRect">
            <a:avLst>
              <a:gd name="adj" fmla="val 5744"/>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just"/>
            <a:r>
              <a:rPr lang="tr-TR" sz="2800" dirty="0"/>
              <a:t>“Sadakları (zekât ve benzeri hayırları) açıktan yapmanız güzeldir; ama muhtaca gizlice vermeniz sizin için daha hayırlıdır. Allah bu sebeple sizin günahlarınızı örter Allah yaptığınız her şeyden haberdardır.”</a:t>
            </a:r>
          </a:p>
        </p:txBody>
      </p:sp>
      <p:sp>
        <p:nvSpPr>
          <p:cNvPr id="12" name="Yuvarlatılmış Dikdörtgen 11"/>
          <p:cNvSpPr/>
          <p:nvPr/>
        </p:nvSpPr>
        <p:spPr>
          <a:xfrm>
            <a:off x="5809519" y="5132111"/>
            <a:ext cx="4842118" cy="531139"/>
          </a:xfrm>
          <a:prstGeom prst="roundRect">
            <a:avLst/>
          </a:prstGeom>
          <a:solidFill>
            <a:srgbClr val="EE1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dirty="0"/>
              <a:t>Bakara suresi, 271. Ayet</a:t>
            </a:r>
          </a:p>
        </p:txBody>
      </p:sp>
      <p:sp>
        <p:nvSpPr>
          <p:cNvPr id="13" name="7 Yuvarlatılmış Dikdörtgen"/>
          <p:cNvSpPr/>
          <p:nvPr/>
        </p:nvSpPr>
        <p:spPr>
          <a:xfrm>
            <a:off x="2327564" y="5805056"/>
            <a:ext cx="9725892" cy="77585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tr-TR" sz="2800" dirty="0"/>
              <a:t>Ayetlere göre zekat ve sadak verilirken nelere dikkat edilmelidir?</a:t>
            </a:r>
          </a:p>
        </p:txBody>
      </p:sp>
    </p:spTree>
    <p:custDataLst>
      <p:tags r:id="rId1"/>
    </p:custDataLst>
    <p:extLst>
      <p:ext uri="{BB962C8B-B14F-4D97-AF65-F5344CB8AC3E}">
        <p14:creationId xmlns:p14="http://schemas.microsoft.com/office/powerpoint/2010/main" val="394677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14801" t="39899" r="2643" b="-1531"/>
          <a:stretch/>
        </p:blipFill>
        <p:spPr>
          <a:xfrm>
            <a:off x="-256673" y="1379621"/>
            <a:ext cx="5053263" cy="5284690"/>
          </a:xfrm>
          <a:prstGeom prst="rect">
            <a:avLst/>
          </a:prstGeom>
        </p:spPr>
      </p:pic>
      <p:sp>
        <p:nvSpPr>
          <p:cNvPr id="4" name="Speech Bubble: Rectangle 33">
            <a:extLst>
              <a:ext uri="{FF2B5EF4-FFF2-40B4-BE49-F238E27FC236}">
                <a16:creationId xmlns:a16="http://schemas.microsoft.com/office/drawing/2014/main" id="{E98B0E01-0BB2-4F23-8023-6B2F50C2E725}"/>
              </a:ext>
            </a:extLst>
          </p:cNvPr>
          <p:cNvSpPr/>
          <p:nvPr/>
        </p:nvSpPr>
        <p:spPr>
          <a:xfrm>
            <a:off x="4363454" y="3724777"/>
            <a:ext cx="7668126" cy="2226844"/>
          </a:xfrm>
          <a:prstGeom prst="wedgeRectCallout">
            <a:avLst>
              <a:gd name="adj1" fmla="val -75716"/>
              <a:gd name="adj2" fmla="val -72524"/>
            </a:avLst>
          </a:prstGeom>
          <a:solidFill>
            <a:schemeClr val="accent4">
              <a:lumMod val="40000"/>
              <a:lumOff val="60000"/>
            </a:schemeClr>
          </a:solidFill>
          <a:ln w="38100">
            <a:solidFill>
              <a:srgbClr val="B0B72F"/>
            </a:solidFill>
          </a:ln>
          <a:effectLst>
            <a:outerShdw blurRad="50800" dist="635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lIns="182880" tIns="91440" rIns="182880" bIns="91440" rtlCol="0" anchor="ctr"/>
          <a:lstStyle/>
          <a:p>
            <a:pPr algn="just">
              <a:spcAft>
                <a:spcPts val="1200"/>
              </a:spcAft>
              <a:defRPr/>
            </a:pPr>
            <a:r>
              <a:rPr kumimoji="0" lang="tr-TR" sz="3200" b="0" i="0" u="none" strike="noStrike" kern="1200" cap="none" spc="0" normalizeH="0" baseline="0" noProof="1">
                <a:ln>
                  <a:noFill/>
                </a:ln>
                <a:solidFill>
                  <a:schemeClr val="tx1">
                    <a:lumMod val="95000"/>
                    <a:lumOff val="5000"/>
                  </a:schemeClr>
                </a:solidFill>
                <a:effectLst/>
                <a:uLnTx/>
                <a:uFillTx/>
              </a:rPr>
              <a:t>Ayetteki </a:t>
            </a:r>
            <a:r>
              <a:rPr lang="tr-TR" sz="3200" b="1" dirty="0">
                <a:solidFill>
                  <a:schemeClr val="tx1">
                    <a:lumMod val="95000"/>
                    <a:lumOff val="5000"/>
                  </a:schemeClr>
                </a:solidFill>
              </a:rPr>
              <a:t>“sadakalarınızı (Allah katında) geçersiz kılmayınız</a:t>
            </a:r>
            <a:r>
              <a:rPr lang="tr-TR" sz="3200" b="1" noProof="1">
                <a:solidFill>
                  <a:schemeClr val="tx1">
                    <a:lumMod val="95000"/>
                    <a:lumOff val="5000"/>
                  </a:schemeClr>
                </a:solidFill>
              </a:rPr>
              <a:t>.</a:t>
            </a:r>
            <a:r>
              <a:rPr lang="tr-TR" sz="3200" b="1" dirty="0">
                <a:solidFill>
                  <a:schemeClr val="tx1">
                    <a:lumMod val="95000"/>
                    <a:lumOff val="5000"/>
                  </a:schemeClr>
                </a:solidFill>
              </a:rPr>
              <a:t> ” </a:t>
            </a:r>
            <a:r>
              <a:rPr lang="tr-TR" sz="3200" dirty="0">
                <a:solidFill>
                  <a:schemeClr val="tx1">
                    <a:lumMod val="95000"/>
                    <a:lumOff val="5000"/>
                  </a:schemeClr>
                </a:solidFill>
              </a:rPr>
              <a:t>ifadesinden neler anlıyorsunuz</a:t>
            </a:r>
            <a:r>
              <a:rPr lang="tr-TR" sz="3200" b="1" dirty="0">
                <a:solidFill>
                  <a:schemeClr val="tx1">
                    <a:lumMod val="95000"/>
                    <a:lumOff val="5000"/>
                  </a:schemeClr>
                </a:solidFill>
              </a:rPr>
              <a:t>?</a:t>
            </a:r>
          </a:p>
        </p:txBody>
      </p:sp>
      <p:sp>
        <p:nvSpPr>
          <p:cNvPr id="5" name="Dikdörtgen 4"/>
          <p:cNvSpPr/>
          <p:nvPr/>
        </p:nvSpPr>
        <p:spPr>
          <a:xfrm>
            <a:off x="3609474" y="256674"/>
            <a:ext cx="8277724" cy="2739211"/>
          </a:xfrm>
          <a:prstGeom prst="rect">
            <a:avLst/>
          </a:prstGeom>
          <a:solidFill>
            <a:schemeClr val="accent4">
              <a:lumMod val="40000"/>
              <a:lumOff val="60000"/>
            </a:schemeClr>
          </a:solidFill>
          <a:ln>
            <a:solidFill>
              <a:schemeClr val="accent1"/>
            </a:solidFill>
          </a:ln>
        </p:spPr>
        <p:txBody>
          <a:bodyPr wrap="square">
            <a:spAutoFit/>
          </a:bodyPr>
          <a:lstStyle/>
          <a:p>
            <a:pPr algn="just">
              <a:lnSpc>
                <a:spcPct val="150000"/>
              </a:lnSpc>
            </a:pPr>
            <a:r>
              <a:rPr lang="tr-TR" sz="3200" dirty="0"/>
              <a:t>“Ey iman edenler!.. Başa kakmak ve incitmek suretiyle yaptığınız  sadakalarınızı (Allah katında) geçersiz kılmayınız...”</a:t>
            </a:r>
          </a:p>
          <a:p>
            <a:pPr algn="r"/>
            <a:r>
              <a:rPr lang="tr-TR" sz="2800" b="1" dirty="0"/>
              <a:t>Bakara suresi, 264. ayet</a:t>
            </a:r>
            <a:endParaRPr lang="tr-TR" sz="4400" b="1" dirty="0"/>
          </a:p>
        </p:txBody>
      </p:sp>
    </p:spTree>
    <p:extLst>
      <p:ext uri="{BB962C8B-B14F-4D97-AF65-F5344CB8AC3E}">
        <p14:creationId xmlns:p14="http://schemas.microsoft.com/office/powerpoint/2010/main" val="396524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4297;p40"/>
          <p:cNvSpPr/>
          <p:nvPr/>
        </p:nvSpPr>
        <p:spPr>
          <a:xfrm>
            <a:off x="0" y="3147788"/>
            <a:ext cx="3465094" cy="1824262"/>
          </a:xfrm>
          <a:prstGeom prst="roundRect">
            <a:avLst>
              <a:gd name="adj" fmla="val 7732"/>
            </a:avLst>
          </a:prstGeom>
          <a:solidFill>
            <a:srgbClr val="FFFFFF"/>
          </a:solidFill>
          <a:ln>
            <a:solidFill>
              <a:srgbClr val="DC2F02"/>
            </a:solid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tr-TR" sz="2800" b="0" i="0" u="none" strike="noStrike" kern="0" cap="none" spc="0" normalizeH="0" baseline="0" noProof="0" dirty="0">
                <a:ln>
                  <a:noFill/>
                </a:ln>
                <a:solidFill>
                  <a:srgbClr val="000000"/>
                </a:solidFill>
                <a:effectLst/>
                <a:uLnTx/>
                <a:uFillTx/>
                <a:latin typeface="Arial"/>
                <a:ea typeface="맑은 고딕"/>
                <a:cs typeface="Arial"/>
                <a:sym typeface="Arial"/>
              </a:rPr>
              <a:t>Sadaka ve zekat verirken dikkat edilmesi gerekenler </a:t>
            </a:r>
            <a:endParaRPr kumimoji="0" sz="2800" b="0" i="0" u="none" strike="noStrike" kern="0" cap="none" spc="0" normalizeH="0" baseline="0" noProof="0" dirty="0">
              <a:ln>
                <a:noFill/>
              </a:ln>
              <a:solidFill>
                <a:srgbClr val="000000"/>
              </a:solidFill>
              <a:effectLst/>
              <a:uLnTx/>
              <a:uFillTx/>
              <a:latin typeface="Arial"/>
              <a:ea typeface="맑은 고딕"/>
              <a:cs typeface="Arial"/>
              <a:sym typeface="Arial"/>
            </a:endParaRPr>
          </a:p>
        </p:txBody>
      </p:sp>
      <p:sp>
        <p:nvSpPr>
          <p:cNvPr id="51" name="Dikdörtgen 50"/>
          <p:cNvSpPr/>
          <p:nvPr/>
        </p:nvSpPr>
        <p:spPr>
          <a:xfrm>
            <a:off x="3866147" y="683477"/>
            <a:ext cx="7236000" cy="523220"/>
          </a:xfrm>
          <a:prstGeom prst="rect">
            <a:avLst/>
          </a:prstGeom>
          <a:ln w="28575">
            <a:solidFill>
              <a:schemeClr val="accent6">
                <a:lumMod val="75000"/>
              </a:schemeClr>
            </a:solidFill>
          </a:ln>
        </p:spPr>
        <p:txBody>
          <a:bodyPr wrap="square">
            <a:spAutoFit/>
          </a:bodyPr>
          <a:lstStyle/>
          <a:p>
            <a:pPr marL="457200" lvl="0" indent="-457200" algn="just">
              <a:buFont typeface="Wingdings" panose="05000000000000000000" pitchFamily="2" charset="2"/>
              <a:buChar char="Ø"/>
            </a:pPr>
            <a:r>
              <a:rPr lang="tr-TR" sz="2800" dirty="0">
                <a:solidFill>
                  <a:prstClr val="black"/>
                </a:solidFill>
                <a:latin typeface="Calibri" panose="020F0502020204030204" pitchFamily="34" charset="0"/>
                <a:cs typeface="Calibri" panose="020F0502020204030204" pitchFamily="34" charset="0"/>
              </a:rPr>
              <a:t>ibadet için </a:t>
            </a:r>
            <a:r>
              <a:rPr lang="tr-TR" sz="2800" b="1" dirty="0">
                <a:solidFill>
                  <a:prstClr val="black"/>
                </a:solidFill>
                <a:latin typeface="Calibri" panose="020F0502020204030204" pitchFamily="34" charset="0"/>
                <a:cs typeface="Calibri" panose="020F0502020204030204" pitchFamily="34" charset="0"/>
              </a:rPr>
              <a:t>niyet</a:t>
            </a:r>
            <a:r>
              <a:rPr lang="tr-TR" sz="2800" dirty="0">
                <a:solidFill>
                  <a:prstClr val="black"/>
                </a:solidFill>
                <a:latin typeface="Calibri" panose="020F0502020204030204" pitchFamily="34" charset="0"/>
                <a:cs typeface="Calibri" panose="020F0502020204030204" pitchFamily="34" charset="0"/>
              </a:rPr>
              <a:t> ile yapmalıdır.</a:t>
            </a:r>
            <a:endParaRPr kumimoji="0" lang="tr-TR" sz="28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52" name="Dikdörtgen 51"/>
          <p:cNvSpPr/>
          <p:nvPr/>
        </p:nvSpPr>
        <p:spPr>
          <a:xfrm>
            <a:off x="3866147" y="1815945"/>
            <a:ext cx="7236000" cy="954107"/>
          </a:xfrm>
          <a:prstGeom prst="rect">
            <a:avLst/>
          </a:prstGeom>
          <a:ln w="28575">
            <a:solidFill>
              <a:schemeClr val="accent2">
                <a:lumMod val="60000"/>
                <a:lumOff val="40000"/>
              </a:schemeClr>
            </a:solidFill>
          </a:ln>
        </p:spPr>
        <p:txBody>
          <a:bodyPr wrap="square">
            <a:spAutoFit/>
          </a:bodyPr>
          <a:lstStyle/>
          <a:p>
            <a:pPr marL="457200" lvl="0" indent="-457200" algn="just">
              <a:buFont typeface="Wingdings" panose="05000000000000000000" pitchFamily="2" charset="2"/>
              <a:buChar char="Ø"/>
            </a:pPr>
            <a:r>
              <a:rPr lang="tr-TR" sz="2800" dirty="0">
                <a:solidFill>
                  <a:prstClr val="black"/>
                </a:solidFill>
                <a:latin typeface="Calibri" panose="020F0502020204030204" pitchFamily="34" charset="0"/>
                <a:cs typeface="Calibri" panose="020F0502020204030204" pitchFamily="34" charset="0"/>
              </a:rPr>
              <a:t>Zekât verirken yoksul ve muhtaçların </a:t>
            </a:r>
            <a:r>
              <a:rPr lang="tr-TR" sz="2800" b="1" dirty="0">
                <a:solidFill>
                  <a:prstClr val="black"/>
                </a:solidFill>
                <a:latin typeface="Calibri" panose="020F0502020204030204" pitchFamily="34" charset="0"/>
                <a:cs typeface="Calibri" panose="020F0502020204030204" pitchFamily="34" charset="0"/>
              </a:rPr>
              <a:t>onurları </a:t>
            </a:r>
            <a:r>
              <a:rPr lang="tr-TR" sz="2800" dirty="0">
                <a:solidFill>
                  <a:prstClr val="black"/>
                </a:solidFill>
                <a:latin typeface="Calibri" panose="020F0502020204030204" pitchFamily="34" charset="0"/>
                <a:cs typeface="Calibri" panose="020F0502020204030204" pitchFamily="34" charset="0"/>
              </a:rPr>
              <a:t>zedelenmemelidir.</a:t>
            </a:r>
            <a:endParaRPr kumimoji="0" lang="tr-TR" sz="28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53" name="Dikdörtgen 52"/>
          <p:cNvSpPr/>
          <p:nvPr/>
        </p:nvSpPr>
        <p:spPr>
          <a:xfrm>
            <a:off x="3866147" y="3379300"/>
            <a:ext cx="7251031" cy="954107"/>
          </a:xfrm>
          <a:prstGeom prst="rect">
            <a:avLst/>
          </a:prstGeom>
          <a:ln w="28575">
            <a:solidFill>
              <a:srgbClr val="FFC000"/>
            </a:solidFill>
          </a:ln>
        </p:spPr>
        <p:txBody>
          <a:bodyPr wrap="square">
            <a:spAutoFit/>
          </a:bodyPr>
          <a:lstStyle/>
          <a:p>
            <a:pPr marL="457200" lvl="0" indent="-457200" algn="just">
              <a:buFont typeface="Wingdings" panose="05000000000000000000" pitchFamily="2" charset="2"/>
              <a:buChar char="Ø"/>
            </a:pPr>
            <a:r>
              <a:rPr lang="tr-TR" sz="2800" dirty="0">
                <a:solidFill>
                  <a:prstClr val="black"/>
                </a:solidFill>
                <a:latin typeface="Calibri" panose="020F0502020204030204" pitchFamily="34" charset="0"/>
                <a:cs typeface="Calibri" panose="020F0502020204030204" pitchFamily="34" charset="0"/>
              </a:rPr>
              <a:t>zekât alan kimse </a:t>
            </a:r>
            <a:r>
              <a:rPr lang="tr-TR" sz="2800" b="1" dirty="0">
                <a:solidFill>
                  <a:prstClr val="black"/>
                </a:solidFill>
                <a:latin typeface="Calibri" panose="020F0502020204030204" pitchFamily="34" charset="0"/>
                <a:cs typeface="Calibri" panose="020F0502020204030204" pitchFamily="34" charset="0"/>
              </a:rPr>
              <a:t>minnet altında </a:t>
            </a:r>
            <a:r>
              <a:rPr lang="tr-TR" sz="2800" dirty="0">
                <a:solidFill>
                  <a:prstClr val="black"/>
                </a:solidFill>
                <a:latin typeface="Calibri" panose="020F0502020204030204" pitchFamily="34" charset="0"/>
                <a:cs typeface="Calibri" panose="020F0502020204030204" pitchFamily="34" charset="0"/>
              </a:rPr>
              <a:t>bırakılmamalıdır.</a:t>
            </a:r>
            <a:endParaRPr kumimoji="0" lang="tr-TR" sz="28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sp>
        <p:nvSpPr>
          <p:cNvPr id="9" name="Dikdörtgen 8"/>
          <p:cNvSpPr/>
          <p:nvPr/>
        </p:nvSpPr>
        <p:spPr>
          <a:xfrm>
            <a:off x="3866147" y="4942656"/>
            <a:ext cx="7236000" cy="954107"/>
          </a:xfrm>
          <a:prstGeom prst="rect">
            <a:avLst/>
          </a:prstGeom>
          <a:ln w="28575">
            <a:solidFill>
              <a:schemeClr val="accent1"/>
            </a:solidFill>
          </a:ln>
        </p:spPr>
        <p:txBody>
          <a:bodyPr wrap="square">
            <a:spAutoFit/>
          </a:bodyPr>
          <a:lstStyle/>
          <a:p>
            <a:pPr marL="457200" lvl="0" indent="-457200" algn="just">
              <a:buFont typeface="Wingdings" panose="05000000000000000000" pitchFamily="2" charset="2"/>
              <a:buChar char="Ø"/>
            </a:pPr>
            <a:r>
              <a:rPr lang="tr-TR" sz="2800" dirty="0">
                <a:solidFill>
                  <a:prstClr val="black"/>
                </a:solidFill>
                <a:latin typeface="Calibri" panose="020F0502020204030204" pitchFamily="34" charset="0"/>
                <a:cs typeface="Calibri" panose="020F0502020204030204" pitchFamily="34" charset="0"/>
              </a:rPr>
              <a:t>Mümkün olduğunca gizli bir şekilde, gösteriş (</a:t>
            </a:r>
            <a:r>
              <a:rPr lang="tr-TR" sz="2800" b="1" dirty="0">
                <a:solidFill>
                  <a:prstClr val="black"/>
                </a:solidFill>
                <a:latin typeface="Calibri" panose="020F0502020204030204" pitchFamily="34" charset="0"/>
                <a:cs typeface="Calibri" panose="020F0502020204030204" pitchFamily="34" charset="0"/>
              </a:rPr>
              <a:t>riya</a:t>
            </a:r>
            <a:r>
              <a:rPr lang="tr-TR" sz="2800" dirty="0">
                <a:solidFill>
                  <a:prstClr val="black"/>
                </a:solidFill>
                <a:latin typeface="Calibri" panose="020F0502020204030204" pitchFamily="34" charset="0"/>
                <a:cs typeface="Calibri" panose="020F0502020204030204" pitchFamily="34" charset="0"/>
              </a:rPr>
              <a:t>) yapılmadan verilmelidir.</a:t>
            </a:r>
            <a:endParaRPr kumimoji="0" lang="tr-TR" sz="2800" b="0" i="0" u="none" strike="noStrike" kern="1200" cap="none" spc="0" normalizeH="0" baseline="0" noProof="0" dirty="0">
              <a:ln>
                <a:noFill/>
              </a:ln>
              <a:solidFill>
                <a:prstClr val="black"/>
              </a:solidFill>
              <a:effectLst/>
              <a:uLnTx/>
              <a:uFillTx/>
              <a:latin typeface="Calibri" panose="020F0502020204030204" pitchFamily="34" charset="0"/>
              <a:ea typeface="맑은 고딕"/>
              <a:cs typeface="Calibri" panose="020F0502020204030204" pitchFamily="34" charset="0"/>
            </a:endParaRPr>
          </a:p>
        </p:txBody>
      </p:sp>
      <p:grpSp>
        <p:nvGrpSpPr>
          <p:cNvPr id="12" name="Grup 11"/>
          <p:cNvGrpSpPr/>
          <p:nvPr/>
        </p:nvGrpSpPr>
        <p:grpSpPr>
          <a:xfrm>
            <a:off x="882316" y="449180"/>
            <a:ext cx="1876928" cy="2419218"/>
            <a:chOff x="753979" y="3644697"/>
            <a:chExt cx="1876928" cy="2419218"/>
          </a:xfrm>
        </p:grpSpPr>
        <p:grpSp>
          <p:nvGrpSpPr>
            <p:cNvPr id="13" name="Google Shape;951;p25"/>
            <p:cNvGrpSpPr/>
            <p:nvPr/>
          </p:nvGrpSpPr>
          <p:grpSpPr>
            <a:xfrm rot="10800000">
              <a:off x="753979" y="4478702"/>
              <a:ext cx="1876926" cy="1585213"/>
              <a:chOff x="5407598" y="1210565"/>
              <a:chExt cx="1482490" cy="1105556"/>
            </a:xfrm>
          </p:grpSpPr>
          <p:sp>
            <p:nvSpPr>
              <p:cNvPr id="19" name="Google Shape;952;p25"/>
              <p:cNvSpPr/>
              <p:nvPr/>
            </p:nvSpPr>
            <p:spPr>
              <a:xfrm>
                <a:off x="5441364" y="1210565"/>
                <a:ext cx="1448724" cy="1049514"/>
              </a:xfrm>
              <a:custGeom>
                <a:avLst/>
                <a:gdLst/>
                <a:ahLst/>
                <a:cxnLst/>
                <a:rect l="l" t="t" r="r" b="b"/>
                <a:pathLst>
                  <a:path w="46112" h="43589" extrusionOk="0">
                    <a:moveTo>
                      <a:pt x="3618" y="1"/>
                    </a:moveTo>
                    <a:cubicBezTo>
                      <a:pt x="1612" y="1"/>
                      <a:pt x="1" y="1612"/>
                      <a:pt x="1" y="3618"/>
                    </a:cubicBezTo>
                    <a:lnTo>
                      <a:pt x="1" y="37813"/>
                    </a:lnTo>
                    <a:cubicBezTo>
                      <a:pt x="1" y="39819"/>
                      <a:pt x="1612" y="41430"/>
                      <a:pt x="3618" y="41430"/>
                    </a:cubicBezTo>
                    <a:lnTo>
                      <a:pt x="19272" y="41430"/>
                    </a:lnTo>
                    <a:cubicBezTo>
                      <a:pt x="20001" y="41430"/>
                      <a:pt x="20700" y="41704"/>
                      <a:pt x="21247" y="42190"/>
                    </a:cubicBezTo>
                    <a:lnTo>
                      <a:pt x="22676" y="43467"/>
                    </a:lnTo>
                    <a:cubicBezTo>
                      <a:pt x="22767" y="43558"/>
                      <a:pt x="22919" y="43588"/>
                      <a:pt x="23041" y="43588"/>
                    </a:cubicBezTo>
                    <a:cubicBezTo>
                      <a:pt x="23193" y="43588"/>
                      <a:pt x="23314" y="43558"/>
                      <a:pt x="23436" y="43467"/>
                    </a:cubicBezTo>
                    <a:lnTo>
                      <a:pt x="24834" y="42190"/>
                    </a:lnTo>
                    <a:cubicBezTo>
                      <a:pt x="25381" y="41704"/>
                      <a:pt x="26111" y="41430"/>
                      <a:pt x="26840" y="41430"/>
                    </a:cubicBezTo>
                    <a:lnTo>
                      <a:pt x="42494" y="41430"/>
                    </a:lnTo>
                    <a:cubicBezTo>
                      <a:pt x="44500" y="41430"/>
                      <a:pt x="46111" y="39819"/>
                      <a:pt x="46111" y="37813"/>
                    </a:cubicBezTo>
                    <a:lnTo>
                      <a:pt x="46111" y="3618"/>
                    </a:lnTo>
                    <a:cubicBezTo>
                      <a:pt x="46111" y="1612"/>
                      <a:pt x="44500" y="1"/>
                      <a:pt x="42494" y="1"/>
                    </a:cubicBezTo>
                    <a:close/>
                  </a:path>
                </a:pathLst>
              </a:custGeom>
              <a:solidFill>
                <a:srgbClr val="000000">
                  <a:alpha val="140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20" name="Google Shape;953;p25"/>
              <p:cNvGrpSpPr/>
              <p:nvPr/>
            </p:nvGrpSpPr>
            <p:grpSpPr>
              <a:xfrm>
                <a:off x="5407598" y="1252738"/>
                <a:ext cx="1448692" cy="1063384"/>
                <a:chOff x="2463325" y="1217325"/>
                <a:chExt cx="1448692" cy="1063384"/>
              </a:xfrm>
            </p:grpSpPr>
            <p:sp>
              <p:nvSpPr>
                <p:cNvPr id="21" name="Google Shape;954;p25"/>
                <p:cNvSpPr/>
                <p:nvPr/>
              </p:nvSpPr>
              <p:spPr>
                <a:xfrm>
                  <a:off x="2469925" y="1450775"/>
                  <a:ext cx="1408023" cy="821885"/>
                </a:xfrm>
                <a:custGeom>
                  <a:avLst/>
                  <a:gdLst/>
                  <a:ahLst/>
                  <a:cxnLst/>
                  <a:rect l="l" t="t" r="r" b="b"/>
                  <a:pathLst>
                    <a:path w="46142" h="34135" extrusionOk="0">
                      <a:moveTo>
                        <a:pt x="1" y="0"/>
                      </a:moveTo>
                      <a:lnTo>
                        <a:pt x="1" y="28329"/>
                      </a:lnTo>
                      <a:cubicBezTo>
                        <a:pt x="1" y="30335"/>
                        <a:pt x="1612" y="31976"/>
                        <a:pt x="3618" y="31976"/>
                      </a:cubicBezTo>
                      <a:lnTo>
                        <a:pt x="19302" y="31976"/>
                      </a:lnTo>
                      <a:cubicBezTo>
                        <a:pt x="20031" y="31976"/>
                        <a:pt x="20730" y="32250"/>
                        <a:pt x="21278" y="32736"/>
                      </a:cubicBezTo>
                      <a:lnTo>
                        <a:pt x="22706" y="33983"/>
                      </a:lnTo>
                      <a:cubicBezTo>
                        <a:pt x="22797" y="34074"/>
                        <a:pt x="22949" y="34135"/>
                        <a:pt x="23071" y="34135"/>
                      </a:cubicBezTo>
                      <a:cubicBezTo>
                        <a:pt x="23223" y="34135"/>
                        <a:pt x="23344" y="34074"/>
                        <a:pt x="23466" y="33983"/>
                      </a:cubicBezTo>
                      <a:lnTo>
                        <a:pt x="24864" y="32736"/>
                      </a:lnTo>
                      <a:cubicBezTo>
                        <a:pt x="25411" y="32250"/>
                        <a:pt x="26141" y="31976"/>
                        <a:pt x="26870" y="31976"/>
                      </a:cubicBezTo>
                      <a:lnTo>
                        <a:pt x="42524" y="31976"/>
                      </a:lnTo>
                      <a:cubicBezTo>
                        <a:pt x="44530" y="31976"/>
                        <a:pt x="46141" y="30335"/>
                        <a:pt x="46141" y="28329"/>
                      </a:cubicBezTo>
                      <a:lnTo>
                        <a:pt x="46141"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955;p25"/>
                <p:cNvSpPr/>
                <p:nvPr/>
              </p:nvSpPr>
              <p:spPr>
                <a:xfrm>
                  <a:off x="2469926" y="1222425"/>
                  <a:ext cx="1408023" cy="228375"/>
                </a:xfrm>
                <a:custGeom>
                  <a:avLst/>
                  <a:gdLst/>
                  <a:ahLst/>
                  <a:cxnLst/>
                  <a:rect l="l" t="t" r="r" b="b"/>
                  <a:pathLst>
                    <a:path w="46142" h="9485" extrusionOk="0">
                      <a:moveTo>
                        <a:pt x="3618" y="1"/>
                      </a:moveTo>
                      <a:cubicBezTo>
                        <a:pt x="1612" y="1"/>
                        <a:pt x="1" y="1642"/>
                        <a:pt x="1" y="3648"/>
                      </a:cubicBezTo>
                      <a:lnTo>
                        <a:pt x="1" y="9484"/>
                      </a:lnTo>
                      <a:lnTo>
                        <a:pt x="46141" y="9484"/>
                      </a:lnTo>
                      <a:lnTo>
                        <a:pt x="46141" y="3648"/>
                      </a:lnTo>
                      <a:cubicBezTo>
                        <a:pt x="46141" y="1642"/>
                        <a:pt x="44530" y="1"/>
                        <a:pt x="42524" y="1"/>
                      </a:cubicBezTo>
                      <a:close/>
                    </a:path>
                  </a:pathLst>
                </a:custGeom>
                <a:solidFill>
                  <a:srgbClr val="F3722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956;p25"/>
                <p:cNvSpPr/>
                <p:nvPr/>
              </p:nvSpPr>
              <p:spPr>
                <a:xfrm>
                  <a:off x="2464280" y="1445316"/>
                  <a:ext cx="1447737" cy="835393"/>
                </a:xfrm>
                <a:custGeom>
                  <a:avLst/>
                  <a:gdLst/>
                  <a:ahLst/>
                  <a:cxnLst/>
                  <a:rect l="l" t="t" r="r" b="b"/>
                  <a:pathLst>
                    <a:path w="46993" h="34696" extrusionOk="0">
                      <a:moveTo>
                        <a:pt x="15580" y="1"/>
                      </a:moveTo>
                      <a:cubicBezTo>
                        <a:pt x="14546" y="1"/>
                        <a:pt x="13516" y="4"/>
                        <a:pt x="12493" y="14"/>
                      </a:cubicBezTo>
                      <a:lnTo>
                        <a:pt x="6383" y="75"/>
                      </a:lnTo>
                      <a:lnTo>
                        <a:pt x="0" y="75"/>
                      </a:lnTo>
                      <a:lnTo>
                        <a:pt x="0" y="7765"/>
                      </a:lnTo>
                      <a:lnTo>
                        <a:pt x="0" y="10653"/>
                      </a:lnTo>
                      <a:lnTo>
                        <a:pt x="0" y="24240"/>
                      </a:lnTo>
                      <a:lnTo>
                        <a:pt x="0" y="28708"/>
                      </a:lnTo>
                      <a:lnTo>
                        <a:pt x="31" y="29042"/>
                      </a:lnTo>
                      <a:cubicBezTo>
                        <a:pt x="31" y="29164"/>
                        <a:pt x="61" y="29255"/>
                        <a:pt x="61" y="29377"/>
                      </a:cubicBezTo>
                      <a:cubicBezTo>
                        <a:pt x="422" y="31210"/>
                        <a:pt x="2001" y="32538"/>
                        <a:pt x="3888" y="32538"/>
                      </a:cubicBezTo>
                      <a:cubicBezTo>
                        <a:pt x="3909" y="32538"/>
                        <a:pt x="3930" y="32538"/>
                        <a:pt x="3952" y="32538"/>
                      </a:cubicBezTo>
                      <a:lnTo>
                        <a:pt x="18815" y="32538"/>
                      </a:lnTo>
                      <a:cubicBezTo>
                        <a:pt x="18922" y="32529"/>
                        <a:pt x="19032" y="32525"/>
                        <a:pt x="19142" y="32525"/>
                      </a:cubicBezTo>
                      <a:cubicBezTo>
                        <a:pt x="19409" y="32525"/>
                        <a:pt x="19682" y="32547"/>
                        <a:pt x="19940" y="32568"/>
                      </a:cubicBezTo>
                      <a:cubicBezTo>
                        <a:pt x="20305" y="32629"/>
                        <a:pt x="20639" y="32751"/>
                        <a:pt x="20943" y="32933"/>
                      </a:cubicBezTo>
                      <a:cubicBezTo>
                        <a:pt x="21095" y="33024"/>
                        <a:pt x="21247" y="33146"/>
                        <a:pt x="21369" y="33267"/>
                      </a:cubicBezTo>
                      <a:lnTo>
                        <a:pt x="21824" y="33632"/>
                      </a:lnTo>
                      <a:lnTo>
                        <a:pt x="22676" y="34392"/>
                      </a:lnTo>
                      <a:lnTo>
                        <a:pt x="22797" y="34514"/>
                      </a:lnTo>
                      <a:cubicBezTo>
                        <a:pt x="22858" y="34544"/>
                        <a:pt x="22919" y="34574"/>
                        <a:pt x="22980" y="34605"/>
                      </a:cubicBezTo>
                      <a:cubicBezTo>
                        <a:pt x="23101" y="34666"/>
                        <a:pt x="23223" y="34696"/>
                        <a:pt x="23375" y="34696"/>
                      </a:cubicBezTo>
                      <a:cubicBezTo>
                        <a:pt x="23496" y="34666"/>
                        <a:pt x="23618" y="34635"/>
                        <a:pt x="23739" y="34574"/>
                      </a:cubicBezTo>
                      <a:cubicBezTo>
                        <a:pt x="23831" y="34514"/>
                        <a:pt x="23922" y="34422"/>
                        <a:pt x="23983" y="34362"/>
                      </a:cubicBezTo>
                      <a:lnTo>
                        <a:pt x="24864" y="33602"/>
                      </a:lnTo>
                      <a:lnTo>
                        <a:pt x="25290" y="33207"/>
                      </a:lnTo>
                      <a:cubicBezTo>
                        <a:pt x="25442" y="33085"/>
                        <a:pt x="25594" y="32994"/>
                        <a:pt x="25746" y="32903"/>
                      </a:cubicBezTo>
                      <a:cubicBezTo>
                        <a:pt x="26049" y="32720"/>
                        <a:pt x="26384" y="32629"/>
                        <a:pt x="26749" y="32568"/>
                      </a:cubicBezTo>
                      <a:lnTo>
                        <a:pt x="42524" y="32568"/>
                      </a:lnTo>
                      <a:cubicBezTo>
                        <a:pt x="42889" y="32568"/>
                        <a:pt x="43284" y="32538"/>
                        <a:pt x="43649" y="32447"/>
                      </a:cubicBezTo>
                      <a:cubicBezTo>
                        <a:pt x="45229" y="32052"/>
                        <a:pt x="46384" y="30744"/>
                        <a:pt x="46567" y="29164"/>
                      </a:cubicBezTo>
                      <a:cubicBezTo>
                        <a:pt x="46627" y="28799"/>
                        <a:pt x="46627" y="28404"/>
                        <a:pt x="46627" y="28039"/>
                      </a:cubicBezTo>
                      <a:lnTo>
                        <a:pt x="46627" y="26945"/>
                      </a:lnTo>
                      <a:cubicBezTo>
                        <a:pt x="46658" y="24027"/>
                        <a:pt x="46688" y="21109"/>
                        <a:pt x="46688" y="18191"/>
                      </a:cubicBezTo>
                      <a:cubicBezTo>
                        <a:pt x="46719" y="17006"/>
                        <a:pt x="46719" y="15759"/>
                        <a:pt x="46779" y="14665"/>
                      </a:cubicBezTo>
                      <a:cubicBezTo>
                        <a:pt x="46992" y="10592"/>
                        <a:pt x="46992" y="6550"/>
                        <a:pt x="46779" y="2477"/>
                      </a:cubicBezTo>
                      <a:lnTo>
                        <a:pt x="46779" y="2142"/>
                      </a:lnTo>
                      <a:cubicBezTo>
                        <a:pt x="46749" y="1261"/>
                        <a:pt x="46688" y="501"/>
                        <a:pt x="46567" y="379"/>
                      </a:cubicBezTo>
                      <a:cubicBezTo>
                        <a:pt x="46549" y="362"/>
                        <a:pt x="46532" y="353"/>
                        <a:pt x="46516" y="353"/>
                      </a:cubicBezTo>
                      <a:cubicBezTo>
                        <a:pt x="46420" y="353"/>
                        <a:pt x="46345" y="666"/>
                        <a:pt x="46293" y="1291"/>
                      </a:cubicBezTo>
                      <a:cubicBezTo>
                        <a:pt x="46202" y="2294"/>
                        <a:pt x="46141" y="3358"/>
                        <a:pt x="46080" y="4483"/>
                      </a:cubicBezTo>
                      <a:cubicBezTo>
                        <a:pt x="45928" y="7978"/>
                        <a:pt x="45867" y="11686"/>
                        <a:pt x="45867" y="16033"/>
                      </a:cubicBezTo>
                      <a:cubicBezTo>
                        <a:pt x="45867" y="19073"/>
                        <a:pt x="45807" y="22659"/>
                        <a:pt x="45837" y="26489"/>
                      </a:cubicBezTo>
                      <a:cubicBezTo>
                        <a:pt x="45867" y="27279"/>
                        <a:pt x="45867" y="28039"/>
                        <a:pt x="45867" y="28799"/>
                      </a:cubicBezTo>
                      <a:cubicBezTo>
                        <a:pt x="45867" y="30197"/>
                        <a:pt x="44956" y="31413"/>
                        <a:pt x="43618" y="31778"/>
                      </a:cubicBezTo>
                      <a:cubicBezTo>
                        <a:pt x="43343" y="31853"/>
                        <a:pt x="43068" y="31907"/>
                        <a:pt x="42793" y="31907"/>
                      </a:cubicBezTo>
                      <a:cubicBezTo>
                        <a:pt x="42734" y="31907"/>
                        <a:pt x="42674" y="31905"/>
                        <a:pt x="42615" y="31900"/>
                      </a:cubicBezTo>
                      <a:lnTo>
                        <a:pt x="26840" y="31900"/>
                      </a:lnTo>
                      <a:cubicBezTo>
                        <a:pt x="26688" y="31930"/>
                        <a:pt x="26536" y="31930"/>
                        <a:pt x="26384" y="31991"/>
                      </a:cubicBezTo>
                      <a:cubicBezTo>
                        <a:pt x="26080" y="32052"/>
                        <a:pt x="25776" y="32143"/>
                        <a:pt x="25502" y="32295"/>
                      </a:cubicBezTo>
                      <a:cubicBezTo>
                        <a:pt x="25290" y="32386"/>
                        <a:pt x="25107" y="32538"/>
                        <a:pt x="24925" y="32659"/>
                      </a:cubicBezTo>
                      <a:cubicBezTo>
                        <a:pt x="24712" y="32842"/>
                        <a:pt x="24590" y="32963"/>
                        <a:pt x="24439" y="33085"/>
                      </a:cubicBezTo>
                      <a:lnTo>
                        <a:pt x="23527" y="33906"/>
                      </a:lnTo>
                      <a:lnTo>
                        <a:pt x="23405" y="34027"/>
                      </a:lnTo>
                      <a:lnTo>
                        <a:pt x="23375" y="34027"/>
                      </a:lnTo>
                      <a:cubicBezTo>
                        <a:pt x="23359" y="34042"/>
                        <a:pt x="23344" y="34050"/>
                        <a:pt x="23333" y="34050"/>
                      </a:cubicBezTo>
                      <a:cubicBezTo>
                        <a:pt x="23321" y="34050"/>
                        <a:pt x="23314" y="34042"/>
                        <a:pt x="23314" y="34027"/>
                      </a:cubicBezTo>
                      <a:cubicBezTo>
                        <a:pt x="23299" y="34027"/>
                        <a:pt x="23289" y="34029"/>
                        <a:pt x="23280" y="34029"/>
                      </a:cubicBezTo>
                      <a:cubicBezTo>
                        <a:pt x="23253" y="34029"/>
                        <a:pt x="23230" y="34012"/>
                        <a:pt x="23071" y="33875"/>
                      </a:cubicBezTo>
                      <a:lnTo>
                        <a:pt x="22159" y="33055"/>
                      </a:lnTo>
                      <a:cubicBezTo>
                        <a:pt x="22007" y="32933"/>
                        <a:pt x="21855" y="32811"/>
                        <a:pt x="21673" y="32629"/>
                      </a:cubicBezTo>
                      <a:cubicBezTo>
                        <a:pt x="21490" y="32477"/>
                        <a:pt x="21277" y="32355"/>
                        <a:pt x="21065" y="32264"/>
                      </a:cubicBezTo>
                      <a:cubicBezTo>
                        <a:pt x="20639" y="32052"/>
                        <a:pt x="20183" y="31900"/>
                        <a:pt x="19697" y="31869"/>
                      </a:cubicBezTo>
                      <a:lnTo>
                        <a:pt x="17204" y="31869"/>
                      </a:lnTo>
                      <a:lnTo>
                        <a:pt x="7356" y="31930"/>
                      </a:lnTo>
                      <a:lnTo>
                        <a:pt x="3769" y="31930"/>
                      </a:lnTo>
                      <a:cubicBezTo>
                        <a:pt x="3405" y="31900"/>
                        <a:pt x="3040" y="31839"/>
                        <a:pt x="2706" y="31717"/>
                      </a:cubicBezTo>
                      <a:cubicBezTo>
                        <a:pt x="2037" y="31444"/>
                        <a:pt x="1459" y="30988"/>
                        <a:pt x="1064" y="30349"/>
                      </a:cubicBezTo>
                      <a:cubicBezTo>
                        <a:pt x="882" y="30045"/>
                        <a:pt x="760" y="29711"/>
                        <a:pt x="669" y="29377"/>
                      </a:cubicBezTo>
                      <a:cubicBezTo>
                        <a:pt x="608" y="28982"/>
                        <a:pt x="578" y="28617"/>
                        <a:pt x="578" y="28222"/>
                      </a:cubicBezTo>
                      <a:cubicBezTo>
                        <a:pt x="578" y="25000"/>
                        <a:pt x="547" y="21778"/>
                        <a:pt x="517" y="18556"/>
                      </a:cubicBezTo>
                      <a:cubicBezTo>
                        <a:pt x="487" y="15212"/>
                        <a:pt x="487" y="11899"/>
                        <a:pt x="487" y="8556"/>
                      </a:cubicBezTo>
                      <a:cubicBezTo>
                        <a:pt x="456" y="5881"/>
                        <a:pt x="456" y="3206"/>
                        <a:pt x="426" y="531"/>
                      </a:cubicBezTo>
                      <a:lnTo>
                        <a:pt x="7204" y="470"/>
                      </a:lnTo>
                      <a:lnTo>
                        <a:pt x="14226" y="470"/>
                      </a:lnTo>
                      <a:cubicBezTo>
                        <a:pt x="16961" y="470"/>
                        <a:pt x="19697" y="410"/>
                        <a:pt x="22432" y="410"/>
                      </a:cubicBezTo>
                      <a:lnTo>
                        <a:pt x="37448" y="318"/>
                      </a:lnTo>
                      <a:lnTo>
                        <a:pt x="44956" y="258"/>
                      </a:lnTo>
                      <a:cubicBezTo>
                        <a:pt x="45381" y="227"/>
                        <a:pt x="45807" y="197"/>
                        <a:pt x="46232" y="166"/>
                      </a:cubicBezTo>
                      <a:cubicBezTo>
                        <a:pt x="46293" y="166"/>
                        <a:pt x="46384" y="136"/>
                        <a:pt x="46384" y="136"/>
                      </a:cubicBezTo>
                      <a:cubicBezTo>
                        <a:pt x="46293" y="75"/>
                        <a:pt x="46202" y="75"/>
                        <a:pt x="46111" y="75"/>
                      </a:cubicBezTo>
                      <a:cubicBezTo>
                        <a:pt x="45533" y="45"/>
                        <a:pt x="44956" y="45"/>
                        <a:pt x="44348" y="45"/>
                      </a:cubicBezTo>
                      <a:lnTo>
                        <a:pt x="38633" y="45"/>
                      </a:lnTo>
                      <a:lnTo>
                        <a:pt x="21794" y="14"/>
                      </a:lnTo>
                      <a:cubicBezTo>
                        <a:pt x="19727" y="14"/>
                        <a:pt x="17647" y="1"/>
                        <a:pt x="15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957;p25"/>
                <p:cNvSpPr/>
                <p:nvPr/>
              </p:nvSpPr>
              <p:spPr>
                <a:xfrm>
                  <a:off x="2463325" y="1217325"/>
                  <a:ext cx="1446813" cy="244459"/>
                </a:xfrm>
                <a:custGeom>
                  <a:avLst/>
                  <a:gdLst/>
                  <a:ahLst/>
                  <a:cxnLst/>
                  <a:rect l="l" t="t" r="r" b="b"/>
                  <a:pathLst>
                    <a:path w="46963" h="10153" extrusionOk="0">
                      <a:moveTo>
                        <a:pt x="41370" y="0"/>
                      </a:moveTo>
                      <a:lnTo>
                        <a:pt x="37357" y="61"/>
                      </a:lnTo>
                      <a:lnTo>
                        <a:pt x="25564" y="30"/>
                      </a:lnTo>
                      <a:cubicBezTo>
                        <a:pt x="24125" y="30"/>
                        <a:pt x="22673" y="17"/>
                        <a:pt x="21225" y="17"/>
                      </a:cubicBezTo>
                      <a:cubicBezTo>
                        <a:pt x="20501" y="17"/>
                        <a:pt x="19778" y="20"/>
                        <a:pt x="19059" y="30"/>
                      </a:cubicBezTo>
                      <a:cubicBezTo>
                        <a:pt x="14469" y="91"/>
                        <a:pt x="9910" y="91"/>
                        <a:pt x="5320" y="91"/>
                      </a:cubicBezTo>
                      <a:lnTo>
                        <a:pt x="4317" y="91"/>
                      </a:lnTo>
                      <a:cubicBezTo>
                        <a:pt x="4219" y="83"/>
                        <a:pt x="4124" y="79"/>
                        <a:pt x="4029" y="79"/>
                      </a:cubicBezTo>
                      <a:cubicBezTo>
                        <a:pt x="3771" y="79"/>
                        <a:pt x="3520" y="107"/>
                        <a:pt x="3253" y="152"/>
                      </a:cubicBezTo>
                      <a:cubicBezTo>
                        <a:pt x="1521" y="426"/>
                        <a:pt x="183" y="1854"/>
                        <a:pt x="31" y="3617"/>
                      </a:cubicBezTo>
                      <a:cubicBezTo>
                        <a:pt x="1" y="4043"/>
                        <a:pt x="31" y="4438"/>
                        <a:pt x="31" y="4833"/>
                      </a:cubicBezTo>
                      <a:lnTo>
                        <a:pt x="31" y="10091"/>
                      </a:lnTo>
                      <a:lnTo>
                        <a:pt x="33193" y="10091"/>
                      </a:lnTo>
                      <a:cubicBezTo>
                        <a:pt x="34395" y="10074"/>
                        <a:pt x="35597" y="10066"/>
                        <a:pt x="36798" y="10066"/>
                      </a:cubicBezTo>
                      <a:cubicBezTo>
                        <a:pt x="39698" y="10066"/>
                        <a:pt x="42593" y="10109"/>
                        <a:pt x="45473" y="10152"/>
                      </a:cubicBezTo>
                      <a:lnTo>
                        <a:pt x="46750" y="10152"/>
                      </a:lnTo>
                      <a:lnTo>
                        <a:pt x="46750" y="9514"/>
                      </a:lnTo>
                      <a:lnTo>
                        <a:pt x="46750" y="9028"/>
                      </a:lnTo>
                      <a:cubicBezTo>
                        <a:pt x="46780" y="8754"/>
                        <a:pt x="46780" y="8511"/>
                        <a:pt x="46780" y="8268"/>
                      </a:cubicBezTo>
                      <a:cubicBezTo>
                        <a:pt x="46902" y="6839"/>
                        <a:pt x="46962" y="5441"/>
                        <a:pt x="46962" y="4012"/>
                      </a:cubicBezTo>
                      <a:cubicBezTo>
                        <a:pt x="46962" y="3192"/>
                        <a:pt x="46719" y="2401"/>
                        <a:pt x="46263" y="1733"/>
                      </a:cubicBezTo>
                      <a:cubicBezTo>
                        <a:pt x="45777" y="1064"/>
                        <a:pt x="45139" y="547"/>
                        <a:pt x="44379" y="274"/>
                      </a:cubicBezTo>
                      <a:cubicBezTo>
                        <a:pt x="44318" y="243"/>
                        <a:pt x="44196" y="213"/>
                        <a:pt x="44136" y="182"/>
                      </a:cubicBezTo>
                      <a:cubicBezTo>
                        <a:pt x="43816" y="81"/>
                        <a:pt x="43518" y="42"/>
                        <a:pt x="43283" y="42"/>
                      </a:cubicBezTo>
                      <a:cubicBezTo>
                        <a:pt x="43026" y="42"/>
                        <a:pt x="42846" y="88"/>
                        <a:pt x="42798" y="152"/>
                      </a:cubicBezTo>
                      <a:cubicBezTo>
                        <a:pt x="42737" y="213"/>
                        <a:pt x="42768" y="274"/>
                        <a:pt x="42889" y="304"/>
                      </a:cubicBezTo>
                      <a:cubicBezTo>
                        <a:pt x="43041" y="395"/>
                        <a:pt x="43224" y="456"/>
                        <a:pt x="43406" y="486"/>
                      </a:cubicBezTo>
                      <a:cubicBezTo>
                        <a:pt x="44075" y="699"/>
                        <a:pt x="44683" y="1094"/>
                        <a:pt x="45139" y="1641"/>
                      </a:cubicBezTo>
                      <a:cubicBezTo>
                        <a:pt x="45534" y="2067"/>
                        <a:pt x="45777" y="2584"/>
                        <a:pt x="45898" y="3161"/>
                      </a:cubicBezTo>
                      <a:cubicBezTo>
                        <a:pt x="45959" y="3435"/>
                        <a:pt x="45990" y="3708"/>
                        <a:pt x="45990" y="4012"/>
                      </a:cubicBezTo>
                      <a:cubicBezTo>
                        <a:pt x="45959" y="4316"/>
                        <a:pt x="45959" y="4651"/>
                        <a:pt x="45959" y="4985"/>
                      </a:cubicBezTo>
                      <a:cubicBezTo>
                        <a:pt x="45929" y="6322"/>
                        <a:pt x="45898" y="7721"/>
                        <a:pt x="45898" y="9240"/>
                      </a:cubicBezTo>
                      <a:lnTo>
                        <a:pt x="45898" y="9301"/>
                      </a:lnTo>
                      <a:lnTo>
                        <a:pt x="43224" y="9271"/>
                      </a:lnTo>
                      <a:lnTo>
                        <a:pt x="39728" y="9271"/>
                      </a:lnTo>
                      <a:cubicBezTo>
                        <a:pt x="37138" y="9325"/>
                        <a:pt x="34527" y="9336"/>
                        <a:pt x="31913" y="9336"/>
                      </a:cubicBezTo>
                      <a:cubicBezTo>
                        <a:pt x="30171" y="9336"/>
                        <a:pt x="28427" y="9331"/>
                        <a:pt x="26688" y="9331"/>
                      </a:cubicBezTo>
                      <a:lnTo>
                        <a:pt x="22190" y="9331"/>
                      </a:lnTo>
                      <a:lnTo>
                        <a:pt x="8390" y="9392"/>
                      </a:lnTo>
                      <a:lnTo>
                        <a:pt x="609" y="9483"/>
                      </a:lnTo>
                      <a:lnTo>
                        <a:pt x="548" y="4407"/>
                      </a:lnTo>
                      <a:lnTo>
                        <a:pt x="548" y="3982"/>
                      </a:lnTo>
                      <a:cubicBezTo>
                        <a:pt x="578" y="3830"/>
                        <a:pt x="578" y="3708"/>
                        <a:pt x="578" y="3587"/>
                      </a:cubicBezTo>
                      <a:cubicBezTo>
                        <a:pt x="609" y="3313"/>
                        <a:pt x="670" y="3040"/>
                        <a:pt x="761" y="2796"/>
                      </a:cubicBezTo>
                      <a:cubicBezTo>
                        <a:pt x="943" y="2280"/>
                        <a:pt x="1247" y="1824"/>
                        <a:pt x="1642" y="1459"/>
                      </a:cubicBezTo>
                      <a:cubicBezTo>
                        <a:pt x="2068" y="1094"/>
                        <a:pt x="2554" y="821"/>
                        <a:pt x="3071" y="699"/>
                      </a:cubicBezTo>
                      <a:cubicBezTo>
                        <a:pt x="3345" y="608"/>
                        <a:pt x="3618" y="578"/>
                        <a:pt x="3892" y="578"/>
                      </a:cubicBezTo>
                      <a:lnTo>
                        <a:pt x="4773" y="578"/>
                      </a:lnTo>
                      <a:cubicBezTo>
                        <a:pt x="9374" y="550"/>
                        <a:pt x="13951" y="451"/>
                        <a:pt x="18568" y="451"/>
                      </a:cubicBezTo>
                      <a:cubicBezTo>
                        <a:pt x="19136" y="451"/>
                        <a:pt x="19705" y="453"/>
                        <a:pt x="20275" y="456"/>
                      </a:cubicBezTo>
                      <a:cubicBezTo>
                        <a:pt x="22190" y="456"/>
                        <a:pt x="24105" y="395"/>
                        <a:pt x="26020" y="395"/>
                      </a:cubicBezTo>
                      <a:lnTo>
                        <a:pt x="36537" y="304"/>
                      </a:lnTo>
                      <a:lnTo>
                        <a:pt x="41795" y="213"/>
                      </a:lnTo>
                      <a:cubicBezTo>
                        <a:pt x="42099" y="213"/>
                        <a:pt x="42403" y="182"/>
                        <a:pt x="42677" y="152"/>
                      </a:cubicBezTo>
                      <a:cubicBezTo>
                        <a:pt x="42737" y="122"/>
                        <a:pt x="42798" y="91"/>
                        <a:pt x="42798" y="91"/>
                      </a:cubicBezTo>
                      <a:cubicBezTo>
                        <a:pt x="42737" y="61"/>
                        <a:pt x="42677" y="30"/>
                        <a:pt x="42585" y="30"/>
                      </a:cubicBezTo>
                      <a:cubicBezTo>
                        <a:pt x="42190" y="0"/>
                        <a:pt x="41765" y="0"/>
                        <a:pt x="4137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4" name="Google Shape;958;p25"/>
            <p:cNvSpPr/>
            <p:nvPr/>
          </p:nvSpPr>
          <p:spPr>
            <a:xfrm>
              <a:off x="1450114" y="3703278"/>
              <a:ext cx="423042" cy="417335"/>
            </a:xfrm>
            <a:custGeom>
              <a:avLst/>
              <a:gdLst/>
              <a:ahLst/>
              <a:cxnLst/>
              <a:rect l="l" t="t" r="r" b="b"/>
              <a:pathLst>
                <a:path w="17570" h="17333" extrusionOk="0">
                  <a:moveTo>
                    <a:pt x="8774" y="1"/>
                  </a:moveTo>
                  <a:cubicBezTo>
                    <a:pt x="4072" y="1"/>
                    <a:pt x="212" y="3756"/>
                    <a:pt x="122" y="8454"/>
                  </a:cubicBezTo>
                  <a:cubicBezTo>
                    <a:pt x="1" y="13256"/>
                    <a:pt x="3800" y="17208"/>
                    <a:pt x="8572" y="17329"/>
                  </a:cubicBezTo>
                  <a:cubicBezTo>
                    <a:pt x="8647" y="17331"/>
                    <a:pt x="8722" y="17332"/>
                    <a:pt x="8796" y="17332"/>
                  </a:cubicBezTo>
                  <a:cubicBezTo>
                    <a:pt x="13497" y="17332"/>
                    <a:pt x="17328" y="13577"/>
                    <a:pt x="17448" y="8879"/>
                  </a:cubicBezTo>
                  <a:cubicBezTo>
                    <a:pt x="17569" y="4077"/>
                    <a:pt x="13770" y="95"/>
                    <a:pt x="8998" y="4"/>
                  </a:cubicBezTo>
                  <a:cubicBezTo>
                    <a:pt x="8923" y="2"/>
                    <a:pt x="8848" y="1"/>
                    <a:pt x="8774" y="1"/>
                  </a:cubicBezTo>
                  <a:close/>
                </a:path>
              </a:pathLst>
            </a:custGeom>
            <a:solidFill>
              <a:srgbClr val="000000">
                <a:alpha val="14060"/>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cs typeface="Arial"/>
                <a:sym typeface="Arial"/>
              </a:endParaRPr>
            </a:p>
          </p:txBody>
        </p:sp>
        <p:sp>
          <p:nvSpPr>
            <p:cNvPr id="15" name="Google Shape;959;p25"/>
            <p:cNvSpPr/>
            <p:nvPr/>
          </p:nvSpPr>
          <p:spPr>
            <a:xfrm>
              <a:off x="1507924" y="3648478"/>
              <a:ext cx="417913" cy="417913"/>
            </a:xfrm>
            <a:custGeom>
              <a:avLst/>
              <a:gdLst/>
              <a:ahLst/>
              <a:cxnLst/>
              <a:rect l="l" t="t" r="r" b="b"/>
              <a:pathLst>
                <a:path w="17357" h="17357" extrusionOk="0">
                  <a:moveTo>
                    <a:pt x="8664" y="0"/>
                  </a:moveTo>
                  <a:cubicBezTo>
                    <a:pt x="3892" y="0"/>
                    <a:pt x="1" y="3891"/>
                    <a:pt x="1" y="8663"/>
                  </a:cubicBezTo>
                  <a:cubicBezTo>
                    <a:pt x="1" y="13465"/>
                    <a:pt x="3892" y="17356"/>
                    <a:pt x="8664" y="17356"/>
                  </a:cubicBezTo>
                  <a:cubicBezTo>
                    <a:pt x="13466" y="17356"/>
                    <a:pt x="17357" y="13465"/>
                    <a:pt x="17357" y="8663"/>
                  </a:cubicBezTo>
                  <a:cubicBezTo>
                    <a:pt x="17357" y="3891"/>
                    <a:pt x="13466" y="0"/>
                    <a:pt x="8664" y="0"/>
                  </a:cubicBezTo>
                  <a:close/>
                </a:path>
              </a:pathLst>
            </a:custGeom>
            <a:solidFill>
              <a:srgbClr val="F3722C"/>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chemeClr val="bg1"/>
                </a:solidFill>
                <a:effectLst/>
                <a:uLnTx/>
                <a:uFillTx/>
                <a:cs typeface="Arial"/>
                <a:sym typeface="Arial"/>
              </a:endParaRPr>
            </a:p>
          </p:txBody>
        </p:sp>
        <p:sp>
          <p:nvSpPr>
            <p:cNvPr id="16" name="Google Shape;960;p25"/>
            <p:cNvSpPr/>
            <p:nvPr/>
          </p:nvSpPr>
          <p:spPr>
            <a:xfrm>
              <a:off x="1704060" y="4060901"/>
              <a:ext cx="21983" cy="422175"/>
            </a:xfrm>
            <a:custGeom>
              <a:avLst/>
              <a:gdLst/>
              <a:ahLst/>
              <a:cxnLst/>
              <a:rect l="l" t="t" r="r" b="b"/>
              <a:pathLst>
                <a:path w="913" h="17534" extrusionOk="0">
                  <a:moveTo>
                    <a:pt x="357" y="1"/>
                  </a:moveTo>
                  <a:cubicBezTo>
                    <a:pt x="352" y="1"/>
                    <a:pt x="345" y="4"/>
                    <a:pt x="335" y="14"/>
                  </a:cubicBezTo>
                  <a:cubicBezTo>
                    <a:pt x="335" y="14"/>
                    <a:pt x="305" y="45"/>
                    <a:pt x="305" y="45"/>
                  </a:cubicBezTo>
                  <a:cubicBezTo>
                    <a:pt x="275" y="105"/>
                    <a:pt x="275" y="166"/>
                    <a:pt x="275" y="227"/>
                  </a:cubicBezTo>
                  <a:lnTo>
                    <a:pt x="275" y="896"/>
                  </a:lnTo>
                  <a:cubicBezTo>
                    <a:pt x="244" y="1504"/>
                    <a:pt x="244" y="2142"/>
                    <a:pt x="244" y="2780"/>
                  </a:cubicBezTo>
                  <a:cubicBezTo>
                    <a:pt x="244" y="3145"/>
                    <a:pt x="214" y="3510"/>
                    <a:pt x="244" y="3844"/>
                  </a:cubicBezTo>
                  <a:cubicBezTo>
                    <a:pt x="275" y="4604"/>
                    <a:pt x="275" y="5303"/>
                    <a:pt x="275" y="6063"/>
                  </a:cubicBezTo>
                  <a:lnTo>
                    <a:pt x="275" y="6397"/>
                  </a:lnTo>
                  <a:lnTo>
                    <a:pt x="275" y="7948"/>
                  </a:lnTo>
                  <a:lnTo>
                    <a:pt x="275" y="10258"/>
                  </a:lnTo>
                  <a:lnTo>
                    <a:pt x="275" y="12385"/>
                  </a:lnTo>
                  <a:lnTo>
                    <a:pt x="275" y="13510"/>
                  </a:lnTo>
                  <a:cubicBezTo>
                    <a:pt x="305" y="14179"/>
                    <a:pt x="275" y="14847"/>
                    <a:pt x="214" y="15516"/>
                  </a:cubicBezTo>
                  <a:cubicBezTo>
                    <a:pt x="214" y="15638"/>
                    <a:pt x="183" y="15790"/>
                    <a:pt x="153" y="15911"/>
                  </a:cubicBezTo>
                  <a:cubicBezTo>
                    <a:pt x="1" y="16367"/>
                    <a:pt x="1" y="16853"/>
                    <a:pt x="153" y="17279"/>
                  </a:cubicBezTo>
                  <a:cubicBezTo>
                    <a:pt x="153" y="17309"/>
                    <a:pt x="153" y="17309"/>
                    <a:pt x="153" y="17340"/>
                  </a:cubicBezTo>
                  <a:cubicBezTo>
                    <a:pt x="183" y="17431"/>
                    <a:pt x="214" y="17522"/>
                    <a:pt x="305" y="17522"/>
                  </a:cubicBezTo>
                  <a:cubicBezTo>
                    <a:pt x="328" y="17530"/>
                    <a:pt x="351" y="17534"/>
                    <a:pt x="372" y="17534"/>
                  </a:cubicBezTo>
                  <a:cubicBezTo>
                    <a:pt x="438" y="17534"/>
                    <a:pt x="495" y="17499"/>
                    <a:pt x="518" y="17431"/>
                  </a:cubicBezTo>
                  <a:cubicBezTo>
                    <a:pt x="579" y="17309"/>
                    <a:pt x="639" y="17188"/>
                    <a:pt x="670" y="17036"/>
                  </a:cubicBezTo>
                  <a:cubicBezTo>
                    <a:pt x="791" y="16610"/>
                    <a:pt x="852" y="16185"/>
                    <a:pt x="852" y="15729"/>
                  </a:cubicBezTo>
                  <a:cubicBezTo>
                    <a:pt x="852" y="15394"/>
                    <a:pt x="913" y="14969"/>
                    <a:pt x="913" y="14574"/>
                  </a:cubicBezTo>
                  <a:cubicBezTo>
                    <a:pt x="882" y="13875"/>
                    <a:pt x="882" y="13176"/>
                    <a:pt x="882" y="12446"/>
                  </a:cubicBezTo>
                  <a:lnTo>
                    <a:pt x="882" y="11717"/>
                  </a:lnTo>
                  <a:cubicBezTo>
                    <a:pt x="852" y="10987"/>
                    <a:pt x="852" y="10227"/>
                    <a:pt x="822" y="9498"/>
                  </a:cubicBezTo>
                  <a:cubicBezTo>
                    <a:pt x="822" y="8768"/>
                    <a:pt x="761" y="8039"/>
                    <a:pt x="730" y="7309"/>
                  </a:cubicBezTo>
                  <a:cubicBezTo>
                    <a:pt x="700" y="6914"/>
                    <a:pt x="700" y="6549"/>
                    <a:pt x="700" y="6154"/>
                  </a:cubicBezTo>
                  <a:cubicBezTo>
                    <a:pt x="670" y="5303"/>
                    <a:pt x="579" y="4482"/>
                    <a:pt x="609" y="3631"/>
                  </a:cubicBezTo>
                  <a:cubicBezTo>
                    <a:pt x="609" y="3327"/>
                    <a:pt x="579" y="3023"/>
                    <a:pt x="579" y="2689"/>
                  </a:cubicBezTo>
                  <a:cubicBezTo>
                    <a:pt x="548" y="2142"/>
                    <a:pt x="518" y="1564"/>
                    <a:pt x="487" y="987"/>
                  </a:cubicBezTo>
                  <a:cubicBezTo>
                    <a:pt x="487" y="713"/>
                    <a:pt x="457" y="440"/>
                    <a:pt x="427" y="136"/>
                  </a:cubicBezTo>
                  <a:cubicBezTo>
                    <a:pt x="427" y="105"/>
                    <a:pt x="396" y="45"/>
                    <a:pt x="366" y="14"/>
                  </a:cubicBezTo>
                  <a:cubicBezTo>
                    <a:pt x="366" y="14"/>
                    <a:pt x="366" y="1"/>
                    <a:pt x="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cs typeface="Arial"/>
                <a:sym typeface="Arial"/>
              </a:endParaRPr>
            </a:p>
          </p:txBody>
        </p:sp>
        <p:sp>
          <p:nvSpPr>
            <p:cNvPr id="17" name="Google Shape;961;p25"/>
            <p:cNvSpPr/>
            <p:nvPr/>
          </p:nvSpPr>
          <p:spPr>
            <a:xfrm>
              <a:off x="1447923" y="3644697"/>
              <a:ext cx="485234" cy="427785"/>
            </a:xfrm>
            <a:custGeom>
              <a:avLst/>
              <a:gdLst/>
              <a:ahLst/>
              <a:cxnLst/>
              <a:rect l="l" t="t" r="r" b="b"/>
              <a:pathLst>
                <a:path w="20153" h="17767" extrusionOk="0">
                  <a:moveTo>
                    <a:pt x="11276" y="1"/>
                  </a:moveTo>
                  <a:cubicBezTo>
                    <a:pt x="9409" y="1"/>
                    <a:pt x="7573" y="564"/>
                    <a:pt x="6019" y="1616"/>
                  </a:cubicBezTo>
                  <a:cubicBezTo>
                    <a:pt x="5745" y="1829"/>
                    <a:pt x="5472" y="2042"/>
                    <a:pt x="5229" y="2254"/>
                  </a:cubicBezTo>
                  <a:cubicBezTo>
                    <a:pt x="0" y="6905"/>
                    <a:pt x="1976" y="15507"/>
                    <a:pt x="8694" y="17422"/>
                  </a:cubicBezTo>
                  <a:cubicBezTo>
                    <a:pt x="9488" y="17652"/>
                    <a:pt x="10311" y="17767"/>
                    <a:pt x="11132" y="17767"/>
                  </a:cubicBezTo>
                  <a:cubicBezTo>
                    <a:pt x="11506" y="17767"/>
                    <a:pt x="11880" y="17743"/>
                    <a:pt x="12250" y="17695"/>
                  </a:cubicBezTo>
                  <a:cubicBezTo>
                    <a:pt x="14378" y="17391"/>
                    <a:pt x="16323" y="16388"/>
                    <a:pt x="17782" y="14838"/>
                  </a:cubicBezTo>
                  <a:lnTo>
                    <a:pt x="17995" y="14595"/>
                  </a:lnTo>
                  <a:lnTo>
                    <a:pt x="18208" y="14352"/>
                  </a:lnTo>
                  <a:cubicBezTo>
                    <a:pt x="18359" y="14170"/>
                    <a:pt x="18511" y="14018"/>
                    <a:pt x="18633" y="13866"/>
                  </a:cubicBezTo>
                  <a:cubicBezTo>
                    <a:pt x="19636" y="12711"/>
                    <a:pt x="20153" y="11221"/>
                    <a:pt x="20062" y="9701"/>
                  </a:cubicBezTo>
                  <a:lnTo>
                    <a:pt x="20062" y="9549"/>
                  </a:lnTo>
                  <a:cubicBezTo>
                    <a:pt x="20062" y="9245"/>
                    <a:pt x="20031" y="8972"/>
                    <a:pt x="19910" y="8911"/>
                  </a:cubicBezTo>
                  <a:cubicBezTo>
                    <a:pt x="19889" y="8901"/>
                    <a:pt x="19869" y="8896"/>
                    <a:pt x="19850" y="8896"/>
                  </a:cubicBezTo>
                  <a:cubicBezTo>
                    <a:pt x="19757" y="8896"/>
                    <a:pt x="19681" y="9018"/>
                    <a:pt x="19606" y="9245"/>
                  </a:cubicBezTo>
                  <a:cubicBezTo>
                    <a:pt x="19575" y="9397"/>
                    <a:pt x="19515" y="9580"/>
                    <a:pt x="19484" y="9762"/>
                  </a:cubicBezTo>
                  <a:cubicBezTo>
                    <a:pt x="19393" y="9945"/>
                    <a:pt x="19363" y="10127"/>
                    <a:pt x="19302" y="10309"/>
                  </a:cubicBezTo>
                  <a:cubicBezTo>
                    <a:pt x="18937" y="11525"/>
                    <a:pt x="18359" y="12680"/>
                    <a:pt x="17600" y="13714"/>
                  </a:cubicBezTo>
                  <a:cubicBezTo>
                    <a:pt x="16901" y="14595"/>
                    <a:pt x="16019" y="15355"/>
                    <a:pt x="15046" y="15932"/>
                  </a:cubicBezTo>
                  <a:cubicBezTo>
                    <a:pt x="13828" y="16635"/>
                    <a:pt x="12455" y="17000"/>
                    <a:pt x="11071" y="17000"/>
                  </a:cubicBezTo>
                  <a:cubicBezTo>
                    <a:pt x="10418" y="17000"/>
                    <a:pt x="9762" y="16919"/>
                    <a:pt x="9119" y="16753"/>
                  </a:cubicBezTo>
                  <a:cubicBezTo>
                    <a:pt x="2341" y="15142"/>
                    <a:pt x="517" y="6358"/>
                    <a:pt x="6110" y="2163"/>
                  </a:cubicBezTo>
                  <a:cubicBezTo>
                    <a:pt x="7113" y="1373"/>
                    <a:pt x="8268" y="856"/>
                    <a:pt x="9514" y="583"/>
                  </a:cubicBezTo>
                  <a:cubicBezTo>
                    <a:pt x="10075" y="460"/>
                    <a:pt x="10648" y="398"/>
                    <a:pt x="11223" y="398"/>
                  </a:cubicBezTo>
                  <a:cubicBezTo>
                    <a:pt x="11925" y="398"/>
                    <a:pt x="12628" y="490"/>
                    <a:pt x="13314" y="674"/>
                  </a:cubicBezTo>
                  <a:cubicBezTo>
                    <a:pt x="14226" y="917"/>
                    <a:pt x="15107" y="1312"/>
                    <a:pt x="15897" y="1829"/>
                  </a:cubicBezTo>
                  <a:cubicBezTo>
                    <a:pt x="17387" y="2802"/>
                    <a:pt x="18511" y="4169"/>
                    <a:pt x="19180" y="5811"/>
                  </a:cubicBezTo>
                  <a:cubicBezTo>
                    <a:pt x="19515" y="6631"/>
                    <a:pt x="19727" y="7482"/>
                    <a:pt x="19818" y="8364"/>
                  </a:cubicBezTo>
                  <a:cubicBezTo>
                    <a:pt x="19818" y="8516"/>
                    <a:pt x="19849" y="8668"/>
                    <a:pt x="19910" y="8820"/>
                  </a:cubicBezTo>
                  <a:cubicBezTo>
                    <a:pt x="19910" y="8850"/>
                    <a:pt x="19940" y="8881"/>
                    <a:pt x="19940" y="8881"/>
                  </a:cubicBezTo>
                  <a:cubicBezTo>
                    <a:pt x="19970" y="8850"/>
                    <a:pt x="20001" y="8820"/>
                    <a:pt x="20001" y="8789"/>
                  </a:cubicBezTo>
                  <a:lnTo>
                    <a:pt x="20001" y="8151"/>
                  </a:lnTo>
                  <a:cubicBezTo>
                    <a:pt x="20001" y="7786"/>
                    <a:pt x="19940" y="7452"/>
                    <a:pt x="19849" y="7118"/>
                  </a:cubicBezTo>
                  <a:cubicBezTo>
                    <a:pt x="19758" y="6783"/>
                    <a:pt x="19697" y="6449"/>
                    <a:pt x="19575" y="6115"/>
                  </a:cubicBezTo>
                  <a:cubicBezTo>
                    <a:pt x="18937" y="4169"/>
                    <a:pt x="17660" y="2498"/>
                    <a:pt x="15928" y="1373"/>
                  </a:cubicBezTo>
                  <a:cubicBezTo>
                    <a:pt x="14986" y="765"/>
                    <a:pt x="13922" y="339"/>
                    <a:pt x="12797" y="127"/>
                  </a:cubicBezTo>
                  <a:cubicBezTo>
                    <a:pt x="12291" y="42"/>
                    <a:pt x="11783" y="1"/>
                    <a:pt x="11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bg1"/>
                </a:solidFill>
                <a:effectLst/>
                <a:uLnTx/>
                <a:uFillTx/>
                <a:cs typeface="Arial"/>
                <a:sym typeface="Arial"/>
              </a:endParaRPr>
            </a:p>
          </p:txBody>
        </p:sp>
        <p:sp>
          <p:nvSpPr>
            <p:cNvPr id="18" name="Metin kutusu 17"/>
            <p:cNvSpPr txBox="1"/>
            <p:nvPr/>
          </p:nvSpPr>
          <p:spPr>
            <a:xfrm>
              <a:off x="892048" y="4948594"/>
              <a:ext cx="1738859" cy="492443"/>
            </a:xfrm>
            <a:prstGeom prst="rect">
              <a:avLst/>
            </a:prstGeom>
            <a:noFill/>
          </p:spPr>
          <p:txBody>
            <a:bodyPr wrap="square" lIns="0" tIns="0" rIns="0" bIns="0" rtlCol="0">
              <a:spAutoFit/>
            </a:bodyPr>
            <a:lstStyle/>
            <a:p>
              <a:pPr algn="ctr"/>
              <a:r>
                <a:rPr lang="tr-TR" sz="3200" dirty="0"/>
                <a:t>DİKKAT</a:t>
              </a:r>
            </a:p>
          </p:txBody>
        </p:sp>
      </p:grpSp>
    </p:spTree>
    <p:custDataLst>
      <p:tags r:id="rId1"/>
    </p:custDataLst>
    <p:extLst>
      <p:ext uri="{BB962C8B-B14F-4D97-AF65-F5344CB8AC3E}">
        <p14:creationId xmlns:p14="http://schemas.microsoft.com/office/powerpoint/2010/main" val="185092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wipe(left)">
                                      <p:cBhvr>
                                        <p:cTn id="20" dur="500"/>
                                        <p:tgtEl>
                                          <p:spTgt spid="5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left)">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1" grpId="0" animBg="1"/>
      <p:bldP spid="52" grpId="0" animBg="1"/>
      <p:bldP spid="53"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82;p54"/>
          <p:cNvGrpSpPr/>
          <p:nvPr/>
        </p:nvGrpSpPr>
        <p:grpSpPr>
          <a:xfrm>
            <a:off x="5197396" y="1289616"/>
            <a:ext cx="6404053" cy="4634934"/>
            <a:chOff x="3578510" y="1419647"/>
            <a:chExt cx="4021500" cy="3062887"/>
          </a:xfrm>
        </p:grpSpPr>
        <p:sp>
          <p:nvSpPr>
            <p:cNvPr id="3" name="Google Shape;2283;p54"/>
            <p:cNvSpPr/>
            <p:nvPr/>
          </p:nvSpPr>
          <p:spPr>
            <a:xfrm>
              <a:off x="3716658" y="1548119"/>
              <a:ext cx="3748500" cy="228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284;p54"/>
            <p:cNvSpPr/>
            <p:nvPr/>
          </p:nvSpPr>
          <p:spPr>
            <a:xfrm>
              <a:off x="3578510" y="1419647"/>
              <a:ext cx="4021500" cy="2544300"/>
            </a:xfrm>
            <a:prstGeom prst="roundRect">
              <a:avLst>
                <a:gd name="adj" fmla="val 3857"/>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285;p54"/>
            <p:cNvSpPr/>
            <p:nvPr/>
          </p:nvSpPr>
          <p:spPr>
            <a:xfrm>
              <a:off x="4900908" y="3963886"/>
              <a:ext cx="1373274" cy="518648"/>
            </a:xfrm>
            <a:custGeom>
              <a:avLst/>
              <a:gdLst/>
              <a:ahLst/>
              <a:cxnLst/>
              <a:rect l="l" t="t" r="r" b="b"/>
              <a:pathLst>
                <a:path w="65999" h="24926" extrusionOk="0">
                  <a:moveTo>
                    <a:pt x="13372" y="0"/>
                  </a:moveTo>
                  <a:cubicBezTo>
                    <a:pt x="13051" y="1881"/>
                    <a:pt x="12653" y="8225"/>
                    <a:pt x="11445" y="11283"/>
                  </a:cubicBezTo>
                  <a:cubicBezTo>
                    <a:pt x="10237" y="14341"/>
                    <a:pt x="7883" y="16511"/>
                    <a:pt x="6125" y="18346"/>
                  </a:cubicBezTo>
                  <a:cubicBezTo>
                    <a:pt x="4367" y="20181"/>
                    <a:pt x="1875" y="21297"/>
                    <a:pt x="896" y="22291"/>
                  </a:cubicBezTo>
                  <a:cubicBezTo>
                    <a:pt x="-82" y="23285"/>
                    <a:pt x="-174" y="23896"/>
                    <a:pt x="254" y="24309"/>
                  </a:cubicBezTo>
                  <a:cubicBezTo>
                    <a:pt x="682" y="24722"/>
                    <a:pt x="805" y="24692"/>
                    <a:pt x="3465" y="24768"/>
                  </a:cubicBezTo>
                  <a:cubicBezTo>
                    <a:pt x="6125" y="24845"/>
                    <a:pt x="10925" y="24768"/>
                    <a:pt x="16215" y="24768"/>
                  </a:cubicBezTo>
                  <a:cubicBezTo>
                    <a:pt x="21505" y="24768"/>
                    <a:pt x="28630" y="24768"/>
                    <a:pt x="35204" y="24768"/>
                  </a:cubicBezTo>
                  <a:cubicBezTo>
                    <a:pt x="41778" y="24768"/>
                    <a:pt x="50783" y="24768"/>
                    <a:pt x="55660" y="24768"/>
                  </a:cubicBezTo>
                  <a:cubicBezTo>
                    <a:pt x="60537" y="24768"/>
                    <a:pt x="62754" y="25104"/>
                    <a:pt x="64466" y="24768"/>
                  </a:cubicBezTo>
                  <a:cubicBezTo>
                    <a:pt x="66178" y="24432"/>
                    <a:pt x="66056" y="23346"/>
                    <a:pt x="65934" y="22750"/>
                  </a:cubicBezTo>
                  <a:cubicBezTo>
                    <a:pt x="65812" y="22154"/>
                    <a:pt x="65353" y="22765"/>
                    <a:pt x="63732" y="21190"/>
                  </a:cubicBezTo>
                  <a:cubicBezTo>
                    <a:pt x="62111" y="19615"/>
                    <a:pt x="57999" y="16512"/>
                    <a:pt x="56210" y="13301"/>
                  </a:cubicBezTo>
                  <a:cubicBezTo>
                    <a:pt x="54421" y="10091"/>
                    <a:pt x="53505" y="4083"/>
                    <a:pt x="53000" y="1927"/>
                  </a:cubicBezTo>
                  <a:cubicBezTo>
                    <a:pt x="52496" y="-229"/>
                    <a:pt x="53153" y="627"/>
                    <a:pt x="53183" y="367"/>
                  </a:cubicBezTo>
                </a:path>
              </a:pathLst>
            </a:custGeom>
            <a:noFill/>
            <a:ln w="19050" cap="flat" cmpd="sng">
              <a:solidFill>
                <a:srgbClr val="000000"/>
              </a:solidFill>
              <a:prstDash val="solid"/>
              <a:round/>
              <a:headEnd type="none" w="med" len="med"/>
              <a:tailEnd type="none" w="med" len="med"/>
            </a:ln>
          </p:spPr>
          <p:txBody>
            <a:bodyPr/>
            <a:lstStyle/>
            <a:p>
              <a:endParaRPr lang="tr-TR"/>
            </a:p>
          </p:txBody>
        </p:sp>
        <p:cxnSp>
          <p:nvCxnSpPr>
            <p:cNvPr id="6" name="Google Shape;2286;p54"/>
            <p:cNvCxnSpPr/>
            <p:nvPr/>
          </p:nvCxnSpPr>
          <p:spPr>
            <a:xfrm>
              <a:off x="4915750" y="4433452"/>
              <a:ext cx="1353300" cy="0"/>
            </a:xfrm>
            <a:prstGeom prst="straightConnector1">
              <a:avLst/>
            </a:prstGeom>
            <a:noFill/>
            <a:ln w="19050" cap="flat" cmpd="sng">
              <a:solidFill>
                <a:srgbClr val="000000"/>
              </a:solidFill>
              <a:prstDash val="solid"/>
              <a:round/>
              <a:headEnd type="none" w="med" len="med"/>
              <a:tailEnd type="none" w="med" len="med"/>
            </a:ln>
          </p:spPr>
        </p:cxnSp>
      </p:grpSp>
      <p:grpSp>
        <p:nvGrpSpPr>
          <p:cNvPr id="8" name="Google Shape;2299;p54"/>
          <p:cNvGrpSpPr/>
          <p:nvPr/>
        </p:nvGrpSpPr>
        <p:grpSpPr>
          <a:xfrm>
            <a:off x="7086600" y="6095160"/>
            <a:ext cx="2358113" cy="362790"/>
            <a:chOff x="1816609" y="3851001"/>
            <a:chExt cx="1093674" cy="222193"/>
          </a:xfrm>
        </p:grpSpPr>
        <p:sp>
          <p:nvSpPr>
            <p:cNvPr id="9" name="Google Shape;2300;p54"/>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2301;p54"/>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2302;p54"/>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303;p54"/>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304;p54"/>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305;p54"/>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06;p54"/>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307;p54"/>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08;p54"/>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rgbClr val="FFE599"/>
            </a:solidFill>
            <a:ln w="9525" cap="flat" cmpd="sng">
              <a:solidFill>
                <a:srgbClr val="FFE59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 name="Google Shape;1050;p35"/>
          <p:cNvSpPr txBox="1">
            <a:spLocks/>
          </p:cNvSpPr>
          <p:nvPr/>
        </p:nvSpPr>
        <p:spPr>
          <a:xfrm>
            <a:off x="762000" y="3027022"/>
            <a:ext cx="4195067"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298450" algn="l" rtl="0">
              <a:lnSpc>
                <a:spcPct val="115000"/>
              </a:lnSpc>
              <a:spcBef>
                <a:spcPts val="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1pPr>
            <a:lvl2pPr marL="914400" marR="0" lvl="1"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2pPr>
            <a:lvl3pPr marL="1371600" marR="0" lvl="2"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3pPr>
            <a:lvl4pPr marL="1828800" marR="0" lvl="3"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4pPr>
            <a:lvl5pPr marL="2286000" marR="0" lvl="4"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5pPr>
            <a:lvl6pPr marL="2743200" marR="0" lvl="5"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6pPr>
            <a:lvl7pPr marL="3200400" marR="0" lvl="6"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7pPr>
            <a:lvl8pPr marL="3657600" marR="0" lvl="7" indent="-298450" algn="l" rtl="0">
              <a:lnSpc>
                <a:spcPct val="115000"/>
              </a:lnSpc>
              <a:spcBef>
                <a:spcPts val="1600"/>
              </a:spcBef>
              <a:spcAft>
                <a:spcPts val="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8pPr>
            <a:lvl9pPr marL="4114800" marR="0" lvl="8" indent="-298450" algn="l" rtl="0">
              <a:lnSpc>
                <a:spcPct val="115000"/>
              </a:lnSpc>
              <a:spcBef>
                <a:spcPts val="1600"/>
              </a:spcBef>
              <a:spcAft>
                <a:spcPts val="1600"/>
              </a:spcAft>
              <a:buClr>
                <a:srgbClr val="000000"/>
              </a:buClr>
              <a:buSzPts val="1100"/>
              <a:buFont typeface="Comfortaa"/>
              <a:buChar char="■"/>
              <a:defRPr sz="1100" b="0" i="0" u="none" strike="noStrike" cap="none">
                <a:solidFill>
                  <a:srgbClr val="000000"/>
                </a:solidFill>
                <a:latin typeface="Comfortaa"/>
                <a:ea typeface="Comfortaa"/>
                <a:cs typeface="Comfortaa"/>
                <a:sym typeface="Comfortaa"/>
              </a:defRPr>
            </a:lvl9pPr>
          </a:lstStyle>
          <a:p>
            <a:pPr marL="0" marR="0" lvl="0" indent="0" algn="l" defTabSz="914400" rtl="0" eaLnBrk="1" fontAlgn="auto" latinLnBrk="0" hangingPunct="1">
              <a:lnSpc>
                <a:spcPct val="100000"/>
              </a:lnSpc>
              <a:spcBef>
                <a:spcPts val="0"/>
              </a:spcBef>
              <a:spcAft>
                <a:spcPts val="0"/>
              </a:spcAft>
              <a:buClrTx/>
              <a:buSzTx/>
              <a:buFont typeface="Comfortaa"/>
              <a:buNone/>
              <a:tabLst/>
              <a:defRPr/>
            </a:pPr>
            <a:r>
              <a:rPr kumimoji="0" lang="tr-TR" sz="4000" b="0" i="0" u="none" strike="noStrike" kern="1200" cap="none" spc="0" normalizeH="0" baseline="0" noProof="0" dirty="0">
                <a:ln>
                  <a:noFill/>
                </a:ln>
                <a:solidFill>
                  <a:srgbClr val="000000"/>
                </a:solidFill>
                <a:effectLst/>
                <a:uLnTx/>
                <a:uFillTx/>
                <a:latin typeface="Calibri" panose="020F0502020204030204"/>
                <a:sym typeface="Comfortaa"/>
              </a:rPr>
              <a:t>Etkinlik yapıyoruz</a:t>
            </a:r>
          </a:p>
        </p:txBody>
      </p:sp>
      <p:sp>
        <p:nvSpPr>
          <p:cNvPr id="19" name="Google Shape;1051;p35"/>
          <p:cNvSpPr/>
          <p:nvPr/>
        </p:nvSpPr>
        <p:spPr>
          <a:xfrm>
            <a:off x="804681" y="4216977"/>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052;p35"/>
          <p:cNvSpPr/>
          <p:nvPr/>
        </p:nvSpPr>
        <p:spPr>
          <a:xfrm>
            <a:off x="721554" y="2564572"/>
            <a:ext cx="4015502" cy="77283"/>
          </a:xfrm>
          <a:custGeom>
            <a:avLst/>
            <a:gdLst/>
            <a:ahLst/>
            <a:cxnLst/>
            <a:rect l="l" t="t" r="r" b="b"/>
            <a:pathLst>
              <a:path w="32178" h="1720" extrusionOk="0">
                <a:moveTo>
                  <a:pt x="28413" y="0"/>
                </a:moveTo>
                <a:cubicBezTo>
                  <a:pt x="28030" y="0"/>
                  <a:pt x="27646" y="6"/>
                  <a:pt x="27263" y="14"/>
                </a:cubicBezTo>
                <a:cubicBezTo>
                  <a:pt x="26012" y="42"/>
                  <a:pt x="24778" y="206"/>
                  <a:pt x="23518" y="206"/>
                </a:cubicBezTo>
                <a:cubicBezTo>
                  <a:pt x="23403" y="206"/>
                  <a:pt x="23287" y="204"/>
                  <a:pt x="23171" y="201"/>
                </a:cubicBezTo>
                <a:cubicBezTo>
                  <a:pt x="23041" y="198"/>
                  <a:pt x="22910" y="196"/>
                  <a:pt x="22779" y="196"/>
                </a:cubicBezTo>
                <a:cubicBezTo>
                  <a:pt x="21609" y="196"/>
                  <a:pt x="20433" y="321"/>
                  <a:pt x="19254" y="343"/>
                </a:cubicBezTo>
                <a:cubicBezTo>
                  <a:pt x="18326" y="360"/>
                  <a:pt x="17370" y="356"/>
                  <a:pt x="16433" y="410"/>
                </a:cubicBezTo>
                <a:cubicBezTo>
                  <a:pt x="16104" y="429"/>
                  <a:pt x="15771" y="436"/>
                  <a:pt x="15436" y="436"/>
                </a:cubicBezTo>
                <a:cubicBezTo>
                  <a:pt x="14672" y="436"/>
                  <a:pt x="13895" y="401"/>
                  <a:pt x="13130" y="401"/>
                </a:cubicBezTo>
                <a:cubicBezTo>
                  <a:pt x="13013" y="401"/>
                  <a:pt x="12895" y="402"/>
                  <a:pt x="12779" y="404"/>
                </a:cubicBezTo>
                <a:cubicBezTo>
                  <a:pt x="12595" y="407"/>
                  <a:pt x="12411" y="408"/>
                  <a:pt x="12227" y="408"/>
                </a:cubicBezTo>
                <a:cubicBezTo>
                  <a:pt x="10919" y="408"/>
                  <a:pt x="9618" y="341"/>
                  <a:pt x="8313" y="339"/>
                </a:cubicBezTo>
                <a:cubicBezTo>
                  <a:pt x="8292" y="339"/>
                  <a:pt x="8272" y="339"/>
                  <a:pt x="8252" y="339"/>
                </a:cubicBezTo>
                <a:cubicBezTo>
                  <a:pt x="7289" y="339"/>
                  <a:pt x="6324" y="390"/>
                  <a:pt x="5360" y="390"/>
                </a:cubicBezTo>
                <a:cubicBezTo>
                  <a:pt x="5258" y="390"/>
                  <a:pt x="5155" y="389"/>
                  <a:pt x="5053" y="388"/>
                </a:cubicBezTo>
                <a:cubicBezTo>
                  <a:pt x="4068" y="376"/>
                  <a:pt x="3082" y="298"/>
                  <a:pt x="2098" y="249"/>
                </a:cubicBezTo>
                <a:cubicBezTo>
                  <a:pt x="2072" y="248"/>
                  <a:pt x="2046" y="247"/>
                  <a:pt x="2021" y="247"/>
                </a:cubicBezTo>
                <a:cubicBezTo>
                  <a:pt x="1527" y="247"/>
                  <a:pt x="1072" y="419"/>
                  <a:pt x="594" y="460"/>
                </a:cubicBezTo>
                <a:cubicBezTo>
                  <a:pt x="272" y="488"/>
                  <a:pt x="175" y="669"/>
                  <a:pt x="97" y="868"/>
                </a:cubicBezTo>
                <a:cubicBezTo>
                  <a:pt x="1" y="1117"/>
                  <a:pt x="283" y="1093"/>
                  <a:pt x="437" y="1172"/>
                </a:cubicBezTo>
                <a:cubicBezTo>
                  <a:pt x="1021" y="1475"/>
                  <a:pt x="1664" y="1497"/>
                  <a:pt x="2308" y="1497"/>
                </a:cubicBezTo>
                <a:cubicBezTo>
                  <a:pt x="2416" y="1497"/>
                  <a:pt x="2524" y="1496"/>
                  <a:pt x="2632" y="1496"/>
                </a:cubicBezTo>
                <a:cubicBezTo>
                  <a:pt x="2701" y="1496"/>
                  <a:pt x="2770" y="1496"/>
                  <a:pt x="2839" y="1497"/>
                </a:cubicBezTo>
                <a:cubicBezTo>
                  <a:pt x="2854" y="1497"/>
                  <a:pt x="2868" y="1497"/>
                  <a:pt x="2883" y="1497"/>
                </a:cubicBezTo>
                <a:cubicBezTo>
                  <a:pt x="3294" y="1497"/>
                  <a:pt x="3731" y="1436"/>
                  <a:pt x="4129" y="1436"/>
                </a:cubicBezTo>
                <a:cubicBezTo>
                  <a:pt x="4251" y="1436"/>
                  <a:pt x="4369" y="1442"/>
                  <a:pt x="4482" y="1457"/>
                </a:cubicBezTo>
                <a:cubicBezTo>
                  <a:pt x="4787" y="1498"/>
                  <a:pt x="5090" y="1509"/>
                  <a:pt x="5391" y="1509"/>
                </a:cubicBezTo>
                <a:cubicBezTo>
                  <a:pt x="5758" y="1509"/>
                  <a:pt x="6123" y="1492"/>
                  <a:pt x="6489" y="1492"/>
                </a:cubicBezTo>
                <a:cubicBezTo>
                  <a:pt x="6621" y="1492"/>
                  <a:pt x="6754" y="1495"/>
                  <a:pt x="6887" y="1501"/>
                </a:cubicBezTo>
                <a:cubicBezTo>
                  <a:pt x="6925" y="1502"/>
                  <a:pt x="6964" y="1503"/>
                  <a:pt x="7004" y="1503"/>
                </a:cubicBezTo>
                <a:cubicBezTo>
                  <a:pt x="7285" y="1503"/>
                  <a:pt x="7629" y="1467"/>
                  <a:pt x="7856" y="1467"/>
                </a:cubicBezTo>
                <a:cubicBezTo>
                  <a:pt x="7941" y="1467"/>
                  <a:pt x="8010" y="1472"/>
                  <a:pt x="8052" y="1486"/>
                </a:cubicBezTo>
                <a:cubicBezTo>
                  <a:pt x="8364" y="1591"/>
                  <a:pt x="8675" y="1609"/>
                  <a:pt x="8984" y="1609"/>
                </a:cubicBezTo>
                <a:cubicBezTo>
                  <a:pt x="9146" y="1609"/>
                  <a:pt x="9307" y="1604"/>
                  <a:pt x="9468" y="1604"/>
                </a:cubicBezTo>
                <a:cubicBezTo>
                  <a:pt x="9629" y="1604"/>
                  <a:pt x="9789" y="1609"/>
                  <a:pt x="9948" y="1629"/>
                </a:cubicBezTo>
                <a:cubicBezTo>
                  <a:pt x="10194" y="1660"/>
                  <a:pt x="10446" y="1670"/>
                  <a:pt x="10700" y="1670"/>
                </a:cubicBezTo>
                <a:cubicBezTo>
                  <a:pt x="11212" y="1670"/>
                  <a:pt x="11733" y="1628"/>
                  <a:pt x="12239" y="1628"/>
                </a:cubicBezTo>
                <a:cubicBezTo>
                  <a:pt x="12517" y="1628"/>
                  <a:pt x="12789" y="1641"/>
                  <a:pt x="13053" y="1680"/>
                </a:cubicBezTo>
                <a:cubicBezTo>
                  <a:pt x="13240" y="1708"/>
                  <a:pt x="13425" y="1719"/>
                  <a:pt x="13608" y="1719"/>
                </a:cubicBezTo>
                <a:cubicBezTo>
                  <a:pt x="14331" y="1719"/>
                  <a:pt x="15033" y="1546"/>
                  <a:pt x="15755" y="1546"/>
                </a:cubicBezTo>
                <a:cubicBezTo>
                  <a:pt x="16045" y="1546"/>
                  <a:pt x="16338" y="1574"/>
                  <a:pt x="16637" y="1652"/>
                </a:cubicBezTo>
                <a:cubicBezTo>
                  <a:pt x="16732" y="1677"/>
                  <a:pt x="16844" y="1686"/>
                  <a:pt x="16968" y="1686"/>
                </a:cubicBezTo>
                <a:cubicBezTo>
                  <a:pt x="17315" y="1686"/>
                  <a:pt x="17753" y="1614"/>
                  <a:pt x="18154" y="1614"/>
                </a:cubicBezTo>
                <a:cubicBezTo>
                  <a:pt x="18225" y="1614"/>
                  <a:pt x="18295" y="1616"/>
                  <a:pt x="18363" y="1622"/>
                </a:cubicBezTo>
                <a:cubicBezTo>
                  <a:pt x="18395" y="1624"/>
                  <a:pt x="18428" y="1625"/>
                  <a:pt x="18460" y="1625"/>
                </a:cubicBezTo>
                <a:cubicBezTo>
                  <a:pt x="18556" y="1625"/>
                  <a:pt x="18652" y="1616"/>
                  <a:pt x="18748" y="1612"/>
                </a:cubicBezTo>
                <a:cubicBezTo>
                  <a:pt x="20055" y="1556"/>
                  <a:pt x="21363" y="1447"/>
                  <a:pt x="22669" y="1447"/>
                </a:cubicBezTo>
                <a:cubicBezTo>
                  <a:pt x="22737" y="1447"/>
                  <a:pt x="22804" y="1448"/>
                  <a:pt x="22871" y="1448"/>
                </a:cubicBezTo>
                <a:cubicBezTo>
                  <a:pt x="22922" y="1449"/>
                  <a:pt x="22973" y="1449"/>
                  <a:pt x="23024" y="1449"/>
                </a:cubicBezTo>
                <a:cubicBezTo>
                  <a:pt x="24407" y="1449"/>
                  <a:pt x="25780" y="1310"/>
                  <a:pt x="27164" y="1299"/>
                </a:cubicBezTo>
                <a:cubicBezTo>
                  <a:pt x="27278" y="1298"/>
                  <a:pt x="27393" y="1298"/>
                  <a:pt x="27508" y="1298"/>
                </a:cubicBezTo>
                <a:cubicBezTo>
                  <a:pt x="28738" y="1298"/>
                  <a:pt x="29972" y="1347"/>
                  <a:pt x="31200" y="1350"/>
                </a:cubicBezTo>
                <a:cubicBezTo>
                  <a:pt x="31201" y="1350"/>
                  <a:pt x="31202" y="1350"/>
                  <a:pt x="31203" y="1350"/>
                </a:cubicBezTo>
                <a:cubicBezTo>
                  <a:pt x="31729" y="1350"/>
                  <a:pt x="31755" y="1074"/>
                  <a:pt x="31984" y="943"/>
                </a:cubicBezTo>
                <a:cubicBezTo>
                  <a:pt x="32178" y="833"/>
                  <a:pt x="32140" y="474"/>
                  <a:pt x="32007" y="268"/>
                </a:cubicBezTo>
                <a:cubicBezTo>
                  <a:pt x="31907" y="116"/>
                  <a:pt x="31755" y="53"/>
                  <a:pt x="31576" y="53"/>
                </a:cubicBezTo>
                <a:cubicBezTo>
                  <a:pt x="31461" y="53"/>
                  <a:pt x="31334" y="79"/>
                  <a:pt x="31203" y="124"/>
                </a:cubicBezTo>
                <a:cubicBezTo>
                  <a:pt x="31158" y="140"/>
                  <a:pt x="31109" y="146"/>
                  <a:pt x="31059" y="146"/>
                </a:cubicBezTo>
                <a:cubicBezTo>
                  <a:pt x="30913" y="146"/>
                  <a:pt x="30754" y="95"/>
                  <a:pt x="30606" y="83"/>
                </a:cubicBezTo>
                <a:cubicBezTo>
                  <a:pt x="29877" y="21"/>
                  <a:pt x="29146" y="0"/>
                  <a:pt x="2841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 name="Grup 21"/>
          <p:cNvGrpSpPr/>
          <p:nvPr/>
        </p:nvGrpSpPr>
        <p:grpSpPr>
          <a:xfrm>
            <a:off x="5410200" y="1466850"/>
            <a:ext cx="5943600" cy="3448050"/>
            <a:chOff x="5410200" y="1466850"/>
            <a:chExt cx="5943600" cy="3448050"/>
          </a:xfrm>
        </p:grpSpPr>
        <p:pic>
          <p:nvPicPr>
            <p:cNvPr id="7" name="Google Shape;2287;p54"/>
            <p:cNvPicPr preferRelativeResize="0"/>
            <p:nvPr/>
          </p:nvPicPr>
          <p:blipFill rotWithShape="1">
            <a:blip r:embed="rId3">
              <a:alphaModFix/>
            </a:blip>
            <a:srcRect l="4395" r="4404"/>
            <a:stretch/>
          </p:blipFill>
          <p:spPr>
            <a:xfrm>
              <a:off x="5410200" y="1466850"/>
              <a:ext cx="5943600" cy="3448050"/>
            </a:xfrm>
            <a:prstGeom prst="rect">
              <a:avLst/>
            </a:prstGeom>
            <a:noFill/>
            <a:ln w="19050" cap="flat" cmpd="sng">
              <a:solidFill>
                <a:srgbClr val="000000"/>
              </a:solidFill>
              <a:prstDash val="solid"/>
              <a:round/>
              <a:headEnd type="none" w="sm" len="sm"/>
              <a:tailEnd type="none" w="sm" len="sm"/>
            </a:ln>
          </p:spPr>
        </p:pic>
        <p:sp>
          <p:nvSpPr>
            <p:cNvPr id="21" name="Yuvarlatılmış Dikdörtgen 20">
              <a:hlinkClick r:id="rId4"/>
            </p:cNvPr>
            <p:cNvSpPr/>
            <p:nvPr/>
          </p:nvSpPr>
          <p:spPr>
            <a:xfrm>
              <a:off x="6385809" y="2383436"/>
              <a:ext cx="3972393" cy="1617064"/>
            </a:xfrm>
            <a:prstGeom prst="roundRect">
              <a:avLst>
                <a:gd name="adj" fmla="val 44477"/>
              </a:avLst>
            </a:prstGeom>
            <a:solidFill>
              <a:srgbClr val="F3F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Arial"/>
                  <a:ea typeface="+mn-ea"/>
                  <a:cs typeface="+mn-cs"/>
                </a:rPr>
                <a:t>Etkinlik için tıklayınız</a:t>
              </a:r>
            </a:p>
          </p:txBody>
        </p:sp>
      </p:grpSp>
    </p:spTree>
    <p:custDataLst>
      <p:tags r:id="rId1"/>
    </p:custDataLst>
    <p:extLst>
      <p:ext uri="{BB962C8B-B14F-4D97-AF65-F5344CB8AC3E}">
        <p14:creationId xmlns:p14="http://schemas.microsoft.com/office/powerpoint/2010/main" val="20348095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19725" y="2582779"/>
            <a:ext cx="914939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Allah (c.c.) rızası için yapılan her türlü iyilik ve yardım sadakadır.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8" name="Dikdörtgen 7"/>
          <p:cNvSpPr/>
          <p:nvPr/>
        </p:nvSpPr>
        <p:spPr>
          <a:xfrm>
            <a:off x="9528259" y="257908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9" name="X 1"/>
          <p:cNvSpPr/>
          <p:nvPr/>
        </p:nvSpPr>
        <p:spPr>
          <a:xfrm>
            <a:off x="11113703" y="257022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0" name="Onay 1"/>
          <p:cNvSpPr/>
          <p:nvPr/>
        </p:nvSpPr>
        <p:spPr>
          <a:xfrm>
            <a:off x="11204242" y="255419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11" name="D 1"/>
          <p:cNvSpPr/>
          <p:nvPr/>
        </p:nvSpPr>
        <p:spPr>
          <a:xfrm>
            <a:off x="9603062" y="264210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12" name="Y 1"/>
          <p:cNvSpPr/>
          <p:nvPr/>
        </p:nvSpPr>
        <p:spPr>
          <a:xfrm>
            <a:off x="10496346" y="264210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13" name="Dikdörtgen 12"/>
          <p:cNvSpPr/>
          <p:nvPr/>
        </p:nvSpPr>
        <p:spPr>
          <a:xfrm>
            <a:off x="434716" y="653775"/>
            <a:ext cx="9307078" cy="75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Demir, kömür gibi madenlerin zekat verilmez. </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8" name="Dikdörtgen 27"/>
          <p:cNvSpPr/>
          <p:nvPr/>
        </p:nvSpPr>
        <p:spPr>
          <a:xfrm>
            <a:off x="9528259" y="65102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29" name="X 4"/>
          <p:cNvSpPr/>
          <p:nvPr/>
        </p:nvSpPr>
        <p:spPr>
          <a:xfrm>
            <a:off x="11137766" y="65500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0" name="Onay 3"/>
          <p:cNvSpPr/>
          <p:nvPr/>
        </p:nvSpPr>
        <p:spPr>
          <a:xfrm>
            <a:off x="11316536" y="584426"/>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31" name="D 3"/>
          <p:cNvSpPr/>
          <p:nvPr/>
        </p:nvSpPr>
        <p:spPr>
          <a:xfrm>
            <a:off x="9603062" y="69479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32" name="Y 3"/>
          <p:cNvSpPr/>
          <p:nvPr/>
        </p:nvSpPr>
        <p:spPr>
          <a:xfrm>
            <a:off x="10496346" y="69479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48" name="Dikdörtgen 47"/>
          <p:cNvSpPr/>
          <p:nvPr/>
        </p:nvSpPr>
        <p:spPr>
          <a:xfrm>
            <a:off x="434715" y="1628273"/>
            <a:ext cx="9118358"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Zekât verirken yoksul ve muhtaçların onurları zedelenmemelidir.</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50" name="Dikdörtgen 49"/>
          <p:cNvSpPr/>
          <p:nvPr/>
        </p:nvSpPr>
        <p:spPr>
          <a:xfrm>
            <a:off x="9528259" y="1624577"/>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51" name="X 1"/>
          <p:cNvSpPr/>
          <p:nvPr/>
        </p:nvSpPr>
        <p:spPr>
          <a:xfrm>
            <a:off x="11097661" y="161572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2" name="Onay 1"/>
          <p:cNvSpPr/>
          <p:nvPr/>
        </p:nvSpPr>
        <p:spPr>
          <a:xfrm>
            <a:off x="11188200" y="1599688"/>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53" name="D 1"/>
          <p:cNvSpPr/>
          <p:nvPr/>
        </p:nvSpPr>
        <p:spPr>
          <a:xfrm>
            <a:off x="9603062" y="1687599"/>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54" name="Y 1"/>
          <p:cNvSpPr/>
          <p:nvPr/>
        </p:nvSpPr>
        <p:spPr>
          <a:xfrm>
            <a:off x="10496346" y="1687599"/>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69" name="Dikdörtgen 68"/>
          <p:cNvSpPr/>
          <p:nvPr/>
        </p:nvSpPr>
        <p:spPr>
          <a:xfrm>
            <a:off x="359765" y="3505200"/>
            <a:ext cx="9201330"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Zekat ve sadaka verirken riya ve kibir gibi davranışlardan uzak  </a:t>
            </a:r>
          </a:p>
          <a:p>
            <a:pPr lvl="0">
              <a:defRPr/>
            </a:pPr>
            <a:r>
              <a:rPr lang="tr-TR" sz="2400" dirty="0">
                <a:solidFill>
                  <a:prstClr val="black"/>
                </a:solidFill>
              </a:rPr>
              <a:t>  durmalıyız. </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71" name="Dikdörtgen 70"/>
          <p:cNvSpPr/>
          <p:nvPr/>
        </p:nvSpPr>
        <p:spPr>
          <a:xfrm>
            <a:off x="9528259" y="3501504"/>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2" name="X 1"/>
          <p:cNvSpPr/>
          <p:nvPr/>
        </p:nvSpPr>
        <p:spPr>
          <a:xfrm>
            <a:off x="11105682" y="3492649"/>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3" name="Onay 1"/>
          <p:cNvSpPr/>
          <p:nvPr/>
        </p:nvSpPr>
        <p:spPr>
          <a:xfrm>
            <a:off x="11196221" y="3476615"/>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74" name="D 1"/>
          <p:cNvSpPr/>
          <p:nvPr/>
        </p:nvSpPr>
        <p:spPr>
          <a:xfrm>
            <a:off x="9603062" y="3564526"/>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75" name="Y 1"/>
          <p:cNvSpPr/>
          <p:nvPr/>
        </p:nvSpPr>
        <p:spPr>
          <a:xfrm>
            <a:off x="10496346" y="3564526"/>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76" name="Dikdörtgen 75"/>
          <p:cNvSpPr/>
          <p:nvPr/>
        </p:nvSpPr>
        <p:spPr>
          <a:xfrm>
            <a:off x="359764" y="4460365"/>
            <a:ext cx="9349944" cy="77792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Sadaka yalnızca maddi yardımlarla sınırlıdır. </a:t>
            </a:r>
            <a:endParaRPr kumimoji="0" lang="tr-TR" sz="24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78" name="Dikdörtgen 77"/>
          <p:cNvSpPr/>
          <p:nvPr/>
        </p:nvSpPr>
        <p:spPr>
          <a:xfrm>
            <a:off x="9528259" y="4457615"/>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79" name="X 4"/>
          <p:cNvSpPr/>
          <p:nvPr/>
        </p:nvSpPr>
        <p:spPr>
          <a:xfrm>
            <a:off x="11105682" y="4461592"/>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0" name="Onay 3"/>
          <p:cNvSpPr/>
          <p:nvPr/>
        </p:nvSpPr>
        <p:spPr>
          <a:xfrm>
            <a:off x="11204241" y="4374973"/>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1" name="D 3"/>
          <p:cNvSpPr/>
          <p:nvPr/>
        </p:nvSpPr>
        <p:spPr>
          <a:xfrm>
            <a:off x="9603062" y="450138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2" name="Y 3"/>
          <p:cNvSpPr/>
          <p:nvPr/>
        </p:nvSpPr>
        <p:spPr>
          <a:xfrm>
            <a:off x="10496346" y="450138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83" name="Dikdörtgen 82"/>
          <p:cNvSpPr/>
          <p:nvPr/>
        </p:nvSpPr>
        <p:spPr>
          <a:xfrm>
            <a:off x="329784" y="5406188"/>
            <a:ext cx="9199225" cy="7847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defRPr/>
            </a:pPr>
            <a:r>
              <a:rPr lang="tr-TR" sz="2400" dirty="0">
                <a:solidFill>
                  <a:prstClr val="black"/>
                </a:solidFill>
              </a:rPr>
              <a:t>  Afrika’daki insanlar için bir su kuyusu açmak sadaka-i cariyeye  </a:t>
            </a:r>
          </a:p>
          <a:p>
            <a:pPr lvl="0">
              <a:defRPr/>
            </a:pPr>
            <a:r>
              <a:rPr lang="tr-TR" sz="2400" dirty="0">
                <a:solidFill>
                  <a:prstClr val="black"/>
                </a:solidFill>
              </a:rPr>
              <a:t>  örnektir.</a:t>
            </a:r>
          </a:p>
        </p:txBody>
      </p:sp>
      <p:sp>
        <p:nvSpPr>
          <p:cNvPr id="84" name="Dikdörtgen 83"/>
          <p:cNvSpPr/>
          <p:nvPr/>
        </p:nvSpPr>
        <p:spPr>
          <a:xfrm>
            <a:off x="126628" y="652203"/>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1</a:t>
            </a:r>
          </a:p>
        </p:txBody>
      </p:sp>
      <p:sp>
        <p:nvSpPr>
          <p:cNvPr id="85" name="Dikdörtgen 84"/>
          <p:cNvSpPr/>
          <p:nvPr/>
        </p:nvSpPr>
        <p:spPr>
          <a:xfrm>
            <a:off x="9528259" y="5402493"/>
            <a:ext cx="1698225" cy="789759"/>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맑은 고딕"/>
              <a:cs typeface="+mn-cs"/>
            </a:endParaRPr>
          </a:p>
        </p:txBody>
      </p:sp>
      <p:sp>
        <p:nvSpPr>
          <p:cNvPr id="86" name="X 1"/>
          <p:cNvSpPr/>
          <p:nvPr/>
        </p:nvSpPr>
        <p:spPr>
          <a:xfrm>
            <a:off x="11073597" y="5393638"/>
            <a:ext cx="870239" cy="792000"/>
          </a:xfrm>
          <a:prstGeom prst="rect">
            <a:avLst/>
          </a:prstGeom>
          <a:blipFill>
            <a:blip r:embed="rId5"/>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7" name="Onay 1"/>
          <p:cNvSpPr/>
          <p:nvPr/>
        </p:nvSpPr>
        <p:spPr>
          <a:xfrm>
            <a:off x="11164136" y="5377604"/>
            <a:ext cx="875464" cy="808033"/>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맑은 고딕"/>
              <a:cs typeface="+mn-cs"/>
            </a:endParaRPr>
          </a:p>
        </p:txBody>
      </p:sp>
      <p:sp>
        <p:nvSpPr>
          <p:cNvPr id="88" name="D 1"/>
          <p:cNvSpPr/>
          <p:nvPr/>
        </p:nvSpPr>
        <p:spPr>
          <a:xfrm>
            <a:off x="9603062" y="5465515"/>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맑은 고딕"/>
                <a:cs typeface="+mn-cs"/>
              </a:rPr>
              <a:t>D</a:t>
            </a:r>
          </a:p>
        </p:txBody>
      </p:sp>
      <p:sp>
        <p:nvSpPr>
          <p:cNvPr id="89" name="Y 1"/>
          <p:cNvSpPr/>
          <p:nvPr/>
        </p:nvSpPr>
        <p:spPr>
          <a:xfrm>
            <a:off x="10496346" y="5465515"/>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맑은 고딕"/>
                <a:cs typeface="+mn-cs"/>
              </a:rPr>
              <a:t>Y</a:t>
            </a:r>
          </a:p>
        </p:txBody>
      </p:sp>
      <p:sp>
        <p:nvSpPr>
          <p:cNvPr id="91" name="Komut Düğmesi: Geri veya Önceki 90">
            <a:hlinkClick r:id="" action="ppaction://hlinkshowjump?jump=previousslide" highlightClick="1"/>
          </p:cNvPr>
          <p:cNvSpPr/>
          <p:nvPr/>
        </p:nvSpPr>
        <p:spPr>
          <a:xfrm>
            <a:off x="10938709" y="6384758"/>
            <a:ext cx="625642" cy="473242"/>
          </a:xfrm>
          <a:prstGeom prst="actionButtonBackPreviou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92" name="Komut Düğmesi: İleri veya Sonraki 91">
            <a:hlinkClick r:id="" action="ppaction://hlinkshowjump?jump=nextslide" highlightClick="1"/>
          </p:cNvPr>
          <p:cNvSpPr/>
          <p:nvPr/>
        </p:nvSpPr>
        <p:spPr>
          <a:xfrm>
            <a:off x="11630526" y="6384758"/>
            <a:ext cx="545431" cy="473242"/>
          </a:xfrm>
          <a:prstGeom prst="actionButtonForwardNex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46" name="Yuvarlatılmış Dikdörtgen 45"/>
          <p:cNvSpPr/>
          <p:nvPr/>
        </p:nvSpPr>
        <p:spPr>
          <a:xfrm>
            <a:off x="8726905" y="0"/>
            <a:ext cx="3465095" cy="545432"/>
          </a:xfrm>
          <a:prstGeom prst="round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Arial"/>
                <a:ea typeface="맑은 고딕"/>
                <a:cs typeface="+mn-cs"/>
              </a:rPr>
              <a:t>Doğru Yanlış Soruları</a:t>
            </a:r>
          </a:p>
        </p:txBody>
      </p:sp>
      <p:sp>
        <p:nvSpPr>
          <p:cNvPr id="47" name="Dikdörtgen 46"/>
          <p:cNvSpPr/>
          <p:nvPr/>
        </p:nvSpPr>
        <p:spPr>
          <a:xfrm>
            <a:off x="141618" y="1637868"/>
            <a:ext cx="308087" cy="760558"/>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2</a:t>
            </a:r>
          </a:p>
        </p:txBody>
      </p:sp>
      <p:sp>
        <p:nvSpPr>
          <p:cNvPr id="55" name="Dikdörtgen 54"/>
          <p:cNvSpPr/>
          <p:nvPr/>
        </p:nvSpPr>
        <p:spPr>
          <a:xfrm>
            <a:off x="126628" y="2573695"/>
            <a:ext cx="308087" cy="754121"/>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3</a:t>
            </a:r>
          </a:p>
        </p:txBody>
      </p:sp>
      <p:sp>
        <p:nvSpPr>
          <p:cNvPr id="56" name="Dikdörtgen 55"/>
          <p:cNvSpPr/>
          <p:nvPr/>
        </p:nvSpPr>
        <p:spPr>
          <a:xfrm>
            <a:off x="126628" y="3514389"/>
            <a:ext cx="310585" cy="771862"/>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4</a:t>
            </a:r>
          </a:p>
        </p:txBody>
      </p:sp>
      <p:sp>
        <p:nvSpPr>
          <p:cNvPr id="57" name="Dikdörtgen 56"/>
          <p:cNvSpPr/>
          <p:nvPr/>
        </p:nvSpPr>
        <p:spPr>
          <a:xfrm>
            <a:off x="126628" y="4470073"/>
            <a:ext cx="293097" cy="757554"/>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5</a:t>
            </a:r>
          </a:p>
        </p:txBody>
      </p:sp>
      <p:sp>
        <p:nvSpPr>
          <p:cNvPr id="58" name="Dikdörtgen 57"/>
          <p:cNvSpPr/>
          <p:nvPr/>
        </p:nvSpPr>
        <p:spPr>
          <a:xfrm>
            <a:off x="126628" y="5381469"/>
            <a:ext cx="278106" cy="809469"/>
          </a:xfrm>
          <a:prstGeom prst="rect">
            <a:avLst/>
          </a:prstGeom>
          <a:solidFill>
            <a:srgbClr val="38A7B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Arial"/>
                <a:ea typeface="맑은 고딕"/>
                <a:cs typeface="+mn-cs"/>
              </a:rPr>
              <a:t>6</a:t>
            </a:r>
          </a:p>
        </p:txBody>
      </p:sp>
    </p:spTree>
    <p:extLst>
      <p:ext uri="{BB962C8B-B14F-4D97-AF65-F5344CB8AC3E}">
        <p14:creationId xmlns:p14="http://schemas.microsoft.com/office/powerpoint/2010/main" val="2389616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5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par>
                                <p:cTn id="8" presetID="1" presetClass="exit"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remove"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25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2"/>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85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3" name="Doğru Cevap.wav"/>
                                        </p:tgtEl>
                                      </p:cMediaNode>
                                    </p:audio>
                                  </p:subTnLst>
                                </p:cTn>
                              </p:par>
                              <p:par>
                                <p:cTn id="22" presetID="1" presetClass="exit"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remove" grpId="0"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250"/>
                                        <p:tgtEl>
                                          <p:spTgt spid="29"/>
                                        </p:tgtEl>
                                      </p:cBhvr>
                                    </p:animEffect>
                                  </p:childTnLst>
                                  <p:subTnLst>
                                    <p:audio>
                                      <p:cMediaNode>
                                        <p:cTn display="0" masterRel="sameClick">
                                          <p:stCondLst>
                                            <p:cond evt="begin" delay="0">
                                              <p:tn val="2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1"/>
                  </p:tgtEl>
                </p:cond>
              </p:nextCondLst>
            </p:seq>
            <p:seq concurrent="1" nextAc="seek">
              <p:cTn id="30" restart="whenNotActive" fill="hold" evtFilter="cancelBubble" nodeType="interactiveSeq">
                <p:stCondLst>
                  <p:cond evt="onClick" delay="0">
                    <p:tgtEl>
                      <p:spTgt spid="53"/>
                    </p:tgtEl>
                  </p:cond>
                </p:stCondLst>
                <p:endSync evt="end" delay="0">
                  <p:rtn val="all"/>
                </p:endSync>
                <p:childTnLst>
                  <p:par>
                    <p:cTn id="31" fill="hold">
                      <p:stCondLst>
                        <p:cond delay="0"/>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850"/>
                                        <p:tgtEl>
                                          <p:spTgt spid="52"/>
                                        </p:tgtEl>
                                      </p:cBhvr>
                                    </p:animEffect>
                                  </p:childTnLst>
                                  <p:subTnLst>
                                    <p:audio>
                                      <p:cMediaNode>
                                        <p:cTn display="0" masterRel="sameClick">
                                          <p:stCondLst>
                                            <p:cond evt="begin" delay="0">
                                              <p:tn val="33"/>
                                            </p:cond>
                                          </p:stCondLst>
                                          <p:endCondLst>
                                            <p:cond evt="onStopAudio" delay="0">
                                              <p:tgtEl>
                                                <p:sldTgt/>
                                              </p:tgtEl>
                                            </p:cond>
                                          </p:endCondLst>
                                        </p:cTn>
                                        <p:tgtEl>
                                          <p:sndTgt r:embed="rId3" name="Doğru Cevap.wav"/>
                                        </p:tgtEl>
                                      </p:cMediaNode>
                                    </p:audio>
                                  </p:subTnLst>
                                </p:cTn>
                              </p:par>
                              <p:par>
                                <p:cTn id="36" presetID="1" presetClass="exit"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38" restart="whenNotActive" fill="hold" evtFilter="cancelBubble" nodeType="interactiveSeq">
                <p:stCondLst>
                  <p:cond evt="onClick" delay="0">
                    <p:tgtEl>
                      <p:spTgt spid="5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remove" grpId="0" nodeType="click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250"/>
                                        <p:tgtEl>
                                          <p:spTgt spid="51"/>
                                        </p:tgtEl>
                                      </p:cBhvr>
                                    </p:animEffect>
                                  </p:childTnLst>
                                  <p:subTnLst>
                                    <p:audio>
                                      <p:cMediaNode>
                                        <p:cTn display="0" masterRel="sameClick">
                                          <p:stCondLst>
                                            <p:cond evt="begin" delay="0">
                                              <p:tn val="4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54"/>
                  </p:tgtEl>
                </p:cond>
              </p:nextCondLst>
            </p:seq>
            <p:seq concurrent="1" nextAc="seek">
              <p:cTn id="44" restart="whenNotActive" fill="hold" evtFilter="cancelBubble" nodeType="interactiveSeq">
                <p:stCondLst>
                  <p:cond evt="onClick" delay="0">
                    <p:tgtEl>
                      <p:spTgt spid="74"/>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850"/>
                                        <p:tgtEl>
                                          <p:spTgt spid="73"/>
                                        </p:tgtEl>
                                      </p:cBhvr>
                                    </p:animEffect>
                                  </p:childTnLst>
                                  <p:subTnLst>
                                    <p:audio>
                                      <p:cMediaNode>
                                        <p:cTn display="0" masterRel="sameClick">
                                          <p:stCondLst>
                                            <p:cond evt="begin" delay="0">
                                              <p:tn val="47"/>
                                            </p:cond>
                                          </p:stCondLst>
                                          <p:endCondLst>
                                            <p:cond evt="onStopAudio" delay="0">
                                              <p:tgtEl>
                                                <p:sldTgt/>
                                              </p:tgtEl>
                                            </p:cond>
                                          </p:endCondLst>
                                        </p:cTn>
                                        <p:tgtEl>
                                          <p:sndTgt r:embed="rId3" name="Doğru Cevap.wav"/>
                                        </p:tgtEl>
                                      </p:cMediaNode>
                                    </p:audio>
                                  </p:subTnLst>
                                </p:cTn>
                              </p:par>
                              <p:par>
                                <p:cTn id="50" presetID="1" presetClass="exit" presetSubtype="0" fill="hold" grpId="0" nodeType="withEffect">
                                  <p:stCondLst>
                                    <p:cond delay="0"/>
                                  </p:stCondLst>
                                  <p:childTnLst>
                                    <p:set>
                                      <p:cBhvr>
                                        <p:cTn id="51"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2" restart="whenNotActive" fill="hold" evtFilter="cancelBubble" nodeType="interactiveSeq">
                <p:stCondLst>
                  <p:cond evt="onClick" delay="0">
                    <p:tgtEl>
                      <p:spTgt spid="7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remove" grpId="0" nodeType="click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fade">
                                      <p:cBhvr>
                                        <p:cTn id="57" dur="1250"/>
                                        <p:tgtEl>
                                          <p:spTgt spid="72"/>
                                        </p:tgtEl>
                                      </p:cBhvr>
                                    </p:animEffect>
                                  </p:childTnLst>
                                  <p:subTnLst>
                                    <p:audio>
                                      <p:cMediaNode>
                                        <p:cTn display="0" masterRel="sameClick">
                                          <p:stCondLst>
                                            <p:cond evt="begin" delay="0">
                                              <p:tn val="55"/>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75"/>
                  </p:tgtEl>
                </p:cond>
              </p:nextCondLst>
            </p:seq>
            <p:seq concurrent="1" nextAc="seek">
              <p:cTn id="58" restart="whenNotActive" fill="hold" evtFilter="cancelBubble" nodeType="interactiveSeq">
                <p:stCondLst>
                  <p:cond evt="onClick" delay="0">
                    <p:tgtEl>
                      <p:spTgt spid="82"/>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80"/>
                                        </p:tgtEl>
                                        <p:attrNameLst>
                                          <p:attrName>style.visibility</p:attrName>
                                        </p:attrNameLst>
                                      </p:cBhvr>
                                      <p:to>
                                        <p:strVal val="visible"/>
                                      </p:to>
                                    </p:set>
                                    <p:animEffect transition="in" filter="fade">
                                      <p:cBhvr>
                                        <p:cTn id="63" dur="850"/>
                                        <p:tgtEl>
                                          <p:spTgt spid="80"/>
                                        </p:tgtEl>
                                      </p:cBhvr>
                                    </p:animEffect>
                                  </p:childTnLst>
                                  <p:subTnLst>
                                    <p:audio>
                                      <p:cMediaNode>
                                        <p:cTn display="0" masterRel="sameClick">
                                          <p:stCondLst>
                                            <p:cond evt="begin" delay="0">
                                              <p:tn val="61"/>
                                            </p:cond>
                                          </p:stCondLst>
                                          <p:endCondLst>
                                            <p:cond evt="onStopAudio" delay="0">
                                              <p:tgtEl>
                                                <p:sldTgt/>
                                              </p:tgtEl>
                                            </p:cond>
                                          </p:endCondLst>
                                        </p:cTn>
                                        <p:tgtEl>
                                          <p:sndTgt r:embed="rId3" name="Doğru Cevap.wav"/>
                                        </p:tgtEl>
                                      </p:cMediaNode>
                                    </p:audio>
                                  </p:subTnLst>
                                </p:cTn>
                              </p:par>
                              <p:par>
                                <p:cTn id="64" presetID="1" presetClass="exit" presetSubtype="0" fill="hold" grpId="0" nodeType="withEffect">
                                  <p:stCondLst>
                                    <p:cond delay="0"/>
                                  </p:stCondLst>
                                  <p:childTnLst>
                                    <p:set>
                                      <p:cBhvr>
                                        <p:cTn id="65"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66" restart="whenNotActive" fill="hold" evtFilter="cancelBubble" nodeType="interactiveSeq">
                <p:stCondLst>
                  <p:cond evt="onClick" delay="0">
                    <p:tgtEl>
                      <p:spTgt spid="81"/>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remove"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1250"/>
                                        <p:tgtEl>
                                          <p:spTgt spid="79"/>
                                        </p:tgtEl>
                                      </p:cBhvr>
                                    </p:animEffect>
                                  </p:childTnLst>
                                  <p:subTnLst>
                                    <p:audio>
                                      <p:cMediaNode>
                                        <p:cTn display="0" masterRel="sameClick">
                                          <p:stCondLst>
                                            <p:cond evt="begin" delay="0">
                                              <p:tn val="69"/>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1"/>
                  </p:tgtEl>
                </p:cond>
              </p:nextCondLst>
            </p:seq>
            <p:seq concurrent="1" nextAc="seek">
              <p:cTn id="72" restart="whenNotActive" fill="hold" evtFilter="cancelBubble" nodeType="interactiveSeq">
                <p:stCondLst>
                  <p:cond evt="onClick" delay="0">
                    <p:tgtEl>
                      <p:spTgt spid="88"/>
                    </p:tgtEl>
                  </p:cond>
                </p:stCondLst>
                <p:endSync evt="end" delay="0">
                  <p:rtn val="all"/>
                </p:endSync>
                <p:childTnLst>
                  <p:par>
                    <p:cTn id="73" fill="hold">
                      <p:stCondLst>
                        <p:cond delay="0"/>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850"/>
                                        <p:tgtEl>
                                          <p:spTgt spid="87"/>
                                        </p:tgtEl>
                                      </p:cBhvr>
                                    </p:animEffect>
                                  </p:childTnLst>
                                  <p:subTnLst>
                                    <p:audio>
                                      <p:cMediaNode>
                                        <p:cTn display="0" masterRel="sameClick">
                                          <p:stCondLst>
                                            <p:cond evt="begin" delay="0">
                                              <p:tn val="75"/>
                                            </p:cond>
                                          </p:stCondLst>
                                          <p:endCondLst>
                                            <p:cond evt="onStopAudio" delay="0">
                                              <p:tgtEl>
                                                <p:sldTgt/>
                                              </p:tgtEl>
                                            </p:cond>
                                          </p:endCondLst>
                                        </p:cTn>
                                        <p:tgtEl>
                                          <p:sndTgt r:embed="rId3" name="Doğru Cevap.wav"/>
                                        </p:tgtEl>
                                      </p:cMediaNode>
                                    </p:audio>
                                  </p:subTnLst>
                                </p:cTn>
                              </p:par>
                              <p:par>
                                <p:cTn id="78" presetID="1" presetClass="exit" presetSubtype="0" fill="hold" grpId="0" nodeType="withEffect">
                                  <p:stCondLst>
                                    <p:cond delay="0"/>
                                  </p:stCondLst>
                                  <p:childTnLst>
                                    <p:set>
                                      <p:cBhvr>
                                        <p:cTn id="79"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80" restart="whenNotActive" fill="hold" evtFilter="cancelBubble" nodeType="interactiveSeq">
                <p:stCondLst>
                  <p:cond evt="onClick" delay="0">
                    <p:tgtEl>
                      <p:spTgt spid="89"/>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remove" grpId="0" nodeType="clickEffect">
                                  <p:stCondLst>
                                    <p:cond delay="0"/>
                                  </p:stCondLst>
                                  <p:childTnLst>
                                    <p:set>
                                      <p:cBhvr>
                                        <p:cTn id="84" dur="1" fill="hold">
                                          <p:stCondLst>
                                            <p:cond delay="0"/>
                                          </p:stCondLst>
                                        </p:cTn>
                                        <p:tgtEl>
                                          <p:spTgt spid="86"/>
                                        </p:tgtEl>
                                        <p:attrNameLst>
                                          <p:attrName>style.visibility</p:attrName>
                                        </p:attrNameLst>
                                      </p:cBhvr>
                                      <p:to>
                                        <p:strVal val="visible"/>
                                      </p:to>
                                    </p:set>
                                    <p:animEffect transition="in" filter="fade">
                                      <p:cBhvr>
                                        <p:cTn id="85" dur="1250"/>
                                        <p:tgtEl>
                                          <p:spTgt spid="86"/>
                                        </p:tgtEl>
                                      </p:cBhvr>
                                    </p:animEffect>
                                  </p:childTnLst>
                                  <p:subTnLst>
                                    <p:audio>
                                      <p:cMediaNode>
                                        <p:cTn display="0" masterRel="sameClick">
                                          <p:stCondLst>
                                            <p:cond evt="begin" delay="0">
                                              <p:tn val="8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89"/>
                  </p:tgtEl>
                </p:cond>
              </p:nextCondLst>
            </p:seq>
          </p:childTnLst>
        </p:cTn>
      </p:par>
    </p:tnLst>
    <p:bldLst>
      <p:bldP spid="9" grpId="0" animBg="1"/>
      <p:bldP spid="10" grpId="0" animBg="1"/>
      <p:bldP spid="12" grpId="0" animBg="1"/>
      <p:bldP spid="29" grpId="0" animBg="1"/>
      <p:bldP spid="30" grpId="0" animBg="1"/>
      <p:bldP spid="31" grpId="0" animBg="1"/>
      <p:bldP spid="51" grpId="0" animBg="1"/>
      <p:bldP spid="52" grpId="0" animBg="1"/>
      <p:bldP spid="54" grpId="0" animBg="1"/>
      <p:bldP spid="72" grpId="0" animBg="1"/>
      <p:bldP spid="73" grpId="0" animBg="1"/>
      <p:bldP spid="75" grpId="0" animBg="1"/>
      <p:bldP spid="79" grpId="0" animBg="1"/>
      <p:bldP spid="80" grpId="0" animBg="1"/>
      <p:bldP spid="81" grpId="0" animBg="1"/>
      <p:bldP spid="86" grpId="0" animBg="1"/>
      <p:bldP spid="87" grpId="0" animBg="1"/>
      <p:bldP spid="8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3123221"/>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3155986"/>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Asli</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ihtiyaçlar nelerdir?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İkizkenar Üçgen 2"/>
            <p:cNvSpPr/>
            <p:nvPr/>
          </p:nvSpPr>
          <p:spPr>
            <a:xfrm rot="5400000">
              <a:off x="1170037" y="2998672"/>
              <a:ext cx="550607" cy="865239"/>
            </a:xfrm>
            <a:prstGeom prst="triangle">
              <a:avLst>
                <a:gd name="adj" fmla="val 48215"/>
              </a:avLst>
            </a:prstGeom>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Zekat kimlere</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verilmelidir?</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Zekat kimlere verilmez?</a:t>
              </a: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altLang="tr-T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Zekat kimlere farzdır?</a:t>
              </a: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İçerik Yer Tutucusu 2"/>
          <p:cNvSpPr txBox="1">
            <a:spLocks/>
          </p:cNvSpPr>
          <p:nvPr/>
        </p:nvSpPr>
        <p:spPr>
          <a:xfrm>
            <a:off x="75079" y="44492"/>
            <a:ext cx="12019073" cy="3005961"/>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l"/>
            <a:r>
              <a:rPr lang="tr-TR" dirty="0">
                <a:solidFill>
                  <a:prstClr val="black"/>
                </a:solidFill>
                <a:latin typeface="Calibri" panose="020F0502020204030204"/>
              </a:rPr>
              <a:t>I. </a:t>
            </a:r>
            <a:r>
              <a:rPr lang="tr-TR" dirty="0"/>
              <a:t>Eş, çocuk, torun, anne, baba, büyükanne, büyükbaba</a:t>
            </a:r>
          </a:p>
          <a:p>
            <a:pPr lvl="0" algn="l"/>
            <a:r>
              <a:rPr lang="tr-TR" dirty="0">
                <a:solidFill>
                  <a:prstClr val="black"/>
                </a:solidFill>
                <a:latin typeface="Calibri" panose="020F0502020204030204"/>
              </a:rPr>
              <a:t>II. </a:t>
            </a:r>
            <a:r>
              <a:rPr lang="tr-TR" dirty="0"/>
              <a:t>Yoksullar, fakir, borçlu olanlar, yolda kalmış yolcular</a:t>
            </a:r>
          </a:p>
          <a:p>
            <a:pPr lvl="0" algn="l"/>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III.</a:t>
            </a:r>
            <a:r>
              <a:rPr kumimoji="0" lang="tr-TR" sz="2400" b="0" i="0" u="none" strike="noStrike" kern="1200" cap="none" spc="0" normalizeH="0" noProof="0" dirty="0">
                <a:ln>
                  <a:noFill/>
                </a:ln>
                <a:solidFill>
                  <a:prstClr val="black"/>
                </a:solidFill>
                <a:effectLst/>
                <a:uLnTx/>
                <a:uFillTx/>
                <a:latin typeface="Calibri" panose="020F0502020204030204"/>
                <a:ea typeface="+mn-ea"/>
                <a:cs typeface="+mn-cs"/>
              </a:rPr>
              <a:t> </a:t>
            </a:r>
            <a:r>
              <a:rPr lang="tr-TR" dirty="0"/>
              <a:t>Müslüman, akıl sağlığı yerinde, ergenlik çağına ulaşmış, zengin</a:t>
            </a:r>
          </a:p>
          <a:p>
            <a:pPr lvl="0" algn="l"/>
            <a:r>
              <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rPr>
              <a:t>IV. </a:t>
            </a:r>
            <a:r>
              <a:rPr lang="tr-TR" noProof="0" dirty="0"/>
              <a:t>A</a:t>
            </a:r>
            <a:r>
              <a:rPr lang="tr-TR" dirty="0" err="1"/>
              <a:t>ltın</a:t>
            </a:r>
            <a:r>
              <a:rPr lang="tr-TR" dirty="0"/>
              <a:t>, gümüş, ticaret malları, menkul değerler, para, hayvanlar, tarım ürünleri </a:t>
            </a:r>
          </a:p>
          <a:p>
            <a:pPr lvl="0" algn="l"/>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lang="tr-TR" sz="3200" b="1" dirty="0">
                <a:solidFill>
                  <a:prstClr val="black"/>
                </a:solidFill>
                <a:latin typeface="Calibri" panose="020F0502020204030204"/>
              </a:rPr>
              <a:t>N</a:t>
            </a:r>
            <a:r>
              <a:rPr kumimoji="0" lang="tr-TR" sz="3200" b="1" i="0" u="none" strike="noStrike" kern="1200" cap="none" spc="0" normalizeH="0" baseline="0" noProof="0" dirty="0" err="1">
                <a:ln>
                  <a:noFill/>
                </a:ln>
                <a:solidFill>
                  <a:prstClr val="black"/>
                </a:solidFill>
                <a:effectLst/>
                <a:uLnTx/>
                <a:uFillTx/>
                <a:latin typeface="Calibri" panose="020F0502020204030204"/>
                <a:ea typeface="+mn-ea"/>
                <a:cs typeface="+mn-cs"/>
              </a:rPr>
              <a:t>umaralı</a:t>
            </a:r>
            <a:r>
              <a:rPr kumimoji="0" lang="tr-TR" sz="3200" b="1" i="0" u="none" strike="noStrike" kern="1200" cap="none" spc="0" normalizeH="0" baseline="0" noProof="0" dirty="0">
                <a:ln>
                  <a:noFill/>
                </a:ln>
                <a:solidFill>
                  <a:prstClr val="black"/>
                </a:solidFill>
                <a:effectLst/>
                <a:uLnTx/>
                <a:uFillTx/>
                <a:latin typeface="Calibri" panose="020F0502020204030204"/>
                <a:ea typeface="+mn-ea"/>
                <a:cs typeface="+mn-cs"/>
              </a:rPr>
              <a:t> cümlelerde</a:t>
            </a:r>
            <a:r>
              <a:rPr kumimoji="0" lang="tr-TR" sz="3200" b="1" i="0" u="none" strike="noStrike" kern="1200" cap="none" spc="0" normalizeH="0" noProof="0" dirty="0">
                <a:ln>
                  <a:noFill/>
                </a:ln>
                <a:solidFill>
                  <a:prstClr val="black"/>
                </a:solidFill>
                <a:effectLst/>
                <a:uLnTx/>
                <a:uFillTx/>
                <a:latin typeface="Calibri" panose="020F0502020204030204"/>
                <a:ea typeface="+mn-ea"/>
                <a:cs typeface="+mn-cs"/>
              </a:rPr>
              <a:t> zekatla ilgili aşağıdaki sorulardan hangisinin cevabı </a:t>
            </a:r>
            <a:r>
              <a:rPr kumimoji="0" lang="tr-TR" sz="3200" b="1" i="0" u="sng" strike="noStrike" kern="1200" cap="none" spc="0" normalizeH="0" noProof="0" dirty="0">
                <a:ln>
                  <a:noFill/>
                </a:ln>
                <a:solidFill>
                  <a:prstClr val="black"/>
                </a:solidFill>
                <a:effectLst/>
                <a:uLnTx/>
                <a:uFillTx/>
                <a:latin typeface="Calibri" panose="020F0502020204030204"/>
                <a:ea typeface="+mn-ea"/>
                <a:cs typeface="+mn-cs"/>
              </a:rPr>
              <a:t>yoktur?</a:t>
            </a:r>
            <a:endParaRPr kumimoji="0" lang="tr-TR" sz="4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54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7536" y="3377419"/>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73373"/>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7536" y="4132730"/>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90155"/>
            <a:ext cx="12019073" cy="3237722"/>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r>
              <a:rPr lang="tr-TR" sz="2700" dirty="0">
                <a:solidFill>
                  <a:prstClr val="black"/>
                </a:solidFill>
              </a:rPr>
              <a:t>Şehrin sokaklarında her gece bir adam ihtiyaç sahiplerinin evlerine çuval içerisinde erzak bırakır ve kimseye de görünmezmiş. Yardım gören insanlar mutlu olur ve teşekkür etmek için bu iyiliği yapan kişiyi ararlar ama kim olduğunu bir türlü bulamazlarmış. Aradan zaman geçmiş ve bir gece yardımlar kesilmiş. İnsanlar ertesi gün Hz. Ali’nin torunu olan ve İmam </a:t>
            </a:r>
            <a:r>
              <a:rPr lang="tr-TR" sz="2700" dirty="0" err="1">
                <a:solidFill>
                  <a:prstClr val="black"/>
                </a:solidFill>
              </a:rPr>
              <a:t>Seccâd</a:t>
            </a:r>
            <a:r>
              <a:rPr lang="tr-TR" sz="2700" dirty="0">
                <a:solidFill>
                  <a:prstClr val="black"/>
                </a:solidFill>
              </a:rPr>
              <a:t> olarak da bilinen Zeynel Abidin’in öldüğünü ve sırtında çuval taşımaktan oluşan yaralar bulunduğunu öğrenmişler. </a:t>
            </a:r>
          </a:p>
          <a:p>
            <a:pPr lvl="0" algn="l"/>
            <a:r>
              <a:rPr lang="tr-TR" sz="3200" b="1" dirty="0">
                <a:solidFill>
                  <a:prstClr val="black"/>
                </a:solidFill>
              </a:rPr>
              <a:t>2. Bu metinden Zeynel Abidin ile ilgili aşağıdakilerden hangisine ulaşılamaz?</a:t>
            </a:r>
            <a:endParaRPr kumimoji="0" lang="tr-TR" sz="3200" b="1" i="0" u="none" strike="noStrike" kern="1200" cap="none" spc="0" normalizeH="0" baseline="0" noProof="0" dirty="0">
              <a:ln>
                <a:noFill/>
              </a:ln>
              <a:solidFill>
                <a:prstClr val="black"/>
              </a:solidFill>
              <a:effectLst/>
              <a:uLnTx/>
              <a:uFillTx/>
              <a:latin typeface="Calibri" panose="020F0502020204030204"/>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1287" y="4165495"/>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tr-TR" sz="3600" dirty="0">
                  <a:solidFill>
                    <a:prstClr val="black"/>
                  </a:solidFill>
                </a:rPr>
                <a:t>Yardım etmeye ihtiyaç sahibi yakınlarından başlamıştır.</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İkizkenar Üçgen 2"/>
            <p:cNvSpPr/>
            <p:nvPr/>
          </p:nvSpPr>
          <p:spPr>
            <a:xfrm rot="5400000">
              <a:off x="1170037" y="2998672"/>
              <a:ext cx="550607" cy="865239"/>
            </a:xfrm>
            <a:prstGeom prst="triangle">
              <a:avLst>
                <a:gd name="adj" fmla="val 48215"/>
              </a:avLst>
            </a:prstGeom>
            <a:solidFill>
              <a:srgbClr val="C00000"/>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38" name="B"/>
          <p:cNvGrpSpPr/>
          <p:nvPr/>
        </p:nvGrpSpPr>
        <p:grpSpPr>
          <a:xfrm>
            <a:off x="1011286" y="3435709"/>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prstClr val="black"/>
                  </a:solidFill>
                </a:rPr>
                <a:t>Yardımı gizli yapmayı önemsemiştir.</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sp>
          <p:nvSpPr>
            <p:cNvPr id="40" name="İkizkenar Üçgen 39"/>
            <p:cNvSpPr/>
            <p:nvPr/>
          </p:nvSpPr>
          <p:spPr>
            <a:xfrm rot="5400000">
              <a:off x="1170034" y="2998672"/>
              <a:ext cx="550610" cy="865237"/>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41" name="C"/>
          <p:cNvGrpSpPr/>
          <p:nvPr/>
        </p:nvGrpSpPr>
        <p:grpSpPr>
          <a:xfrm>
            <a:off x="1012721" y="4902126"/>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prstClr val="black"/>
                  </a:solidFill>
                </a:rPr>
                <a:t>Yardım etmek için fedakârlıkta bulunmuştur</a:t>
              </a:r>
              <a:r>
                <a:rPr lang="tr-TR" sz="3200" dirty="0">
                  <a:solidFill>
                    <a:prstClr val="black"/>
                  </a:solidFill>
                </a:rPr>
                <a: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altLang="tr-TR" sz="3200" dirty="0">
                  <a:solidFill>
                    <a:prstClr val="black"/>
                  </a:solidFill>
                  <a:latin typeface="Arial" panose="020B0604020202020204" pitchFamily="34" charset="0"/>
                </a:rPr>
                <a:t>Yardımı düzenli yapmaya özen göstermiştir.</a:t>
              </a:r>
              <a:endParaRPr kumimoji="0" lang="tr-TR" altLang="tr-T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Yuvarlatılmış Dikdörtgen 24"/>
          <p:cNvSpPr/>
          <p:nvPr/>
        </p:nvSpPr>
        <p:spPr>
          <a:xfrm>
            <a:off x="9028386" y="2950849"/>
            <a:ext cx="3075716" cy="413612"/>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panose="020F0502020204030204"/>
                <a:ea typeface="+mn-ea"/>
                <a:cs typeface="+mn-cs"/>
              </a:rPr>
              <a:t>TEOG, 2017 sorusu (MEB)</a:t>
            </a:r>
          </a:p>
        </p:txBody>
      </p:sp>
    </p:spTree>
    <p:extLst>
      <p:ext uri="{BB962C8B-B14F-4D97-AF65-F5344CB8AC3E}">
        <p14:creationId xmlns:p14="http://schemas.microsoft.com/office/powerpoint/2010/main" val="1786734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after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8970" y="3941123"/>
            <a:ext cx="795184"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18970" y="4814087"/>
            <a:ext cx="793750" cy="625476"/>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3145554"/>
            <a:ext cx="793750" cy="625478"/>
          </a:xfrm>
          <a:prstGeom prst="rect">
            <a:avLst/>
          </a:prstGeom>
          <a:blipFill>
            <a:blip r:embed="rId4"/>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18970" y="5663545"/>
            <a:ext cx="793750" cy="632812"/>
          </a:xfrm>
          <a:prstGeom prst="rect">
            <a:avLst/>
          </a:prstGeom>
          <a:blipFill>
            <a:blip r:embed="rId5"/>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90155"/>
            <a:ext cx="12019073" cy="3005961"/>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algn="l"/>
            <a:r>
              <a:rPr lang="tr-TR" dirty="0"/>
              <a:t>Zekât vermek için Allah ve </a:t>
            </a:r>
            <a:r>
              <a:rPr lang="tr-TR" dirty="0" err="1"/>
              <a:t>Resûl'ü</a:t>
            </a:r>
            <a:r>
              <a:rPr lang="tr-TR" dirty="0"/>
              <a:t> tarafından belirlenen mali yeterlilik ve zenginlik ölçüsüne sahip olmak gerekir. Bir Müslüman'ın kendisi ve bakmakla yükümlü olduğu kimselerin yeme, içme, barınma, giyinme, sağlık, eğitim ve ulaşım gibi giderleri için ayırdığı mallar, asli ihtiyaçlar kapsamına girer. Bu mallardan zekât verilmesi gerekmez.</a:t>
            </a:r>
          </a:p>
          <a:p>
            <a:pPr algn="l"/>
            <a:r>
              <a:rPr lang="tr-TR" sz="3200" b="1" dirty="0"/>
              <a:t>3. Bu metinde zekât ile ilgili aşağıdaki bilgiler den hangisine </a:t>
            </a:r>
            <a:r>
              <a:rPr lang="tr-TR" sz="3200" b="1" u="sng" dirty="0"/>
              <a:t>değinilmemiştir? </a:t>
            </a:r>
            <a:endParaRPr kumimoji="0" lang="tr-TR" sz="3600" b="1" i="0" u="sng" strike="noStrike" kern="1200" cap="none" spc="0" normalizeH="0" baseline="0" noProof="0" dirty="0">
              <a:ln>
                <a:noFill/>
              </a:ln>
              <a:solidFill>
                <a:prstClr val="black"/>
              </a:solidFill>
              <a:effectLst/>
              <a:uLnTx/>
              <a:uFillTx/>
              <a:latin typeface="Calibri" panose="020F0502020204030204"/>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0619874" y="6496544"/>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1012721" y="5696310"/>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lang="tr-TR" sz="3200" dirty="0">
                  <a:solidFill>
                    <a:schemeClr val="tx1"/>
                  </a:solidFill>
                </a:rPr>
                <a:t>Yılda bir defa verilmesi gerektiğine</a:t>
              </a:r>
              <a:endParaRPr kumimoji="0" lang="tr-TR" sz="1200" b="0" i="0" strike="noStrike" kern="1200" cap="none" spc="0" normalizeH="0" baseline="0" noProof="0" dirty="0">
                <a:ln>
                  <a:noFill/>
                </a:ln>
                <a:solidFill>
                  <a:schemeClr val="tx1"/>
                </a:solidFill>
                <a:effectLst/>
                <a:uLnTx/>
                <a:uFillTx/>
                <a:latin typeface="Calibri" panose="020F0502020204030204"/>
              </a:endParaRPr>
            </a:p>
          </p:txBody>
        </p:sp>
        <p:sp>
          <p:nvSpPr>
            <p:cNvPr id="3" name="İkizkenar Üçgen 2"/>
            <p:cNvSpPr/>
            <p:nvPr/>
          </p:nvSpPr>
          <p:spPr>
            <a:xfrm rot="5400000">
              <a:off x="1170037" y="2998672"/>
              <a:ext cx="550607" cy="865239"/>
            </a:xfrm>
            <a:prstGeom prst="triangle">
              <a:avLst>
                <a:gd name="adj" fmla="val 48215"/>
              </a:avLst>
            </a:prstGeom>
            <a:solidFill>
              <a:srgbClr val="134871"/>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grpSp>
        <p:nvGrpSpPr>
          <p:cNvPr id="38" name="B"/>
          <p:cNvGrpSpPr/>
          <p:nvPr/>
        </p:nvGrpSpPr>
        <p:grpSpPr>
          <a:xfrm>
            <a:off x="1012720" y="3999413"/>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100" dirty="0">
                  <a:solidFill>
                    <a:schemeClr val="tx1"/>
                  </a:solidFill>
                </a:rPr>
                <a:t>        Varlıklı insanların yerine getirmesi gereken bir ibadet olduğuna</a:t>
              </a:r>
              <a:endParaRPr kumimoji="0" lang="tr-TR" sz="3100" b="0" i="0" u="none" strike="noStrike" kern="1200" cap="none" spc="0" normalizeH="0" baseline="0" noProof="0" dirty="0">
                <a:ln>
                  <a:noFill/>
                </a:ln>
                <a:solidFill>
                  <a:schemeClr val="tx1"/>
                </a:solidFill>
                <a:effectLst/>
                <a:uLnTx/>
                <a:uFillTx/>
                <a:latin typeface="Calibri" panose="020F0502020204030204"/>
              </a:endParaRPr>
            </a:p>
          </p:txBody>
        </p:sp>
        <p:sp>
          <p:nvSpPr>
            <p:cNvPr id="40" name="İkizkenar Üçgen 39"/>
            <p:cNvSpPr/>
            <p:nvPr/>
          </p:nvSpPr>
          <p:spPr>
            <a:xfrm rot="5400000">
              <a:off x="1170034" y="2998672"/>
              <a:ext cx="550610" cy="865237"/>
            </a:xfrm>
            <a:prstGeom prst="triangle">
              <a:avLst>
                <a:gd name="adj" fmla="val 48215"/>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1" name="C"/>
          <p:cNvGrpSpPr/>
          <p:nvPr/>
        </p:nvGrpSpPr>
        <p:grpSpPr>
          <a:xfrm>
            <a:off x="1012721" y="4842840"/>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r>
                <a:rPr lang="tr-TR" sz="3200" dirty="0">
                  <a:solidFill>
                    <a:schemeClr val="tx1"/>
                  </a:solidFill>
                </a:rPr>
                <a:t>Temel ihtiyaç kapsamı dışında kalan fazla maldan verileceğine</a:t>
              </a:r>
              <a:endParaRPr kumimoji="0" lang="tr-TR" sz="2000" b="0" i="0" u="none" strike="noStrike" kern="1200" cap="none" spc="0" normalizeH="0" baseline="0" noProof="0" dirty="0">
                <a:ln>
                  <a:noFill/>
                </a:ln>
                <a:solidFill>
                  <a:schemeClr val="tx1"/>
                </a:solidFill>
                <a:effectLst/>
                <a:uLnTx/>
                <a:uFillTx/>
                <a:latin typeface="Calibri" panose="020F0502020204030204"/>
              </a:endParaRPr>
            </a:p>
          </p:txBody>
        </p:sp>
        <p:sp>
          <p:nvSpPr>
            <p:cNvPr id="43" name="İkizkenar Üçgen 42"/>
            <p:cNvSpPr/>
            <p:nvPr/>
          </p:nvSpPr>
          <p:spPr>
            <a:xfrm rot="5400000">
              <a:off x="1170037" y="2998672"/>
              <a:ext cx="550607" cy="865239"/>
            </a:xfrm>
            <a:prstGeom prst="triangle">
              <a:avLst>
                <a:gd name="adj" fmla="val 48215"/>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44" name="D"/>
          <p:cNvGrpSpPr/>
          <p:nvPr/>
        </p:nvGrpSpPr>
        <p:grpSpPr>
          <a:xfrm>
            <a:off x="1012721" y="3199566"/>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dirty="0">
                  <a:solidFill>
                    <a:schemeClr val="tx1"/>
                  </a:solidFill>
                </a:rPr>
                <a:t>Kur'an ve sünnet ile belirlendiğine </a:t>
              </a:r>
              <a:endParaRPr kumimoji="0" lang="tr-TR" sz="2400" b="0" i="0" u="none" strike="noStrike" kern="1200" cap="none" spc="0" normalizeH="0" baseline="0" noProof="0" dirty="0">
                <a:ln>
                  <a:noFill/>
                </a:ln>
                <a:solidFill>
                  <a:schemeClr val="tx1"/>
                </a:solidFill>
                <a:effectLst/>
                <a:uLnTx/>
                <a:uFillTx/>
                <a:latin typeface="Calibri" panose="020F0502020204030204"/>
              </a:endParaRPr>
            </a:p>
          </p:txBody>
        </p:sp>
        <p:sp>
          <p:nvSpPr>
            <p:cNvPr id="46" name="İkizkenar Üçgen 45"/>
            <p:cNvSpPr/>
            <p:nvPr/>
          </p:nvSpPr>
          <p:spPr>
            <a:xfrm rot="5400000">
              <a:off x="1170037" y="2998672"/>
              <a:ext cx="550607" cy="865239"/>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sp>
        <p:nvSpPr>
          <p:cNvPr id="23" name="Yuvarlatılmış Dikdörtgen 22"/>
          <p:cNvSpPr/>
          <p:nvPr/>
        </p:nvSpPr>
        <p:spPr>
          <a:xfrm>
            <a:off x="9294125" y="2579427"/>
            <a:ext cx="2811411" cy="491765"/>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LGS sorusu (MEB, 2019)</a:t>
            </a:r>
          </a:p>
        </p:txBody>
      </p:sp>
    </p:spTree>
    <p:extLst>
      <p:ext uri="{BB962C8B-B14F-4D97-AF65-F5344CB8AC3E}">
        <p14:creationId xmlns:p14="http://schemas.microsoft.com/office/powerpoint/2010/main" val="3069292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2"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3"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Dikdörtgen 51"/>
          <p:cNvSpPr/>
          <p:nvPr/>
        </p:nvSpPr>
        <p:spPr>
          <a:xfrm>
            <a:off x="217536" y="3377419"/>
            <a:ext cx="795184" cy="625476"/>
          </a:xfrm>
          <a:prstGeom prst="rect">
            <a:avLst/>
          </a:prstGeom>
          <a:blipFill>
            <a:blip r:embed="rId5"/>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Dikdörtgen 52"/>
          <p:cNvSpPr/>
          <p:nvPr/>
        </p:nvSpPr>
        <p:spPr>
          <a:xfrm>
            <a:off x="201811" y="4166709"/>
            <a:ext cx="793750" cy="625476"/>
          </a:xfrm>
          <a:prstGeom prst="rect">
            <a:avLst/>
          </a:prstGeom>
          <a:blipFill>
            <a:blip r:embed="rId5"/>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Dikdörtgen 53"/>
          <p:cNvSpPr/>
          <p:nvPr/>
        </p:nvSpPr>
        <p:spPr>
          <a:xfrm>
            <a:off x="218970" y="5632255"/>
            <a:ext cx="793750" cy="625478"/>
          </a:xfrm>
          <a:prstGeom prst="rect">
            <a:avLst/>
          </a:prstGeom>
          <a:blipFill>
            <a:blip r:embed="rId5"/>
            <a:stretch>
              <a:fillRect/>
            </a:stretch>
          </a:blipFill>
          <a:ln w="28575">
            <a:solidFill>
              <a:srgbClr val="F362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Dikdörtgen 54"/>
          <p:cNvSpPr/>
          <p:nvPr/>
        </p:nvSpPr>
        <p:spPr>
          <a:xfrm>
            <a:off x="201810" y="4905871"/>
            <a:ext cx="793750" cy="632812"/>
          </a:xfrm>
          <a:prstGeom prst="rect">
            <a:avLst/>
          </a:prstGeom>
          <a:blipFill>
            <a:blip r:embed="rId6"/>
            <a:stretch>
              <a:fillRect/>
            </a:stretch>
          </a:blip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44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72" name="İçerik Yer Tutucusu 2"/>
          <p:cNvSpPr txBox="1">
            <a:spLocks/>
          </p:cNvSpPr>
          <p:nvPr/>
        </p:nvSpPr>
        <p:spPr>
          <a:xfrm>
            <a:off x="86463" y="61062"/>
            <a:ext cx="12019073" cy="3237722"/>
          </a:xfrm>
          <a:prstGeom prst="rect">
            <a:avLst/>
          </a:prstGeom>
          <a:solidFill>
            <a:schemeClr val="accent1">
              <a:lumMod val="20000"/>
              <a:lumOff val="80000"/>
            </a:schemeClr>
          </a:solidFill>
          <a:ln w="31750">
            <a:solidFill>
              <a:srgbClr val="134871"/>
            </a:soli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marL="914400" lvl="1" indent="-457200" algn="l">
              <a:buFont typeface="Wingdings" panose="05000000000000000000" pitchFamily="2" charset="2"/>
              <a:buChar char="Ø"/>
            </a:pPr>
            <a:r>
              <a:rPr lang="tr-TR" sz="2800" dirty="0"/>
              <a:t>Bazı ibadetleri yerine getirebilmek için gerekli zenginlik ölçüsüdür. </a:t>
            </a:r>
          </a:p>
          <a:p>
            <a:pPr marL="914400" lvl="1" indent="-457200" algn="l">
              <a:buFont typeface="Wingdings" panose="05000000000000000000" pitchFamily="2" charset="2"/>
              <a:buChar char="Ø"/>
            </a:pPr>
            <a:r>
              <a:rPr lang="tr-TR" sz="2800" dirty="0"/>
              <a:t>Zenginlerin yılda bir kez mallarının belli miktarını vererek yaptıkları ibadettir. </a:t>
            </a:r>
          </a:p>
          <a:p>
            <a:pPr marL="914400" lvl="1" indent="-457200" algn="l">
              <a:buFont typeface="Wingdings" panose="05000000000000000000" pitchFamily="2" charset="2"/>
              <a:buChar char="Ø"/>
            </a:pPr>
            <a:r>
              <a:rPr lang="tr-TR" sz="2800" dirty="0"/>
              <a:t>Gücü yetenlerin ramazan ayının sonuna kadar vermekle yükümlü oldukları sadakadır. </a:t>
            </a:r>
          </a:p>
          <a:p>
            <a:pPr lvl="1" algn="l"/>
            <a:r>
              <a:rPr lang="tr-TR" sz="3200" b="1" dirty="0"/>
              <a:t>4. Bu cümlelerde aşağıdakilerden hangisinin tanımına yer </a:t>
            </a:r>
            <a:r>
              <a:rPr lang="tr-TR" sz="3200" b="1" u="sng" dirty="0"/>
              <a:t>verilmemiştir?</a:t>
            </a:r>
            <a:endParaRPr kumimoji="0" lang="tr-TR" sz="3600" b="1" i="0" u="sng" strike="noStrike" kern="1200" cap="none" spc="0" normalizeH="0" baseline="0" noProof="0" dirty="0">
              <a:ln>
                <a:noFill/>
              </a:ln>
              <a:solidFill>
                <a:prstClr val="black"/>
              </a:solidFill>
              <a:effectLst/>
              <a:uLnTx/>
              <a:uFillTx/>
              <a:latin typeface="Calibri" panose="020F0502020204030204"/>
            </a:endParaRPr>
          </a:p>
        </p:txBody>
      </p:sp>
      <p:sp>
        <p:nvSpPr>
          <p:cNvPr id="26" name="Rectangle 6">
            <a:extLst>
              <a:ext uri="{FF2B5EF4-FFF2-40B4-BE49-F238E27FC236}">
                <a16:creationId xmlns:a16="http://schemas.microsoft.com/office/drawing/2014/main" id="{9007CF10-9BCC-4C67-A2C9-6EDAD53EEC34}"/>
              </a:ext>
            </a:extLst>
          </p:cNvPr>
          <p:cNvSpPr/>
          <p:nvPr/>
        </p:nvSpPr>
        <p:spPr>
          <a:xfrm>
            <a:off x="0" y="6496544"/>
            <a:ext cx="12192000" cy="388376"/>
          </a:xfrm>
          <a:prstGeom prst="rect">
            <a:avLst/>
          </a:prstGeom>
          <a:gradFill flip="none" rotWithShape="1">
            <a:gsLst>
              <a:gs pos="16830">
                <a:srgbClr val="B3B3B3">
                  <a:alpha val="70000"/>
                </a:srgbClr>
              </a:gs>
              <a:gs pos="0">
                <a:srgbClr val="C0C0C0"/>
              </a:gs>
              <a:gs pos="100000">
                <a:srgbClr val="777777"/>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eri veya Önceki 26">
            <a:hlinkClick r:id="" action="ppaction://hlinkshowjump?jump=previousslide" highlightClick="1"/>
          </p:cNvPr>
          <p:cNvSpPr/>
          <p:nvPr/>
        </p:nvSpPr>
        <p:spPr>
          <a:xfrm>
            <a:off x="11571066" y="4896225"/>
            <a:ext cx="437317" cy="361456"/>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Komut Düğmesi: İleri veya Sonraki 27">
            <a:hlinkClick r:id="" action="ppaction://hlinkshowjump?jump=nextslide" highlightClick="1"/>
          </p:cNvPr>
          <p:cNvSpPr/>
          <p:nvPr/>
        </p:nvSpPr>
        <p:spPr>
          <a:xfrm>
            <a:off x="11743376" y="6496544"/>
            <a:ext cx="412785" cy="3723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Komut Düğmesi: Giriş 28">
            <a:hlinkClick r:id="" action="ppaction://hlinkshowjump?jump=firstslide" highlightClick="1"/>
          </p:cNvPr>
          <p:cNvSpPr/>
          <p:nvPr/>
        </p:nvSpPr>
        <p:spPr>
          <a:xfrm>
            <a:off x="11137184" y="6496544"/>
            <a:ext cx="526199" cy="3723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Doğru"/>
          <p:cNvGrpSpPr/>
          <p:nvPr/>
        </p:nvGrpSpPr>
        <p:grpSpPr>
          <a:xfrm>
            <a:off x="995561" y="4938636"/>
            <a:ext cx="11092815" cy="550609"/>
            <a:chOff x="1012721" y="3155986"/>
            <a:chExt cx="11092815" cy="550609"/>
          </a:xfrm>
        </p:grpSpPr>
        <p:sp>
          <p:nvSpPr>
            <p:cNvPr id="2" name="Yuvarlatılmış Dikdörtgen 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sz="3600" dirty="0">
                  <a:solidFill>
                    <a:schemeClr val="tx1"/>
                  </a:solidFill>
                </a:rPr>
                <a:t>Fidye</a:t>
              </a:r>
              <a:r>
                <a:rPr lang="tr-TR" sz="3600" dirty="0"/>
                <a:t> </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sp>
          <p:nvSpPr>
            <p:cNvPr id="3" name="İkizkenar Üçgen 2"/>
            <p:cNvSpPr/>
            <p:nvPr/>
          </p:nvSpPr>
          <p:spPr>
            <a:xfrm rot="5400000">
              <a:off x="1170037" y="2998672"/>
              <a:ext cx="550607" cy="865239"/>
            </a:xfrm>
            <a:prstGeom prst="triangle">
              <a:avLst>
                <a:gd name="adj" fmla="val 48215"/>
              </a:avLst>
            </a:prstGeom>
            <a:solidFill>
              <a:schemeClr val="accent6">
                <a:lumMod val="50000"/>
              </a:schemeClr>
            </a:solidFill>
            <a:ln>
              <a:solidFill>
                <a:srgbClr val="13487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38" name="B"/>
          <p:cNvGrpSpPr/>
          <p:nvPr/>
        </p:nvGrpSpPr>
        <p:grpSpPr>
          <a:xfrm>
            <a:off x="1011286" y="3435709"/>
            <a:ext cx="11092816" cy="550610"/>
            <a:chOff x="1012720" y="3155986"/>
            <a:chExt cx="11092816" cy="550610"/>
          </a:xfrm>
        </p:grpSpPr>
        <p:sp>
          <p:nvSpPr>
            <p:cNvPr id="39" name="Yuvarlatılmış Dikdörtgen 38"/>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prstClr val="black"/>
                  </a:solidFill>
                </a:rPr>
                <a:t>Fitre</a:t>
              </a:r>
              <a:endParaRPr kumimoji="0" lang="tr-TR" sz="3600" b="0" i="0" u="none" strike="noStrike" kern="1200" cap="none" spc="0" normalizeH="0" baseline="0" noProof="0" dirty="0">
                <a:ln>
                  <a:noFill/>
                </a:ln>
                <a:solidFill>
                  <a:prstClr val="black"/>
                </a:solidFill>
                <a:effectLst/>
                <a:uLnTx/>
                <a:uFillTx/>
                <a:latin typeface="Calibri" panose="020F0502020204030204"/>
              </a:endParaRPr>
            </a:p>
          </p:txBody>
        </p:sp>
        <p:sp>
          <p:nvSpPr>
            <p:cNvPr id="40" name="İkizkenar Üçgen 39"/>
            <p:cNvSpPr/>
            <p:nvPr/>
          </p:nvSpPr>
          <p:spPr>
            <a:xfrm rot="5400000">
              <a:off x="1170034" y="2998672"/>
              <a:ext cx="550610" cy="865237"/>
            </a:xfrm>
            <a:prstGeom prst="triangle">
              <a:avLst>
                <a:gd name="adj" fmla="val 48215"/>
              </a:avLst>
            </a:prstGeom>
            <a:solidFill>
              <a:srgbClr val="5D98C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41" name="C"/>
          <p:cNvGrpSpPr/>
          <p:nvPr/>
        </p:nvGrpSpPr>
        <p:grpSpPr>
          <a:xfrm>
            <a:off x="995562" y="4195462"/>
            <a:ext cx="11092815" cy="550609"/>
            <a:chOff x="1012721" y="3155986"/>
            <a:chExt cx="11092815" cy="550609"/>
          </a:xfrm>
        </p:grpSpPr>
        <p:sp>
          <p:nvSpPr>
            <p:cNvPr id="42" name="Yuvarlatılmış Dikdörtgen 41"/>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600" dirty="0">
                  <a:solidFill>
                    <a:prstClr val="black"/>
                  </a:solidFill>
                </a:rPr>
                <a:t>Zekat</a:t>
              </a:r>
              <a:endPar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İkizkenar Üçgen 42"/>
            <p:cNvSpPr/>
            <p:nvPr/>
          </p:nvSpPr>
          <p:spPr>
            <a:xfrm rot="5400000">
              <a:off x="1170037" y="2998672"/>
              <a:ext cx="550607" cy="865239"/>
            </a:xfrm>
            <a:prstGeom prst="triangle">
              <a:avLst>
                <a:gd name="adj" fmla="val 48215"/>
              </a:avLst>
            </a:prstGeom>
            <a:solidFill>
              <a:srgbClr val="C20A0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44" name="D"/>
          <p:cNvGrpSpPr/>
          <p:nvPr/>
        </p:nvGrpSpPr>
        <p:grpSpPr>
          <a:xfrm>
            <a:off x="1012721" y="5686267"/>
            <a:ext cx="11092815" cy="550609"/>
            <a:chOff x="1012721" y="3155986"/>
            <a:chExt cx="11092815" cy="550609"/>
          </a:xfrm>
        </p:grpSpPr>
        <p:sp>
          <p:nvSpPr>
            <p:cNvPr id="45" name="Yuvarlatılmış Dikdörtgen 44"/>
            <p:cNvSpPr/>
            <p:nvPr/>
          </p:nvSpPr>
          <p:spPr>
            <a:xfrm>
              <a:off x="1012723" y="3155986"/>
              <a:ext cx="11092813" cy="550607"/>
            </a:xfrm>
            <a:prstGeom prst="roundRect">
              <a:avLst>
                <a:gd name="adj" fmla="val 0"/>
              </a:avLst>
            </a:prstGeom>
            <a:solidFill>
              <a:schemeClr val="accent4">
                <a:lumMod val="40000"/>
                <a:lumOff val="60000"/>
              </a:schemeClr>
            </a:solidFill>
            <a:ln>
              <a:solidFill>
                <a:srgbClr val="134871"/>
              </a:solid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tr-TR" altLang="tr-TR" sz="3200" dirty="0">
                  <a:solidFill>
                    <a:prstClr val="black"/>
                  </a:solidFill>
                  <a:latin typeface="Arial" panose="020B0604020202020204" pitchFamily="34" charset="0"/>
                </a:rPr>
                <a:t>Nisap</a:t>
              </a:r>
              <a:endParaRPr kumimoji="0" lang="tr-TR" altLang="tr-TR"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6" name="İkizkenar Üçgen 45"/>
            <p:cNvSpPr/>
            <p:nvPr/>
          </p:nvSpPr>
          <p:spPr>
            <a:xfrm rot="5400000">
              <a:off x="1170037" y="2998672"/>
              <a:ext cx="550607" cy="865239"/>
            </a:xfrm>
            <a:prstGeom prst="triangle">
              <a:avLst>
                <a:gd name="adj" fmla="val 48215"/>
              </a:avLst>
            </a:prstGeom>
            <a:solidFill>
              <a:srgbClr val="13487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sp>
        <p:nvSpPr>
          <p:cNvPr id="17"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Text Box 17"/>
          <p:cNvSpPr txBox="1">
            <a:spLocks noChangeArrowheads="1"/>
          </p:cNvSpPr>
          <p:nvPr/>
        </p:nvSpPr>
        <p:spPr bwMode="auto">
          <a:xfrm>
            <a:off x="3551238" y="1276350"/>
            <a:ext cx="10318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tr-TR" altLang="tr-TR" sz="500" b="0" i="0" u="none" strike="noStrike" kern="1200" cap="none" spc="0" normalizeH="0" baseline="0" noProof="0">
                <a:ln>
                  <a:noFill/>
                </a:ln>
                <a:solidFill>
                  <a:srgbClr val="231F20"/>
                </a:solidFill>
                <a:effectLst/>
                <a:uLnTx/>
                <a:uFillTx/>
                <a:latin typeface="Arial" panose="020B0604020202020204" pitchFamily="34" charset="0"/>
                <a:ea typeface="Arial" panose="020B0604020202020204" pitchFamily="34" charset="0"/>
                <a:cs typeface="+mn-cs"/>
              </a:rPr>
              <a:t>A</a:t>
            </a:r>
            <a:endParaRPr kumimoji="0" lang="tr-TR" altLang="tr-TR"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 name="Yuvarlatılmış Dikdörtgen 24"/>
          <p:cNvSpPr/>
          <p:nvPr/>
        </p:nvSpPr>
        <p:spPr>
          <a:xfrm>
            <a:off x="8542038" y="2830927"/>
            <a:ext cx="3649962" cy="426570"/>
          </a:xfrm>
          <a:prstGeom prst="roundRect">
            <a:avLst>
              <a:gd name="adj" fmla="val 12148"/>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panose="020F0502020204030204"/>
                <a:ea typeface="+mn-ea"/>
                <a:cs typeface="+mn-cs"/>
              </a:rPr>
              <a:t>2018</a:t>
            </a:r>
            <a:r>
              <a:rPr kumimoji="0" lang="tr-TR" sz="2000" b="0" i="0" u="none" strike="noStrike" kern="1200" cap="none" spc="0" normalizeH="0" noProof="0" dirty="0">
                <a:ln>
                  <a:noFill/>
                </a:ln>
                <a:solidFill>
                  <a:prstClr val="white"/>
                </a:solidFill>
                <a:effectLst/>
                <a:uLnTx/>
                <a:uFillTx/>
                <a:latin typeface="Calibri" panose="020F0502020204030204"/>
                <a:ea typeface="+mn-ea"/>
                <a:cs typeface="+mn-cs"/>
              </a:rPr>
              <a:t> LGS Örnek sorusu </a:t>
            </a:r>
            <a:r>
              <a:rPr kumimoji="0" lang="tr-TR" sz="2000" b="0" i="0" u="none" strike="noStrike" kern="1200" cap="none" spc="0" normalizeH="0" baseline="0" noProof="0" dirty="0">
                <a:ln>
                  <a:noFill/>
                </a:ln>
                <a:solidFill>
                  <a:prstClr val="white"/>
                </a:solidFill>
                <a:effectLst/>
                <a:uLnTx/>
                <a:uFillTx/>
                <a:latin typeface="Calibri" panose="020F0502020204030204"/>
                <a:ea typeface="+mn-ea"/>
                <a:cs typeface="+mn-cs"/>
              </a:rPr>
              <a:t>(MEB)</a:t>
            </a:r>
          </a:p>
        </p:txBody>
      </p:sp>
    </p:spTree>
    <p:custDataLst>
      <p:tags r:id="rId1"/>
    </p:custDataLst>
    <p:extLst>
      <p:ext uri="{BB962C8B-B14F-4D97-AF65-F5344CB8AC3E}">
        <p14:creationId xmlns:p14="http://schemas.microsoft.com/office/powerpoint/2010/main" val="92123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8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009900"/>
                                      </p:to>
                                    </p:animClr>
                                    <p:audio>
                                      <p:cMediaNode>
                                        <p:cTn display="0" masterRel="sameClick">
                                          <p:stCondLst>
                                            <p:cond evt="begin" delay="0">
                                              <p:tn val="5"/>
                                            </p:cond>
                                          </p:stCondLst>
                                          <p:endCondLst>
                                            <p:cond evt="onStopAudio" delay="0">
                                              <p:tgtEl>
                                                <p:sldTgt/>
                                              </p:tgtEl>
                                            </p:cond>
                                          </p:endCondLst>
                                        </p:cTn>
                                        <p:tgtEl>
                                          <p:sndTgt r:embed="rId3" name="Doğru Cevap.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fade">
                                      <p:cBhvr>
                                        <p:cTn id="13" dur="900"/>
                                        <p:tgtEl>
                                          <p:spTgt spid="52"/>
                                        </p:tgtEl>
                                      </p:cBhvr>
                                    </p:animEffect>
                                  </p:childTnLst>
                                  <p:subTnLst>
                                    <p:audio>
                                      <p:cMediaNode>
                                        <p:cTn display="0" masterRel="sameClick">
                                          <p:stCondLst>
                                            <p:cond evt="begin" delay="0">
                                              <p:tn val="11"/>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38"/>
                  </p:tgtEl>
                </p:cond>
              </p:nextCondLst>
            </p:seq>
            <p:seq concurrent="1" nextAc="seek">
              <p:cTn id="14" restart="whenNotActive" fill="hold" evtFilter="cancelBubble" nodeType="interactiveSeq">
                <p:stCondLst>
                  <p:cond evt="onClick" delay="0">
                    <p:tgtEl>
                      <p:spTgt spid="4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childTnLst>
                                  <p:subTnLst>
                                    <p:audio>
                                      <p:cMediaNode>
                                        <p:cTn display="0" masterRel="sameClick">
                                          <p:stCondLst>
                                            <p:cond evt="begin" delay="0">
                                              <p:tn val="17"/>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1"/>
                  </p:tgtEl>
                </p:cond>
              </p:nextCondLst>
            </p:seq>
            <p:seq concurrent="1" nextAc="seek">
              <p:cTn id="20" restart="whenNotActive" fill="hold" evtFilter="cancelBubble" nodeType="interactiveSeq">
                <p:stCondLst>
                  <p:cond evt="onClick" delay="0">
                    <p:tgtEl>
                      <p:spTgt spid="4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fade">
                                      <p:cBhvr>
                                        <p:cTn id="25" dur="800"/>
                                        <p:tgtEl>
                                          <p:spTgt spid="54"/>
                                        </p:tgtEl>
                                      </p:cBhvr>
                                    </p:animEffect>
                                  </p:childTnLst>
                                  <p:subTnLst>
                                    <p:audio>
                                      <p:cMediaNode>
                                        <p:cTn display="0" masterRel="sameClick">
                                          <p:stCondLst>
                                            <p:cond evt="begin" delay="0">
                                              <p:tn val="23"/>
                                            </p:cond>
                                          </p:stCondLst>
                                          <p:endCondLst>
                                            <p:cond evt="onStopAudio" delay="0">
                                              <p:tgtEl>
                                                <p:sldTgt/>
                                              </p:tgtEl>
                                            </p:cond>
                                          </p:endCondLst>
                                        </p:cTn>
                                        <p:tgtEl>
                                          <p:sndTgt r:embed="rId4" name="Yanlış Cevap.wav"/>
                                        </p:tgtEl>
                                      </p:cMediaNode>
                                    </p:audio>
                                  </p:subTnLst>
                                </p:cTn>
                              </p:par>
                            </p:childTnLst>
                          </p:cTn>
                        </p:par>
                      </p:childTnLst>
                    </p:cTn>
                  </p:par>
                </p:childTnLst>
              </p:cTn>
              <p:nextCondLst>
                <p:cond evt="onClick" delay="0">
                  <p:tgtEl>
                    <p:spTgt spid="44"/>
                  </p:tgtEl>
                </p:cond>
              </p:nextCondLst>
            </p:seq>
          </p:childTnLst>
        </p:cTn>
      </p:par>
    </p:tnLst>
    <p:bldLst>
      <p:bldP spid="52" grpId="0" animBg="1"/>
      <p:bldP spid="53" grpId="0" animBg="1"/>
      <p:bldP spid="54" grpId="0" animBg="1"/>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2">
            <a:extLst>
              <a:ext uri="{FF2B5EF4-FFF2-40B4-BE49-F238E27FC236}">
                <a16:creationId xmlns:a16="http://schemas.microsoft.com/office/drawing/2014/main" id="{998139F3-CDCD-4A49-A12C-D7F5107774C4}"/>
              </a:ext>
            </a:extLst>
          </p:cNvPr>
          <p:cNvGrpSpPr/>
          <p:nvPr/>
        </p:nvGrpSpPr>
        <p:grpSpPr>
          <a:xfrm flipV="1">
            <a:off x="6217713" y="4112573"/>
            <a:ext cx="1859487" cy="1456953"/>
            <a:chOff x="4697542" y="1987706"/>
            <a:chExt cx="2693893" cy="1754475"/>
          </a:xfrm>
        </p:grpSpPr>
        <p:sp>
          <p:nvSpPr>
            <p:cNvPr id="5" name="Right Arrow 49">
              <a:extLst>
                <a:ext uri="{FF2B5EF4-FFF2-40B4-BE49-F238E27FC236}">
                  <a16:creationId xmlns:a16="http://schemas.microsoft.com/office/drawing/2014/main" id="{B4EB5509-591A-4C30-A926-DB27DD89E983}"/>
                </a:ext>
              </a:extLst>
            </p:cNvPr>
            <p:cNvSpPr/>
            <p:nvPr/>
          </p:nvSpPr>
          <p:spPr>
            <a:xfrm>
              <a:off x="5869620" y="1987706"/>
              <a:ext cx="1521815" cy="753796"/>
            </a:xfrm>
            <a:prstGeom prst="rightArrow">
              <a:avLst/>
            </a:prstGeom>
            <a:solidFill>
              <a:srgbClr val="576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latin typeface="Arial"/>
                <a:cs typeface="+mn-cs"/>
              </a:endParaRPr>
            </a:p>
          </p:txBody>
        </p:sp>
        <p:sp>
          <p:nvSpPr>
            <p:cNvPr id="6" name="Isosceles Triangle 29">
              <a:extLst>
                <a:ext uri="{FF2B5EF4-FFF2-40B4-BE49-F238E27FC236}">
                  <a16:creationId xmlns:a16="http://schemas.microsoft.com/office/drawing/2014/main" id="{EAECB9D8-FB4B-4808-83B1-44B581C722D0}"/>
                </a:ext>
              </a:extLst>
            </p:cNvPr>
            <p:cNvSpPr/>
            <p:nvPr/>
          </p:nvSpPr>
          <p:spPr>
            <a:xfrm rot="16200000">
              <a:off x="4503403" y="2371026"/>
              <a:ext cx="1565294" cy="1177015"/>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258349 w 1651314"/>
                <a:gd name="connsiteY0" fmla="*/ 1177015 h 1177015"/>
                <a:gd name="connsiteX1" fmla="*/ 0 w 1651314"/>
                <a:gd name="connsiteY1" fmla="*/ 0 h 1177015"/>
                <a:gd name="connsiteX2" fmla="*/ 1651314 w 1651314"/>
                <a:gd name="connsiteY2" fmla="*/ 1176709 h 1177015"/>
                <a:gd name="connsiteX3" fmla="*/ 1258349 w 1651314"/>
                <a:gd name="connsiteY3" fmla="*/ 1177015 h 1177015"/>
              </a:gdLst>
              <a:ahLst/>
              <a:cxnLst>
                <a:cxn ang="0">
                  <a:pos x="connsiteX0" y="connsiteY0"/>
                </a:cxn>
                <a:cxn ang="0">
                  <a:pos x="connsiteX1" y="connsiteY1"/>
                </a:cxn>
                <a:cxn ang="0">
                  <a:pos x="connsiteX2" y="connsiteY2"/>
                </a:cxn>
                <a:cxn ang="0">
                  <a:pos x="connsiteX3" y="connsiteY3"/>
                </a:cxn>
              </a:cxnLst>
              <a:rect l="l" t="t" r="r" b="b"/>
              <a:pathLst>
                <a:path w="1651314" h="1177015">
                  <a:moveTo>
                    <a:pt x="1258349" y="1177015"/>
                  </a:moveTo>
                  <a:lnTo>
                    <a:pt x="0" y="0"/>
                  </a:lnTo>
                  <a:lnTo>
                    <a:pt x="1651314" y="1176709"/>
                  </a:lnTo>
                  <a:lnTo>
                    <a:pt x="1258349" y="1177015"/>
                  </a:lnTo>
                  <a:close/>
                </a:path>
              </a:pathLst>
            </a:custGeom>
            <a:gradFill>
              <a:gsLst>
                <a:gs pos="0">
                  <a:srgbClr val="57687C"/>
                </a:gs>
                <a:gs pos="100000">
                  <a:srgbClr val="57687C">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latin typeface="Arial"/>
              </a:endParaRPr>
            </a:p>
          </p:txBody>
        </p:sp>
      </p:grpSp>
      <p:cxnSp>
        <p:nvCxnSpPr>
          <p:cNvPr id="7" name="Düz Ok Bağlayıcısı 6"/>
          <p:cNvCxnSpPr/>
          <p:nvPr/>
        </p:nvCxnSpPr>
        <p:spPr>
          <a:xfrm flipH="1">
            <a:off x="5873858" y="1566597"/>
            <a:ext cx="15499" cy="2014779"/>
          </a:xfrm>
          <a:prstGeom prst="straightConnector1">
            <a:avLst/>
          </a:prstGeom>
          <a:ln w="57150">
            <a:solidFill>
              <a:srgbClr val="57687C"/>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Rounded Rectangle 101">
            <a:extLst>
              <a:ext uri="{FF2B5EF4-FFF2-40B4-BE49-F238E27FC236}">
                <a16:creationId xmlns:a16="http://schemas.microsoft.com/office/drawing/2014/main" id="{947E39EB-D259-4E2C-B42F-E334F80CC098}"/>
              </a:ext>
            </a:extLst>
          </p:cNvPr>
          <p:cNvSpPr/>
          <p:nvPr/>
        </p:nvSpPr>
        <p:spPr>
          <a:xfrm rot="18900000">
            <a:off x="5293697" y="3353563"/>
            <a:ext cx="1183827" cy="1183827"/>
          </a:xfrm>
          <a:prstGeom prst="roundRect">
            <a:avLst>
              <a:gd name="adj" fmla="val 15614"/>
            </a:avLst>
          </a:prstGeom>
          <a:solidFill>
            <a:srgbClr val="57687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nvGrpSpPr>
          <p:cNvPr id="9" name="Group 109">
            <a:extLst>
              <a:ext uri="{FF2B5EF4-FFF2-40B4-BE49-F238E27FC236}">
                <a16:creationId xmlns:a16="http://schemas.microsoft.com/office/drawing/2014/main" id="{6A4F60FB-DDCF-43FF-9920-58E60C1DB8DC}"/>
              </a:ext>
            </a:extLst>
          </p:cNvPr>
          <p:cNvGrpSpPr/>
          <p:nvPr/>
        </p:nvGrpSpPr>
        <p:grpSpPr>
          <a:xfrm>
            <a:off x="6051409" y="2106012"/>
            <a:ext cx="1980000" cy="1811627"/>
            <a:chOff x="4678493" y="1987706"/>
            <a:chExt cx="2712942" cy="1811627"/>
          </a:xfrm>
        </p:grpSpPr>
        <p:sp>
          <p:nvSpPr>
            <p:cNvPr id="10" name="Right Arrow 51">
              <a:extLst>
                <a:ext uri="{FF2B5EF4-FFF2-40B4-BE49-F238E27FC236}">
                  <a16:creationId xmlns:a16="http://schemas.microsoft.com/office/drawing/2014/main" id="{66B45EE8-00A5-49CB-90BF-4E943D5D0468}"/>
                </a:ext>
              </a:extLst>
            </p:cNvPr>
            <p:cNvSpPr/>
            <p:nvPr/>
          </p:nvSpPr>
          <p:spPr>
            <a:xfrm>
              <a:off x="5869620" y="1987706"/>
              <a:ext cx="1521815" cy="753796"/>
            </a:xfrm>
            <a:prstGeom prst="rightArrow">
              <a:avLst/>
            </a:prstGeom>
            <a:solidFill>
              <a:srgbClr val="07A39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latin typeface="Arial"/>
                <a:cs typeface="+mn-cs"/>
              </a:endParaRPr>
            </a:p>
          </p:txBody>
        </p:sp>
        <p:sp>
          <p:nvSpPr>
            <p:cNvPr id="11" name="Isosceles Triangle 29">
              <a:extLst>
                <a:ext uri="{FF2B5EF4-FFF2-40B4-BE49-F238E27FC236}">
                  <a16:creationId xmlns:a16="http://schemas.microsoft.com/office/drawing/2014/main" id="{C9BB6C8E-62E1-466F-A7C8-51C65D315076}"/>
                </a:ext>
              </a:extLst>
            </p:cNvPr>
            <p:cNvSpPr/>
            <p:nvPr/>
          </p:nvSpPr>
          <p:spPr>
            <a:xfrm rot="16200000">
              <a:off x="4465302" y="2390078"/>
              <a:ext cx="1622446" cy="1196064"/>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318642 w 1711607"/>
                <a:gd name="connsiteY0" fmla="*/ 1196064 h 1196064"/>
                <a:gd name="connsiteX1" fmla="*/ 0 w 1711607"/>
                <a:gd name="connsiteY1" fmla="*/ 0 h 1196064"/>
                <a:gd name="connsiteX2" fmla="*/ 1711607 w 1711607"/>
                <a:gd name="connsiteY2" fmla="*/ 1195758 h 1196064"/>
                <a:gd name="connsiteX3" fmla="*/ 1318642 w 1711607"/>
                <a:gd name="connsiteY3" fmla="*/ 1196064 h 1196064"/>
              </a:gdLst>
              <a:ahLst/>
              <a:cxnLst>
                <a:cxn ang="0">
                  <a:pos x="connsiteX0" y="connsiteY0"/>
                </a:cxn>
                <a:cxn ang="0">
                  <a:pos x="connsiteX1" y="connsiteY1"/>
                </a:cxn>
                <a:cxn ang="0">
                  <a:pos x="connsiteX2" y="connsiteY2"/>
                </a:cxn>
                <a:cxn ang="0">
                  <a:pos x="connsiteX3" y="connsiteY3"/>
                </a:cxn>
              </a:cxnLst>
              <a:rect l="l" t="t" r="r" b="b"/>
              <a:pathLst>
                <a:path w="1711607" h="1196064">
                  <a:moveTo>
                    <a:pt x="1318642" y="1196064"/>
                  </a:moveTo>
                  <a:lnTo>
                    <a:pt x="0" y="0"/>
                  </a:lnTo>
                  <a:lnTo>
                    <a:pt x="1711607" y="1195758"/>
                  </a:lnTo>
                  <a:lnTo>
                    <a:pt x="1318642" y="1196064"/>
                  </a:lnTo>
                  <a:close/>
                </a:path>
              </a:pathLst>
            </a:custGeom>
            <a:gradFill>
              <a:gsLst>
                <a:gs pos="0">
                  <a:srgbClr val="07A398"/>
                </a:gs>
                <a:gs pos="100000">
                  <a:srgbClr val="07A398">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latin typeface="Arial"/>
              </a:endParaRPr>
            </a:p>
          </p:txBody>
        </p:sp>
      </p:grpSp>
      <p:grpSp>
        <p:nvGrpSpPr>
          <p:cNvPr id="12" name="Group 115">
            <a:extLst>
              <a:ext uri="{FF2B5EF4-FFF2-40B4-BE49-F238E27FC236}">
                <a16:creationId xmlns:a16="http://schemas.microsoft.com/office/drawing/2014/main" id="{8C3794D8-64D9-40F7-A4C6-851B238340CB}"/>
              </a:ext>
            </a:extLst>
          </p:cNvPr>
          <p:cNvGrpSpPr/>
          <p:nvPr/>
        </p:nvGrpSpPr>
        <p:grpSpPr>
          <a:xfrm>
            <a:off x="6086168" y="3568577"/>
            <a:ext cx="1945242" cy="753796"/>
            <a:chOff x="4726118" y="1987706"/>
            <a:chExt cx="2665317" cy="753796"/>
          </a:xfrm>
        </p:grpSpPr>
        <p:sp>
          <p:nvSpPr>
            <p:cNvPr id="13" name="Right Arrow 47">
              <a:extLst>
                <a:ext uri="{FF2B5EF4-FFF2-40B4-BE49-F238E27FC236}">
                  <a16:creationId xmlns:a16="http://schemas.microsoft.com/office/drawing/2014/main" id="{A3D00585-6EAF-4AAE-A4D2-E34989206F6A}"/>
                </a:ext>
              </a:extLst>
            </p:cNvPr>
            <p:cNvSpPr/>
            <p:nvPr/>
          </p:nvSpPr>
          <p:spPr>
            <a:xfrm>
              <a:off x="5869620" y="1987706"/>
              <a:ext cx="1521815" cy="753796"/>
            </a:xfrm>
            <a:prstGeom prst="rightArrow">
              <a:avLst/>
            </a:prstGeom>
            <a:solidFill>
              <a:srgbClr val="FBA2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latin typeface="Arial"/>
                <a:cs typeface="+mn-cs"/>
              </a:endParaRPr>
            </a:p>
          </p:txBody>
        </p:sp>
        <p:sp>
          <p:nvSpPr>
            <p:cNvPr id="14" name="Isosceles Triangle 29">
              <a:extLst>
                <a:ext uri="{FF2B5EF4-FFF2-40B4-BE49-F238E27FC236}">
                  <a16:creationId xmlns:a16="http://schemas.microsoft.com/office/drawing/2014/main" id="{E41BD116-550D-484A-A8C3-503CAAF0B86C}"/>
                </a:ext>
              </a:extLst>
            </p:cNvPr>
            <p:cNvSpPr/>
            <p:nvPr/>
          </p:nvSpPr>
          <p:spPr>
            <a:xfrm rot="16200000">
              <a:off x="5114090" y="1788914"/>
              <a:ext cx="372495" cy="1148439"/>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0 w 392965"/>
                <a:gd name="connsiteY0" fmla="*/ 595989 h 595989"/>
                <a:gd name="connsiteX1" fmla="*/ 148430 w 392965"/>
                <a:gd name="connsiteY1" fmla="*/ 0 h 595989"/>
                <a:gd name="connsiteX2" fmla="*/ 392965 w 392965"/>
                <a:gd name="connsiteY2" fmla="*/ 595683 h 595989"/>
                <a:gd name="connsiteX3" fmla="*/ 0 w 392965"/>
                <a:gd name="connsiteY3" fmla="*/ 595989 h 595989"/>
                <a:gd name="connsiteX0" fmla="*/ 0 w 392965"/>
                <a:gd name="connsiteY0" fmla="*/ 1148439 h 1148439"/>
                <a:gd name="connsiteX1" fmla="*/ 148430 w 392965"/>
                <a:gd name="connsiteY1" fmla="*/ 0 h 1148439"/>
                <a:gd name="connsiteX2" fmla="*/ 392965 w 392965"/>
                <a:gd name="connsiteY2" fmla="*/ 1148133 h 1148439"/>
                <a:gd name="connsiteX3" fmla="*/ 0 w 392965"/>
                <a:gd name="connsiteY3" fmla="*/ 1148439 h 1148439"/>
              </a:gdLst>
              <a:ahLst/>
              <a:cxnLst>
                <a:cxn ang="0">
                  <a:pos x="connsiteX0" y="connsiteY0"/>
                </a:cxn>
                <a:cxn ang="0">
                  <a:pos x="connsiteX1" y="connsiteY1"/>
                </a:cxn>
                <a:cxn ang="0">
                  <a:pos x="connsiteX2" y="connsiteY2"/>
                </a:cxn>
                <a:cxn ang="0">
                  <a:pos x="connsiteX3" y="connsiteY3"/>
                </a:cxn>
              </a:cxnLst>
              <a:rect l="l" t="t" r="r" b="b"/>
              <a:pathLst>
                <a:path w="392965" h="1148439">
                  <a:moveTo>
                    <a:pt x="0" y="1148439"/>
                  </a:moveTo>
                  <a:lnTo>
                    <a:pt x="148430" y="0"/>
                  </a:lnTo>
                  <a:lnTo>
                    <a:pt x="392965" y="1148133"/>
                  </a:lnTo>
                  <a:lnTo>
                    <a:pt x="0" y="1148439"/>
                  </a:lnTo>
                  <a:close/>
                </a:path>
              </a:pathLst>
            </a:custGeom>
            <a:gradFill>
              <a:gsLst>
                <a:gs pos="50000">
                  <a:srgbClr val="FBA200">
                    <a:lumMod val="10000"/>
                  </a:srgbClr>
                </a:gs>
                <a:gs pos="0">
                  <a:srgbClr val="FBA200"/>
                </a:gs>
                <a:gs pos="100000">
                  <a:srgbClr val="FBA200">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latin typeface="Arial"/>
              </a:endParaRPr>
            </a:p>
          </p:txBody>
        </p:sp>
      </p:grpSp>
      <p:grpSp>
        <p:nvGrpSpPr>
          <p:cNvPr id="15" name="Group 118">
            <a:extLst>
              <a:ext uri="{FF2B5EF4-FFF2-40B4-BE49-F238E27FC236}">
                <a16:creationId xmlns:a16="http://schemas.microsoft.com/office/drawing/2014/main" id="{6BCA728D-63C3-4891-95C1-375C0F3DAC0B}"/>
              </a:ext>
            </a:extLst>
          </p:cNvPr>
          <p:cNvGrpSpPr/>
          <p:nvPr/>
        </p:nvGrpSpPr>
        <p:grpSpPr>
          <a:xfrm flipH="1">
            <a:off x="3773237" y="2106012"/>
            <a:ext cx="1980000" cy="1811627"/>
            <a:chOff x="4678493" y="1987706"/>
            <a:chExt cx="2712942" cy="1811627"/>
          </a:xfrm>
        </p:grpSpPr>
        <p:sp>
          <p:nvSpPr>
            <p:cNvPr id="16" name="Right Arrow 61">
              <a:extLst>
                <a:ext uri="{FF2B5EF4-FFF2-40B4-BE49-F238E27FC236}">
                  <a16:creationId xmlns:a16="http://schemas.microsoft.com/office/drawing/2014/main" id="{5FAE0381-C7EA-4CC8-B9E3-15E47D26CD70}"/>
                </a:ext>
              </a:extLst>
            </p:cNvPr>
            <p:cNvSpPr/>
            <p:nvPr/>
          </p:nvSpPr>
          <p:spPr>
            <a:xfrm>
              <a:off x="5869620" y="1987706"/>
              <a:ext cx="1521815" cy="753796"/>
            </a:xfrm>
            <a:prstGeom prst="rightArrow">
              <a:avLst/>
            </a:prstGeom>
            <a:solidFill>
              <a:srgbClr val="0680C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latin typeface="Arial"/>
                <a:cs typeface="+mn-cs"/>
              </a:endParaRPr>
            </a:p>
          </p:txBody>
        </p:sp>
        <p:sp>
          <p:nvSpPr>
            <p:cNvPr id="17" name="Isosceles Triangle 29">
              <a:extLst>
                <a:ext uri="{FF2B5EF4-FFF2-40B4-BE49-F238E27FC236}">
                  <a16:creationId xmlns:a16="http://schemas.microsoft.com/office/drawing/2014/main" id="{1B350368-0887-4204-BCF0-AEEAD7AFC787}"/>
                </a:ext>
              </a:extLst>
            </p:cNvPr>
            <p:cNvSpPr/>
            <p:nvPr/>
          </p:nvSpPr>
          <p:spPr>
            <a:xfrm rot="16200000">
              <a:off x="4465302" y="2390078"/>
              <a:ext cx="1622446" cy="1196064"/>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318642 w 1711607"/>
                <a:gd name="connsiteY0" fmla="*/ 1196064 h 1196064"/>
                <a:gd name="connsiteX1" fmla="*/ 0 w 1711607"/>
                <a:gd name="connsiteY1" fmla="*/ 0 h 1196064"/>
                <a:gd name="connsiteX2" fmla="*/ 1711607 w 1711607"/>
                <a:gd name="connsiteY2" fmla="*/ 1195758 h 1196064"/>
                <a:gd name="connsiteX3" fmla="*/ 1318642 w 1711607"/>
                <a:gd name="connsiteY3" fmla="*/ 1196064 h 1196064"/>
              </a:gdLst>
              <a:ahLst/>
              <a:cxnLst>
                <a:cxn ang="0">
                  <a:pos x="connsiteX0" y="connsiteY0"/>
                </a:cxn>
                <a:cxn ang="0">
                  <a:pos x="connsiteX1" y="connsiteY1"/>
                </a:cxn>
                <a:cxn ang="0">
                  <a:pos x="connsiteX2" y="connsiteY2"/>
                </a:cxn>
                <a:cxn ang="0">
                  <a:pos x="connsiteX3" y="connsiteY3"/>
                </a:cxn>
              </a:cxnLst>
              <a:rect l="l" t="t" r="r" b="b"/>
              <a:pathLst>
                <a:path w="1711607" h="1196064">
                  <a:moveTo>
                    <a:pt x="1318642" y="1196064"/>
                  </a:moveTo>
                  <a:lnTo>
                    <a:pt x="0" y="0"/>
                  </a:lnTo>
                  <a:lnTo>
                    <a:pt x="1711607" y="1195758"/>
                  </a:lnTo>
                  <a:lnTo>
                    <a:pt x="1318642" y="1196064"/>
                  </a:lnTo>
                  <a:close/>
                </a:path>
              </a:pathLst>
            </a:custGeom>
            <a:gradFill>
              <a:gsLst>
                <a:gs pos="0">
                  <a:srgbClr val="0680C3"/>
                </a:gs>
                <a:gs pos="100000">
                  <a:srgbClr val="0680C3">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latin typeface="Arial"/>
              </a:endParaRPr>
            </a:p>
          </p:txBody>
        </p:sp>
      </p:grpSp>
      <p:grpSp>
        <p:nvGrpSpPr>
          <p:cNvPr id="18" name="Group 121">
            <a:extLst>
              <a:ext uri="{FF2B5EF4-FFF2-40B4-BE49-F238E27FC236}">
                <a16:creationId xmlns:a16="http://schemas.microsoft.com/office/drawing/2014/main" id="{ACEF7E45-A110-4AF5-A30B-02703175AA4B}"/>
              </a:ext>
            </a:extLst>
          </p:cNvPr>
          <p:cNvGrpSpPr/>
          <p:nvPr/>
        </p:nvGrpSpPr>
        <p:grpSpPr>
          <a:xfrm flipH="1" flipV="1">
            <a:off x="3803218" y="3750312"/>
            <a:ext cx="1966097" cy="1754475"/>
            <a:chOff x="4697542" y="1987706"/>
            <a:chExt cx="2693893" cy="1754475"/>
          </a:xfrm>
        </p:grpSpPr>
        <p:sp>
          <p:nvSpPr>
            <p:cNvPr id="19" name="Right Arrow 59">
              <a:extLst>
                <a:ext uri="{FF2B5EF4-FFF2-40B4-BE49-F238E27FC236}">
                  <a16:creationId xmlns:a16="http://schemas.microsoft.com/office/drawing/2014/main" id="{206C2BAA-1433-4333-BF8D-5A023097D258}"/>
                </a:ext>
              </a:extLst>
            </p:cNvPr>
            <p:cNvSpPr/>
            <p:nvPr/>
          </p:nvSpPr>
          <p:spPr>
            <a:xfrm>
              <a:off x="5869620" y="1987706"/>
              <a:ext cx="1521815" cy="753796"/>
            </a:xfrm>
            <a:prstGeom prst="rightArrow">
              <a:avLst/>
            </a:prstGeom>
            <a:solidFill>
              <a:srgbClr val="E6260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srgbClr val="000000"/>
                </a:solidFill>
                <a:effectLst/>
                <a:uLnTx/>
                <a:uFillTx/>
                <a:latin typeface="Arial"/>
                <a:cs typeface="+mn-cs"/>
              </a:endParaRPr>
            </a:p>
          </p:txBody>
        </p:sp>
        <p:sp>
          <p:nvSpPr>
            <p:cNvPr id="20" name="Isosceles Triangle 29">
              <a:extLst>
                <a:ext uri="{FF2B5EF4-FFF2-40B4-BE49-F238E27FC236}">
                  <a16:creationId xmlns:a16="http://schemas.microsoft.com/office/drawing/2014/main" id="{3DD6F6BB-C1B8-4ACA-805C-D1AEF82CEB09}"/>
                </a:ext>
              </a:extLst>
            </p:cNvPr>
            <p:cNvSpPr/>
            <p:nvPr/>
          </p:nvSpPr>
          <p:spPr>
            <a:xfrm rot="16200000">
              <a:off x="4503403" y="2371026"/>
              <a:ext cx="1565294" cy="1177015"/>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1258349 w 1651314"/>
                <a:gd name="connsiteY0" fmla="*/ 1177015 h 1177015"/>
                <a:gd name="connsiteX1" fmla="*/ 0 w 1651314"/>
                <a:gd name="connsiteY1" fmla="*/ 0 h 1177015"/>
                <a:gd name="connsiteX2" fmla="*/ 1651314 w 1651314"/>
                <a:gd name="connsiteY2" fmla="*/ 1176709 h 1177015"/>
                <a:gd name="connsiteX3" fmla="*/ 1258349 w 1651314"/>
                <a:gd name="connsiteY3" fmla="*/ 1177015 h 1177015"/>
              </a:gdLst>
              <a:ahLst/>
              <a:cxnLst>
                <a:cxn ang="0">
                  <a:pos x="connsiteX0" y="connsiteY0"/>
                </a:cxn>
                <a:cxn ang="0">
                  <a:pos x="connsiteX1" y="connsiteY1"/>
                </a:cxn>
                <a:cxn ang="0">
                  <a:pos x="connsiteX2" y="connsiteY2"/>
                </a:cxn>
                <a:cxn ang="0">
                  <a:pos x="connsiteX3" y="connsiteY3"/>
                </a:cxn>
              </a:cxnLst>
              <a:rect l="l" t="t" r="r" b="b"/>
              <a:pathLst>
                <a:path w="1651314" h="1177015">
                  <a:moveTo>
                    <a:pt x="1258349" y="1177015"/>
                  </a:moveTo>
                  <a:lnTo>
                    <a:pt x="0" y="0"/>
                  </a:lnTo>
                  <a:lnTo>
                    <a:pt x="1651314" y="1176709"/>
                  </a:lnTo>
                  <a:lnTo>
                    <a:pt x="1258349" y="1177015"/>
                  </a:lnTo>
                  <a:close/>
                </a:path>
              </a:pathLst>
            </a:custGeom>
            <a:gradFill>
              <a:gsLst>
                <a:gs pos="0">
                  <a:srgbClr val="E62601"/>
                </a:gs>
                <a:gs pos="100000">
                  <a:srgbClr val="E62601">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latin typeface="Arial"/>
              </a:endParaRPr>
            </a:p>
          </p:txBody>
        </p:sp>
      </p:grpSp>
      <p:grpSp>
        <p:nvGrpSpPr>
          <p:cNvPr id="21" name="Group 124">
            <a:extLst>
              <a:ext uri="{FF2B5EF4-FFF2-40B4-BE49-F238E27FC236}">
                <a16:creationId xmlns:a16="http://schemas.microsoft.com/office/drawing/2014/main" id="{FB97019F-B3BD-40E4-896C-67A7BD682318}"/>
              </a:ext>
            </a:extLst>
          </p:cNvPr>
          <p:cNvGrpSpPr/>
          <p:nvPr/>
        </p:nvGrpSpPr>
        <p:grpSpPr>
          <a:xfrm flipH="1">
            <a:off x="3773238" y="3568577"/>
            <a:ext cx="1945242" cy="753796"/>
            <a:chOff x="4726118" y="1987706"/>
            <a:chExt cx="2665317" cy="753796"/>
          </a:xfrm>
        </p:grpSpPr>
        <p:sp>
          <p:nvSpPr>
            <p:cNvPr id="22" name="Right Arrow 57">
              <a:extLst>
                <a:ext uri="{FF2B5EF4-FFF2-40B4-BE49-F238E27FC236}">
                  <a16:creationId xmlns:a16="http://schemas.microsoft.com/office/drawing/2014/main" id="{50DCA5A7-7B24-4C17-ADD7-F4EC69E448A0}"/>
                </a:ext>
              </a:extLst>
            </p:cNvPr>
            <p:cNvSpPr/>
            <p:nvPr/>
          </p:nvSpPr>
          <p:spPr>
            <a:xfrm>
              <a:off x="5869620" y="1987706"/>
              <a:ext cx="1521815" cy="753796"/>
            </a:xfrm>
            <a:prstGeom prst="rightArrow">
              <a:avLst/>
            </a:prstGeom>
            <a:solidFill>
              <a:srgbClr val="90C22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latin typeface="Arial"/>
                <a:cs typeface="+mn-cs"/>
              </a:endParaRPr>
            </a:p>
          </p:txBody>
        </p:sp>
        <p:sp>
          <p:nvSpPr>
            <p:cNvPr id="23" name="Isosceles Triangle 29">
              <a:extLst>
                <a:ext uri="{FF2B5EF4-FFF2-40B4-BE49-F238E27FC236}">
                  <a16:creationId xmlns:a16="http://schemas.microsoft.com/office/drawing/2014/main" id="{A0925FE4-9C8A-456A-9048-A08689603F00}"/>
                </a:ext>
              </a:extLst>
            </p:cNvPr>
            <p:cNvSpPr/>
            <p:nvPr/>
          </p:nvSpPr>
          <p:spPr>
            <a:xfrm rot="16200000">
              <a:off x="5114090" y="1788914"/>
              <a:ext cx="372495" cy="1148439"/>
            </a:xfrm>
            <a:custGeom>
              <a:avLst/>
              <a:gdLst>
                <a:gd name="connsiteX0" fmla="*/ 0 w 389393"/>
                <a:gd name="connsiteY0" fmla="*/ 1077005 h 1077005"/>
                <a:gd name="connsiteX1" fmla="*/ 0 w 389393"/>
                <a:gd name="connsiteY1" fmla="*/ 0 h 1077005"/>
                <a:gd name="connsiteX2" fmla="*/ 389393 w 389393"/>
                <a:gd name="connsiteY2" fmla="*/ 1077005 h 1077005"/>
                <a:gd name="connsiteX3" fmla="*/ 0 w 389393"/>
                <a:gd name="connsiteY3" fmla="*/ 1077005 h 1077005"/>
                <a:gd name="connsiteX0" fmla="*/ 781050 w 1170443"/>
                <a:gd name="connsiteY0" fmla="*/ 943655 h 943655"/>
                <a:gd name="connsiteX1" fmla="*/ 0 w 1170443"/>
                <a:gd name="connsiteY1" fmla="*/ 0 h 943655"/>
                <a:gd name="connsiteX2" fmla="*/ 1170443 w 1170443"/>
                <a:gd name="connsiteY2" fmla="*/ 943655 h 943655"/>
                <a:gd name="connsiteX3" fmla="*/ 781050 w 1170443"/>
                <a:gd name="connsiteY3" fmla="*/ 943655 h 943655"/>
                <a:gd name="connsiteX0" fmla="*/ 776026 w 1170443"/>
                <a:gd name="connsiteY0" fmla="*/ 948417 h 948417"/>
                <a:gd name="connsiteX1" fmla="*/ 0 w 1170443"/>
                <a:gd name="connsiteY1" fmla="*/ 0 h 948417"/>
                <a:gd name="connsiteX2" fmla="*/ 1170443 w 1170443"/>
                <a:gd name="connsiteY2" fmla="*/ 943655 h 948417"/>
                <a:gd name="connsiteX3" fmla="*/ 776026 w 1170443"/>
                <a:gd name="connsiteY3" fmla="*/ 948417 h 948417"/>
                <a:gd name="connsiteX0" fmla="*/ 776026 w 1170443"/>
                <a:gd name="connsiteY0" fmla="*/ 948417 h 952860"/>
                <a:gd name="connsiteX1" fmla="*/ 0 w 1170443"/>
                <a:gd name="connsiteY1" fmla="*/ 0 h 952860"/>
                <a:gd name="connsiteX2" fmla="*/ 1170443 w 1170443"/>
                <a:gd name="connsiteY2" fmla="*/ 952860 h 952860"/>
                <a:gd name="connsiteX3" fmla="*/ 776026 w 1170443"/>
                <a:gd name="connsiteY3" fmla="*/ 948417 h 952860"/>
                <a:gd name="connsiteX0" fmla="*/ 776026 w 1163968"/>
                <a:gd name="connsiteY0" fmla="*/ 948417 h 952863"/>
                <a:gd name="connsiteX1" fmla="*/ 0 w 1163968"/>
                <a:gd name="connsiteY1" fmla="*/ 0 h 952863"/>
                <a:gd name="connsiteX2" fmla="*/ 1163968 w 1163968"/>
                <a:gd name="connsiteY2" fmla="*/ 952863 h 952863"/>
                <a:gd name="connsiteX3" fmla="*/ 776026 w 1163968"/>
                <a:gd name="connsiteY3" fmla="*/ 948417 h 952863"/>
                <a:gd name="connsiteX0" fmla="*/ 776026 w 1168993"/>
                <a:gd name="connsiteY0" fmla="*/ 948417 h 955244"/>
                <a:gd name="connsiteX1" fmla="*/ 0 w 1168993"/>
                <a:gd name="connsiteY1" fmla="*/ 0 h 955244"/>
                <a:gd name="connsiteX2" fmla="*/ 1168993 w 1168993"/>
                <a:gd name="connsiteY2" fmla="*/ 955244 h 955244"/>
                <a:gd name="connsiteX3" fmla="*/ 776026 w 1168993"/>
                <a:gd name="connsiteY3" fmla="*/ 948417 h 955244"/>
                <a:gd name="connsiteX0" fmla="*/ 776026 w 1161456"/>
                <a:gd name="connsiteY0" fmla="*/ 948417 h 948417"/>
                <a:gd name="connsiteX1" fmla="*/ 0 w 1161456"/>
                <a:gd name="connsiteY1" fmla="*/ 0 h 948417"/>
                <a:gd name="connsiteX2" fmla="*/ 1161456 w 1161456"/>
                <a:gd name="connsiteY2" fmla="*/ 945719 h 948417"/>
                <a:gd name="connsiteX3" fmla="*/ 776026 w 1161456"/>
                <a:gd name="connsiteY3" fmla="*/ 948417 h 948417"/>
                <a:gd name="connsiteX0" fmla="*/ 776026 w 1168992"/>
                <a:gd name="connsiteY0" fmla="*/ 948417 h 950484"/>
                <a:gd name="connsiteX1" fmla="*/ 0 w 1168992"/>
                <a:gd name="connsiteY1" fmla="*/ 0 h 950484"/>
                <a:gd name="connsiteX2" fmla="*/ 1168992 w 1168992"/>
                <a:gd name="connsiteY2" fmla="*/ 950484 h 950484"/>
                <a:gd name="connsiteX3" fmla="*/ 776026 w 1168992"/>
                <a:gd name="connsiteY3" fmla="*/ 948417 h 950484"/>
                <a:gd name="connsiteX0" fmla="*/ 776026 w 1176528"/>
                <a:gd name="connsiteY0" fmla="*/ 948417 h 950487"/>
                <a:gd name="connsiteX1" fmla="*/ 0 w 1176528"/>
                <a:gd name="connsiteY1" fmla="*/ 0 h 950487"/>
                <a:gd name="connsiteX2" fmla="*/ 1176528 w 1176528"/>
                <a:gd name="connsiteY2" fmla="*/ 950487 h 950487"/>
                <a:gd name="connsiteX3" fmla="*/ 776026 w 1176528"/>
                <a:gd name="connsiteY3" fmla="*/ 948417 h 950487"/>
                <a:gd name="connsiteX0" fmla="*/ 776026 w 1168992"/>
                <a:gd name="connsiteY0" fmla="*/ 948417 h 950490"/>
                <a:gd name="connsiteX1" fmla="*/ 0 w 1168992"/>
                <a:gd name="connsiteY1" fmla="*/ 0 h 950490"/>
                <a:gd name="connsiteX2" fmla="*/ 1168992 w 1168992"/>
                <a:gd name="connsiteY2" fmla="*/ 950490 h 950490"/>
                <a:gd name="connsiteX3" fmla="*/ 776026 w 1168992"/>
                <a:gd name="connsiteY3" fmla="*/ 948417 h 950490"/>
                <a:gd name="connsiteX0" fmla="*/ 776026 w 1168991"/>
                <a:gd name="connsiteY0" fmla="*/ 948417 h 948417"/>
                <a:gd name="connsiteX1" fmla="*/ 0 w 1168991"/>
                <a:gd name="connsiteY1" fmla="*/ 0 h 948417"/>
                <a:gd name="connsiteX2" fmla="*/ 1168991 w 1168991"/>
                <a:gd name="connsiteY2" fmla="*/ 948111 h 948417"/>
                <a:gd name="connsiteX3" fmla="*/ 776026 w 1168991"/>
                <a:gd name="connsiteY3" fmla="*/ 948417 h 948417"/>
                <a:gd name="connsiteX0" fmla="*/ 0 w 392965"/>
                <a:gd name="connsiteY0" fmla="*/ 595989 h 595989"/>
                <a:gd name="connsiteX1" fmla="*/ 148430 w 392965"/>
                <a:gd name="connsiteY1" fmla="*/ 0 h 595989"/>
                <a:gd name="connsiteX2" fmla="*/ 392965 w 392965"/>
                <a:gd name="connsiteY2" fmla="*/ 595683 h 595989"/>
                <a:gd name="connsiteX3" fmla="*/ 0 w 392965"/>
                <a:gd name="connsiteY3" fmla="*/ 595989 h 595989"/>
                <a:gd name="connsiteX0" fmla="*/ 0 w 392965"/>
                <a:gd name="connsiteY0" fmla="*/ 1148439 h 1148439"/>
                <a:gd name="connsiteX1" fmla="*/ 148430 w 392965"/>
                <a:gd name="connsiteY1" fmla="*/ 0 h 1148439"/>
                <a:gd name="connsiteX2" fmla="*/ 392965 w 392965"/>
                <a:gd name="connsiteY2" fmla="*/ 1148133 h 1148439"/>
                <a:gd name="connsiteX3" fmla="*/ 0 w 392965"/>
                <a:gd name="connsiteY3" fmla="*/ 1148439 h 1148439"/>
              </a:gdLst>
              <a:ahLst/>
              <a:cxnLst>
                <a:cxn ang="0">
                  <a:pos x="connsiteX0" y="connsiteY0"/>
                </a:cxn>
                <a:cxn ang="0">
                  <a:pos x="connsiteX1" y="connsiteY1"/>
                </a:cxn>
                <a:cxn ang="0">
                  <a:pos x="connsiteX2" y="connsiteY2"/>
                </a:cxn>
                <a:cxn ang="0">
                  <a:pos x="connsiteX3" y="connsiteY3"/>
                </a:cxn>
              </a:cxnLst>
              <a:rect l="l" t="t" r="r" b="b"/>
              <a:pathLst>
                <a:path w="392965" h="1148439">
                  <a:moveTo>
                    <a:pt x="0" y="1148439"/>
                  </a:moveTo>
                  <a:lnTo>
                    <a:pt x="148430" y="0"/>
                  </a:lnTo>
                  <a:lnTo>
                    <a:pt x="392965" y="1148133"/>
                  </a:lnTo>
                  <a:lnTo>
                    <a:pt x="0" y="1148439"/>
                  </a:lnTo>
                  <a:close/>
                </a:path>
              </a:pathLst>
            </a:custGeom>
            <a:gradFill>
              <a:gsLst>
                <a:gs pos="0">
                  <a:srgbClr val="90C221"/>
                </a:gs>
                <a:gs pos="50000">
                  <a:srgbClr val="90C221">
                    <a:lumMod val="10000"/>
                  </a:srgbClr>
                </a:gs>
                <a:gs pos="100000">
                  <a:srgbClr val="E62601">
                    <a:lumMod val="10000"/>
                  </a:srgbClr>
                </a:gs>
              </a:gsLst>
              <a:lin ang="16200000" scaled="1"/>
            </a:gra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srgbClr val="000000"/>
                </a:solidFill>
                <a:effectLst/>
                <a:uLnTx/>
                <a:uFillTx/>
                <a:latin typeface="Arial"/>
              </a:endParaRPr>
            </a:p>
          </p:txBody>
        </p:sp>
      </p:grpSp>
      <p:sp>
        <p:nvSpPr>
          <p:cNvPr id="24" name="Rounded Rectangle 102">
            <a:extLst>
              <a:ext uri="{FF2B5EF4-FFF2-40B4-BE49-F238E27FC236}">
                <a16:creationId xmlns:a16="http://schemas.microsoft.com/office/drawing/2014/main" id="{2AA37564-FA0E-4F49-9C41-2D3C02E45EFA}"/>
              </a:ext>
            </a:extLst>
          </p:cNvPr>
          <p:cNvSpPr/>
          <p:nvPr/>
        </p:nvSpPr>
        <p:spPr>
          <a:xfrm rot="18900000">
            <a:off x="5380399" y="3440265"/>
            <a:ext cx="1010420" cy="1010420"/>
          </a:xfrm>
          <a:prstGeom prst="roundRect">
            <a:avLst>
              <a:gd name="adj" fmla="val 15614"/>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25" name="Left Arrow 1">
            <a:extLst>
              <a:ext uri="{FF2B5EF4-FFF2-40B4-BE49-F238E27FC236}">
                <a16:creationId xmlns:a16="http://schemas.microsoft.com/office/drawing/2014/main" id="{3B53D5D7-1C4A-4A26-BC12-7ABA66FD82E1}"/>
              </a:ext>
            </a:extLst>
          </p:cNvPr>
          <p:cNvSpPr>
            <a:spLocks noChangeAspect="1"/>
          </p:cNvSpPr>
          <p:nvPr/>
        </p:nvSpPr>
        <p:spPr>
          <a:xfrm>
            <a:off x="5555909" y="3603395"/>
            <a:ext cx="645721" cy="628487"/>
          </a:xfrm>
          <a:custGeom>
            <a:avLst/>
            <a:gdLst/>
            <a:ahLst/>
            <a:cxnLst/>
            <a:rect l="l" t="t" r="r" b="b"/>
            <a:pathLst>
              <a:path w="3306630" h="3218379">
                <a:moveTo>
                  <a:pt x="0" y="2085651"/>
                </a:moveTo>
                <a:cubicBezTo>
                  <a:pt x="253919" y="2342528"/>
                  <a:pt x="881542" y="2297196"/>
                  <a:pt x="1388167" y="2271654"/>
                </a:cubicBezTo>
                <a:lnTo>
                  <a:pt x="1417952" y="2988872"/>
                </a:lnTo>
                <a:lnTo>
                  <a:pt x="717647" y="2950294"/>
                </a:lnTo>
                <a:cubicBezTo>
                  <a:pt x="467617" y="2928101"/>
                  <a:pt x="217417" y="2555860"/>
                  <a:pt x="0" y="2085651"/>
                </a:cubicBezTo>
                <a:close/>
                <a:moveTo>
                  <a:pt x="1969797" y="2019847"/>
                </a:moveTo>
                <a:lnTo>
                  <a:pt x="1969797" y="2274913"/>
                </a:lnTo>
                <a:lnTo>
                  <a:pt x="2657809" y="2274913"/>
                </a:lnTo>
                <a:cubicBezTo>
                  <a:pt x="2787205" y="2599270"/>
                  <a:pt x="2968360" y="2923626"/>
                  <a:pt x="2675062" y="2954686"/>
                </a:cubicBezTo>
                <a:lnTo>
                  <a:pt x="1969797" y="2963313"/>
                </a:lnTo>
                <a:lnTo>
                  <a:pt x="1969797" y="3218379"/>
                </a:lnTo>
                <a:lnTo>
                  <a:pt x="1429598" y="2619113"/>
                </a:lnTo>
                <a:close/>
                <a:moveTo>
                  <a:pt x="2961009" y="1275432"/>
                </a:moveTo>
                <a:lnTo>
                  <a:pt x="3277752" y="1901203"/>
                </a:lnTo>
                <a:cubicBezTo>
                  <a:pt x="3383548" y="2128832"/>
                  <a:pt x="3186278" y="2531632"/>
                  <a:pt x="2887773" y="2955026"/>
                </a:cubicBezTo>
                <a:cubicBezTo>
                  <a:pt x="2983276" y="2606687"/>
                  <a:pt x="2630206" y="2085815"/>
                  <a:pt x="2354773" y="1659836"/>
                </a:cubicBezTo>
                <a:close/>
                <a:moveTo>
                  <a:pt x="1019997" y="990789"/>
                </a:moveTo>
                <a:lnTo>
                  <a:pt x="1268877" y="1758248"/>
                </a:lnTo>
                <a:lnTo>
                  <a:pt x="1047983" y="1630715"/>
                </a:lnTo>
                <a:lnTo>
                  <a:pt x="703977" y="2226552"/>
                </a:lnTo>
                <a:cubicBezTo>
                  <a:pt x="358378" y="2176433"/>
                  <a:pt x="-13100" y="2171140"/>
                  <a:pt x="106650" y="1901606"/>
                </a:cubicBezTo>
                <a:lnTo>
                  <a:pt x="451811" y="1286515"/>
                </a:lnTo>
                <a:lnTo>
                  <a:pt x="230918" y="1158982"/>
                </a:lnTo>
                <a:close/>
                <a:moveTo>
                  <a:pt x="2174825" y="119764"/>
                </a:moveTo>
                <a:cubicBezTo>
                  <a:pt x="2220451" y="119103"/>
                  <a:pt x="2264887" y="143875"/>
                  <a:pt x="2308274" y="203493"/>
                </a:cubicBezTo>
                <a:lnTo>
                  <a:pt x="2668377" y="809957"/>
                </a:lnTo>
                <a:lnTo>
                  <a:pt x="2889271" y="682424"/>
                </a:lnTo>
                <a:lnTo>
                  <a:pt x="2640391" y="1449883"/>
                </a:lnTo>
                <a:lnTo>
                  <a:pt x="1851312" y="1281690"/>
                </a:lnTo>
                <a:lnTo>
                  <a:pt x="2072206" y="1154157"/>
                </a:lnTo>
                <a:lnTo>
                  <a:pt x="1728200" y="558321"/>
                </a:lnTo>
                <a:cubicBezTo>
                  <a:pt x="1890352" y="352642"/>
                  <a:pt x="2037947" y="121750"/>
                  <a:pt x="2174825" y="119764"/>
                </a:cubicBezTo>
                <a:close/>
                <a:moveTo>
                  <a:pt x="1831774" y="30"/>
                </a:moveTo>
                <a:cubicBezTo>
                  <a:pt x="1948530" y="539"/>
                  <a:pt x="2073232" y="7407"/>
                  <a:pt x="2202212" y="19111"/>
                </a:cubicBezTo>
                <a:cubicBezTo>
                  <a:pt x="1852790" y="110572"/>
                  <a:pt x="1578238" y="676776"/>
                  <a:pt x="1347045" y="1128297"/>
                </a:cubicBezTo>
                <a:lnTo>
                  <a:pt x="711024" y="795483"/>
                </a:lnTo>
                <a:lnTo>
                  <a:pt x="1094586" y="208291"/>
                </a:lnTo>
                <a:cubicBezTo>
                  <a:pt x="1202761" y="54213"/>
                  <a:pt x="1481508" y="-1496"/>
                  <a:pt x="1831774" y="30"/>
                </a:cubicBezTo>
                <a:close/>
              </a:path>
            </a:pathLst>
          </a:custGeom>
          <a:solidFill>
            <a:srgbClr val="000000">
              <a:lumMod val="75000"/>
              <a:lumOff val="25000"/>
            </a:srgbClr>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Arial"/>
              <a:cs typeface="+mn-cs"/>
            </a:endParaRPr>
          </a:p>
        </p:txBody>
      </p:sp>
      <p:sp>
        <p:nvSpPr>
          <p:cNvPr id="26" name="Dikdörtgen 25"/>
          <p:cNvSpPr/>
          <p:nvPr/>
        </p:nvSpPr>
        <p:spPr>
          <a:xfrm>
            <a:off x="3679705" y="605702"/>
            <a:ext cx="4425909" cy="1200329"/>
          </a:xfrm>
          <a:prstGeom prst="rect">
            <a:avLst/>
          </a:prstGeom>
          <a:solidFill>
            <a:srgbClr val="EEF0F2"/>
          </a:solidFill>
          <a:ln>
            <a:solidFill>
              <a:srgbClr val="57687C"/>
            </a:solidFill>
          </a:ln>
        </p:spPr>
        <p:txBody>
          <a:bodyPr wrap="square">
            <a:spAutoFit/>
          </a:bodyPr>
          <a:lstStyle/>
          <a:p>
            <a:pPr algn="ctr"/>
            <a:r>
              <a:rPr lang="tr-TR" sz="3600" b="1" dirty="0">
                <a:solidFill>
                  <a:schemeClr val="accent1">
                    <a:lumMod val="75000"/>
                  </a:schemeClr>
                </a:solidFill>
              </a:rPr>
              <a:t>Zekat İbadetinin Özellikleri </a:t>
            </a:r>
          </a:p>
        </p:txBody>
      </p:sp>
      <p:sp>
        <p:nvSpPr>
          <p:cNvPr id="27" name="TextBox 68">
            <a:extLst>
              <a:ext uri="{FF2B5EF4-FFF2-40B4-BE49-F238E27FC236}">
                <a16:creationId xmlns:a16="http://schemas.microsoft.com/office/drawing/2014/main" id="{FE20157F-BEB2-4F22-AF32-425C6D6D2B04}"/>
              </a:ext>
            </a:extLst>
          </p:cNvPr>
          <p:cNvSpPr txBox="1"/>
          <p:nvPr/>
        </p:nvSpPr>
        <p:spPr>
          <a:xfrm>
            <a:off x="215476" y="3447120"/>
            <a:ext cx="3482347" cy="830997"/>
          </a:xfrm>
          <a:prstGeom prst="rect">
            <a:avLst/>
          </a:prstGeom>
          <a:noFill/>
        </p:spPr>
        <p:txBody>
          <a:bodyPr wrap="square" rtlCol="0">
            <a:spAutoFit/>
          </a:bodyPr>
          <a:lstStyle/>
          <a:p>
            <a:pPr algn="r"/>
            <a:r>
              <a:rPr lang="tr-TR" altLang="ko-KR" sz="2400" dirty="0">
                <a:solidFill>
                  <a:schemeClr val="bg2">
                    <a:lumMod val="10000"/>
                  </a:schemeClr>
                </a:solidFill>
                <a:cs typeface="Arial" pitchFamily="34" charset="0"/>
              </a:rPr>
              <a:t>İslam’ın </a:t>
            </a:r>
            <a:r>
              <a:rPr lang="tr-TR" altLang="ko-KR" sz="2400" b="1" dirty="0">
                <a:solidFill>
                  <a:schemeClr val="bg2">
                    <a:lumMod val="10000"/>
                  </a:schemeClr>
                </a:solidFill>
                <a:cs typeface="Arial" pitchFamily="34" charset="0"/>
              </a:rPr>
              <a:t>beş</a:t>
            </a:r>
            <a:r>
              <a:rPr lang="tr-TR" altLang="ko-KR" sz="2400" dirty="0">
                <a:solidFill>
                  <a:schemeClr val="bg2">
                    <a:lumMod val="10000"/>
                  </a:schemeClr>
                </a:solidFill>
                <a:cs typeface="Arial" pitchFamily="34" charset="0"/>
              </a:rPr>
              <a:t> şartından biridir.</a:t>
            </a:r>
            <a:endParaRPr lang="ko-KR" altLang="en-US" sz="2400" dirty="0">
              <a:solidFill>
                <a:schemeClr val="bg2">
                  <a:lumMod val="10000"/>
                </a:schemeClr>
              </a:solidFill>
              <a:cs typeface="Arial" pitchFamily="34" charset="0"/>
            </a:endParaRPr>
          </a:p>
        </p:txBody>
      </p:sp>
      <p:sp>
        <p:nvSpPr>
          <p:cNvPr id="28" name="TextBox 71">
            <a:extLst>
              <a:ext uri="{FF2B5EF4-FFF2-40B4-BE49-F238E27FC236}">
                <a16:creationId xmlns:a16="http://schemas.microsoft.com/office/drawing/2014/main" id="{FDB584BC-2B49-4A26-A79E-982CCA70D381}"/>
              </a:ext>
            </a:extLst>
          </p:cNvPr>
          <p:cNvSpPr txBox="1"/>
          <p:nvPr/>
        </p:nvSpPr>
        <p:spPr>
          <a:xfrm>
            <a:off x="7971769" y="2245127"/>
            <a:ext cx="4052677" cy="461665"/>
          </a:xfrm>
          <a:prstGeom prst="rect">
            <a:avLst/>
          </a:prstGeom>
          <a:noFill/>
        </p:spPr>
        <p:txBody>
          <a:bodyPr wrap="square" rtlCol="0">
            <a:spAutoFit/>
          </a:bodyPr>
          <a:lstStyle/>
          <a:p>
            <a:r>
              <a:rPr lang="tr-TR" altLang="ko-KR" sz="2400" dirty="0">
                <a:solidFill>
                  <a:schemeClr val="bg2">
                    <a:lumMod val="10000"/>
                  </a:schemeClr>
                </a:solidFill>
                <a:cs typeface="Arial" pitchFamily="34" charset="0"/>
              </a:rPr>
              <a:t>Yılda </a:t>
            </a:r>
            <a:r>
              <a:rPr lang="tr-TR" altLang="ko-KR" sz="2400" b="1" dirty="0">
                <a:solidFill>
                  <a:schemeClr val="bg2">
                    <a:lumMod val="10000"/>
                  </a:schemeClr>
                </a:solidFill>
                <a:cs typeface="Arial" pitchFamily="34" charset="0"/>
              </a:rPr>
              <a:t>bir defa </a:t>
            </a:r>
            <a:r>
              <a:rPr lang="tr-TR" altLang="ko-KR" sz="2400" dirty="0">
                <a:solidFill>
                  <a:schemeClr val="bg2">
                    <a:lumMod val="10000"/>
                  </a:schemeClr>
                </a:solidFill>
                <a:cs typeface="Arial" pitchFamily="34" charset="0"/>
              </a:rPr>
              <a:t>yapılması gerekir</a:t>
            </a:r>
            <a:r>
              <a:rPr lang="en-US" altLang="ko-KR" sz="2400" dirty="0">
                <a:solidFill>
                  <a:schemeClr val="bg2">
                    <a:lumMod val="10000"/>
                  </a:schemeClr>
                </a:solidFill>
                <a:cs typeface="Arial" pitchFamily="34" charset="0"/>
              </a:rPr>
              <a:t>.      </a:t>
            </a:r>
            <a:endParaRPr lang="ko-KR" altLang="en-US" sz="2400" dirty="0">
              <a:solidFill>
                <a:schemeClr val="bg2">
                  <a:lumMod val="10000"/>
                </a:schemeClr>
              </a:solidFill>
              <a:cs typeface="Arial" pitchFamily="34" charset="0"/>
            </a:endParaRPr>
          </a:p>
        </p:txBody>
      </p:sp>
      <p:sp>
        <p:nvSpPr>
          <p:cNvPr id="29" name="TextBox 74">
            <a:extLst>
              <a:ext uri="{FF2B5EF4-FFF2-40B4-BE49-F238E27FC236}">
                <a16:creationId xmlns:a16="http://schemas.microsoft.com/office/drawing/2014/main" id="{E73D6EB2-9909-4F1A-875A-0D79AC81B0B6}"/>
              </a:ext>
            </a:extLst>
          </p:cNvPr>
          <p:cNvSpPr txBox="1"/>
          <p:nvPr/>
        </p:nvSpPr>
        <p:spPr>
          <a:xfrm>
            <a:off x="0" y="2148840"/>
            <a:ext cx="3752538" cy="830997"/>
          </a:xfrm>
          <a:prstGeom prst="rect">
            <a:avLst/>
          </a:prstGeom>
          <a:noFill/>
        </p:spPr>
        <p:txBody>
          <a:bodyPr wrap="square" rtlCol="0">
            <a:spAutoFit/>
          </a:bodyPr>
          <a:lstStyle/>
          <a:p>
            <a:pPr algn="r"/>
            <a:r>
              <a:rPr lang="tr-TR" altLang="ko-KR" sz="2400" dirty="0">
                <a:solidFill>
                  <a:schemeClr val="bg2">
                    <a:lumMod val="10000"/>
                  </a:schemeClr>
                </a:solidFill>
                <a:cs typeface="Arial" pitchFamily="34" charset="0"/>
              </a:rPr>
              <a:t>Zengin olan Müslümanların zekât vermesi</a:t>
            </a:r>
            <a:r>
              <a:rPr lang="tr-TR" altLang="ko-KR" sz="2400" b="1" dirty="0">
                <a:solidFill>
                  <a:schemeClr val="bg2">
                    <a:lumMod val="10000"/>
                  </a:schemeClr>
                </a:solidFill>
                <a:cs typeface="Arial" pitchFamily="34" charset="0"/>
              </a:rPr>
              <a:t> farzdır</a:t>
            </a:r>
            <a:r>
              <a:rPr lang="tr-TR" altLang="ko-KR" sz="2400" dirty="0">
                <a:solidFill>
                  <a:schemeClr val="bg2">
                    <a:lumMod val="10000"/>
                  </a:schemeClr>
                </a:solidFill>
                <a:cs typeface="Arial" pitchFamily="34" charset="0"/>
              </a:rPr>
              <a:t>.</a:t>
            </a:r>
          </a:p>
        </p:txBody>
      </p:sp>
      <p:sp>
        <p:nvSpPr>
          <p:cNvPr id="30" name="TextBox 77">
            <a:extLst>
              <a:ext uri="{FF2B5EF4-FFF2-40B4-BE49-F238E27FC236}">
                <a16:creationId xmlns:a16="http://schemas.microsoft.com/office/drawing/2014/main" id="{AC92F9AC-4ABD-41B4-8274-7683B3EF13B2}"/>
              </a:ext>
            </a:extLst>
          </p:cNvPr>
          <p:cNvSpPr txBox="1"/>
          <p:nvPr/>
        </p:nvSpPr>
        <p:spPr>
          <a:xfrm>
            <a:off x="8056196" y="3654640"/>
            <a:ext cx="3973776" cy="523220"/>
          </a:xfrm>
          <a:prstGeom prst="rect">
            <a:avLst/>
          </a:prstGeom>
          <a:noFill/>
        </p:spPr>
        <p:txBody>
          <a:bodyPr wrap="square" rtlCol="0">
            <a:spAutoFit/>
          </a:bodyPr>
          <a:lstStyle/>
          <a:p>
            <a:r>
              <a:rPr lang="tr-TR" altLang="ko-KR" sz="2400" b="1" dirty="0">
                <a:solidFill>
                  <a:schemeClr val="bg2">
                    <a:lumMod val="10000"/>
                  </a:schemeClr>
                </a:solidFill>
                <a:cs typeface="Arial" pitchFamily="34" charset="0"/>
              </a:rPr>
              <a:t>Kimlere</a:t>
            </a:r>
            <a:r>
              <a:rPr lang="tr-TR" altLang="ko-KR" sz="2400" dirty="0">
                <a:solidFill>
                  <a:schemeClr val="bg2">
                    <a:lumMod val="10000"/>
                  </a:schemeClr>
                </a:solidFill>
                <a:cs typeface="Arial" pitchFamily="34" charset="0"/>
              </a:rPr>
              <a:t> </a:t>
            </a:r>
            <a:r>
              <a:rPr lang="tr-TR" altLang="ko-KR" sz="2800" dirty="0">
                <a:solidFill>
                  <a:schemeClr val="bg2">
                    <a:lumMod val="10000"/>
                  </a:schemeClr>
                </a:solidFill>
                <a:cs typeface="Arial" pitchFamily="34" charset="0"/>
              </a:rPr>
              <a:t>verileceği</a:t>
            </a:r>
            <a:r>
              <a:rPr lang="tr-TR" altLang="ko-KR" sz="2400" dirty="0">
                <a:solidFill>
                  <a:schemeClr val="bg2">
                    <a:lumMod val="10000"/>
                  </a:schemeClr>
                </a:solidFill>
                <a:cs typeface="Arial" pitchFamily="34" charset="0"/>
              </a:rPr>
              <a:t> bellidir.</a:t>
            </a:r>
          </a:p>
        </p:txBody>
      </p:sp>
      <p:sp>
        <p:nvSpPr>
          <p:cNvPr id="31" name="Dikdörtgen 30"/>
          <p:cNvSpPr/>
          <p:nvPr/>
        </p:nvSpPr>
        <p:spPr>
          <a:xfrm>
            <a:off x="8127739" y="5004947"/>
            <a:ext cx="4064261" cy="461665"/>
          </a:xfrm>
          <a:prstGeom prst="rect">
            <a:avLst/>
          </a:prstGeom>
        </p:spPr>
        <p:txBody>
          <a:bodyPr wrap="square">
            <a:spAutoFit/>
          </a:bodyPr>
          <a:lstStyle/>
          <a:p>
            <a:r>
              <a:rPr lang="es-ES" sz="2400" dirty="0">
                <a:solidFill>
                  <a:schemeClr val="bg2">
                    <a:lumMod val="10000"/>
                  </a:schemeClr>
                </a:solidFill>
              </a:rPr>
              <a:t>Sadece </a:t>
            </a:r>
            <a:r>
              <a:rPr lang="es-ES" sz="2400" b="1" dirty="0">
                <a:solidFill>
                  <a:schemeClr val="bg2">
                    <a:lumMod val="10000"/>
                  </a:schemeClr>
                </a:solidFill>
              </a:rPr>
              <a:t>para ve mal </a:t>
            </a:r>
            <a:r>
              <a:rPr lang="tr-TR" sz="2400" dirty="0">
                <a:solidFill>
                  <a:schemeClr val="bg2">
                    <a:lumMod val="10000"/>
                  </a:schemeClr>
                </a:solidFill>
              </a:rPr>
              <a:t>ile yapılır</a:t>
            </a:r>
            <a:r>
              <a:rPr lang="tr-TR" sz="2400" b="1" dirty="0">
                <a:solidFill>
                  <a:schemeClr val="bg2">
                    <a:lumMod val="10000"/>
                  </a:schemeClr>
                </a:solidFill>
              </a:rPr>
              <a:t>.</a:t>
            </a:r>
            <a:endParaRPr lang="tr-TR" sz="2400" dirty="0">
              <a:solidFill>
                <a:schemeClr val="bg2">
                  <a:lumMod val="10000"/>
                </a:schemeClr>
              </a:solidFill>
            </a:endParaRPr>
          </a:p>
        </p:txBody>
      </p:sp>
      <p:sp>
        <p:nvSpPr>
          <p:cNvPr id="32" name="Dikdörtgen 31"/>
          <p:cNvSpPr/>
          <p:nvPr/>
        </p:nvSpPr>
        <p:spPr>
          <a:xfrm>
            <a:off x="424721" y="4683792"/>
            <a:ext cx="3387777" cy="830997"/>
          </a:xfrm>
          <a:prstGeom prst="rect">
            <a:avLst/>
          </a:prstGeom>
        </p:spPr>
        <p:txBody>
          <a:bodyPr wrap="square">
            <a:spAutoFit/>
          </a:bodyPr>
          <a:lstStyle/>
          <a:p>
            <a:pPr algn="r"/>
            <a:r>
              <a:rPr lang="tr-TR" sz="2400" b="1" dirty="0">
                <a:solidFill>
                  <a:schemeClr val="bg2">
                    <a:lumMod val="10000"/>
                  </a:schemeClr>
                </a:solidFill>
              </a:rPr>
              <a:t>Paylaşma</a:t>
            </a:r>
            <a:r>
              <a:rPr lang="tr-TR" sz="2400" dirty="0">
                <a:solidFill>
                  <a:schemeClr val="bg2">
                    <a:lumMod val="10000"/>
                  </a:schemeClr>
                </a:solidFill>
              </a:rPr>
              <a:t> ve dayanışma ibadetidir.</a:t>
            </a:r>
          </a:p>
        </p:txBody>
      </p:sp>
    </p:spTree>
    <p:custDataLst>
      <p:tags r:id="rId1"/>
    </p:custDataLst>
    <p:extLst>
      <p:ext uri="{BB962C8B-B14F-4D97-AF65-F5344CB8AC3E}">
        <p14:creationId xmlns:p14="http://schemas.microsoft.com/office/powerpoint/2010/main" val="288632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right)">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right)">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right)">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lef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left)">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BF8"/>
        </a:solidFill>
        <a:effectLst/>
      </p:bgPr>
    </p:bg>
    <p:spTree>
      <p:nvGrpSpPr>
        <p:cNvPr id="1" name=""/>
        <p:cNvGrpSpPr/>
        <p:nvPr/>
      </p:nvGrpSpPr>
      <p:grpSpPr>
        <a:xfrm>
          <a:off x="0" y="0"/>
          <a:ext cx="0" cy="0"/>
          <a:chOff x="0" y="0"/>
          <a:chExt cx="0" cy="0"/>
        </a:xfrm>
      </p:grpSpPr>
      <p:grpSp>
        <p:nvGrpSpPr>
          <p:cNvPr id="2" name="Group 2"/>
          <p:cNvGrpSpPr/>
          <p:nvPr/>
        </p:nvGrpSpPr>
        <p:grpSpPr>
          <a:xfrm>
            <a:off x="1"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2"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6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5"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547690" y="520101"/>
            <a:ext cx="4478017" cy="662938"/>
          </a:xfrm>
          <a:prstGeom prst="rect">
            <a:avLst/>
          </a:prstGeom>
          <a:solidFill>
            <a:srgbClr val="FDF7F5"/>
          </a:solidFill>
        </p:spPr>
        <p:txBody>
          <a:bodyPr wrap="square" lIns="0" tIns="0" rIns="0" bIns="0" rtlCol="0" anchor="t">
            <a:spAutoFit/>
          </a:bodyPr>
          <a:lstStyle/>
          <a:p>
            <a:pPr marL="0" marR="0" lvl="0" indent="0" algn="l" defTabSz="609660" rtl="0" eaLnBrk="1" fontAlgn="auto" latinLnBrk="0" hangingPunct="1">
              <a:lnSpc>
                <a:spcPts val="5846"/>
              </a:lnSpc>
              <a:spcBef>
                <a:spcPts val="0"/>
              </a:spcBef>
              <a:spcAft>
                <a:spcPts val="0"/>
              </a:spcAft>
              <a:buClrTx/>
              <a:buSzTx/>
              <a:buFontTx/>
              <a:buNone/>
              <a:tabLst/>
              <a:defRPr/>
            </a:pPr>
            <a:r>
              <a:rPr kumimoji="0" lang="en-US" sz="36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77676" y="1231108"/>
            <a:ext cx="7218045" cy="397032"/>
          </a:xfrm>
          <a:prstGeom prst="rect">
            <a:avLst/>
          </a:prstGeom>
        </p:spPr>
        <p:txBody>
          <a:bodyPr wrap="square" lIns="0" tIns="0" rIns="0" bIns="0" rtlCol="0" anchor="t">
            <a:spAutoFit/>
          </a:bodyPr>
          <a:lstStyle/>
          <a:p>
            <a:pPr marL="0" marR="0" lvl="0" indent="0" algn="l" defTabSz="609660" rtl="0" eaLnBrk="1" fontAlgn="auto" latinLnBrk="0" hangingPunct="1">
              <a:lnSpc>
                <a:spcPts val="342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ADF5"/>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p:cNvSpPr txBox="1"/>
          <p:nvPr/>
        </p:nvSpPr>
        <p:spPr>
          <a:xfrm>
            <a:off x="1315301" y="2390702"/>
            <a:ext cx="4249688" cy="456343"/>
          </a:xfrm>
          <a:prstGeom prst="rect">
            <a:avLst/>
          </a:prstGeom>
        </p:spPr>
        <p:txBody>
          <a:bodyPr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5"/>
            <a:extLst>
              <a:ext uri="{FF2B5EF4-FFF2-40B4-BE49-F238E27FC236}">
                <a16:creationId xmlns:a16="http://schemas.microsoft.com/office/drawing/2014/main" id="{0F1ECF8B-A9EF-DBDA-9C9E-593E2186275D}"/>
              </a:ext>
            </a:extLst>
          </p:cNvPr>
          <p:cNvSpPr/>
          <p:nvPr/>
        </p:nvSpPr>
        <p:spPr>
          <a:xfrm>
            <a:off x="381565" y="3232438"/>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6"/>
            <a:extLst>
              <a:ext uri="{FF2B5EF4-FFF2-40B4-BE49-F238E27FC236}">
                <a16:creationId xmlns:a16="http://schemas.microsoft.com/office/drawing/2014/main" id="{96B76201-8A16-0B6C-9A7C-D2D4AD3F8CE8}"/>
              </a:ext>
            </a:extLst>
          </p:cNvPr>
          <p:cNvSpPr/>
          <p:nvPr/>
        </p:nvSpPr>
        <p:spPr>
          <a:xfrm>
            <a:off x="381565" y="4251627"/>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6"/>
            <a:extLst>
              <a:ext uri="{FF2B5EF4-FFF2-40B4-BE49-F238E27FC236}">
                <a16:creationId xmlns:a16="http://schemas.microsoft.com/office/drawing/2014/main" id="{E084193D-FFF4-8C43-63FC-081DCB4030C2}"/>
              </a:ext>
            </a:extLst>
          </p:cNvPr>
          <p:cNvSpPr/>
          <p:nvPr/>
        </p:nvSpPr>
        <p:spPr>
          <a:xfrm>
            <a:off x="515604" y="4394556"/>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5"/>
            <a:extLst>
              <a:ext uri="{FF2B5EF4-FFF2-40B4-BE49-F238E27FC236}">
                <a16:creationId xmlns:a16="http://schemas.microsoft.com/office/drawing/2014/main" id="{45ED86CA-DED7-1114-1799-C4B31903F606}"/>
              </a:ext>
            </a:extLst>
          </p:cNvPr>
          <p:cNvSpPr/>
          <p:nvPr/>
        </p:nvSpPr>
        <p:spPr>
          <a:xfrm>
            <a:off x="499317" y="3350190"/>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315302" y="3428677"/>
            <a:ext cx="2810132" cy="456343"/>
          </a:xfrm>
          <a:prstGeom prst="rect">
            <a:avLst/>
          </a:prstGeom>
        </p:spPr>
        <p:txBody>
          <a:bodyPr wrap="square"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1344453" y="4466652"/>
            <a:ext cx="4249688" cy="456343"/>
          </a:xfrm>
          <a:prstGeom prst="rect">
            <a:avLst/>
          </a:prstGeom>
        </p:spPr>
        <p:txBody>
          <a:bodyPr lIns="0" tIns="0" rIns="0" bIns="0" rtlCol="0" anchor="t">
            <a:spAutoFit/>
          </a:bodyPr>
          <a:lstStyle/>
          <a:p>
            <a:pPr marL="0" marR="0" lvl="0" indent="0" algn="l" defTabSz="60966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5"/>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reeform 26">
            <a:hlinkClick r:id="rId11"/>
            <a:extLst>
              <a:ext uri="{FF2B5EF4-FFF2-40B4-BE49-F238E27FC236}">
                <a16:creationId xmlns:a16="http://schemas.microsoft.com/office/drawing/2014/main" id="{15BD4A1E-862B-3E27-AAF4-D7BE6547A232}"/>
              </a:ext>
            </a:extLst>
          </p:cNvPr>
          <p:cNvSpPr/>
          <p:nvPr/>
        </p:nvSpPr>
        <p:spPr>
          <a:xfrm>
            <a:off x="381565" y="2213249"/>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6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11"/>
            <a:extLst>
              <a:ext uri="{FF2B5EF4-FFF2-40B4-BE49-F238E27FC236}">
                <a16:creationId xmlns:a16="http://schemas.microsoft.com/office/drawing/2014/main" id="{D7FA7AE3-A9C8-0347-F9F6-7FBCED15D233}"/>
              </a:ext>
            </a:extLst>
          </p:cNvPr>
          <p:cNvSpPr/>
          <p:nvPr/>
        </p:nvSpPr>
        <p:spPr>
          <a:xfrm>
            <a:off x="446630" y="2290132"/>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Muslim kids namaz ile ilgili görsel sonucu"/>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82188" l="0" r="95333">
                        <a14:foregroundMark x1="21556" y1="21875" x2="39333" y2="24688"/>
                      </a14:backgroundRemoval>
                    </a14:imgEffect>
                  </a14:imgLayer>
                </a14:imgProps>
              </a:ext>
              <a:ext uri="{28A0092B-C50C-407E-A947-70E740481C1C}">
                <a14:useLocalDpi xmlns:a14="http://schemas.microsoft.com/office/drawing/2010/main" val="0"/>
              </a:ext>
            </a:extLst>
          </a:blip>
          <a:srcRect/>
          <a:stretch>
            <a:fillRect/>
          </a:stretch>
        </p:blipFill>
        <p:spPr bwMode="auto">
          <a:xfrm>
            <a:off x="-1045914" y="-865135"/>
            <a:ext cx="5910130" cy="42027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lgili resim"/>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959" b="99408" l="1183" r="100000"/>
                    </a14:imgEffect>
                  </a14:imgLayer>
                </a14:imgProps>
              </a:ext>
              <a:ext uri="{28A0092B-C50C-407E-A947-70E740481C1C}">
                <a14:useLocalDpi xmlns:a14="http://schemas.microsoft.com/office/drawing/2010/main" val="0"/>
              </a:ext>
            </a:extLst>
          </a:blip>
          <a:srcRect/>
          <a:stretch>
            <a:fillRect/>
          </a:stretch>
        </p:blipFill>
        <p:spPr bwMode="auto">
          <a:xfrm>
            <a:off x="9041225" y="-248778"/>
            <a:ext cx="3644611" cy="3644612"/>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 9"/>
          <p:cNvGrpSpPr/>
          <p:nvPr/>
        </p:nvGrpSpPr>
        <p:grpSpPr>
          <a:xfrm rot="11493461">
            <a:off x="6997110" y="1316410"/>
            <a:ext cx="2169858" cy="7854846"/>
            <a:chOff x="1774550" y="509666"/>
            <a:chExt cx="2169858" cy="7854846"/>
          </a:xfrm>
        </p:grpSpPr>
        <p:grpSp>
          <p:nvGrpSpPr>
            <p:cNvPr id="6" name="Grup 5"/>
            <p:cNvGrpSpPr/>
            <p:nvPr/>
          </p:nvGrpSpPr>
          <p:grpSpPr>
            <a:xfrm>
              <a:off x="1774551" y="509666"/>
              <a:ext cx="2169857" cy="3927423"/>
              <a:chOff x="1774551" y="509666"/>
              <a:chExt cx="2169857" cy="3927423"/>
            </a:xfrm>
          </p:grpSpPr>
          <p:sp>
            <p:nvSpPr>
              <p:cNvPr id="4" name="Silindir 3"/>
              <p:cNvSpPr/>
              <p:nvPr/>
            </p:nvSpPr>
            <p:spPr>
              <a:xfrm>
                <a:off x="2760221" y="1455760"/>
                <a:ext cx="198516" cy="2981329"/>
              </a:xfrm>
              <a:prstGeom prst="can">
                <a:avLst/>
              </a:prstGeom>
              <a:gradFill flip="none" rotWithShape="1">
                <a:gsLst>
                  <a:gs pos="0">
                    <a:schemeClr val="tx1">
                      <a:lumMod val="95000"/>
                      <a:lumOff val="5000"/>
                    </a:schemeClr>
                  </a:gs>
                  <a:gs pos="53000">
                    <a:schemeClr val="bg1"/>
                  </a:gs>
                  <a:gs pos="100000">
                    <a:schemeClr val="tx1">
                      <a:lumMod val="65000"/>
                      <a:lumOff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Yuvarlatılmış Dikdörtgen 4"/>
              <p:cNvSpPr/>
              <p:nvPr/>
            </p:nvSpPr>
            <p:spPr>
              <a:xfrm>
                <a:off x="1774551" y="509666"/>
                <a:ext cx="2169857" cy="1603946"/>
              </a:xfrm>
              <a:prstGeom prst="roundRect">
                <a:avLst/>
              </a:prstGeom>
              <a:solidFill>
                <a:schemeClr val="accent2">
                  <a:lumMod val="60000"/>
                  <a:lumOff val="40000"/>
                </a:schemeClr>
              </a:solidFill>
              <a:ln>
                <a:noFill/>
              </a:ln>
              <a:scene3d>
                <a:camera prst="orthographicFront"/>
                <a:lightRig rig="threePt" dir="t"/>
              </a:scene3d>
              <a:sp3d>
                <a:bevelT w="165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Zekat vermek</a:t>
                </a:r>
              </a:p>
            </p:txBody>
          </p:sp>
        </p:grpSp>
        <p:grpSp>
          <p:nvGrpSpPr>
            <p:cNvPr id="7" name="Grup 6"/>
            <p:cNvGrpSpPr/>
            <p:nvPr/>
          </p:nvGrpSpPr>
          <p:grpSpPr>
            <a:xfrm flipV="1">
              <a:off x="1774550" y="4437089"/>
              <a:ext cx="2169857" cy="3927423"/>
              <a:chOff x="1774551" y="509666"/>
              <a:chExt cx="2169857" cy="3927423"/>
            </a:xfrm>
            <a:noFill/>
          </p:grpSpPr>
          <p:sp>
            <p:nvSpPr>
              <p:cNvPr id="8" name="Silindir 7"/>
              <p:cNvSpPr/>
              <p:nvPr/>
            </p:nvSpPr>
            <p:spPr>
              <a:xfrm>
                <a:off x="2760221" y="1455760"/>
                <a:ext cx="198516" cy="2981329"/>
              </a:xfrm>
              <a:prstGeom prst="can">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Yuvarlatılmış Dikdörtgen 8"/>
              <p:cNvSpPr/>
              <p:nvPr/>
            </p:nvSpPr>
            <p:spPr>
              <a:xfrm>
                <a:off x="1774551" y="509666"/>
                <a:ext cx="2169857" cy="1603946"/>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2" name="Grup 11"/>
          <p:cNvGrpSpPr/>
          <p:nvPr/>
        </p:nvGrpSpPr>
        <p:grpSpPr>
          <a:xfrm rot="9237509">
            <a:off x="3700689" y="1146654"/>
            <a:ext cx="2169858" cy="7854846"/>
            <a:chOff x="1774550" y="509666"/>
            <a:chExt cx="2169858" cy="7854846"/>
          </a:xfrm>
        </p:grpSpPr>
        <p:grpSp>
          <p:nvGrpSpPr>
            <p:cNvPr id="13" name="Grup 12"/>
            <p:cNvGrpSpPr/>
            <p:nvPr/>
          </p:nvGrpSpPr>
          <p:grpSpPr>
            <a:xfrm>
              <a:off x="1774551" y="509666"/>
              <a:ext cx="2169857" cy="3927423"/>
              <a:chOff x="1774551" y="509666"/>
              <a:chExt cx="2169857" cy="3927423"/>
            </a:xfrm>
          </p:grpSpPr>
          <p:sp>
            <p:nvSpPr>
              <p:cNvPr id="17" name="Silindir 16"/>
              <p:cNvSpPr/>
              <p:nvPr/>
            </p:nvSpPr>
            <p:spPr>
              <a:xfrm>
                <a:off x="2760221" y="1455760"/>
                <a:ext cx="198516" cy="2981329"/>
              </a:xfrm>
              <a:prstGeom prst="can">
                <a:avLst/>
              </a:prstGeom>
              <a:gradFill flip="none" rotWithShape="1">
                <a:gsLst>
                  <a:gs pos="0">
                    <a:schemeClr val="tx1">
                      <a:lumMod val="95000"/>
                      <a:lumOff val="5000"/>
                    </a:schemeClr>
                  </a:gs>
                  <a:gs pos="53000">
                    <a:schemeClr val="bg1"/>
                  </a:gs>
                  <a:gs pos="100000">
                    <a:schemeClr val="tx1">
                      <a:lumMod val="65000"/>
                      <a:lumOff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Yuvarlatılmış Dikdörtgen 17"/>
              <p:cNvSpPr/>
              <p:nvPr/>
            </p:nvSpPr>
            <p:spPr>
              <a:xfrm>
                <a:off x="1774551" y="509666"/>
                <a:ext cx="2169857" cy="1603946"/>
              </a:xfrm>
              <a:prstGeom prst="roundRect">
                <a:avLst/>
              </a:prstGeom>
              <a:solidFill>
                <a:schemeClr val="accent4"/>
              </a:solidFill>
              <a:ln>
                <a:noFill/>
              </a:ln>
              <a:scene3d>
                <a:camera prst="orthographicFront"/>
                <a:lightRig rig="threePt" dir="t"/>
              </a:scene3d>
              <a:sp3d>
                <a:bevelT w="165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Namaz kılmak</a:t>
                </a:r>
              </a:p>
            </p:txBody>
          </p:sp>
        </p:grpSp>
        <p:grpSp>
          <p:nvGrpSpPr>
            <p:cNvPr id="14" name="Grup 13"/>
            <p:cNvGrpSpPr/>
            <p:nvPr/>
          </p:nvGrpSpPr>
          <p:grpSpPr>
            <a:xfrm flipV="1">
              <a:off x="1774550" y="4437089"/>
              <a:ext cx="2169857" cy="3927423"/>
              <a:chOff x="1774551" y="509666"/>
              <a:chExt cx="2169857" cy="3927423"/>
            </a:xfrm>
            <a:noFill/>
          </p:grpSpPr>
          <p:sp>
            <p:nvSpPr>
              <p:cNvPr id="15" name="Silindir 14"/>
              <p:cNvSpPr/>
              <p:nvPr/>
            </p:nvSpPr>
            <p:spPr>
              <a:xfrm>
                <a:off x="2760221" y="1455760"/>
                <a:ext cx="198516" cy="2981329"/>
              </a:xfrm>
              <a:prstGeom prst="ca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Yuvarlatılmış Dikdörtgen 15"/>
              <p:cNvSpPr/>
              <p:nvPr/>
            </p:nvSpPr>
            <p:spPr>
              <a:xfrm>
                <a:off x="1774551" y="509666"/>
                <a:ext cx="2169857" cy="1603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19" name="Grup 18"/>
          <p:cNvGrpSpPr/>
          <p:nvPr/>
        </p:nvGrpSpPr>
        <p:grpSpPr>
          <a:xfrm rot="10800000">
            <a:off x="5039868" y="1103077"/>
            <a:ext cx="2169858" cy="7854846"/>
            <a:chOff x="1774550" y="509666"/>
            <a:chExt cx="2169858" cy="7854846"/>
          </a:xfrm>
        </p:grpSpPr>
        <p:grpSp>
          <p:nvGrpSpPr>
            <p:cNvPr id="20" name="Grup 19"/>
            <p:cNvGrpSpPr/>
            <p:nvPr/>
          </p:nvGrpSpPr>
          <p:grpSpPr>
            <a:xfrm>
              <a:off x="1774551" y="509666"/>
              <a:ext cx="2169857" cy="3927423"/>
              <a:chOff x="1774551" y="509666"/>
              <a:chExt cx="2169857" cy="3927423"/>
            </a:xfrm>
          </p:grpSpPr>
          <p:sp>
            <p:nvSpPr>
              <p:cNvPr id="24" name="Silindir 23"/>
              <p:cNvSpPr/>
              <p:nvPr/>
            </p:nvSpPr>
            <p:spPr>
              <a:xfrm>
                <a:off x="2760221" y="1455760"/>
                <a:ext cx="198516" cy="2981329"/>
              </a:xfrm>
              <a:prstGeom prst="can">
                <a:avLst/>
              </a:prstGeom>
              <a:gradFill flip="none" rotWithShape="1">
                <a:gsLst>
                  <a:gs pos="0">
                    <a:schemeClr val="tx1">
                      <a:lumMod val="95000"/>
                      <a:lumOff val="5000"/>
                    </a:schemeClr>
                  </a:gs>
                  <a:gs pos="53000">
                    <a:schemeClr val="bg1"/>
                  </a:gs>
                  <a:gs pos="100000">
                    <a:schemeClr val="tx1">
                      <a:lumMod val="65000"/>
                      <a:lumOff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Yuvarlatılmış Dikdörtgen 24"/>
              <p:cNvSpPr/>
              <p:nvPr/>
            </p:nvSpPr>
            <p:spPr>
              <a:xfrm>
                <a:off x="1774551" y="509666"/>
                <a:ext cx="2169857" cy="1603946"/>
              </a:xfrm>
              <a:prstGeom prst="roundRect">
                <a:avLst/>
              </a:prstGeom>
              <a:solidFill>
                <a:srgbClr val="FF9999"/>
              </a:solidFill>
              <a:ln>
                <a:noFill/>
              </a:ln>
              <a:scene3d>
                <a:camera prst="orthographicFront"/>
                <a:lightRig rig="threePt" dir="t"/>
              </a:scene3d>
              <a:sp3d>
                <a:bevelT w="165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Oruç tutmak</a:t>
                </a:r>
              </a:p>
            </p:txBody>
          </p:sp>
        </p:grpSp>
        <p:grpSp>
          <p:nvGrpSpPr>
            <p:cNvPr id="21" name="Grup 20"/>
            <p:cNvGrpSpPr/>
            <p:nvPr/>
          </p:nvGrpSpPr>
          <p:grpSpPr>
            <a:xfrm flipV="1">
              <a:off x="1774550" y="4437089"/>
              <a:ext cx="2169857" cy="3927423"/>
              <a:chOff x="1774551" y="509666"/>
              <a:chExt cx="2169857" cy="3927423"/>
            </a:xfrm>
            <a:noFill/>
          </p:grpSpPr>
          <p:sp>
            <p:nvSpPr>
              <p:cNvPr id="22" name="Silindir 21"/>
              <p:cNvSpPr/>
              <p:nvPr/>
            </p:nvSpPr>
            <p:spPr>
              <a:xfrm>
                <a:off x="2760221" y="1455760"/>
                <a:ext cx="198516" cy="2981329"/>
              </a:xfrm>
              <a:prstGeom prst="ca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Yuvarlatılmış Dikdörtgen 22"/>
              <p:cNvSpPr/>
              <p:nvPr/>
            </p:nvSpPr>
            <p:spPr>
              <a:xfrm>
                <a:off x="1774551" y="509666"/>
                <a:ext cx="2169857" cy="1603946"/>
              </a:xfrm>
              <a:prstGeom prst="roundRect">
                <a:avLst/>
              </a:prstGeom>
              <a:grpFill/>
              <a:ln>
                <a:noFill/>
              </a:ln>
              <a:scene3d>
                <a:camera prst="orthographicFront"/>
                <a:lightRig rig="threePt" dir="t"/>
              </a:scene3d>
              <a:sp3d>
                <a:bevelT w="165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26" name="Grup 25"/>
          <p:cNvGrpSpPr/>
          <p:nvPr/>
        </p:nvGrpSpPr>
        <p:grpSpPr>
          <a:xfrm rot="11725052">
            <a:off x="8838288" y="2474041"/>
            <a:ext cx="2169858" cy="7854846"/>
            <a:chOff x="1774550" y="509666"/>
            <a:chExt cx="2169858" cy="7854846"/>
          </a:xfrm>
        </p:grpSpPr>
        <p:grpSp>
          <p:nvGrpSpPr>
            <p:cNvPr id="27" name="Grup 26"/>
            <p:cNvGrpSpPr/>
            <p:nvPr/>
          </p:nvGrpSpPr>
          <p:grpSpPr>
            <a:xfrm>
              <a:off x="1774551" y="509666"/>
              <a:ext cx="2169857" cy="3927423"/>
              <a:chOff x="1774551" y="509666"/>
              <a:chExt cx="2169857" cy="3927423"/>
            </a:xfrm>
          </p:grpSpPr>
          <p:sp>
            <p:nvSpPr>
              <p:cNvPr id="31" name="Silindir 30"/>
              <p:cNvSpPr/>
              <p:nvPr/>
            </p:nvSpPr>
            <p:spPr>
              <a:xfrm>
                <a:off x="2760221" y="1455760"/>
                <a:ext cx="198516" cy="2981329"/>
              </a:xfrm>
              <a:prstGeom prst="can">
                <a:avLst/>
              </a:prstGeom>
              <a:gradFill flip="none" rotWithShape="1">
                <a:gsLst>
                  <a:gs pos="0">
                    <a:schemeClr val="tx1">
                      <a:lumMod val="95000"/>
                      <a:lumOff val="5000"/>
                    </a:schemeClr>
                  </a:gs>
                  <a:gs pos="53000">
                    <a:schemeClr val="bg1"/>
                  </a:gs>
                  <a:gs pos="100000">
                    <a:schemeClr val="tx1">
                      <a:lumMod val="65000"/>
                      <a:lumOff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Yuvarlatılmış Dikdörtgen 31"/>
              <p:cNvSpPr/>
              <p:nvPr/>
            </p:nvSpPr>
            <p:spPr>
              <a:xfrm>
                <a:off x="1774551" y="509666"/>
                <a:ext cx="2169857" cy="1603946"/>
              </a:xfrm>
              <a:prstGeom prst="roundRect">
                <a:avLst/>
              </a:prstGeom>
              <a:solidFill>
                <a:schemeClr val="accent4"/>
              </a:solidFill>
              <a:ln>
                <a:noFill/>
              </a:ln>
              <a:scene3d>
                <a:camera prst="orthographicFront"/>
                <a:lightRig rig="threePt" dir="t"/>
              </a:scene3d>
              <a:sp3d>
                <a:bevelT w="165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Hacca gitmek</a:t>
                </a:r>
              </a:p>
            </p:txBody>
          </p:sp>
        </p:grpSp>
        <p:grpSp>
          <p:nvGrpSpPr>
            <p:cNvPr id="28" name="Grup 27"/>
            <p:cNvGrpSpPr/>
            <p:nvPr/>
          </p:nvGrpSpPr>
          <p:grpSpPr>
            <a:xfrm flipV="1">
              <a:off x="1774550" y="4437089"/>
              <a:ext cx="2169857" cy="3927423"/>
              <a:chOff x="1774551" y="509666"/>
              <a:chExt cx="2169857" cy="3927423"/>
            </a:xfrm>
            <a:noFill/>
          </p:grpSpPr>
          <p:sp>
            <p:nvSpPr>
              <p:cNvPr id="29" name="Silindir 28"/>
              <p:cNvSpPr/>
              <p:nvPr/>
            </p:nvSpPr>
            <p:spPr>
              <a:xfrm>
                <a:off x="2760221" y="1455760"/>
                <a:ext cx="198516" cy="2981329"/>
              </a:xfrm>
              <a:prstGeom prst="ca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Yuvarlatılmış Dikdörtgen 29"/>
              <p:cNvSpPr/>
              <p:nvPr/>
            </p:nvSpPr>
            <p:spPr>
              <a:xfrm>
                <a:off x="1774551" y="509666"/>
                <a:ext cx="2169857" cy="1603946"/>
              </a:xfrm>
              <a:prstGeom prst="roundRect">
                <a:avLst/>
              </a:prstGeom>
              <a:noFill/>
              <a:ln>
                <a:noFill/>
              </a:ln>
              <a:scene3d>
                <a:camera prst="orthographicFront"/>
                <a:lightRig rig="threePt" dir="t"/>
              </a:scene3d>
              <a:sp3d>
                <a:bevelT w="165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grpSp>
        <p:nvGrpSpPr>
          <p:cNvPr id="33" name="Grup 32"/>
          <p:cNvGrpSpPr/>
          <p:nvPr/>
        </p:nvGrpSpPr>
        <p:grpSpPr>
          <a:xfrm rot="9194450">
            <a:off x="1652100" y="2553259"/>
            <a:ext cx="2169858" cy="7854846"/>
            <a:chOff x="1774550" y="509666"/>
            <a:chExt cx="2169858" cy="7854846"/>
          </a:xfrm>
        </p:grpSpPr>
        <p:grpSp>
          <p:nvGrpSpPr>
            <p:cNvPr id="34" name="Grup 33"/>
            <p:cNvGrpSpPr/>
            <p:nvPr/>
          </p:nvGrpSpPr>
          <p:grpSpPr>
            <a:xfrm>
              <a:off x="1774551" y="509666"/>
              <a:ext cx="2169857" cy="3927423"/>
              <a:chOff x="1774551" y="509666"/>
              <a:chExt cx="2169857" cy="3927423"/>
            </a:xfrm>
          </p:grpSpPr>
          <p:sp>
            <p:nvSpPr>
              <p:cNvPr id="38" name="Silindir 37"/>
              <p:cNvSpPr/>
              <p:nvPr/>
            </p:nvSpPr>
            <p:spPr>
              <a:xfrm>
                <a:off x="2760221" y="1455760"/>
                <a:ext cx="198516" cy="2981329"/>
              </a:xfrm>
              <a:prstGeom prst="can">
                <a:avLst/>
              </a:prstGeom>
              <a:gradFill flip="none" rotWithShape="1">
                <a:gsLst>
                  <a:gs pos="0">
                    <a:schemeClr val="tx1">
                      <a:lumMod val="95000"/>
                      <a:lumOff val="5000"/>
                    </a:schemeClr>
                  </a:gs>
                  <a:gs pos="53000">
                    <a:schemeClr val="bg1"/>
                  </a:gs>
                  <a:gs pos="100000">
                    <a:schemeClr val="tx1">
                      <a:lumMod val="65000"/>
                      <a:lumOff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Yuvarlatılmış Dikdörtgen 38"/>
              <p:cNvSpPr/>
              <p:nvPr/>
            </p:nvSpPr>
            <p:spPr>
              <a:xfrm>
                <a:off x="1774551" y="509666"/>
                <a:ext cx="2169857" cy="1603946"/>
              </a:xfrm>
              <a:prstGeom prst="roundRect">
                <a:avLst/>
              </a:prstGeom>
              <a:solidFill>
                <a:schemeClr val="accent1">
                  <a:lumMod val="40000"/>
                  <a:lumOff val="60000"/>
                </a:schemeClr>
              </a:solidFill>
              <a:ln>
                <a:noFill/>
              </a:ln>
              <a:scene3d>
                <a:camera prst="orthographicFront"/>
                <a:lightRig rig="threePt" dir="t"/>
              </a:scene3d>
              <a:sp3d>
                <a:bevelT w="1651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Kelim-i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şe</a:t>
                </a:r>
                <a:r>
                  <a:rPr kumimoji="0" lang="tr-TR" sz="3600" b="0" i="0" u="none" strike="noStrike" kern="1200" cap="none" spc="0" normalizeH="0" baseline="0" noProof="0" dirty="0" err="1">
                    <a:ln>
                      <a:noFill/>
                    </a:ln>
                    <a:solidFill>
                      <a:prstClr val="black"/>
                    </a:solidFill>
                    <a:effectLst/>
                    <a:uLnTx/>
                    <a:uFillTx/>
                    <a:latin typeface="Calibri" panose="020F0502020204030204"/>
                    <a:ea typeface="+mn-ea"/>
                    <a:cs typeface="+mn-cs"/>
                  </a:rPr>
                  <a:t>hadet</a:t>
                </a: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5" name="Grup 34"/>
            <p:cNvGrpSpPr/>
            <p:nvPr/>
          </p:nvGrpSpPr>
          <p:grpSpPr>
            <a:xfrm flipV="1">
              <a:off x="1774550" y="4437089"/>
              <a:ext cx="2169857" cy="3927423"/>
              <a:chOff x="1774551" y="509666"/>
              <a:chExt cx="2169857" cy="3927423"/>
            </a:xfrm>
            <a:noFill/>
          </p:grpSpPr>
          <p:sp>
            <p:nvSpPr>
              <p:cNvPr id="36" name="Silindir 35"/>
              <p:cNvSpPr/>
              <p:nvPr/>
            </p:nvSpPr>
            <p:spPr>
              <a:xfrm>
                <a:off x="2760221" y="1455760"/>
                <a:ext cx="198516" cy="2981329"/>
              </a:xfrm>
              <a:prstGeom prst="can">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Yuvarlatılmış Dikdörtgen 36"/>
              <p:cNvSpPr/>
              <p:nvPr/>
            </p:nvSpPr>
            <p:spPr>
              <a:xfrm>
                <a:off x="1774551" y="509666"/>
                <a:ext cx="2169857" cy="16039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
        <p:nvSpPr>
          <p:cNvPr id="44" name="Serbest Form 43"/>
          <p:cNvSpPr/>
          <p:nvPr/>
        </p:nvSpPr>
        <p:spPr>
          <a:xfrm>
            <a:off x="261179" y="4879103"/>
            <a:ext cx="11526253" cy="2825050"/>
          </a:xfrm>
          <a:custGeom>
            <a:avLst/>
            <a:gdLst>
              <a:gd name="connsiteX0" fmla="*/ 1876936 w 3753873"/>
              <a:gd name="connsiteY0" fmla="*/ 0 h 1849591"/>
              <a:gd name="connsiteX1" fmla="*/ 3748812 w 3753873"/>
              <a:gd name="connsiteY1" fmla="*/ 1746000 h 1849591"/>
              <a:gd name="connsiteX2" fmla="*/ 3753873 w 3753873"/>
              <a:gd name="connsiteY2" fmla="*/ 1849591 h 1849591"/>
              <a:gd name="connsiteX3" fmla="*/ 0 w 3753873"/>
              <a:gd name="connsiteY3" fmla="*/ 1849591 h 1849591"/>
              <a:gd name="connsiteX4" fmla="*/ 5061 w 3753873"/>
              <a:gd name="connsiteY4" fmla="*/ 1746000 h 1849591"/>
              <a:gd name="connsiteX5" fmla="*/ 1876936 w 3753873"/>
              <a:gd name="connsiteY5" fmla="*/ 0 h 1849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3873" h="1849591">
                <a:moveTo>
                  <a:pt x="1876936" y="0"/>
                </a:moveTo>
                <a:cubicBezTo>
                  <a:pt x="2851161" y="0"/>
                  <a:pt x="3652456" y="765298"/>
                  <a:pt x="3748812" y="1746000"/>
                </a:cubicBezTo>
                <a:lnTo>
                  <a:pt x="3753873" y="1849591"/>
                </a:lnTo>
                <a:lnTo>
                  <a:pt x="0" y="1849591"/>
                </a:lnTo>
                <a:lnTo>
                  <a:pt x="5061" y="1746000"/>
                </a:lnTo>
                <a:cubicBezTo>
                  <a:pt x="101417" y="765298"/>
                  <a:pt x="902712" y="0"/>
                  <a:pt x="1876936" y="0"/>
                </a:cubicBezTo>
                <a:close/>
              </a:path>
            </a:pathLst>
          </a:custGeom>
          <a:solidFill>
            <a:srgbClr val="E4CA1F"/>
          </a:solidFill>
          <a:ln>
            <a:noFill/>
          </a:ln>
          <a:effectLst>
            <a:outerShdw dist="152400" dir="5280000" sx="112000" sy="112000" rotWithShape="0">
              <a:schemeClr val="accent4">
                <a:lumMod val="40000"/>
                <a:lumOff val="60000"/>
                <a:alpha val="18000"/>
              </a:schemeClr>
            </a:out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5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Dikdörtgen 1"/>
          <p:cNvSpPr/>
          <p:nvPr/>
        </p:nvSpPr>
        <p:spPr>
          <a:xfrm>
            <a:off x="4048191" y="5269588"/>
            <a:ext cx="4743799" cy="126188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rPr>
              <a:t>İslam’ın Şartları</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3600" dirty="0">
                <a:solidFill>
                  <a:prstClr val="black"/>
                </a:solidFill>
                <a:latin typeface="Calibri" panose="020F0502020204030204"/>
              </a:rPr>
              <a:t>(İslam’ın İbadet esasları</a:t>
            </a:r>
            <a:r>
              <a:rPr lang="tr-TR" sz="4000" dirty="0">
                <a:solidFill>
                  <a:prstClr val="black"/>
                </a:solidFill>
                <a:latin typeface="Calibri" panose="020F0502020204030204"/>
              </a:rPr>
              <a:t>)</a:t>
            </a:r>
            <a:endParaRPr kumimoji="0" lang="tr-TR" sz="4000" b="0" i="0" u="none" strike="noStrike" kern="1200" cap="none" spc="0" normalizeH="0" baseline="0" noProof="0" dirty="0">
              <a:ln>
                <a:noFill/>
              </a:ln>
              <a:solidFill>
                <a:prstClr val="black"/>
              </a:solidFill>
              <a:effectLst/>
              <a:uLnTx/>
              <a:uFillTx/>
              <a:latin typeface="Calibri" panose="020F0502020204030204"/>
            </a:endParaRPr>
          </a:p>
        </p:txBody>
      </p:sp>
    </p:spTree>
    <p:custDataLst>
      <p:tags r:id="rId1"/>
    </p:custDataLst>
    <p:extLst>
      <p:ext uri="{BB962C8B-B14F-4D97-AF65-F5344CB8AC3E}">
        <p14:creationId xmlns:p14="http://schemas.microsoft.com/office/powerpoint/2010/main" val="146323330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14:presetBounceEnd="61333">
                                      <p:stCondLst>
                                        <p:cond delay="0"/>
                                      </p:stCondLst>
                                      <p:childTnLst>
                                        <p:animRot by="10800000" p14:bounceEnd="61333">
                                          <p:cBhvr>
                                            <p:cTn id="6" dur="1000" fill="hold"/>
                                            <p:tgtEl>
                                              <p:spTgt spid="3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14:presetBounceEnd="61333">
                                      <p:stCondLst>
                                        <p:cond delay="0"/>
                                      </p:stCondLst>
                                      <p:childTnLst>
                                        <p:animRot by="10800000" p14:bounceEnd="61333">
                                          <p:cBhvr>
                                            <p:cTn id="10" dur="1000" fill="hold"/>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14:presetBounceEnd="61333">
                                      <p:stCondLst>
                                        <p:cond delay="0"/>
                                      </p:stCondLst>
                                      <p:childTnLst>
                                        <p:animRot by="10800000" p14:bounceEnd="61333">
                                          <p:cBhvr>
                                            <p:cTn id="14" dur="1000" fill="hold"/>
                                            <p:tgtEl>
                                              <p:spTgt spid="1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14:presetBounceEnd="61333">
                                      <p:stCondLst>
                                        <p:cond delay="0"/>
                                      </p:stCondLst>
                                      <p:childTnLst>
                                        <p:animRot by="10800000" p14:bounceEnd="61333">
                                          <p:cBhvr>
                                            <p:cTn id="18" dur="1000" fill="hold"/>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14:presetBounceEnd="61333">
                                      <p:stCondLst>
                                        <p:cond delay="0"/>
                                      </p:stCondLst>
                                      <p:childTnLst>
                                        <p:animRot by="10800000" p14:bounceEnd="61333">
                                          <p:cBhvr>
                                            <p:cTn id="22" dur="1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1000" fill="hold"/>
                                            <p:tgtEl>
                                              <p:spTgt spid="3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0800000">
                                          <p:cBhvr>
                                            <p:cTn id="10" dur="1000" fill="hold"/>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10800000">
                                          <p:cBhvr>
                                            <p:cTn id="14" dur="1000" fill="hold"/>
                                            <p:tgtEl>
                                              <p:spTgt spid="19"/>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10800000">
                                          <p:cBhvr>
                                            <p:cTn id="18" dur="1000" fill="hold"/>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10800000">
                                          <p:cBhvr>
                                            <p:cTn id="22" dur="100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D42584-CD1A-4567-B7F2-6F8D2712DC5A}"/>
              </a:ext>
            </a:extLst>
          </p:cNvPr>
          <p:cNvSpPr/>
          <p:nvPr/>
        </p:nvSpPr>
        <p:spPr>
          <a:xfrm>
            <a:off x="2652371" y="151829"/>
            <a:ext cx="9302206" cy="4722672"/>
          </a:xfrm>
          <a:prstGeom prst="roundRect">
            <a:avLst>
              <a:gd name="adj" fmla="val 3901"/>
            </a:avLst>
          </a:prstGeom>
          <a:solidFill>
            <a:schemeClr val="accent2">
              <a:lumMod val="60000"/>
              <a:lumOff val="40000"/>
            </a:schemeClr>
          </a:solidFill>
          <a:ln>
            <a:solidFill>
              <a:srgbClr val="A54399"/>
            </a:solidFill>
          </a:ln>
          <a:effectLst>
            <a:outerShdw blurRad="4064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Freeform: Shape 7">
            <a:extLst>
              <a:ext uri="{FF2B5EF4-FFF2-40B4-BE49-F238E27FC236}">
                <a16:creationId xmlns:a16="http://schemas.microsoft.com/office/drawing/2014/main" id="{9C5BA350-2EC8-4830-86AB-ACDC1A8E3BF1}"/>
              </a:ext>
            </a:extLst>
          </p:cNvPr>
          <p:cNvSpPr/>
          <p:nvPr/>
        </p:nvSpPr>
        <p:spPr>
          <a:xfrm>
            <a:off x="2652372" y="151829"/>
            <a:ext cx="980827" cy="4722672"/>
          </a:xfrm>
          <a:custGeom>
            <a:avLst/>
            <a:gdLst>
              <a:gd name="connsiteX0" fmla="*/ 79835 w 457201"/>
              <a:gd name="connsiteY0" fmla="*/ 0 h 4722672"/>
              <a:gd name="connsiteX1" fmla="*/ 457201 w 457201"/>
              <a:gd name="connsiteY1" fmla="*/ 0 h 4722672"/>
              <a:gd name="connsiteX2" fmla="*/ 457201 w 457201"/>
              <a:gd name="connsiteY2" fmla="*/ 4722672 h 4722672"/>
              <a:gd name="connsiteX3" fmla="*/ 79835 w 457201"/>
              <a:gd name="connsiteY3" fmla="*/ 4722672 h 4722672"/>
              <a:gd name="connsiteX4" fmla="*/ 0 w 457201"/>
              <a:gd name="connsiteY4" fmla="*/ 4642837 h 4722672"/>
              <a:gd name="connsiteX5" fmla="*/ 0 w 457201"/>
              <a:gd name="connsiteY5" fmla="*/ 79835 h 4722672"/>
              <a:gd name="connsiteX6" fmla="*/ 79835 w 457201"/>
              <a:gd name="connsiteY6" fmla="*/ 0 h 472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1" h="4722672">
                <a:moveTo>
                  <a:pt x="79835" y="0"/>
                </a:moveTo>
                <a:lnTo>
                  <a:pt x="457201" y="0"/>
                </a:lnTo>
                <a:lnTo>
                  <a:pt x="457201" y="4722672"/>
                </a:lnTo>
                <a:lnTo>
                  <a:pt x="79835" y="4722672"/>
                </a:lnTo>
                <a:cubicBezTo>
                  <a:pt x="35743" y="4722672"/>
                  <a:pt x="0" y="4686929"/>
                  <a:pt x="0" y="4642837"/>
                </a:cubicBezTo>
                <a:lnTo>
                  <a:pt x="0" y="79835"/>
                </a:lnTo>
                <a:cubicBezTo>
                  <a:pt x="0" y="35743"/>
                  <a:pt x="35743" y="0"/>
                  <a:pt x="79835" y="0"/>
                </a:cubicBezTo>
                <a:close/>
              </a:path>
            </a:pathLst>
          </a:cu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rgbClr val="A54399"/>
            </a:solidFill>
          </a:ln>
          <a:effectLst>
            <a:outerShdw blurRad="127000" dist="38100" algn="l" rotWithShape="0">
              <a:schemeClr val="tx1">
                <a:lumMod val="65000"/>
                <a:lumOff val="35000"/>
                <a:alpha val="40000"/>
              </a:schemeClr>
            </a:outerShdw>
          </a:effectLst>
          <a:scene3d>
            <a:camera prst="orthographicFront"/>
            <a:lightRig rig="soft" dir="t"/>
          </a:scene3d>
          <a:sp3d prstMaterial="meta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N"/>
          </a:p>
        </p:txBody>
      </p:sp>
      <p:sp>
        <p:nvSpPr>
          <p:cNvPr id="9" name="TextBox 12">
            <a:extLst>
              <a:ext uri="{FF2B5EF4-FFF2-40B4-BE49-F238E27FC236}">
                <a16:creationId xmlns:a16="http://schemas.microsoft.com/office/drawing/2014/main" id="{6E38ED51-2182-4A86-9449-F57A3BAB09C6}"/>
              </a:ext>
            </a:extLst>
          </p:cNvPr>
          <p:cNvSpPr txBox="1"/>
          <p:nvPr/>
        </p:nvSpPr>
        <p:spPr>
          <a:xfrm>
            <a:off x="3752129" y="243636"/>
            <a:ext cx="8176409" cy="2554545"/>
          </a:xfrm>
          <a:prstGeom prst="rect">
            <a:avLst/>
          </a:prstGeom>
          <a:noFill/>
        </p:spPr>
        <p:txBody>
          <a:bodyPr wrap="square" rtlCol="0">
            <a:spAutoFit/>
          </a:bodyPr>
          <a:lstStyle/>
          <a:p>
            <a:pPr algn="just"/>
            <a:r>
              <a:rPr lang="tr-TR" sz="3200" dirty="0"/>
              <a:t>“Şüphesiz iman edip doğru ve yararlı işler yapanlar, namazı dosdoğru ve devamlı kılanların ve zekâtı verenlerin mükafatları rableri katındadır. Onlara korku ve üzüntü yoktur.” </a:t>
            </a:r>
          </a:p>
          <a:p>
            <a:pPr algn="r"/>
            <a:r>
              <a:rPr lang="tr-TR" sz="3200" dirty="0"/>
              <a:t>Bakara suresi, 277. ayeti</a:t>
            </a:r>
          </a:p>
        </p:txBody>
      </p:sp>
      <p:sp>
        <p:nvSpPr>
          <p:cNvPr id="13" name="TextBox 16">
            <a:extLst>
              <a:ext uri="{FF2B5EF4-FFF2-40B4-BE49-F238E27FC236}">
                <a16:creationId xmlns:a16="http://schemas.microsoft.com/office/drawing/2014/main" id="{16DEE3DF-075D-4BFA-8FBD-4E2FC2140B9F}"/>
              </a:ext>
            </a:extLst>
          </p:cNvPr>
          <p:cNvSpPr txBox="1"/>
          <p:nvPr/>
        </p:nvSpPr>
        <p:spPr>
          <a:xfrm rot="16200000">
            <a:off x="1210694" y="2505793"/>
            <a:ext cx="3718392" cy="584775"/>
          </a:xfrm>
          <a:prstGeom prst="rect">
            <a:avLst/>
          </a:prstGeom>
          <a:noFill/>
        </p:spPr>
        <p:txBody>
          <a:bodyPr wrap="square" rtlCol="0">
            <a:spAutoFit/>
          </a:bodyPr>
          <a:lstStyle/>
          <a:p>
            <a:r>
              <a:rPr lang="tr-TR" sz="3200" spc="600" dirty="0">
                <a:solidFill>
                  <a:schemeClr val="bg2">
                    <a:lumMod val="10000"/>
                    <a:alpha val="58000"/>
                  </a:schemeClr>
                </a:solidFill>
              </a:rPr>
              <a:t>Ayet ve Yorum</a:t>
            </a:r>
            <a:endParaRPr lang="en-IN" sz="3200" spc="600" dirty="0">
              <a:solidFill>
                <a:schemeClr val="bg2">
                  <a:lumMod val="10000"/>
                  <a:alpha val="58000"/>
                </a:schemeClr>
              </a:solidFill>
            </a:endParaRPr>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304" y="255168"/>
            <a:ext cx="894962" cy="894962"/>
          </a:xfrm>
          <a:prstGeom prst="rect">
            <a:avLst/>
          </a:prstGeom>
        </p:spPr>
      </p:pic>
      <p:sp>
        <p:nvSpPr>
          <p:cNvPr id="16" name="Dikdörtgen 15"/>
          <p:cNvSpPr/>
          <p:nvPr/>
        </p:nvSpPr>
        <p:spPr>
          <a:xfrm>
            <a:off x="3726090" y="3057277"/>
            <a:ext cx="8228488" cy="1569660"/>
          </a:xfrm>
          <a:prstGeom prst="rect">
            <a:avLst/>
          </a:prstGeom>
        </p:spPr>
        <p:txBody>
          <a:bodyPr wrap="square">
            <a:spAutoFit/>
          </a:bodyPr>
          <a:lstStyle/>
          <a:p>
            <a:pPr algn="just"/>
            <a:r>
              <a:rPr lang="tr-TR" sz="3200" dirty="0"/>
              <a:t>“Namazı dosdoğru ve devamlı kılın, zekâtı verin  ve rüku edenlerle birlikte siz  de rüku edin!”</a:t>
            </a:r>
          </a:p>
          <a:p>
            <a:pPr algn="r"/>
            <a:r>
              <a:rPr lang="tr-TR" sz="3200" dirty="0"/>
              <a:t>Bakara suresi, 43. ayeti</a:t>
            </a:r>
          </a:p>
        </p:txBody>
      </p:sp>
      <p:pic>
        <p:nvPicPr>
          <p:cNvPr id="17" name="Resim 16"/>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2846" r="97846"/>
                    </a14:imgEffect>
                  </a14:imgLayer>
                </a14:imgProps>
              </a:ext>
            </a:extLst>
          </a:blip>
          <a:srcRect l="2224" t="26936" b="18355"/>
          <a:stretch/>
        </p:blipFill>
        <p:spPr>
          <a:xfrm>
            <a:off x="61758" y="255169"/>
            <a:ext cx="2547680" cy="2132432"/>
          </a:xfrm>
          <a:prstGeom prst="rect">
            <a:avLst/>
          </a:prstGeom>
          <a:ln>
            <a:noFill/>
          </a:ln>
        </p:spPr>
      </p:pic>
      <p:sp>
        <p:nvSpPr>
          <p:cNvPr id="18" name="7 Yuvarlatılmış Dikdörtgen"/>
          <p:cNvSpPr/>
          <p:nvPr/>
        </p:nvSpPr>
        <p:spPr>
          <a:xfrm>
            <a:off x="2652371" y="5270907"/>
            <a:ext cx="9276167" cy="865443"/>
          </a:xfrm>
          <a:prstGeom prst="roundRect">
            <a:avLst/>
          </a:prstGeom>
          <a:solidFill>
            <a:srgbClr val="10A0C5"/>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4000" dirty="0"/>
              <a:t>Verilen ayetlerden ilkeler çıkaralım.</a:t>
            </a:r>
          </a:p>
        </p:txBody>
      </p:sp>
    </p:spTree>
    <p:custDataLst>
      <p:tags r:id="rId1"/>
    </p:custDataLst>
    <p:extLst>
      <p:ext uri="{BB962C8B-B14F-4D97-AF65-F5344CB8AC3E}">
        <p14:creationId xmlns:p14="http://schemas.microsoft.com/office/powerpoint/2010/main" val="403380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right)">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3" grpId="0"/>
      <p:bldP spid="16"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9">
            <a:extLst>
              <a:ext uri="{FF2B5EF4-FFF2-40B4-BE49-F238E27FC236}">
                <a16:creationId xmlns:a16="http://schemas.microsoft.com/office/drawing/2014/main" id="{C45D190E-DCFA-43CB-AFE4-3946F66114AD}"/>
              </a:ext>
            </a:extLst>
          </p:cNvPr>
          <p:cNvSpPr/>
          <p:nvPr/>
        </p:nvSpPr>
        <p:spPr>
          <a:xfrm rot="5400000">
            <a:off x="-1130998" y="2218218"/>
            <a:ext cx="4651513" cy="2139079"/>
          </a:xfrm>
          <a:prstGeom prst="homePlate">
            <a:avLst/>
          </a:prstGeom>
          <a:gradFill flip="none" rotWithShape="1">
            <a:gsLst>
              <a:gs pos="27000">
                <a:schemeClr val="bg1">
                  <a:lumMod val="95000"/>
                </a:schemeClr>
              </a:gs>
              <a:gs pos="0">
                <a:schemeClr val="bg1">
                  <a:lumMod val="65000"/>
                </a:schemeClr>
              </a:gs>
              <a:gs pos="81000">
                <a:schemeClr val="bg1">
                  <a:lumMod val="95000"/>
                </a:schemeClr>
              </a:gs>
              <a:gs pos="90000">
                <a:schemeClr val="bg1">
                  <a:lumMod val="75000"/>
                </a:schemeClr>
              </a:gs>
              <a:gs pos="100000">
                <a:schemeClr val="bg1">
                  <a:lumMod val="95000"/>
                </a:schemeClr>
              </a:gs>
            </a:gsLst>
            <a:lin ang="5400000" scaled="1"/>
            <a:tileRect/>
          </a:gradFill>
          <a:ln>
            <a:noFill/>
          </a:ln>
          <a:effectLst>
            <a:outerShdw blurRad="152400" sx="102000" sy="102000" algn="ctr" rotWithShape="0">
              <a:prstClr val="black">
                <a:alpha val="44000"/>
              </a:prstClr>
            </a:outerShdw>
            <a:reflection blurRad="762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Triangle 10">
            <a:extLst>
              <a:ext uri="{FF2B5EF4-FFF2-40B4-BE49-F238E27FC236}">
                <a16:creationId xmlns:a16="http://schemas.microsoft.com/office/drawing/2014/main" id="{0D0920E2-16CE-4341-833C-EABD0D2870E7}"/>
              </a:ext>
            </a:extLst>
          </p:cNvPr>
          <p:cNvSpPr/>
          <p:nvPr/>
        </p:nvSpPr>
        <p:spPr>
          <a:xfrm rot="5400000">
            <a:off x="119856" y="981877"/>
            <a:ext cx="1974574" cy="1934819"/>
          </a:xfrm>
          <a:prstGeom prst="rtTriangle">
            <a:avLst/>
          </a:prstGeom>
          <a:gradFill>
            <a:gsLst>
              <a:gs pos="28000">
                <a:srgbClr val="CDF244"/>
              </a:gs>
              <a:gs pos="0">
                <a:srgbClr val="AAD40E"/>
              </a:gs>
              <a:gs pos="81000">
                <a:srgbClr val="CDF244"/>
              </a:gs>
              <a:gs pos="90000">
                <a:srgbClr val="AAD40E"/>
              </a:gs>
              <a:gs pos="100000">
                <a:srgbClr val="CDF244"/>
              </a:gs>
            </a:gsLst>
            <a:lin ang="5400000" scaled="1"/>
          </a:gradFill>
          <a:ln>
            <a:noFill/>
          </a:ln>
          <a:effectLst>
            <a:outerShdw blurRad="76200" dist="38100" dir="2700000" algn="tl" rotWithShape="0">
              <a:prstClr val="black">
                <a:alpha val="4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11">
            <a:extLst>
              <a:ext uri="{FF2B5EF4-FFF2-40B4-BE49-F238E27FC236}">
                <a16:creationId xmlns:a16="http://schemas.microsoft.com/office/drawing/2014/main" id="{D71E2F2C-0FB8-44C8-94FF-D5DE95B045FD}"/>
              </a:ext>
            </a:extLst>
          </p:cNvPr>
          <p:cNvSpPr/>
          <p:nvPr/>
        </p:nvSpPr>
        <p:spPr>
          <a:xfrm>
            <a:off x="289879" y="3989306"/>
            <a:ext cx="1781003" cy="186744"/>
          </a:xfrm>
          <a:prstGeom prst="roundRect">
            <a:avLst>
              <a:gd name="adj" fmla="val 50000"/>
            </a:avLst>
          </a:prstGeom>
          <a:solidFill>
            <a:srgbClr val="C8EE3C"/>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1CDBCFE6-8DC4-4ED5-A1D9-AC17DC62DD57}"/>
              </a:ext>
            </a:extLst>
          </p:cNvPr>
          <p:cNvSpPr txBox="1"/>
          <p:nvPr/>
        </p:nvSpPr>
        <p:spPr>
          <a:xfrm>
            <a:off x="289879" y="971701"/>
            <a:ext cx="90027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rPr>
              <a:t>2</a:t>
            </a:r>
            <a:endParaRPr kumimoji="0" lang="en-IN" sz="7200" b="0" i="0" u="none" strike="noStrike" kern="1200" cap="none" spc="0" normalizeH="0" baseline="0" noProof="0" dirty="0">
              <a:ln>
                <a:noFill/>
              </a:ln>
              <a:solidFill>
                <a:prstClr val="black">
                  <a:lumMod val="75000"/>
                  <a:lumOff val="25000"/>
                </a:prstClr>
              </a:solidFill>
              <a:effectLst/>
              <a:uLnTx/>
              <a:uFillTx/>
              <a:latin typeface="Arial Black" panose="020B0A04020102020204" pitchFamily="34" charset="0"/>
              <a:ea typeface="+mn-ea"/>
              <a:cs typeface="+mn-cs"/>
            </a:endParaRPr>
          </a:p>
        </p:txBody>
      </p:sp>
      <p:sp>
        <p:nvSpPr>
          <p:cNvPr id="8" name="TextBox 7">
            <a:extLst>
              <a:ext uri="{FF2B5EF4-FFF2-40B4-BE49-F238E27FC236}">
                <a16:creationId xmlns:a16="http://schemas.microsoft.com/office/drawing/2014/main" id="{2BC7EAA4-8725-4783-B657-3F9B5ABADBA3}"/>
              </a:ext>
            </a:extLst>
          </p:cNvPr>
          <p:cNvSpPr txBox="1"/>
          <p:nvPr/>
        </p:nvSpPr>
        <p:spPr>
          <a:xfrm>
            <a:off x="125219" y="2838285"/>
            <a:ext cx="2203726" cy="1077218"/>
          </a:xfrm>
          <a:prstGeom prst="rect">
            <a:avLst/>
          </a:prstGeom>
          <a:noFill/>
        </p:spPr>
        <p:txBody>
          <a:bodyPr wrap="square" rtlCol="0">
            <a:spAutoFit/>
          </a:bodyPr>
          <a:lstStyle/>
          <a:p>
            <a:pPr algn="ctr"/>
            <a:r>
              <a:rPr lang="tr-TR" sz="3200" dirty="0"/>
              <a:t>Kimler zekât vermelidir?</a:t>
            </a:r>
            <a:endParaRPr lang="en-IN" sz="3200" b="1" spc="300" dirty="0">
              <a:solidFill>
                <a:schemeClr val="tx1">
                  <a:lumMod val="75000"/>
                  <a:lumOff val="25000"/>
                </a:schemeClr>
              </a:solidFill>
              <a:latin typeface="Calibri Light" panose="020F0302020204030204" pitchFamily="34" charset="0"/>
              <a:cs typeface="Calibri Light" panose="020F0302020204030204" pitchFamily="34" charset="0"/>
            </a:endParaRP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679" y="4302649"/>
            <a:ext cx="947150" cy="947150"/>
          </a:xfrm>
          <a:prstGeom prst="rect">
            <a:avLst/>
          </a:prstGeom>
        </p:spPr>
      </p:pic>
      <p:sp>
        <p:nvSpPr>
          <p:cNvPr id="11" name="Yuvarlatılmış Dikdörtgen 10"/>
          <p:cNvSpPr/>
          <p:nvPr/>
        </p:nvSpPr>
        <p:spPr>
          <a:xfrm>
            <a:off x="2408050" y="1010724"/>
            <a:ext cx="4688115" cy="3483426"/>
          </a:xfrm>
          <a:prstGeom prst="roundRect">
            <a:avLst>
              <a:gd name="adj" fmla="val 1136"/>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tr-TR" sz="3600" dirty="0">
                <a:solidFill>
                  <a:schemeClr val="tx1"/>
                </a:solidFill>
              </a:rPr>
              <a:t>Zekât; ____, _______ çağına gelmiş, _______ Müslümanlara farz olan bir ibadettir.</a:t>
            </a:r>
          </a:p>
        </p:txBody>
      </p:sp>
      <p:sp>
        <p:nvSpPr>
          <p:cNvPr id="13" name="Graphic 19" descr="Arrow: Counter-clockwise curve">
            <a:extLst>
              <a:ext uri="{FF2B5EF4-FFF2-40B4-BE49-F238E27FC236}">
                <a16:creationId xmlns:a16="http://schemas.microsoft.com/office/drawing/2014/main" id="{FC575C97-E545-4F82-8123-16AFED508DA2}"/>
              </a:ext>
            </a:extLst>
          </p:cNvPr>
          <p:cNvSpPr/>
          <p:nvPr/>
        </p:nvSpPr>
        <p:spPr>
          <a:xfrm rot="5584376" flipH="1">
            <a:off x="7205377" y="255317"/>
            <a:ext cx="1079354" cy="2714156"/>
          </a:xfrm>
          <a:custGeom>
            <a:avLst/>
            <a:gdLst>
              <a:gd name="connsiteX0" fmla="*/ 536902 w 708299"/>
              <a:gd name="connsiteY0" fmla="*/ 1439274 h 1439274"/>
              <a:gd name="connsiteX1" fmla="*/ 188387 w 708299"/>
              <a:gd name="connsiteY1" fmla="*/ 454012 h 1439274"/>
              <a:gd name="connsiteX2" fmla="*/ 0 w 708299"/>
              <a:gd name="connsiteY2" fmla="*/ 640515 h 1439274"/>
              <a:gd name="connsiteX3" fmla="*/ 0 w 708299"/>
              <a:gd name="connsiteY3" fmla="*/ 0 h 1439274"/>
              <a:gd name="connsiteX4" fmla="*/ 640515 w 708299"/>
              <a:gd name="connsiteY4" fmla="*/ 0 h 1439274"/>
              <a:gd name="connsiteX5" fmla="*/ 467199 w 708299"/>
              <a:gd name="connsiteY5" fmla="*/ 173316 h 1439274"/>
              <a:gd name="connsiteX6" fmla="*/ 536902 w 708299"/>
              <a:gd name="connsiteY6" fmla="*/ 1439274 h 143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299" h="1439274">
                <a:moveTo>
                  <a:pt x="536902" y="1439274"/>
                </a:moveTo>
                <a:cubicBezTo>
                  <a:pt x="536902" y="1439274"/>
                  <a:pt x="755431" y="1019172"/>
                  <a:pt x="188387" y="454012"/>
                </a:cubicBezTo>
                <a:lnTo>
                  <a:pt x="0" y="640515"/>
                </a:lnTo>
                <a:lnTo>
                  <a:pt x="0" y="0"/>
                </a:lnTo>
                <a:lnTo>
                  <a:pt x="640515" y="0"/>
                </a:lnTo>
                <a:lnTo>
                  <a:pt x="467199" y="173316"/>
                </a:lnTo>
                <a:cubicBezTo>
                  <a:pt x="469083" y="175200"/>
                  <a:pt x="958888" y="762966"/>
                  <a:pt x="536902" y="1439274"/>
                </a:cubicBezTo>
                <a:close/>
              </a:path>
            </a:pathLst>
          </a:custGeom>
          <a:solidFill>
            <a:sysClr val="windowText" lastClr="000000">
              <a:lumMod val="75000"/>
              <a:lumOff val="25000"/>
            </a:sysClr>
          </a:solidFill>
          <a:ln w="18752"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맑은 고딕"/>
            </a:endParaRPr>
          </a:p>
        </p:txBody>
      </p:sp>
      <p:sp>
        <p:nvSpPr>
          <p:cNvPr id="14" name="Dikdörtgen 13"/>
          <p:cNvSpPr/>
          <p:nvPr/>
        </p:nvSpPr>
        <p:spPr>
          <a:xfrm>
            <a:off x="3896991" y="1230194"/>
            <a:ext cx="1088760" cy="646331"/>
          </a:xfrm>
          <a:prstGeom prst="rect">
            <a:avLst/>
          </a:prstGeom>
        </p:spPr>
        <p:txBody>
          <a:bodyPr wrap="none">
            <a:spAutoFit/>
          </a:bodyPr>
          <a:lstStyle/>
          <a:p>
            <a:r>
              <a:rPr lang="tr-TR" sz="3600" b="1" dirty="0">
                <a:solidFill>
                  <a:prstClr val="black"/>
                </a:solidFill>
              </a:rPr>
              <a:t>akıllı</a:t>
            </a:r>
            <a:endParaRPr lang="tr-TR" dirty="0"/>
          </a:p>
        </p:txBody>
      </p:sp>
      <p:sp>
        <p:nvSpPr>
          <p:cNvPr id="15" name="Dikdörtgen 14"/>
          <p:cNvSpPr/>
          <p:nvPr/>
        </p:nvSpPr>
        <p:spPr>
          <a:xfrm>
            <a:off x="5352295" y="1228215"/>
            <a:ext cx="1719638" cy="646331"/>
          </a:xfrm>
          <a:prstGeom prst="rect">
            <a:avLst/>
          </a:prstGeom>
        </p:spPr>
        <p:txBody>
          <a:bodyPr wrap="none">
            <a:spAutoFit/>
          </a:bodyPr>
          <a:lstStyle/>
          <a:p>
            <a:r>
              <a:rPr lang="tr-TR" sz="3600" b="1" dirty="0">
                <a:solidFill>
                  <a:prstClr val="black"/>
                </a:solidFill>
              </a:rPr>
              <a:t>ergenlik</a:t>
            </a:r>
            <a:endParaRPr lang="tr-TR" dirty="0"/>
          </a:p>
        </p:txBody>
      </p:sp>
      <p:sp>
        <p:nvSpPr>
          <p:cNvPr id="16" name="Dikdörtgen 15"/>
          <p:cNvSpPr/>
          <p:nvPr/>
        </p:nvSpPr>
        <p:spPr>
          <a:xfrm>
            <a:off x="5449874" y="2027820"/>
            <a:ext cx="1525802" cy="646331"/>
          </a:xfrm>
          <a:prstGeom prst="rect">
            <a:avLst/>
          </a:prstGeom>
        </p:spPr>
        <p:txBody>
          <a:bodyPr wrap="square">
            <a:spAutoFit/>
          </a:bodyPr>
          <a:lstStyle/>
          <a:p>
            <a:r>
              <a:rPr lang="tr-TR" sz="3600" b="1" dirty="0">
                <a:solidFill>
                  <a:prstClr val="black"/>
                </a:solidFill>
              </a:rPr>
              <a:t>zengin</a:t>
            </a:r>
            <a:r>
              <a:rPr lang="tr-TR" sz="3600" dirty="0">
                <a:solidFill>
                  <a:prstClr val="black"/>
                </a:solidFill>
              </a:rPr>
              <a:t> </a:t>
            </a:r>
            <a:endParaRPr lang="tr-TR" dirty="0"/>
          </a:p>
        </p:txBody>
      </p:sp>
      <p:sp>
        <p:nvSpPr>
          <p:cNvPr id="17" name="Curved Down Arrow 446"/>
          <p:cNvSpPr/>
          <p:nvPr/>
        </p:nvSpPr>
        <p:spPr>
          <a:xfrm rot="5810931">
            <a:off x="9196271" y="3589756"/>
            <a:ext cx="3320250" cy="1833706"/>
          </a:xfrm>
          <a:prstGeom prst="curvedDownArrow">
            <a:avLst/>
          </a:prstGeom>
          <a:solidFill>
            <a:srgbClr val="E36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rial" panose="020B0604020202020204" pitchFamily="34" charset="0"/>
              <a:cs typeface="Arial" panose="020B0604020202020204" pitchFamily="34" charset="0"/>
            </a:endParaRPr>
          </a:p>
        </p:txBody>
      </p:sp>
      <p:grpSp>
        <p:nvGrpSpPr>
          <p:cNvPr id="18" name="Grup 17"/>
          <p:cNvGrpSpPr/>
          <p:nvPr/>
        </p:nvGrpSpPr>
        <p:grpSpPr>
          <a:xfrm>
            <a:off x="2024393" y="4671195"/>
            <a:ext cx="7623827" cy="2063434"/>
            <a:chOff x="2008978" y="4671195"/>
            <a:chExt cx="7128870" cy="2063434"/>
          </a:xfrm>
        </p:grpSpPr>
        <p:sp>
          <p:nvSpPr>
            <p:cNvPr id="19" name="Serbest Form 18"/>
            <p:cNvSpPr/>
            <p:nvPr/>
          </p:nvSpPr>
          <p:spPr>
            <a:xfrm>
              <a:off x="3688843" y="4842907"/>
              <a:ext cx="5449005" cy="1724224"/>
            </a:xfrm>
            <a:custGeom>
              <a:avLst/>
              <a:gdLst>
                <a:gd name="connsiteX0" fmla="*/ 0 w 5449005"/>
                <a:gd name="connsiteY0" fmla="*/ 0 h 1159677"/>
                <a:gd name="connsiteX1" fmla="*/ 5255722 w 5449005"/>
                <a:gd name="connsiteY1" fmla="*/ 0 h 1159677"/>
                <a:gd name="connsiteX2" fmla="*/ 5449005 w 5449005"/>
                <a:gd name="connsiteY2" fmla="*/ 193283 h 1159677"/>
                <a:gd name="connsiteX3" fmla="*/ 5449005 w 5449005"/>
                <a:gd name="connsiteY3" fmla="*/ 966394 h 1159677"/>
                <a:gd name="connsiteX4" fmla="*/ 5255722 w 5449005"/>
                <a:gd name="connsiteY4" fmla="*/ 1159677 h 1159677"/>
                <a:gd name="connsiteX5" fmla="*/ 1 w 5449005"/>
                <a:gd name="connsiteY5" fmla="*/ 1159677 h 1159677"/>
                <a:gd name="connsiteX6" fmla="*/ 3190 w 5449005"/>
                <a:gd name="connsiteY6" fmla="*/ 1157060 h 1159677"/>
                <a:gd name="connsiteX7" fmla="*/ 243494 w 5449005"/>
                <a:gd name="connsiteY7" fmla="*/ 579839 h 1159677"/>
                <a:gd name="connsiteX8" fmla="*/ 3190 w 5449005"/>
                <a:gd name="connsiteY8" fmla="*/ 2619 h 115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9005" h="1159677">
                  <a:moveTo>
                    <a:pt x="0" y="0"/>
                  </a:moveTo>
                  <a:lnTo>
                    <a:pt x="5255722" y="0"/>
                  </a:lnTo>
                  <a:cubicBezTo>
                    <a:pt x="5362469" y="0"/>
                    <a:pt x="5449005" y="86536"/>
                    <a:pt x="5449005" y="193283"/>
                  </a:cubicBezTo>
                  <a:lnTo>
                    <a:pt x="5449005" y="966394"/>
                  </a:lnTo>
                  <a:cubicBezTo>
                    <a:pt x="5449005" y="1073141"/>
                    <a:pt x="5362469" y="1159677"/>
                    <a:pt x="5255722" y="1159677"/>
                  </a:cubicBezTo>
                  <a:lnTo>
                    <a:pt x="1" y="1159677"/>
                  </a:lnTo>
                  <a:lnTo>
                    <a:pt x="3190" y="1157060"/>
                  </a:lnTo>
                  <a:cubicBezTo>
                    <a:pt x="151662" y="1009336"/>
                    <a:pt x="243494" y="805258"/>
                    <a:pt x="243494" y="579839"/>
                  </a:cubicBezTo>
                  <a:cubicBezTo>
                    <a:pt x="243494" y="354421"/>
                    <a:pt x="151662" y="150343"/>
                    <a:pt x="3190" y="261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lgn="just"/>
              <a:r>
                <a:rPr lang="tr-TR" sz="3200" dirty="0">
                  <a:solidFill>
                    <a:schemeClr val="tx1"/>
                  </a:solidFill>
                </a:rPr>
                <a:t>Dinimize göre bazı ibadetleri yerine getirebilmek için gerekli </a:t>
              </a:r>
              <a:r>
                <a:rPr lang="tr-TR" sz="3200" b="1" u="sng" dirty="0">
                  <a:solidFill>
                    <a:schemeClr val="tx1"/>
                  </a:solidFill>
                </a:rPr>
                <a:t>zenginlik ölçüsüdür.</a:t>
              </a:r>
              <a:endParaRPr kumimoji="0" lang="tr-TR" sz="3200" b="1" i="0" u="sng" strike="noStrike" kern="1200" cap="none" spc="0" normalizeH="0" baseline="0" noProof="0" dirty="0">
                <a:ln>
                  <a:noFill/>
                </a:ln>
                <a:solidFill>
                  <a:schemeClr val="tx1"/>
                </a:solidFill>
                <a:effectLst/>
                <a:uLnTx/>
                <a:uFillTx/>
                <a:latin typeface="Calibri" panose="020F0502020204030204"/>
              </a:endParaRPr>
            </a:p>
          </p:txBody>
        </p:sp>
        <p:sp>
          <p:nvSpPr>
            <p:cNvPr id="20" name="Oval 19">
              <a:extLst>
                <a:ext uri="{FF2B5EF4-FFF2-40B4-BE49-F238E27FC236}">
                  <a16:creationId xmlns:a16="http://schemas.microsoft.com/office/drawing/2014/main" id="{7FE33A64-3F6F-4D0F-ADDF-C66C17F70C6A}"/>
                </a:ext>
              </a:extLst>
            </p:cNvPr>
            <p:cNvSpPr/>
            <p:nvPr/>
          </p:nvSpPr>
          <p:spPr>
            <a:xfrm rot="5400000" flipV="1">
              <a:off x="2040459" y="4639714"/>
              <a:ext cx="2063434" cy="2126396"/>
            </a:xfrm>
            <a:prstGeom prst="ellipse">
              <a:avLst/>
            </a:prstGeom>
            <a:gradFill flip="none" rotWithShape="1">
              <a:gsLst>
                <a:gs pos="100000">
                  <a:srgbClr val="E88484"/>
                </a:gs>
                <a:gs pos="0">
                  <a:srgbClr val="BF2323"/>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60">
              <a:extLst>
                <a:ext uri="{FF2B5EF4-FFF2-40B4-BE49-F238E27FC236}">
                  <a16:creationId xmlns:a16="http://schemas.microsoft.com/office/drawing/2014/main" id="{F9A347F6-21F8-4498-810E-1BA4EA84A413}"/>
                </a:ext>
              </a:extLst>
            </p:cNvPr>
            <p:cNvSpPr txBox="1"/>
            <p:nvPr/>
          </p:nvSpPr>
          <p:spPr>
            <a:xfrm>
              <a:off x="2116854" y="5336027"/>
              <a:ext cx="18325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Nisap</a:t>
              </a:r>
              <a:endParaRPr kumimoji="0" lang="en-IN" sz="7200" b="0" i="0" u="none" strike="noStrike" kern="1200" cap="none" spc="0" normalizeH="0" baseline="0" noProof="0" dirty="0">
                <a:ln>
                  <a:noFill/>
                </a:ln>
                <a:solidFill>
                  <a:prstClr val="black"/>
                </a:solidFill>
                <a:effectLst/>
                <a:uLnTx/>
                <a:uFillTx/>
                <a:latin typeface="Eurostile BQ" pitchFamily="50" charset="0"/>
                <a:ea typeface="+mn-ea"/>
                <a:cs typeface="+mn-cs"/>
              </a:endParaRPr>
            </a:p>
          </p:txBody>
        </p:sp>
      </p:grpSp>
      <p:sp>
        <p:nvSpPr>
          <p:cNvPr id="12" name="Dikdörtgen 11"/>
          <p:cNvSpPr/>
          <p:nvPr/>
        </p:nvSpPr>
        <p:spPr>
          <a:xfrm>
            <a:off x="7286171" y="2452915"/>
            <a:ext cx="4520659" cy="1393372"/>
          </a:xfrm>
          <a:prstGeom prst="rect">
            <a:avLst/>
          </a:prstGeom>
          <a:solidFill>
            <a:srgbClr val="5B9BD5">
              <a:lumMod val="40000"/>
              <a:lumOff val="60000"/>
            </a:srgbClr>
          </a:solidFill>
          <a:ln w="12700" cap="flat" cmpd="sng" algn="ctr">
            <a:noFill/>
            <a:prstDash val="solid"/>
            <a:miter lim="800000"/>
          </a:ln>
          <a:effectLst/>
        </p:spPr>
        <p:txBody>
          <a:bodyPr lIns="0" tIns="0" rIns="0" bIns="0" rtlCol="0" anchor="ctr"/>
          <a:lstStyle/>
          <a:p>
            <a:pPr marL="457200" lvl="0" indent="-457200">
              <a:lnSpc>
                <a:spcPct val="150000"/>
              </a:lnSpc>
              <a:buFont typeface="Wingdings" panose="05000000000000000000" pitchFamily="2" charset="2"/>
              <a:buChar char="Ø"/>
            </a:pPr>
            <a:r>
              <a:rPr lang="tr-TR" sz="2800" kern="0" dirty="0">
                <a:solidFill>
                  <a:prstClr val="black"/>
                </a:solidFill>
                <a:latin typeface="Arial"/>
                <a:ea typeface="맑은 고딕"/>
              </a:rPr>
              <a:t>Peki İslam'a göre kimler zengindir?</a:t>
            </a:r>
          </a:p>
        </p:txBody>
      </p:sp>
    </p:spTree>
    <p:custDataLst>
      <p:tags r:id="rId1"/>
    </p:custDataLst>
    <p:extLst>
      <p:ext uri="{BB962C8B-B14F-4D97-AF65-F5344CB8AC3E}">
        <p14:creationId xmlns:p14="http://schemas.microsoft.com/office/powerpoint/2010/main" val="4445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500"/>
                                        <p:tgtEl>
                                          <p:spTgt spid="17"/>
                                        </p:tgtEl>
                                      </p:cBhvr>
                                    </p:animEffect>
                                  </p:childTnLst>
                                </p:cTn>
                              </p:par>
                            </p:childTnLst>
                          </p:cTn>
                        </p:par>
                        <p:par>
                          <p:cTn id="37" fill="hold">
                            <p:stCondLst>
                              <p:cond delay="500"/>
                            </p:stCondLst>
                            <p:childTnLst>
                              <p:par>
                                <p:cTn id="38" presetID="22" presetClass="entr" presetSubtype="2"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right)">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15" grpId="0"/>
      <p:bldP spid="16" grpId="0"/>
      <p:bldP spid="1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3">
            <a:extLst>
              <a:ext uri="{FF2B5EF4-FFF2-40B4-BE49-F238E27FC236}">
                <a16:creationId xmlns:a16="http://schemas.microsoft.com/office/drawing/2014/main" id="{1FD82560-0304-4F11-9EE2-F9FB395505CB}"/>
              </a:ext>
            </a:extLst>
          </p:cNvPr>
          <p:cNvSpPr/>
          <p:nvPr/>
        </p:nvSpPr>
        <p:spPr>
          <a:xfrm rot="16200000">
            <a:off x="2087619" y="1898058"/>
            <a:ext cx="3736919" cy="3828207"/>
          </a:xfrm>
          <a:custGeom>
            <a:avLst/>
            <a:gdLst>
              <a:gd name="connsiteX0" fmla="*/ 708338 w 1416676"/>
              <a:gd name="connsiteY0" fmla="*/ 0 h 1416676"/>
              <a:gd name="connsiteX1" fmla="*/ 1416676 w 1416676"/>
              <a:gd name="connsiteY1" fmla="*/ 708338 h 1416676"/>
              <a:gd name="connsiteX2" fmla="*/ 1361011 w 1416676"/>
              <a:gd name="connsiteY2" fmla="*/ 984055 h 1416676"/>
              <a:gd name="connsiteX3" fmla="*/ 1308082 w 1416676"/>
              <a:gd name="connsiteY3" fmla="*/ 1081571 h 1416676"/>
              <a:gd name="connsiteX4" fmla="*/ 1401366 w 1416676"/>
              <a:gd name="connsiteY4" fmla="*/ 1407544 h 1416676"/>
              <a:gd name="connsiteX5" fmla="*/ 1071985 w 1416676"/>
              <a:gd name="connsiteY5" fmla="*/ 1313285 h 1416676"/>
              <a:gd name="connsiteX6" fmla="*/ 984055 w 1416676"/>
              <a:gd name="connsiteY6" fmla="*/ 1361011 h 1416676"/>
              <a:gd name="connsiteX7" fmla="*/ 708338 w 1416676"/>
              <a:gd name="connsiteY7" fmla="*/ 1416676 h 1416676"/>
              <a:gd name="connsiteX8" fmla="*/ 0 w 1416676"/>
              <a:gd name="connsiteY8" fmla="*/ 708338 h 1416676"/>
              <a:gd name="connsiteX9" fmla="*/ 708338 w 1416676"/>
              <a:gd name="connsiteY9" fmla="*/ 0 h 141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6676" h="1416676">
                <a:moveTo>
                  <a:pt x="708338" y="0"/>
                </a:moveTo>
                <a:cubicBezTo>
                  <a:pt x="1099542" y="0"/>
                  <a:pt x="1416676" y="317134"/>
                  <a:pt x="1416676" y="708338"/>
                </a:cubicBezTo>
                <a:cubicBezTo>
                  <a:pt x="1416676" y="806139"/>
                  <a:pt x="1396855" y="899311"/>
                  <a:pt x="1361011" y="984055"/>
                </a:cubicBezTo>
                <a:lnTo>
                  <a:pt x="1308082" y="1081571"/>
                </a:lnTo>
                <a:lnTo>
                  <a:pt x="1401366" y="1407544"/>
                </a:lnTo>
                <a:lnTo>
                  <a:pt x="1071985" y="1313285"/>
                </a:lnTo>
                <a:lnTo>
                  <a:pt x="984055" y="1361011"/>
                </a:lnTo>
                <a:cubicBezTo>
                  <a:pt x="899311" y="1396855"/>
                  <a:pt x="806139" y="1416676"/>
                  <a:pt x="708338" y="1416676"/>
                </a:cubicBezTo>
                <a:cubicBezTo>
                  <a:pt x="317134" y="1416676"/>
                  <a:pt x="0" y="1099542"/>
                  <a:pt x="0" y="708338"/>
                </a:cubicBezTo>
                <a:cubicBezTo>
                  <a:pt x="0" y="317134"/>
                  <a:pt x="317134" y="0"/>
                  <a:pt x="708338" y="0"/>
                </a:cubicBezTo>
                <a:close/>
              </a:path>
            </a:pathLst>
          </a:custGeom>
          <a:gradFill flip="none" rotWithShape="1">
            <a:gsLst>
              <a:gs pos="0">
                <a:srgbClr val="FBFBFB"/>
              </a:gs>
              <a:gs pos="79000">
                <a:srgbClr val="FBFBFB"/>
              </a:gs>
            </a:gsLst>
            <a:lin ang="16200000" scaled="1"/>
            <a:tileRect/>
          </a:gradFill>
          <a:ln>
            <a:noFill/>
          </a:ln>
          <a:effectLst>
            <a:outerShdw blurRad="152400" sx="102000" sy="102000" algn="ctr" rotWithShape="0">
              <a:prstClr val="black">
                <a:alpha val="45000"/>
              </a:prstClr>
            </a:outerShdw>
            <a:reflection blurRad="63500" stA="52000" endA="300" endPos="24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tr-TR" sz="2800" dirty="0">
                <a:solidFill>
                  <a:schemeClr val="tx1">
                    <a:lumMod val="95000"/>
                    <a:lumOff val="5000"/>
                  </a:schemeClr>
                </a:solidFill>
              </a:rPr>
              <a:t>Borcundan ve asıl ihtiyaçlarından fazla olarak </a:t>
            </a:r>
            <a:r>
              <a:rPr lang="tr-TR" sz="2800" b="1" dirty="0">
                <a:solidFill>
                  <a:schemeClr val="tx1">
                    <a:lumMod val="95000"/>
                    <a:lumOff val="5000"/>
                  </a:schemeClr>
                </a:solidFill>
              </a:rPr>
              <a:t>80.18 gr altın  </a:t>
            </a:r>
            <a:r>
              <a:rPr lang="tr-TR" sz="2800" dirty="0">
                <a:solidFill>
                  <a:schemeClr val="tx1">
                    <a:lumMod val="95000"/>
                    <a:lumOff val="5000"/>
                  </a:schemeClr>
                </a:solidFill>
              </a:rPr>
              <a:t>değerinde parası veya mallı olmasıdır</a:t>
            </a:r>
            <a:r>
              <a:rPr lang="tr-TR" b="1" dirty="0">
                <a:solidFill>
                  <a:schemeClr val="tx1">
                    <a:lumMod val="95000"/>
                    <a:lumOff val="5000"/>
                  </a:schemeClr>
                </a:solidFill>
              </a:rPr>
              <a:t>.</a:t>
            </a:r>
          </a:p>
        </p:txBody>
      </p:sp>
      <p:grpSp>
        <p:nvGrpSpPr>
          <p:cNvPr id="10" name="Grup 9"/>
          <p:cNvGrpSpPr/>
          <p:nvPr/>
        </p:nvGrpSpPr>
        <p:grpSpPr>
          <a:xfrm>
            <a:off x="990237" y="899480"/>
            <a:ext cx="916275" cy="2929527"/>
            <a:chOff x="1079133" y="1456948"/>
            <a:chExt cx="916275" cy="2746752"/>
          </a:xfrm>
        </p:grpSpPr>
        <p:cxnSp>
          <p:nvCxnSpPr>
            <p:cNvPr id="11" name="Düz Bağlayıcı 10"/>
            <p:cNvCxnSpPr/>
            <p:nvPr/>
          </p:nvCxnSpPr>
          <p:spPr>
            <a:xfrm>
              <a:off x="1115806" y="1456948"/>
              <a:ext cx="0" cy="2746752"/>
            </a:xfrm>
            <a:prstGeom prst="line">
              <a:avLst/>
            </a:prstGeom>
            <a:ln w="762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12" name="Düz Ok Bağlayıcısı 11"/>
            <p:cNvCxnSpPr/>
            <p:nvPr/>
          </p:nvCxnSpPr>
          <p:spPr>
            <a:xfrm flipV="1">
              <a:off x="1079133" y="4191000"/>
              <a:ext cx="916275" cy="12700"/>
            </a:xfrm>
            <a:prstGeom prst="straightConnector1">
              <a:avLst/>
            </a:prstGeom>
            <a:ln w="76200">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grpSp>
      <p:grpSp>
        <p:nvGrpSpPr>
          <p:cNvPr id="5" name="Grup 4"/>
          <p:cNvGrpSpPr/>
          <p:nvPr/>
        </p:nvGrpSpPr>
        <p:grpSpPr>
          <a:xfrm>
            <a:off x="288794" y="183301"/>
            <a:ext cx="6890201" cy="1432357"/>
            <a:chOff x="2295394" y="4313045"/>
            <a:chExt cx="6890201" cy="1432357"/>
          </a:xfrm>
        </p:grpSpPr>
        <p:sp>
          <p:nvSpPr>
            <p:cNvPr id="6" name="Oval 5">
              <a:extLst>
                <a:ext uri="{FF2B5EF4-FFF2-40B4-BE49-F238E27FC236}">
                  <a16:creationId xmlns:a16="http://schemas.microsoft.com/office/drawing/2014/main" id="{7FE33A64-3F6F-4D0F-ADDF-C66C17F70C6A}"/>
                </a:ext>
              </a:extLst>
            </p:cNvPr>
            <p:cNvSpPr/>
            <p:nvPr/>
          </p:nvSpPr>
          <p:spPr>
            <a:xfrm rot="5400000" flipV="1">
              <a:off x="2551700" y="4111644"/>
              <a:ext cx="1432357" cy="1835160"/>
            </a:xfrm>
            <a:prstGeom prst="ellipse">
              <a:avLst/>
            </a:prstGeom>
            <a:gradFill flip="none" rotWithShape="1">
              <a:gsLst>
                <a:gs pos="100000">
                  <a:srgbClr val="E88484"/>
                </a:gs>
                <a:gs pos="0">
                  <a:srgbClr val="BF2323"/>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0">
              <a:extLst>
                <a:ext uri="{FF2B5EF4-FFF2-40B4-BE49-F238E27FC236}">
                  <a16:creationId xmlns:a16="http://schemas.microsoft.com/office/drawing/2014/main" id="{F9A347F6-21F8-4498-810E-1BA4EA84A413}"/>
                </a:ext>
              </a:extLst>
            </p:cNvPr>
            <p:cNvSpPr txBox="1"/>
            <p:nvPr/>
          </p:nvSpPr>
          <p:spPr>
            <a:xfrm>
              <a:off x="2295394" y="4588824"/>
              <a:ext cx="18325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Open Sans Semibold" panose="020B0706030804020204" pitchFamily="34" charset="0"/>
                  <a:ea typeface="Open Sans Semibold" panose="020B0706030804020204" pitchFamily="34" charset="0"/>
                  <a:cs typeface="Open Sans Semibold" panose="020B0706030804020204" pitchFamily="34" charset="0"/>
                </a:rPr>
                <a:t>Nisap</a:t>
              </a:r>
              <a:endParaRPr kumimoji="0" lang="en-IN" sz="7200" b="0" i="0" u="none" strike="noStrike" kern="1200" cap="none" spc="0" normalizeH="0" baseline="0" noProof="0" dirty="0">
                <a:ln>
                  <a:noFill/>
                </a:ln>
                <a:solidFill>
                  <a:prstClr val="black"/>
                </a:solidFill>
                <a:effectLst/>
                <a:uLnTx/>
                <a:uFillTx/>
                <a:latin typeface="Eurostile BQ" pitchFamily="50" charset="0"/>
                <a:ea typeface="+mn-ea"/>
                <a:cs typeface="+mn-cs"/>
              </a:endParaRPr>
            </a:p>
          </p:txBody>
        </p:sp>
        <p:sp>
          <p:nvSpPr>
            <p:cNvPr id="8" name="Serbest Form 7"/>
            <p:cNvSpPr/>
            <p:nvPr/>
          </p:nvSpPr>
          <p:spPr>
            <a:xfrm>
              <a:off x="3785995" y="4449385"/>
              <a:ext cx="5399600" cy="1159677"/>
            </a:xfrm>
            <a:custGeom>
              <a:avLst/>
              <a:gdLst>
                <a:gd name="connsiteX0" fmla="*/ 0 w 5449005"/>
                <a:gd name="connsiteY0" fmla="*/ 0 h 1159677"/>
                <a:gd name="connsiteX1" fmla="*/ 5255722 w 5449005"/>
                <a:gd name="connsiteY1" fmla="*/ 0 h 1159677"/>
                <a:gd name="connsiteX2" fmla="*/ 5449005 w 5449005"/>
                <a:gd name="connsiteY2" fmla="*/ 193283 h 1159677"/>
                <a:gd name="connsiteX3" fmla="*/ 5449005 w 5449005"/>
                <a:gd name="connsiteY3" fmla="*/ 966394 h 1159677"/>
                <a:gd name="connsiteX4" fmla="*/ 5255722 w 5449005"/>
                <a:gd name="connsiteY4" fmla="*/ 1159677 h 1159677"/>
                <a:gd name="connsiteX5" fmla="*/ 1 w 5449005"/>
                <a:gd name="connsiteY5" fmla="*/ 1159677 h 1159677"/>
                <a:gd name="connsiteX6" fmla="*/ 3190 w 5449005"/>
                <a:gd name="connsiteY6" fmla="*/ 1157060 h 1159677"/>
                <a:gd name="connsiteX7" fmla="*/ 243494 w 5449005"/>
                <a:gd name="connsiteY7" fmla="*/ 579839 h 1159677"/>
                <a:gd name="connsiteX8" fmla="*/ 3190 w 5449005"/>
                <a:gd name="connsiteY8" fmla="*/ 2619 h 1159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49005" h="1159677">
                  <a:moveTo>
                    <a:pt x="0" y="0"/>
                  </a:moveTo>
                  <a:lnTo>
                    <a:pt x="5255722" y="0"/>
                  </a:lnTo>
                  <a:cubicBezTo>
                    <a:pt x="5362469" y="0"/>
                    <a:pt x="5449005" y="86536"/>
                    <a:pt x="5449005" y="193283"/>
                  </a:cubicBezTo>
                  <a:lnTo>
                    <a:pt x="5449005" y="966394"/>
                  </a:lnTo>
                  <a:cubicBezTo>
                    <a:pt x="5449005" y="1073141"/>
                    <a:pt x="5362469" y="1159677"/>
                    <a:pt x="5255722" y="1159677"/>
                  </a:cubicBezTo>
                  <a:lnTo>
                    <a:pt x="1" y="1159677"/>
                  </a:lnTo>
                  <a:lnTo>
                    <a:pt x="3190" y="1157060"/>
                  </a:lnTo>
                  <a:cubicBezTo>
                    <a:pt x="151662" y="1009336"/>
                    <a:pt x="243494" y="805258"/>
                    <a:pt x="243494" y="579839"/>
                  </a:cubicBezTo>
                  <a:cubicBezTo>
                    <a:pt x="243494" y="354421"/>
                    <a:pt x="151662" y="150343"/>
                    <a:pt x="3190" y="2619"/>
                  </a:cubicBez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1" algn="just"/>
              <a:r>
                <a:rPr lang="tr-TR" sz="3200" dirty="0">
                  <a:solidFill>
                    <a:schemeClr val="tx1"/>
                  </a:solidFill>
                </a:rPr>
                <a:t>Dinimize göre zenginlik ölçüsüdür.</a:t>
              </a:r>
              <a:endParaRPr kumimoji="0" lang="tr-TR" sz="3200" i="0" u="none" strike="noStrike" kern="1200" cap="none" spc="0" normalizeH="0" baseline="0" noProof="0" dirty="0">
                <a:ln>
                  <a:noFill/>
                </a:ln>
                <a:solidFill>
                  <a:schemeClr val="tx1"/>
                </a:solidFill>
                <a:effectLst/>
                <a:uLnTx/>
                <a:uFillTx/>
                <a:latin typeface="Calibri" panose="020F0502020204030204"/>
              </a:endParaRPr>
            </a:p>
          </p:txBody>
        </p:sp>
      </p:grpSp>
      <p:sp>
        <p:nvSpPr>
          <p:cNvPr id="13" name="Freeform: Shape 3">
            <a:extLst>
              <a:ext uri="{FF2B5EF4-FFF2-40B4-BE49-F238E27FC236}">
                <a16:creationId xmlns:a16="http://schemas.microsoft.com/office/drawing/2014/main" id="{1FD82560-0304-4F11-9EE2-F9FB395505CB}"/>
              </a:ext>
            </a:extLst>
          </p:cNvPr>
          <p:cNvSpPr/>
          <p:nvPr/>
        </p:nvSpPr>
        <p:spPr>
          <a:xfrm rot="16200000">
            <a:off x="6100406" y="1684878"/>
            <a:ext cx="3900982" cy="4090503"/>
          </a:xfrm>
          <a:custGeom>
            <a:avLst/>
            <a:gdLst>
              <a:gd name="connsiteX0" fmla="*/ 708338 w 1416676"/>
              <a:gd name="connsiteY0" fmla="*/ 0 h 1416676"/>
              <a:gd name="connsiteX1" fmla="*/ 1416676 w 1416676"/>
              <a:gd name="connsiteY1" fmla="*/ 708338 h 1416676"/>
              <a:gd name="connsiteX2" fmla="*/ 1361011 w 1416676"/>
              <a:gd name="connsiteY2" fmla="*/ 984055 h 1416676"/>
              <a:gd name="connsiteX3" fmla="*/ 1308082 w 1416676"/>
              <a:gd name="connsiteY3" fmla="*/ 1081571 h 1416676"/>
              <a:gd name="connsiteX4" fmla="*/ 1401366 w 1416676"/>
              <a:gd name="connsiteY4" fmla="*/ 1407544 h 1416676"/>
              <a:gd name="connsiteX5" fmla="*/ 1071985 w 1416676"/>
              <a:gd name="connsiteY5" fmla="*/ 1313285 h 1416676"/>
              <a:gd name="connsiteX6" fmla="*/ 984055 w 1416676"/>
              <a:gd name="connsiteY6" fmla="*/ 1361011 h 1416676"/>
              <a:gd name="connsiteX7" fmla="*/ 708338 w 1416676"/>
              <a:gd name="connsiteY7" fmla="*/ 1416676 h 1416676"/>
              <a:gd name="connsiteX8" fmla="*/ 0 w 1416676"/>
              <a:gd name="connsiteY8" fmla="*/ 708338 h 1416676"/>
              <a:gd name="connsiteX9" fmla="*/ 708338 w 1416676"/>
              <a:gd name="connsiteY9" fmla="*/ 0 h 141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6676" h="1416676">
                <a:moveTo>
                  <a:pt x="708338" y="0"/>
                </a:moveTo>
                <a:cubicBezTo>
                  <a:pt x="1099542" y="0"/>
                  <a:pt x="1416676" y="317134"/>
                  <a:pt x="1416676" y="708338"/>
                </a:cubicBezTo>
                <a:cubicBezTo>
                  <a:pt x="1416676" y="806139"/>
                  <a:pt x="1396855" y="899311"/>
                  <a:pt x="1361011" y="984055"/>
                </a:cubicBezTo>
                <a:lnTo>
                  <a:pt x="1308082" y="1081571"/>
                </a:lnTo>
                <a:lnTo>
                  <a:pt x="1401366" y="1407544"/>
                </a:lnTo>
                <a:lnTo>
                  <a:pt x="1071985" y="1313285"/>
                </a:lnTo>
                <a:lnTo>
                  <a:pt x="984055" y="1361011"/>
                </a:lnTo>
                <a:cubicBezTo>
                  <a:pt x="899311" y="1396855"/>
                  <a:pt x="806139" y="1416676"/>
                  <a:pt x="708338" y="1416676"/>
                </a:cubicBezTo>
                <a:cubicBezTo>
                  <a:pt x="317134" y="1416676"/>
                  <a:pt x="0" y="1099542"/>
                  <a:pt x="0" y="708338"/>
                </a:cubicBezTo>
                <a:cubicBezTo>
                  <a:pt x="0" y="317134"/>
                  <a:pt x="317134" y="0"/>
                  <a:pt x="708338" y="0"/>
                </a:cubicBezTo>
                <a:close/>
              </a:path>
            </a:pathLst>
          </a:custGeom>
          <a:gradFill flip="none" rotWithShape="1">
            <a:gsLst>
              <a:gs pos="0">
                <a:srgbClr val="FBFBFB"/>
              </a:gs>
              <a:gs pos="79000">
                <a:srgbClr val="FBFBFB"/>
              </a:gs>
            </a:gsLst>
            <a:lin ang="16200000" scaled="1"/>
            <a:tileRect/>
          </a:gradFill>
          <a:ln>
            <a:noFill/>
          </a:ln>
          <a:effectLst>
            <a:outerShdw blurRad="152400" sx="102000" sy="102000" algn="ctr" rotWithShape="0">
              <a:prstClr val="black">
                <a:alpha val="45000"/>
              </a:prstClr>
            </a:outerShdw>
            <a:reflection blurRad="63500" stA="52000" endA="300" endPos="24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tr-TR" sz="3600" dirty="0">
                <a:solidFill>
                  <a:schemeClr val="tx1">
                    <a:lumMod val="95000"/>
                    <a:lumOff val="5000"/>
                  </a:schemeClr>
                </a:solidFill>
              </a:rPr>
              <a:t>Gıda, barınma, ev, araba, eğitim ve sağlık masrafları vb.</a:t>
            </a:r>
            <a:endParaRPr lang="tr-TR" b="1" dirty="0">
              <a:solidFill>
                <a:schemeClr val="tx1">
                  <a:lumMod val="95000"/>
                  <a:lumOff val="5000"/>
                </a:schemeClr>
              </a:solidFill>
            </a:endParaRPr>
          </a:p>
        </p:txBody>
      </p:sp>
      <p:grpSp>
        <p:nvGrpSpPr>
          <p:cNvPr id="15" name="Grup 14"/>
          <p:cNvGrpSpPr/>
          <p:nvPr/>
        </p:nvGrpSpPr>
        <p:grpSpPr>
          <a:xfrm flipH="1">
            <a:off x="10395749" y="1005237"/>
            <a:ext cx="713721" cy="2929527"/>
            <a:chOff x="1115806" y="1456948"/>
            <a:chExt cx="916275" cy="2746752"/>
          </a:xfrm>
        </p:grpSpPr>
        <p:cxnSp>
          <p:nvCxnSpPr>
            <p:cNvPr id="16" name="Düz Bağlayıcı 15"/>
            <p:cNvCxnSpPr/>
            <p:nvPr/>
          </p:nvCxnSpPr>
          <p:spPr>
            <a:xfrm>
              <a:off x="1115806" y="1456948"/>
              <a:ext cx="0" cy="2746752"/>
            </a:xfrm>
            <a:prstGeom prst="line">
              <a:avLst/>
            </a:prstGeom>
            <a:ln w="76200">
              <a:solidFill>
                <a:schemeClr val="accent1">
                  <a:lumMod val="50000"/>
                </a:schemeClr>
              </a:solidFill>
            </a:ln>
          </p:spPr>
          <p:style>
            <a:lnRef idx="3">
              <a:schemeClr val="accent1"/>
            </a:lnRef>
            <a:fillRef idx="0">
              <a:schemeClr val="accent1"/>
            </a:fillRef>
            <a:effectRef idx="2">
              <a:schemeClr val="accent1"/>
            </a:effectRef>
            <a:fontRef idx="minor">
              <a:schemeClr val="tx1"/>
            </a:fontRef>
          </p:style>
        </p:cxnSp>
        <p:cxnSp>
          <p:nvCxnSpPr>
            <p:cNvPr id="17" name="Düz Ok Bağlayıcısı 16"/>
            <p:cNvCxnSpPr/>
            <p:nvPr/>
          </p:nvCxnSpPr>
          <p:spPr>
            <a:xfrm flipV="1">
              <a:off x="1115806" y="4153274"/>
              <a:ext cx="916275" cy="12700"/>
            </a:xfrm>
            <a:prstGeom prst="straightConnector1">
              <a:avLst/>
            </a:prstGeom>
            <a:ln w="76200">
              <a:solidFill>
                <a:schemeClr val="accent1">
                  <a:lumMod val="50000"/>
                </a:schemeClr>
              </a:solidFill>
              <a:tailEnd type="triangle"/>
            </a:ln>
          </p:spPr>
          <p:style>
            <a:lnRef idx="3">
              <a:schemeClr val="accent1"/>
            </a:lnRef>
            <a:fillRef idx="0">
              <a:schemeClr val="accent1"/>
            </a:fillRef>
            <a:effectRef idx="2">
              <a:schemeClr val="accent1"/>
            </a:effectRef>
            <a:fontRef idx="minor">
              <a:schemeClr val="tx1"/>
            </a:fontRef>
          </p:style>
        </p:cxnSp>
      </p:grpSp>
      <p:sp>
        <p:nvSpPr>
          <p:cNvPr id="14" name="Oval 13">
            <a:extLst>
              <a:ext uri="{FF2B5EF4-FFF2-40B4-BE49-F238E27FC236}">
                <a16:creationId xmlns:a16="http://schemas.microsoft.com/office/drawing/2014/main" id="{7FE33A64-3F6F-4D0F-ADDF-C66C17F70C6A}"/>
              </a:ext>
            </a:extLst>
          </p:cNvPr>
          <p:cNvSpPr/>
          <p:nvPr/>
        </p:nvSpPr>
        <p:spPr>
          <a:xfrm rot="5400000" flipV="1">
            <a:off x="8984242" y="-1205087"/>
            <a:ext cx="1296018" cy="3983433"/>
          </a:xfrm>
          <a:prstGeom prst="ellipse">
            <a:avLst/>
          </a:prstGeom>
          <a:gradFill flip="none" rotWithShape="1">
            <a:gsLst>
              <a:gs pos="100000">
                <a:srgbClr val="E88484"/>
              </a:gs>
              <a:gs pos="0">
                <a:srgbClr val="BF2323"/>
              </a:gs>
            </a:gsLst>
            <a:lin ang="2700000" scaled="1"/>
            <a:tileRect/>
          </a:gradFill>
          <a:ln>
            <a:noFill/>
          </a:ln>
          <a:effectLst>
            <a:outerShdw blurRad="355600" dist="127000" dir="2700000" algn="tl"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Asıl ihtiyaçlar</a:t>
            </a:r>
            <a:endParaRPr kumimoji="0" lang="en-IN"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4056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right)">
                                      <p:cBhvr>
                                        <p:cTn id="21" dur="500"/>
                                        <p:tgtEl>
                                          <p:spTgt spid="14"/>
                                        </p:tgtEl>
                                      </p:cBhvr>
                                    </p:animEffect>
                                  </p:childTnLst>
                                </p:cTn>
                              </p:par>
                            </p:childTnLst>
                          </p:cTn>
                        </p:par>
                        <p:par>
                          <p:cTn id="22" fill="hold">
                            <p:stCondLst>
                              <p:cond delay="500"/>
                            </p:stCondLst>
                            <p:childTnLst>
                              <p:par>
                                <p:cTn id="23" presetID="22" presetClass="entr" presetSubtype="1"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0"/>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GENSWF_SLIDE_TITLE" val="Zekata tabii mallar"/>
  <p:tag name="ISPRING_SLIDE_INDENT_LEVEL" val="0"/>
  <p:tag name="ISPRING_CUSTOM_TIMING_USED" val="0"/>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GENSWF_SLIDE_TITLE" val="Etkinlik"/>
  <p:tag name="ISPRING_SLIDE_INDENT_LEVEL" val="0"/>
  <p:tag name="ISPRING_CUSTOM_TIMING_USED" val="0"/>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GENSWF_SLIDE_TITLE" val="Etkinlik"/>
  <p:tag name="ISPRING_SLIDE_INDENT_LEVEL" val="0"/>
  <p:tag name="ISPRING_CUSTOM_TIMING_USED" val="0"/>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GENSWF_SLIDE_TITLE" val="Özet"/>
  <p:tag name="ISPRING_SLIDE_INDENT_LEVEL" val="0"/>
  <p:tag name="ISPRING_CUSTOM_TIMING_USED" val="0"/>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watch?v=frLvdUqUQ0c&amp;t=1s"/>
</p:tagLst>
</file>

<file path=ppt/tags/tag42.xml><?xml version="1.0" encoding="utf-8"?>
<p:tagLst xmlns:a="http://schemas.openxmlformats.org/drawingml/2006/main" xmlns:r="http://schemas.openxmlformats.org/officeDocument/2006/relationships" xmlns:p="http://schemas.openxmlformats.org/presentationml/2006/main">
  <p:tag name="ISPRING_YT_SHOW_AFTER" val="0"/>
  <p:tag name="ISPRING_YT_WEB_ADDRESS" val="http://www.youtube.com/watch?v=frLvdUqUQ0c&amp;t=1s"/>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GENSWF_SLIDE_TITLE" val="Sadaka-i Fıtır"/>
  <p:tag name="ISPRING_SLIDE_INDENT_LEVEL" val="0"/>
  <p:tag name="ISPRING_CUSTOM_TIMING_USED" val="0"/>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UDIO_ID" val="391"/>
  <p:tag name="ARTICULATE_USED_LAYOUT" val="7"/>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Contents Slide Master">
  <a:themeElements>
    <a:clrScheme name="ALLPPT-COLOR-A23">
      <a:dk1>
        <a:sysClr val="windowText" lastClr="000000"/>
      </a:dk1>
      <a:lt1>
        <a:sysClr val="window" lastClr="FFFFFF"/>
      </a:lt1>
      <a:dk2>
        <a:srgbClr val="1F497D"/>
      </a:dk2>
      <a:lt2>
        <a:srgbClr val="EEECE1"/>
      </a:lt2>
      <a:accent1>
        <a:srgbClr val="F8B2A3"/>
      </a:accent1>
      <a:accent2>
        <a:srgbClr val="A4B4EA"/>
      </a:accent2>
      <a:accent3>
        <a:srgbClr val="9AD3E9"/>
      </a:accent3>
      <a:accent4>
        <a:srgbClr val="98DFBB"/>
      </a:accent4>
      <a:accent5>
        <a:srgbClr val="CBCBCB"/>
      </a:accent5>
      <a:accent6>
        <a:srgbClr val="576868"/>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AD3E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3925</TotalTime>
  <Words>2423</Words>
  <Application>Microsoft Office PowerPoint</Application>
  <PresentationFormat>Geniş ekran</PresentationFormat>
  <Paragraphs>500</Paragraphs>
  <Slides>50</Slides>
  <Notes>9</Notes>
  <HiddenSlides>0</HiddenSlides>
  <MMClips>1</MMClips>
  <ScaleCrop>false</ScaleCrop>
  <HeadingPairs>
    <vt:vector size="6" baseType="variant">
      <vt:variant>
        <vt:lpstr>Kullanılan Yazı Tipleri</vt:lpstr>
      </vt:variant>
      <vt:variant>
        <vt:i4>18</vt:i4>
      </vt:variant>
      <vt:variant>
        <vt:lpstr>Tema</vt:lpstr>
      </vt:variant>
      <vt:variant>
        <vt:i4>13</vt:i4>
      </vt:variant>
      <vt:variant>
        <vt:lpstr>Slayt Başlıkları</vt:lpstr>
      </vt:variant>
      <vt:variant>
        <vt:i4>50</vt:i4>
      </vt:variant>
    </vt:vector>
  </HeadingPairs>
  <TitlesOfParts>
    <vt:vector size="81" baseType="lpstr">
      <vt:lpstr>맑은 고딕</vt:lpstr>
      <vt:lpstr>Aptos</vt:lpstr>
      <vt:lpstr>Arial</vt:lpstr>
      <vt:lpstr>Arial Black</vt:lpstr>
      <vt:lpstr>Bahnschrift SemiCondensed</vt:lpstr>
      <vt:lpstr>Bebas Neue Bold</vt:lpstr>
      <vt:lpstr>Cairo</vt:lpstr>
      <vt:lpstr>Calibri</vt:lpstr>
      <vt:lpstr>Calibri Light</vt:lpstr>
      <vt:lpstr>Comfortaa</vt:lpstr>
      <vt:lpstr>Eurostile BQ</vt:lpstr>
      <vt:lpstr>Fira Sans Extra Condensed</vt:lpstr>
      <vt:lpstr>Helvetica</vt:lpstr>
      <vt:lpstr>Open Sans</vt:lpstr>
      <vt:lpstr>Open Sans Semibold</vt:lpstr>
      <vt:lpstr>Permanent Marker</vt:lpstr>
      <vt:lpstr>Rockwell Extra Bold</vt:lpstr>
      <vt:lpstr>Wingdings</vt:lpstr>
      <vt:lpstr>Office Teması</vt:lpstr>
      <vt:lpstr>1_Office Teması</vt:lpstr>
      <vt:lpstr>2_Office Teması</vt:lpstr>
      <vt:lpstr>3_Office Teması</vt:lpstr>
      <vt:lpstr>6_Office Teması</vt:lpstr>
      <vt:lpstr>7_Office Teması</vt:lpstr>
      <vt:lpstr>8_Office Teması</vt:lpstr>
      <vt:lpstr>JAY DESIGN</vt:lpstr>
      <vt:lpstr>1_Office Theme</vt:lpstr>
      <vt:lpstr>SKETCH LESSON</vt:lpstr>
      <vt:lpstr>1_JAY DESIGN</vt:lpstr>
      <vt:lpstr>Contents Slide Master</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Yıldırım</dc:creator>
  <cp:lastModifiedBy>Mustafa YILDIRIM</cp:lastModifiedBy>
  <cp:revision>198</cp:revision>
  <dcterms:created xsi:type="dcterms:W3CDTF">2019-10-14T18:05:31Z</dcterms:created>
  <dcterms:modified xsi:type="dcterms:W3CDTF">2024-09-27T15:02:14Z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00A99161-416B-45D9-88E8-4794CCA1E3AD</vt:lpwstr>
  </property>
  <property fmtid="{D5CDD505-2E9C-101B-9397-08002B2CF9AE}" pid="3" name="ArticulatePath">
    <vt:lpwstr>8.2.2__zekat_ve_sadaka</vt:lpwstr>
  </property>
</Properties>
</file>