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8" r:id="rId4"/>
    <p:sldId id="266" r:id="rId5"/>
    <p:sldId id="256" r:id="rId6"/>
    <p:sldId id="258" r:id="rId7"/>
    <p:sldId id="267" r:id="rId8"/>
    <p:sldId id="260" r:id="rId9"/>
    <p:sldId id="261" r:id="rId10"/>
    <p:sldId id="262" r:id="rId11"/>
    <p:sldId id="263" r:id="rId12"/>
    <p:sldId id="259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218" name="AutoShape 2" descr="Tasavvufi Yorumlar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220" name="AutoShape 4" descr="Tasavvufi Yorumlar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222" name="Picture 6" descr="http://i.ytimg.com/vi/DMyZuuJAP7g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928802"/>
            <a:ext cx="7643866" cy="4540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2130425"/>
            <a:ext cx="7172348" cy="101282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3200" dirty="0" smtClean="0"/>
              <a:t>4- Hiçbir durumda beddua etmemek</a:t>
            </a:r>
            <a:endParaRPr lang="tr-TR" sz="3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85852" y="3571876"/>
            <a:ext cx="7215238" cy="10001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5- Günah işlemekten özenle kaçınmak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285852" y="5072074"/>
            <a:ext cx="7143800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dirty="0" smtClean="0"/>
              <a:t>6- İnsanlara yük olmamak</a:t>
            </a:r>
            <a:endParaRPr lang="tr-TR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428728" y="2130425"/>
            <a:ext cx="7029472" cy="1298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7- Başkalarının malını mülkünü kıskanmamak</a:t>
            </a:r>
            <a:endParaRPr lang="tr-TR" sz="3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3929066"/>
            <a:ext cx="7000924" cy="68580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8- Her zaman alçak gönüllü olmak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500166" y="5209302"/>
            <a:ext cx="6929486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dirty="0" smtClean="0"/>
              <a:t>9- Mecbur kalmadıkça Allah adına yemin etmekten kaçınmak...</a:t>
            </a:r>
            <a:endParaRPr lang="tr-TR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4" name="Picture 2" descr="http://f.internetara.com/onbellek/12/12/04/iuuq_NV_00j_SL_pocftzjsnjcft_SL_psh0jnbhf031220180290265731_SL_kq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857364"/>
            <a:ext cx="7143800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571736" y="357166"/>
            <a:ext cx="4672018" cy="869947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b="1" dirty="0" err="1" smtClean="0"/>
              <a:t>Kâdirîlik</a:t>
            </a:r>
            <a:r>
              <a:rPr lang="tr-TR" b="1" dirty="0" smtClean="0"/>
              <a:t>:</a:t>
            </a:r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2571744"/>
            <a:ext cx="6715172" cy="364333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err="1" smtClean="0">
                <a:solidFill>
                  <a:schemeClr val="tx1"/>
                </a:solidFill>
              </a:rPr>
              <a:t>Abdülkadir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Geylani'nin</a:t>
            </a:r>
            <a:r>
              <a:rPr lang="tr-TR" dirty="0" smtClean="0">
                <a:solidFill>
                  <a:schemeClr val="tx1"/>
                </a:solidFill>
              </a:rPr>
              <a:t> (öl. 1169) görüş ve düşüncelerine dayanan tasavvuf ekolüdür. </a:t>
            </a:r>
            <a:r>
              <a:rPr lang="tr-TR" dirty="0" err="1" smtClean="0">
                <a:solidFill>
                  <a:schemeClr val="tx1"/>
                </a:solidFill>
              </a:rPr>
              <a:t>Abdülkadir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Geylani</a:t>
            </a:r>
            <a:r>
              <a:rPr lang="tr-TR" dirty="0" smtClean="0">
                <a:solidFill>
                  <a:schemeClr val="tx1"/>
                </a:solidFill>
              </a:rPr>
              <a:t> Peygamberimizin soyundan gelmekte olup İran'ın </a:t>
            </a:r>
            <a:r>
              <a:rPr lang="tr-TR" dirty="0" err="1" smtClean="0">
                <a:solidFill>
                  <a:schemeClr val="tx1"/>
                </a:solidFill>
              </a:rPr>
              <a:t>Geylan</a:t>
            </a:r>
            <a:r>
              <a:rPr lang="tr-TR" dirty="0" smtClean="0">
                <a:solidFill>
                  <a:schemeClr val="tx1"/>
                </a:solidFill>
              </a:rPr>
              <a:t> kasabasında doğdu. Küçük yaşlardan itibaren ilim tahsiline başladı.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170" name="Picture 2" descr="https://abdulkadirgeylanim.files.wordpress.com/2010/08/geylani_turbe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928802"/>
            <a:ext cx="6858048" cy="4790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2130425"/>
            <a:ext cx="7429552" cy="201295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sz="3200" dirty="0" smtClean="0"/>
              <a:t>İlk eğitimini </a:t>
            </a:r>
            <a:r>
              <a:rPr lang="tr-TR" sz="3200" dirty="0" err="1" smtClean="0"/>
              <a:t>Geylan'da</a:t>
            </a:r>
            <a:r>
              <a:rPr lang="tr-TR" sz="3200" dirty="0" smtClean="0"/>
              <a:t> aldı. Ardından devrin önemli ilim  ve kültür merkezlerinden Bağdat'a giderek orada meşhur alimlerden ilim tahsil etti. </a:t>
            </a:r>
            <a:endParaRPr lang="tr-TR" sz="3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85852" y="4572008"/>
            <a:ext cx="7500990" cy="1752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Önce </a:t>
            </a:r>
            <a:r>
              <a:rPr lang="tr-TR" dirty="0" err="1" smtClean="0">
                <a:solidFill>
                  <a:schemeClr val="tx1"/>
                </a:solidFill>
              </a:rPr>
              <a:t>Kur'an'ı</a:t>
            </a:r>
            <a:r>
              <a:rPr lang="tr-TR" dirty="0" smtClean="0">
                <a:solidFill>
                  <a:schemeClr val="tx1"/>
                </a:solidFill>
              </a:rPr>
              <a:t> ezberledi. Sonra da tefsir, hadis, fıkıh, kelam, mantık, matematik ve tıp ilimlerinde eğitim aldı. 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357290" y="1500174"/>
            <a:ext cx="7172348" cy="14700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sz="3200" dirty="0" smtClean="0"/>
              <a:t>Eğitim hayatını tamamladıktan sonra öğrencilerine dersler vermeye, halka İslam'ın ilkelerini anlatmaya başladı. </a:t>
            </a:r>
            <a:endParaRPr lang="tr-TR" sz="3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129490" cy="161450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 Sohbetleriyle ve verdiği derslerle insanlar üzerinde derin etkiler bıraktı. Eserleri yüzlerce yıl beğeniyle okundu.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 descr="http://i3.ytimg.com/vi/rDLIkEto5TM/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643734" cy="49828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371600" y="1071546"/>
            <a:ext cx="7772400" cy="14700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Önemli eserleri: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 </a:t>
            </a:r>
            <a:r>
              <a:rPr lang="tr-TR" dirty="0" err="1" smtClean="0">
                <a:solidFill>
                  <a:schemeClr val="tx1"/>
                </a:solidFill>
              </a:rPr>
              <a:t>Fütûhu'l</a:t>
            </a:r>
            <a:r>
              <a:rPr lang="tr-TR" dirty="0" smtClean="0">
                <a:solidFill>
                  <a:schemeClr val="tx1"/>
                </a:solidFill>
              </a:rPr>
              <a:t>-</a:t>
            </a:r>
            <a:r>
              <a:rPr lang="tr-TR" dirty="0" err="1" smtClean="0">
                <a:solidFill>
                  <a:schemeClr val="tx1"/>
                </a:solidFill>
              </a:rPr>
              <a:t>Gayb</a:t>
            </a:r>
            <a:r>
              <a:rPr lang="tr-TR" dirty="0" smtClean="0">
                <a:solidFill>
                  <a:schemeClr val="tx1"/>
                </a:solidFill>
              </a:rPr>
              <a:t>,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 El-</a:t>
            </a:r>
            <a:r>
              <a:rPr lang="tr-TR" dirty="0" err="1" smtClean="0">
                <a:solidFill>
                  <a:schemeClr val="tx1"/>
                </a:solidFill>
              </a:rPr>
              <a:t>Fethu'r</a:t>
            </a:r>
            <a:r>
              <a:rPr lang="tr-TR" dirty="0" smtClean="0">
                <a:solidFill>
                  <a:schemeClr val="tx1"/>
                </a:solidFill>
              </a:rPr>
              <a:t>-Rabbanî, </a:t>
            </a:r>
          </a:p>
          <a:p>
            <a:pPr algn="l"/>
            <a:r>
              <a:rPr lang="tr-TR" dirty="0" err="1" smtClean="0">
                <a:solidFill>
                  <a:schemeClr val="tx1"/>
                </a:solidFill>
              </a:rPr>
              <a:t>Günyetü't</a:t>
            </a:r>
            <a:r>
              <a:rPr lang="tr-TR" dirty="0" smtClean="0">
                <a:solidFill>
                  <a:schemeClr val="tx1"/>
                </a:solidFill>
              </a:rPr>
              <a:t>-</a:t>
            </a:r>
            <a:r>
              <a:rPr lang="tr-TR" dirty="0" err="1" smtClean="0">
                <a:solidFill>
                  <a:schemeClr val="tx1"/>
                </a:solidFill>
              </a:rPr>
              <a:t>Tâlibîn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571604" y="500042"/>
            <a:ext cx="7143800" cy="1012823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b="1" dirty="0" smtClean="0"/>
              <a:t>Kadiriliğin önemli bazı ilkeleri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57290" y="1928802"/>
            <a:ext cx="7429552" cy="10001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1- Şakayla bile olsa asla yalan söylememek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357290" y="3286124"/>
            <a:ext cx="746851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3200" dirty="0" smtClean="0"/>
              <a:t>2- Verdiği sözünü yerine getirmeye çalışmak</a:t>
            </a:r>
            <a:endParaRPr lang="tr-TR" sz="3200" dirty="0"/>
          </a:p>
        </p:txBody>
      </p:sp>
      <p:sp>
        <p:nvSpPr>
          <p:cNvPr id="5" name="4 Dikdörtgen"/>
          <p:cNvSpPr/>
          <p:nvPr/>
        </p:nvSpPr>
        <p:spPr>
          <a:xfrm>
            <a:off x="1428728" y="4286256"/>
            <a:ext cx="7429552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dirty="0" smtClean="0"/>
              <a:t>3- İnsanlara ve diğer canlılara kötülük yapmamak</a:t>
            </a:r>
            <a:endParaRPr lang="tr-TR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158</Words>
  <Application>Microsoft Office PowerPoint</Application>
  <PresentationFormat>Ekran Gösterisi (4:3)</PresentationFormat>
  <Paragraphs>20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Slayt 1</vt:lpstr>
      <vt:lpstr>Slayt 2</vt:lpstr>
      <vt:lpstr>Kâdirîlik: </vt:lpstr>
      <vt:lpstr>Slayt 4</vt:lpstr>
      <vt:lpstr>İlk eğitimini Geylan'da aldı. Ardından devrin önemli ilim  ve kültür merkezlerinden Bağdat'a giderek orada meşhur alimlerden ilim tahsil etti. </vt:lpstr>
      <vt:lpstr>Eğitim hayatını tamamladıktan sonra öğrencilerine dersler vermeye, halka İslam'ın ilkelerini anlatmaya başladı. </vt:lpstr>
      <vt:lpstr>Slayt 7</vt:lpstr>
      <vt:lpstr>Önemli eserleri:</vt:lpstr>
      <vt:lpstr>Kadiriliğin önemli bazı ilkeleri</vt:lpstr>
      <vt:lpstr>4- Hiçbir durumda beddua etmemek</vt:lpstr>
      <vt:lpstr>7- Başkalarının malını mülkünü kıskanmamak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13</cp:revision>
  <dcterms:created xsi:type="dcterms:W3CDTF">2015-05-01T20:11:40Z</dcterms:created>
  <dcterms:modified xsi:type="dcterms:W3CDTF">2015-07-10T22:35:22Z</dcterms:modified>
</cp:coreProperties>
</file>