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heme/theme5.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687" r:id="rId4"/>
  </p:sldMasterIdLst>
  <p:notesMasterIdLst>
    <p:notesMasterId r:id="rId26"/>
  </p:notesMasterIdLst>
  <p:sldIdLst>
    <p:sldId id="256" r:id="rId5"/>
    <p:sldId id="257" r:id="rId6"/>
    <p:sldId id="258" r:id="rId7"/>
    <p:sldId id="259" r:id="rId8"/>
    <p:sldId id="260" r:id="rId9"/>
    <p:sldId id="409" r:id="rId10"/>
    <p:sldId id="263" r:id="rId11"/>
    <p:sldId id="265" r:id="rId12"/>
    <p:sldId id="264" r:id="rId13"/>
    <p:sldId id="400" r:id="rId14"/>
    <p:sldId id="266" r:id="rId15"/>
    <p:sldId id="268" r:id="rId16"/>
    <p:sldId id="261" r:id="rId17"/>
    <p:sldId id="270" r:id="rId18"/>
    <p:sldId id="399" r:id="rId19"/>
    <p:sldId id="281" r:id="rId20"/>
    <p:sldId id="407" r:id="rId21"/>
    <p:sldId id="393" r:id="rId22"/>
    <p:sldId id="408" r:id="rId23"/>
    <p:sldId id="401" r:id="rId24"/>
    <p:sldId id="391" r:id="rId25"/>
  </p:sldIdLst>
  <p:sldSz cx="18288000" cy="10287000"/>
  <p:notesSz cx="6858000" cy="9144000"/>
  <p:embeddedFontLst>
    <p:embeddedFont>
      <p:font typeface="맑은 고딕" panose="020B0503020000020004" pitchFamily="34" charset="-127"/>
      <p:regular r:id="rId27"/>
      <p:bold r:id="rId28"/>
    </p:embeddedFont>
    <p:embeddedFont>
      <p:font typeface="Abril Fatface" panose="02000503000000020003" pitchFamily="2" charset="0"/>
      <p:regular r:id="rId29"/>
    </p:embeddedFont>
    <p:embeddedFont>
      <p:font typeface="Agrandir Bold" panose="020B0604020202020204" charset="0"/>
      <p:regular r:id="rId30"/>
    </p:embeddedFont>
    <p:embeddedFont>
      <p:font typeface="Cascadia Mono" panose="020B0609020000020004" pitchFamily="49" charset="0"/>
      <p:regular r:id="rId31"/>
      <p:bold r:id="rId32"/>
      <p:italic r:id="rId33"/>
      <p:boldItalic r:id="rId34"/>
    </p:embeddedFont>
    <p:embeddedFont>
      <p:font typeface="DejaVu Serif Bold" panose="020B0604020202020204" charset="0"/>
      <p:regular r:id="rId35"/>
    </p:embeddedFont>
    <p:embeddedFont>
      <p:font typeface="Helvetica" panose="020B0604020202020204" pitchFamily="34" charset="0"/>
      <p:regular r:id="rId36"/>
      <p:bold r:id="rId37"/>
      <p:italic r:id="rId38"/>
      <p:boldItalic r:id="rId39"/>
    </p:embeddedFont>
    <p:embeddedFont>
      <p:font typeface="Inter Bold" panose="020B0604020202020204" charset="0"/>
      <p:regular r:id="rId40"/>
    </p:embeddedFont>
    <p:embeddedFont>
      <p:font typeface="League Spartan" panose="020B0604020202020204" charset="0"/>
      <p:regular r:id="rId41"/>
    </p:embeddedFont>
    <p:embeddedFont>
      <p:font typeface="Public Sans" panose="020B0604020202020204" charset="0"/>
      <p:regular r:id="rId42"/>
    </p:embeddedFont>
    <p:embeddedFont>
      <p:font typeface="Public Sans Bold" panose="020B0604020202020204" charset="0"/>
      <p:regular r:id="rId43"/>
    </p:embeddedFont>
    <p:embeddedFont>
      <p:font typeface="Tisa Offc Serif Pro" panose="02010504030101020102" pitchFamily="2" charset="0"/>
      <p:regular r:id="rId44"/>
      <p:bold r:id="rId45"/>
      <p:italic r:id="rId46"/>
      <p:boldItalic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2255"/>
    <a:srgbClr val="87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4622" autoAdjust="0"/>
  </p:normalViewPr>
  <p:slideViewPr>
    <p:cSldViewPr>
      <p:cViewPr varScale="1">
        <p:scale>
          <a:sx n="36" d="100"/>
          <a:sy n="36" d="100"/>
        </p:scale>
        <p:origin x="404" y="100"/>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9BDB6-E87E-4EBA-BEC2-26CF280B16D1}" type="datetimeFigureOut">
              <a:rPr lang="tr-TR" smtClean="0"/>
              <a:t>27.09.2024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09469-B351-4BB2-8D9B-54725B105126}" type="slidenum">
              <a:rPr lang="tr-TR" smtClean="0"/>
              <a:t>‹#›</a:t>
            </a:fld>
            <a:endParaRPr lang="tr-TR"/>
          </a:p>
        </p:txBody>
      </p:sp>
    </p:spTree>
    <p:extLst>
      <p:ext uri="{BB962C8B-B14F-4D97-AF65-F5344CB8AC3E}">
        <p14:creationId xmlns:p14="http://schemas.microsoft.com/office/powerpoint/2010/main" val="2474750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1</a:t>
            </a:fld>
            <a:endParaRPr lang="tr-TR"/>
          </a:p>
        </p:txBody>
      </p:sp>
    </p:spTree>
    <p:extLst>
      <p:ext uri="{BB962C8B-B14F-4D97-AF65-F5344CB8AC3E}">
        <p14:creationId xmlns:p14="http://schemas.microsoft.com/office/powerpoint/2010/main" val="354890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760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11</a:t>
            </a:fld>
            <a:endParaRPr lang="tr-TR"/>
          </a:p>
        </p:txBody>
      </p:sp>
    </p:spTree>
    <p:extLst>
      <p:ext uri="{BB962C8B-B14F-4D97-AF65-F5344CB8AC3E}">
        <p14:creationId xmlns:p14="http://schemas.microsoft.com/office/powerpoint/2010/main" val="1142402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12</a:t>
            </a:fld>
            <a:endParaRPr lang="tr-TR"/>
          </a:p>
        </p:txBody>
      </p:sp>
    </p:spTree>
    <p:extLst>
      <p:ext uri="{BB962C8B-B14F-4D97-AF65-F5344CB8AC3E}">
        <p14:creationId xmlns:p14="http://schemas.microsoft.com/office/powerpoint/2010/main" val="2000489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13</a:t>
            </a:fld>
            <a:endParaRPr lang="tr-TR"/>
          </a:p>
        </p:txBody>
      </p:sp>
    </p:spTree>
    <p:extLst>
      <p:ext uri="{BB962C8B-B14F-4D97-AF65-F5344CB8AC3E}">
        <p14:creationId xmlns:p14="http://schemas.microsoft.com/office/powerpoint/2010/main" val="388612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14</a:t>
            </a:fld>
            <a:endParaRPr lang="tr-TR"/>
          </a:p>
        </p:txBody>
      </p:sp>
    </p:spTree>
    <p:extLst>
      <p:ext uri="{BB962C8B-B14F-4D97-AF65-F5344CB8AC3E}">
        <p14:creationId xmlns:p14="http://schemas.microsoft.com/office/powerpoint/2010/main" val="192649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15</a:t>
            </a:fld>
            <a:endParaRPr lang="tr-TR"/>
          </a:p>
        </p:txBody>
      </p:sp>
    </p:spTree>
    <p:extLst>
      <p:ext uri="{BB962C8B-B14F-4D97-AF65-F5344CB8AC3E}">
        <p14:creationId xmlns:p14="http://schemas.microsoft.com/office/powerpoint/2010/main" val="59034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16</a:t>
            </a:fld>
            <a:endParaRPr lang="tr-TR"/>
          </a:p>
        </p:txBody>
      </p:sp>
    </p:spTree>
    <p:extLst>
      <p:ext uri="{BB962C8B-B14F-4D97-AF65-F5344CB8AC3E}">
        <p14:creationId xmlns:p14="http://schemas.microsoft.com/office/powerpoint/2010/main" val="135163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6100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0109469-B351-4BB2-8D9B-54725B105126}" type="slidenum">
              <a:rPr lang="tr-TR" smtClean="0"/>
              <a:t>2</a:t>
            </a:fld>
            <a:endParaRPr lang="tr-TR"/>
          </a:p>
        </p:txBody>
      </p:sp>
    </p:spTree>
    <p:extLst>
      <p:ext uri="{BB962C8B-B14F-4D97-AF65-F5344CB8AC3E}">
        <p14:creationId xmlns:p14="http://schemas.microsoft.com/office/powerpoint/2010/main" val="38556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3</a:t>
            </a:fld>
            <a:endParaRPr lang="tr-TR"/>
          </a:p>
        </p:txBody>
      </p:sp>
    </p:spTree>
    <p:extLst>
      <p:ext uri="{BB962C8B-B14F-4D97-AF65-F5344CB8AC3E}">
        <p14:creationId xmlns:p14="http://schemas.microsoft.com/office/powerpoint/2010/main" val="163128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4</a:t>
            </a:fld>
            <a:endParaRPr lang="tr-TR"/>
          </a:p>
        </p:txBody>
      </p:sp>
    </p:spTree>
    <p:extLst>
      <p:ext uri="{BB962C8B-B14F-4D97-AF65-F5344CB8AC3E}">
        <p14:creationId xmlns:p14="http://schemas.microsoft.com/office/powerpoint/2010/main" val="448105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5</a:t>
            </a:fld>
            <a:endParaRPr lang="tr-TR"/>
          </a:p>
        </p:txBody>
      </p:sp>
    </p:spTree>
    <p:extLst>
      <p:ext uri="{BB962C8B-B14F-4D97-AF65-F5344CB8AC3E}">
        <p14:creationId xmlns:p14="http://schemas.microsoft.com/office/powerpoint/2010/main" val="243343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542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7</a:t>
            </a:fld>
            <a:endParaRPr lang="tr-TR"/>
          </a:p>
        </p:txBody>
      </p:sp>
    </p:spTree>
    <p:extLst>
      <p:ext uri="{BB962C8B-B14F-4D97-AF65-F5344CB8AC3E}">
        <p14:creationId xmlns:p14="http://schemas.microsoft.com/office/powerpoint/2010/main" val="1940646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8</a:t>
            </a:fld>
            <a:endParaRPr lang="tr-TR"/>
          </a:p>
        </p:txBody>
      </p:sp>
    </p:spTree>
    <p:extLst>
      <p:ext uri="{BB962C8B-B14F-4D97-AF65-F5344CB8AC3E}">
        <p14:creationId xmlns:p14="http://schemas.microsoft.com/office/powerpoint/2010/main" val="1250111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C0109469-B351-4BB2-8D9B-54725B105126}" type="slidenum">
              <a:rPr lang="tr-TR" smtClean="0"/>
              <a:t>9</a:t>
            </a:fld>
            <a:endParaRPr lang="tr-TR"/>
          </a:p>
        </p:txBody>
      </p:sp>
    </p:spTree>
    <p:extLst>
      <p:ext uri="{BB962C8B-B14F-4D97-AF65-F5344CB8AC3E}">
        <p14:creationId xmlns:p14="http://schemas.microsoft.com/office/powerpoint/2010/main" val="175128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Özel Düzen">
    <p:bg>
      <p:bgPr>
        <a:solidFill>
          <a:srgbClr val="FDF7F2"/>
        </a:solidFill>
        <a:effectLst/>
      </p:bgPr>
    </p:bg>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C73F973-9F1F-8F23-1CBE-66E00714117E}"/>
              </a:ext>
            </a:extLst>
          </p:cNvPr>
          <p:cNvSpPr/>
          <p:nvPr userDrawn="1"/>
        </p:nvSpPr>
        <p:spPr>
          <a:xfrm>
            <a:off x="10221686" y="0"/>
            <a:ext cx="8066315" cy="783771"/>
          </a:xfrm>
          <a:prstGeom prst="rect">
            <a:avLst/>
          </a:prstGeom>
          <a:solidFill>
            <a:schemeClr val="accent2">
              <a:lumMod val="60000"/>
              <a:lumOff val="40000"/>
              <a:alpha val="3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300" dirty="0">
                <a:solidFill>
                  <a:schemeClr val="accent1">
                    <a:lumMod val="50000"/>
                  </a:schemeClr>
                </a:solidFill>
              </a:rPr>
              <a:t>8. Sınıf 1.Ünite: 2. İnsanın İradesi ve Kader</a:t>
            </a:r>
          </a:p>
        </p:txBody>
      </p:sp>
    </p:spTree>
    <p:custDataLst>
      <p:tags r:id="rId1"/>
    </p:custDataLst>
    <p:extLst>
      <p:ext uri="{BB962C8B-B14F-4D97-AF65-F5344CB8AC3E}">
        <p14:creationId xmlns:p14="http://schemas.microsoft.com/office/powerpoint/2010/main" val="492407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2286000" y="1683545"/>
            <a:ext cx="13716000" cy="3581400"/>
          </a:xfrm>
        </p:spPr>
        <p:txBody>
          <a:bodyPr anchor="b"/>
          <a:lstStyle>
            <a:lvl1pPr algn="ctr">
              <a:defRPr sz="9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924473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662582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1247775" y="2564608"/>
            <a:ext cx="15773400" cy="4279106"/>
          </a:xfrm>
        </p:spPr>
        <p:txBody>
          <a:bodyPr anchor="b"/>
          <a:lstStyle>
            <a:lvl1pPr>
              <a:defRPr sz="9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8304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1257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9258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210263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1259682" y="547688"/>
            <a:ext cx="15773400" cy="1988345"/>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1259683" y="3757613"/>
            <a:ext cx="7736681"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9258300" y="3757613"/>
            <a:ext cx="7774782"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930353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947656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28213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076923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214238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775056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13087350" y="547688"/>
            <a:ext cx="3943350" cy="871775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1257300" y="547688"/>
            <a:ext cx="11601450" cy="871775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627385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27.09.2024</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869342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2286000" y="1683545"/>
            <a:ext cx="13716000" cy="3581400"/>
          </a:xfrm>
        </p:spPr>
        <p:txBody>
          <a:bodyPr anchor="b"/>
          <a:lstStyle>
            <a:lvl1pPr algn="ctr">
              <a:defRPr sz="9000"/>
            </a:lvl1pPr>
          </a:lstStyle>
          <a:p>
            <a:r>
              <a:rPr lang="tr-TR"/>
              <a:t>Asıl başlık stili için tıklatın</a:t>
            </a:r>
          </a:p>
        </p:txBody>
      </p:sp>
      <p:sp>
        <p:nvSpPr>
          <p:cNvPr id="3" name="Alt Başlık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2375785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1079067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1247775" y="2564608"/>
            <a:ext cx="15773400" cy="4279106"/>
          </a:xfrm>
        </p:spPr>
        <p:txBody>
          <a:bodyPr anchor="b"/>
          <a:lstStyle>
            <a:lvl1pPr>
              <a:defRPr sz="9000"/>
            </a:lvl1pPr>
          </a:lstStyle>
          <a:p>
            <a:r>
              <a:rPr lang="tr-TR"/>
              <a:t>Asıl başlık stili için tıklatın</a:t>
            </a:r>
          </a:p>
        </p:txBody>
      </p:sp>
      <p:sp>
        <p:nvSpPr>
          <p:cNvPr id="3" name="Metin Yer Tutucusu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212814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1257300" y="2738438"/>
            <a:ext cx="7772400" cy="65270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9258300" y="2738438"/>
            <a:ext cx="7772400" cy="65270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1984876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1259682" y="547688"/>
            <a:ext cx="15773400" cy="1988345"/>
          </a:xfrm>
        </p:spPr>
        <p:txBody>
          <a:bodyPr/>
          <a:lstStyle/>
          <a:p>
            <a:r>
              <a:rPr lang="tr-TR"/>
              <a:t>Asıl başlık stili için tıklatın</a:t>
            </a:r>
          </a:p>
        </p:txBody>
      </p:sp>
      <p:sp>
        <p:nvSpPr>
          <p:cNvPr id="3" name="Metin Yer Tutucusu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a:t>
            </a:r>
          </a:p>
        </p:txBody>
      </p:sp>
      <p:sp>
        <p:nvSpPr>
          <p:cNvPr id="4" name="İçerik Yer Tutucusu 3"/>
          <p:cNvSpPr>
            <a:spLocks noGrp="1"/>
          </p:cNvSpPr>
          <p:nvPr>
            <p:ph sz="half" idx="2"/>
          </p:nvPr>
        </p:nvSpPr>
        <p:spPr>
          <a:xfrm>
            <a:off x="1259683" y="3757613"/>
            <a:ext cx="7736681" cy="552688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a:t>
            </a:r>
          </a:p>
        </p:txBody>
      </p:sp>
      <p:sp>
        <p:nvSpPr>
          <p:cNvPr id="6" name="İçerik Yer Tutucusu 5"/>
          <p:cNvSpPr>
            <a:spLocks noGrp="1"/>
          </p:cNvSpPr>
          <p:nvPr>
            <p:ph sz="quarter" idx="4"/>
          </p:nvPr>
        </p:nvSpPr>
        <p:spPr>
          <a:xfrm>
            <a:off x="9258300" y="3757613"/>
            <a:ext cx="7774782" cy="552688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276633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2692498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3709991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1259683" y="685800"/>
            <a:ext cx="5898356" cy="2400300"/>
          </a:xfrm>
        </p:spPr>
        <p:txBody>
          <a:bodyPr anchor="b"/>
          <a:lstStyle>
            <a:lvl1pPr>
              <a:defRPr sz="4800"/>
            </a:lvl1pPr>
          </a:lstStyle>
          <a:p>
            <a:r>
              <a:rPr lang="tr-TR"/>
              <a:t>Asıl başlık stili için tıklatın</a:t>
            </a:r>
          </a:p>
        </p:txBody>
      </p:sp>
      <p:sp>
        <p:nvSpPr>
          <p:cNvPr id="3" name="İçerik Yer Tutucusu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a:t>
            </a:r>
          </a:p>
        </p:txBody>
      </p:sp>
      <p:sp>
        <p:nvSpPr>
          <p:cNvPr id="5" name="Veri Yer Tutucusu 4"/>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4038525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1259683" y="685800"/>
            <a:ext cx="5898356" cy="2400300"/>
          </a:xfrm>
        </p:spPr>
        <p:txBody>
          <a:bodyPr anchor="b"/>
          <a:lstStyle>
            <a:lvl1pPr>
              <a:defRPr sz="4800"/>
            </a:lvl1pPr>
          </a:lstStyle>
          <a:p>
            <a:r>
              <a:rPr lang="tr-TR"/>
              <a:t>Asıl başlık stili için tıklatın</a:t>
            </a:r>
          </a:p>
        </p:txBody>
      </p:sp>
      <p:sp>
        <p:nvSpPr>
          <p:cNvPr id="3" name="Resim Yer Tutucusu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tr-TR"/>
          </a:p>
        </p:txBody>
      </p:sp>
      <p:sp>
        <p:nvSpPr>
          <p:cNvPr id="4" name="Metin Yer Tutucusu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a:t>
            </a:r>
          </a:p>
        </p:txBody>
      </p:sp>
      <p:sp>
        <p:nvSpPr>
          <p:cNvPr id="5" name="Veri Yer Tutucusu 4"/>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3364847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3765432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13087350" y="547688"/>
            <a:ext cx="3943350" cy="8717757"/>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1257300" y="547688"/>
            <a:ext cx="11601450" cy="871775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98032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4327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5152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122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40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5401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481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2997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2779525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134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259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6575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26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D60F7471-4DE4-0BE6-8DBC-768C0DD22B3E}"/>
              </a:ext>
            </a:extLst>
          </p:cNvPr>
          <p:cNvSpPr txBox="1"/>
          <p:nvPr userDrawn="1"/>
        </p:nvSpPr>
        <p:spPr>
          <a:xfrm>
            <a:off x="10934699" y="0"/>
            <a:ext cx="7353301" cy="523220"/>
          </a:xfrm>
          <a:prstGeom prst="rect">
            <a:avLst/>
          </a:prstGeom>
          <a:solidFill>
            <a:schemeClr val="tx2">
              <a:lumMod val="40000"/>
              <a:lumOff val="60000"/>
              <a:alpha val="64000"/>
            </a:schemeClr>
          </a:solidFill>
        </p:spPr>
        <p:txBody>
          <a:bodyPr wrap="square">
            <a:spAutoFit/>
          </a:bodyPr>
          <a:lstStyle/>
          <a:p>
            <a:pPr lvl="0" algn="r"/>
            <a:r>
              <a:rPr lang="tr-TR" sz="2800" dirty="0">
                <a:solidFill>
                  <a:schemeClr val="tx1"/>
                </a:solidFill>
              </a:rPr>
              <a:t>6. Sınıf 1. Ünite: Vahiy ve Vahyin Gönderiliş Amacı</a:t>
            </a:r>
            <a:endParaRPr kumimoji="0" lang="tr-TR" sz="6000" i="0" u="none" strike="noStrike" kern="1200" cap="none" spc="0" normalizeH="0" baseline="0" noProof="0" dirty="0">
              <a:ln>
                <a:noFill/>
              </a:ln>
              <a:solidFill>
                <a:schemeClr val="tx1"/>
              </a:solidFill>
              <a:effectLst/>
              <a:uLnTx/>
              <a:uFillTx/>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3C5FAE0E-20B2-4F82-9F6A-53ADAE0ACEC0}" type="datetimeFigureOut">
              <a:rPr lang="tr-TR" smtClean="0"/>
              <a:t>27.09.2024</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EDBAC3DF-137B-43F0-82A9-B5333303FEF9}" type="slidenum">
              <a:rPr lang="tr-TR" smtClean="0"/>
              <a:t>‹#›</a:t>
            </a:fld>
            <a:endParaRPr lang="tr-TR"/>
          </a:p>
        </p:txBody>
      </p:sp>
    </p:spTree>
    <p:custDataLst>
      <p:tags r:id="rId15"/>
    </p:custDataLst>
    <p:extLst>
      <p:ext uri="{BB962C8B-B14F-4D97-AF65-F5344CB8AC3E}">
        <p14:creationId xmlns:p14="http://schemas.microsoft.com/office/powerpoint/2010/main" val="3088346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tr-T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2">
                <a:lumMod val="40000"/>
                <a:lumOff val="60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393E0BA6-8B55-4770-92E2-50A813E5248E}" type="datetimeFigureOut">
              <a:rPr lang="tr-TR" smtClean="0">
                <a:solidFill>
                  <a:prstClr val="black">
                    <a:tint val="75000"/>
                  </a:prstClr>
                </a:solidFill>
              </a:rPr>
              <a:pPr defTabSz="1371600">
                <a:defRPr/>
              </a:pPr>
              <a:t>27.09.2024</a:t>
            </a:fld>
            <a:endParaRPr lang="tr-TR">
              <a:solidFill>
                <a:prstClr val="black">
                  <a:tint val="75000"/>
                </a:prstClr>
              </a:solidFill>
            </a:endParaRPr>
          </a:p>
        </p:txBody>
      </p:sp>
      <p:sp>
        <p:nvSpPr>
          <p:cNvPr id="5" name="Altbilgi Yer Tutucusu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17522818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tr-T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160781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26.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hyperlink" Target="https://wordwall.net/play/597/823/4721"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45.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47.gif"/><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notesSlide" Target="../notesSlides/notesSlide15.xml"/><Relationship Id="rId7" Type="http://schemas.openxmlformats.org/officeDocument/2006/relationships/image" Target="../media/image51.png"/><Relationship Id="rId2" Type="http://schemas.openxmlformats.org/officeDocument/2006/relationships/slideLayout" Target="../slideLayouts/slideLayout43.xml"/><Relationship Id="rId1" Type="http://schemas.openxmlformats.org/officeDocument/2006/relationships/tags" Target="../tags/tag31.xml"/><Relationship Id="rId6" Type="http://schemas.openxmlformats.org/officeDocument/2006/relationships/image" Target="../media/image50.gif"/><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2.xml"/><Relationship Id="rId6" Type="http://schemas.openxmlformats.org/officeDocument/2006/relationships/image" Target="../media/image55.png"/><Relationship Id="rId5" Type="http://schemas.openxmlformats.org/officeDocument/2006/relationships/notesSlide" Target="../notesSlides/notesSlide16.xml"/><Relationship Id="rId4"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43.png"/><Relationship Id="rId12" Type="http://schemas.openxmlformats.org/officeDocument/2006/relationships/image" Target="../media/image59.svg"/><Relationship Id="rId2" Type="http://schemas.openxmlformats.org/officeDocument/2006/relationships/slideLayout" Target="../slideLayouts/slideLayout43.xml"/><Relationship Id="rId1" Type="http://schemas.openxmlformats.org/officeDocument/2006/relationships/tags" Target="../tags/tag33.xml"/><Relationship Id="rId6" Type="http://schemas.openxmlformats.org/officeDocument/2006/relationships/image" Target="../media/image8.svg"/><Relationship Id="rId11" Type="http://schemas.openxmlformats.org/officeDocument/2006/relationships/image" Target="../media/image58.png"/><Relationship Id="rId5" Type="http://schemas.openxmlformats.org/officeDocument/2006/relationships/image" Target="../media/image7.png"/><Relationship Id="rId10" Type="http://schemas.openxmlformats.org/officeDocument/2006/relationships/image" Target="../media/image57.svg"/><Relationship Id="rId4" Type="http://schemas.openxmlformats.org/officeDocument/2006/relationships/audio" Target="../media/audio2.wav"/><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34.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hyperlink" Target="https://wordwall.net/play/78799/845/930" TargetMode="Externa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43.xml"/><Relationship Id="rId1" Type="http://schemas.openxmlformats.org/officeDocument/2006/relationships/tags" Target="../tags/tag3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43.xml"/><Relationship Id="rId1" Type="http://schemas.openxmlformats.org/officeDocument/2006/relationships/tags" Target="../tags/tag3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audio" Target="../media/audio4.wav"/></Relationships>
</file>

<file path=ppt/slides/_rels/slide21.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6.svg"/><Relationship Id="rId3" Type="http://schemas.openxmlformats.org/officeDocument/2006/relationships/notesSlide" Target="../notesSlides/notesSlide18.xml"/><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slideLayout" Target="../slideLayouts/slideLayout43.xml"/><Relationship Id="rId1" Type="http://schemas.openxmlformats.org/officeDocument/2006/relationships/tags" Target="../tags/tag37.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__.yildirim/" TargetMode="External"/><Relationship Id="rId10" Type="http://schemas.openxmlformats.org/officeDocument/2006/relationships/image" Target="../media/image64.svg"/><Relationship Id="rId4" Type="http://schemas.openxmlformats.org/officeDocument/2006/relationships/image" Target="../media/image60.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notesSlide" Target="../notesSlides/notesSlide5.xml"/><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slideLayout" Target="../slideLayouts/slideLayout7.xml"/><Relationship Id="rId16" Type="http://schemas.openxmlformats.org/officeDocument/2006/relationships/image" Target="../media/image33.svg"/><Relationship Id="rId1" Type="http://schemas.openxmlformats.org/officeDocument/2006/relationships/tags" Target="../tags/tag2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22.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hyperlink" Target="https://wordwall.net/play/4123/029/797"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41.sv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9.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15800" y="723900"/>
            <a:ext cx="5575821" cy="2866212"/>
          </a:xfrm>
          <a:custGeom>
            <a:avLst/>
            <a:gdLst/>
            <a:ahLst/>
            <a:cxnLst/>
            <a:rect l="l" t="t" r="r" b="b"/>
            <a:pathLst>
              <a:path w="5907794" h="3115019">
                <a:moveTo>
                  <a:pt x="0" y="0"/>
                </a:moveTo>
                <a:lnTo>
                  <a:pt x="5907795" y="0"/>
                </a:lnTo>
                <a:lnTo>
                  <a:pt x="5907795" y="3115019"/>
                </a:lnTo>
                <a:lnTo>
                  <a:pt x="0" y="3115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Freeform 4"/>
          <p:cNvSpPr/>
          <p:nvPr/>
        </p:nvSpPr>
        <p:spPr>
          <a:xfrm>
            <a:off x="13298990" y="3530814"/>
            <a:ext cx="3671121" cy="5791200"/>
          </a:xfrm>
          <a:custGeom>
            <a:avLst/>
            <a:gdLst/>
            <a:ahLst/>
            <a:cxnLst/>
            <a:rect l="l" t="t" r="r" b="b"/>
            <a:pathLst>
              <a:path w="3245144" h="5643729">
                <a:moveTo>
                  <a:pt x="0" y="0"/>
                </a:moveTo>
                <a:lnTo>
                  <a:pt x="3245144" y="0"/>
                </a:lnTo>
                <a:lnTo>
                  <a:pt x="3245144" y="5643729"/>
                </a:lnTo>
                <a:lnTo>
                  <a:pt x="0" y="5643729"/>
                </a:lnTo>
                <a:lnTo>
                  <a:pt x="0" y="0"/>
                </a:lnTo>
                <a:close/>
              </a:path>
            </a:pathLst>
          </a:custGeom>
          <a:blipFill>
            <a:blip r:embed="rId6"/>
            <a:stretch>
              <a:fillRect/>
            </a:stretch>
          </a:blipFill>
        </p:spPr>
        <p:txBody>
          <a:bodyPr/>
          <a:lstStyle/>
          <a:p>
            <a:endParaRPr lang="tr-TR" dirty="0"/>
          </a:p>
        </p:txBody>
      </p:sp>
      <p:grpSp>
        <p:nvGrpSpPr>
          <p:cNvPr id="6" name="Grup 5">
            <a:extLst>
              <a:ext uri="{FF2B5EF4-FFF2-40B4-BE49-F238E27FC236}">
                <a16:creationId xmlns:a16="http://schemas.microsoft.com/office/drawing/2014/main" id="{1BC5ED80-776F-E492-979C-D3B0D4C40C21}"/>
              </a:ext>
            </a:extLst>
          </p:cNvPr>
          <p:cNvGrpSpPr/>
          <p:nvPr/>
        </p:nvGrpSpPr>
        <p:grpSpPr>
          <a:xfrm>
            <a:off x="596379" y="2552700"/>
            <a:ext cx="11686279" cy="3873714"/>
            <a:chOff x="457200" y="2166576"/>
            <a:chExt cx="11686279" cy="3873714"/>
          </a:xfrm>
        </p:grpSpPr>
        <p:sp>
          <p:nvSpPr>
            <p:cNvPr id="3" name="Freeform 3"/>
            <p:cNvSpPr/>
            <p:nvPr/>
          </p:nvSpPr>
          <p:spPr>
            <a:xfrm>
              <a:off x="457200" y="2166576"/>
              <a:ext cx="11686279" cy="3873714"/>
            </a:xfrm>
            <a:custGeom>
              <a:avLst/>
              <a:gdLst/>
              <a:ahLst/>
              <a:cxnLst/>
              <a:rect l="l" t="t" r="r" b="b"/>
              <a:pathLst>
                <a:path w="11024038" h="4149047">
                  <a:moveTo>
                    <a:pt x="0" y="0"/>
                  </a:moveTo>
                  <a:lnTo>
                    <a:pt x="11024038" y="0"/>
                  </a:lnTo>
                  <a:lnTo>
                    <a:pt x="11024038" y="4149047"/>
                  </a:lnTo>
                  <a:lnTo>
                    <a:pt x="0" y="41490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dirty="0"/>
            </a:p>
          </p:txBody>
        </p:sp>
        <p:sp>
          <p:nvSpPr>
            <p:cNvPr id="5" name="TextBox 5"/>
            <p:cNvSpPr txBox="1"/>
            <p:nvPr/>
          </p:nvSpPr>
          <p:spPr>
            <a:xfrm>
              <a:off x="788320" y="3203988"/>
              <a:ext cx="11024038" cy="1798890"/>
            </a:xfrm>
            <a:prstGeom prst="rect">
              <a:avLst/>
            </a:prstGeom>
          </p:spPr>
          <p:txBody>
            <a:bodyPr lIns="0" tIns="0" rIns="0" bIns="0" rtlCol="0" anchor="t">
              <a:spAutoFit/>
            </a:bodyPr>
            <a:lstStyle/>
            <a:p>
              <a:pPr algn="ctr">
                <a:lnSpc>
                  <a:spcPts val="7279"/>
                </a:lnSpc>
              </a:pPr>
              <a:r>
                <a:rPr lang="en-US" sz="5199" b="1" dirty="0" err="1">
                  <a:solidFill>
                    <a:srgbClr val="000000"/>
                  </a:solidFill>
                  <a:latin typeface="DejaVu Serif Bold"/>
                  <a:ea typeface="DejaVu Serif Bold"/>
                  <a:cs typeface="DejaVu Serif Bold"/>
                  <a:sym typeface="DejaVu Serif Bold"/>
                </a:rPr>
                <a:t>Vahiy</a:t>
              </a:r>
              <a:r>
                <a:rPr lang="tr-TR" sz="5199" b="1" dirty="0">
                  <a:solidFill>
                    <a:srgbClr val="000000"/>
                  </a:solidFill>
                  <a:latin typeface="DejaVu Serif Bold"/>
                  <a:ea typeface="DejaVu Serif Bold"/>
                  <a:cs typeface="DejaVu Serif Bold"/>
                  <a:sym typeface="DejaVu Serif Bold"/>
                </a:rPr>
                <a:t> kelimesini daha önce duydunuz mu</a:t>
              </a:r>
              <a:r>
                <a:rPr lang="en-US" sz="5199" b="1" dirty="0">
                  <a:solidFill>
                    <a:srgbClr val="000000"/>
                  </a:solidFill>
                  <a:latin typeface="DejaVu Serif Bold"/>
                  <a:ea typeface="DejaVu Serif Bold"/>
                  <a:cs typeface="DejaVu Serif Bold"/>
                  <a:sym typeface="DejaVu Serif Bold"/>
                </a:rPr>
                <a:t>?</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marL="0" marR="0" lvl="0" indent="0" algn="ctr" defTabSz="914445"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marL="0" marR="0" lvl="0" indent="0" algn="ctr" defTabSz="914445" rtl="0" eaLnBrk="1" fontAlgn="auto" latinLnBrk="0" hangingPunct="1">
              <a:lnSpc>
                <a:spcPts val="6272"/>
              </a:lnSpc>
              <a:spcBef>
                <a:spcPts val="0"/>
              </a:spcBef>
              <a:spcAft>
                <a:spcPts val="0"/>
              </a:spcAft>
              <a:buClrTx/>
              <a:buSzTx/>
              <a:buFontTx/>
              <a:buNone/>
              <a:tabLst/>
              <a:defRPr/>
            </a:pPr>
            <a:r>
              <a:rPr kumimoji="0" lang="tr-TR" sz="6600" b="0" i="0" u="none" strike="noStrike" kern="1200" cap="none" spc="-63" normalizeH="0" baseline="0" noProof="0" dirty="0">
                <a:ln>
                  <a:noFill/>
                </a:ln>
                <a:solidFill>
                  <a:srgbClr val="020519"/>
                </a:solidFill>
                <a:effectLst/>
                <a:uLnTx/>
                <a:uFillTx/>
                <a:latin typeface="Aptos" panose="02110004020202020204"/>
                <a:ea typeface="+mn-ea"/>
                <a:cs typeface="+mn-cs"/>
              </a:rPr>
              <a:t>Etkinlik Zamanı</a:t>
            </a:r>
            <a:endParaRPr kumimoji="0" lang="en-US" sz="6600" b="0" i="0" u="none" strike="noStrike" kern="1200" cap="none" spc="-63" normalizeH="0" baseline="0" noProof="0" dirty="0">
              <a:ln>
                <a:noFill/>
              </a:ln>
              <a:solidFill>
                <a:srgbClr val="020519"/>
              </a:solidFill>
              <a:effectLst/>
              <a:uLnTx/>
              <a:uFillTx/>
              <a:latin typeface="Aptos" panose="02110004020202020204"/>
              <a:ea typeface="+mn-ea"/>
              <a:cs typeface="+mn-cs"/>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24930"/>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black"/>
                </a:solidFill>
                <a:effectLst/>
                <a:uLnTx/>
                <a:uFillTx/>
                <a:latin typeface="Aptos" panose="02110004020202020204"/>
                <a:ea typeface="+mn-ea"/>
                <a:cs typeface="+mn-cs"/>
              </a:rPr>
              <a:t>Etkinlik için tıklayınız.</a:t>
            </a:r>
          </a:p>
        </p:txBody>
      </p:sp>
      <p:pic>
        <p:nvPicPr>
          <p:cNvPr id="17" name="Picture 17"/>
          <p:cNvPicPr>
            <a:picLocks noChangeAspect="1"/>
          </p:cNvPicPr>
          <p:nvPr/>
        </p:nvPicPr>
        <p:blipFill>
          <a:blip r:embed="rId5"/>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8224778" y="532685"/>
            <a:ext cx="1807146" cy="1750106"/>
          </a:xfrm>
          <a:prstGeom prst="rect">
            <a:avLst/>
          </a:prstGeom>
        </p:spPr>
      </p:pic>
    </p:spTree>
    <p:custDataLst>
      <p:tags r:id="rId1"/>
    </p:custDataLst>
    <p:extLst>
      <p:ext uri="{BB962C8B-B14F-4D97-AF65-F5344CB8AC3E}">
        <p14:creationId xmlns:p14="http://schemas.microsoft.com/office/powerpoint/2010/main" val="446073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54">
            <a:extLst>
              <a:ext uri="{FF2B5EF4-FFF2-40B4-BE49-F238E27FC236}">
                <a16:creationId xmlns:a16="http://schemas.microsoft.com/office/drawing/2014/main" id="{EC819FD2-2AC0-2E6D-D1D9-3FA789F97CE5}"/>
              </a:ext>
            </a:extLst>
          </p:cNvPr>
          <p:cNvSpPr/>
          <p:nvPr/>
        </p:nvSpPr>
        <p:spPr>
          <a:xfrm>
            <a:off x="1752600" y="4991100"/>
            <a:ext cx="8944505" cy="2151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400" dirty="0"/>
              <a:t>Allah niçin vahiy göndermiştir?</a:t>
            </a:r>
            <a:endParaRPr kumimoji="0" lang="ko-KR" altLang="en-US" sz="44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endParaRPr>
          </a:p>
        </p:txBody>
      </p:sp>
      <p:grpSp>
        <p:nvGrpSpPr>
          <p:cNvPr id="6" name="Grup 5">
            <a:extLst>
              <a:ext uri="{FF2B5EF4-FFF2-40B4-BE49-F238E27FC236}">
                <a16:creationId xmlns:a16="http://schemas.microsoft.com/office/drawing/2014/main" id="{AD1295D8-0607-D0FC-B2D9-BE5B642ED620}"/>
              </a:ext>
            </a:extLst>
          </p:cNvPr>
          <p:cNvGrpSpPr/>
          <p:nvPr/>
        </p:nvGrpSpPr>
        <p:grpSpPr>
          <a:xfrm>
            <a:off x="3705791" y="2605447"/>
            <a:ext cx="4790365" cy="1423428"/>
            <a:chOff x="3371886" y="1655261"/>
            <a:chExt cx="4790365" cy="1423428"/>
          </a:xfrm>
        </p:grpSpPr>
        <p:sp>
          <p:nvSpPr>
            <p:cNvPr id="3" name="Rectangle 1">
              <a:extLst>
                <a:ext uri="{FF2B5EF4-FFF2-40B4-BE49-F238E27FC236}">
                  <a16:creationId xmlns:a16="http://schemas.microsoft.com/office/drawing/2014/main" id="{261B7AB2-3BFD-C52C-C0DD-4C0C3DBD80D4}"/>
                </a:ext>
              </a:extLst>
            </p:cNvPr>
            <p:cNvSpPr/>
            <p:nvPr/>
          </p:nvSpPr>
          <p:spPr>
            <a:xfrm>
              <a:off x="3371887" y="1655261"/>
              <a:ext cx="4790364" cy="1423428"/>
            </a:xfrm>
            <a:custGeom>
              <a:avLst/>
              <a:gdLst/>
              <a:ahLst/>
              <a:cxnLst/>
              <a:rect l="l" t="t" r="r" b="b"/>
              <a:pathLst>
                <a:path w="1512168" h="656456">
                  <a:moveTo>
                    <a:pt x="0" y="0"/>
                  </a:moveTo>
                  <a:lnTo>
                    <a:pt x="1512168" y="0"/>
                  </a:lnTo>
                  <a:lnTo>
                    <a:pt x="1512168" y="440432"/>
                  </a:lnTo>
                  <a:lnTo>
                    <a:pt x="881378" y="440432"/>
                  </a:lnTo>
                  <a:lnTo>
                    <a:pt x="756084" y="656456"/>
                  </a:lnTo>
                  <a:lnTo>
                    <a:pt x="630790" y="440432"/>
                  </a:lnTo>
                  <a:lnTo>
                    <a:pt x="0" y="440432"/>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3600" b="0" i="0" u="none" strike="noStrike" kern="1200" cap="none" spc="0" normalizeH="0" baseline="0" noProof="0" dirty="0">
                <a:ln>
                  <a:noFill/>
                </a:ln>
                <a:solidFill>
                  <a:prstClr val="black">
                    <a:lumMod val="75000"/>
                    <a:lumOff val="25000"/>
                  </a:prstClr>
                </a:solidFill>
                <a:effectLst/>
                <a:uLnTx/>
                <a:uFillTx/>
                <a:ea typeface="맑은 고딕" panose="020B0503020000020004" pitchFamily="34" charset="-127"/>
                <a:cs typeface="+mn-cs"/>
              </a:endParaRPr>
            </a:p>
          </p:txBody>
        </p:sp>
        <p:sp>
          <p:nvSpPr>
            <p:cNvPr id="4" name="Metin kutusu 3">
              <a:extLst>
                <a:ext uri="{FF2B5EF4-FFF2-40B4-BE49-F238E27FC236}">
                  <a16:creationId xmlns:a16="http://schemas.microsoft.com/office/drawing/2014/main" id="{536B58E9-D0D3-44BA-4ABF-B4BEDD747A74}"/>
                </a:ext>
              </a:extLst>
            </p:cNvPr>
            <p:cNvSpPr txBox="1"/>
            <p:nvPr/>
          </p:nvSpPr>
          <p:spPr>
            <a:xfrm>
              <a:off x="3371886" y="1714500"/>
              <a:ext cx="4790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ea typeface="+mn-ea"/>
                  <a:cs typeface="+mn-cs"/>
                </a:rPr>
                <a:t>Niçin</a:t>
              </a:r>
              <a:r>
                <a:rPr kumimoji="0" lang="tr-TR" sz="3600" b="0" i="0" u="none" strike="noStrike" kern="1200" cap="none" spc="0" normalizeH="0" baseline="0" noProof="0" dirty="0">
                  <a:ln>
                    <a:noFill/>
                  </a:ln>
                  <a:solidFill>
                    <a:prstClr val="white"/>
                  </a:solidFill>
                  <a:effectLst/>
                  <a:uLnTx/>
                  <a:uFillTx/>
                  <a:ea typeface="+mn-ea"/>
                  <a:cs typeface="+mn-cs"/>
                </a:rPr>
                <a:t> </a:t>
              </a:r>
            </a:p>
          </p:txBody>
        </p:sp>
      </p:grpSp>
      <p:pic>
        <p:nvPicPr>
          <p:cNvPr id="5" name="Picture 2" descr="question mark thinking Sticker by Universal Kids">
            <a:extLst>
              <a:ext uri="{FF2B5EF4-FFF2-40B4-BE49-F238E27FC236}">
                <a16:creationId xmlns:a16="http://schemas.microsoft.com/office/drawing/2014/main" id="{4A71C2CB-8050-673B-B599-1539DF76CDA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15600" y="952500"/>
            <a:ext cx="7772400" cy="7772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778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D6244BF9-B514-B31E-8C36-E1609C3F962F}"/>
              </a:ext>
            </a:extLst>
          </p:cNvPr>
          <p:cNvSpPr/>
          <p:nvPr/>
        </p:nvSpPr>
        <p:spPr>
          <a:xfrm>
            <a:off x="6781800" y="681971"/>
            <a:ext cx="11171631" cy="7509529"/>
          </a:xfrm>
          <a:prstGeom prst="roundRect">
            <a:avLst>
              <a:gd name="adj" fmla="val 1355"/>
            </a:avLst>
          </a:prstGeom>
          <a:solidFill>
            <a:srgbClr val="ECFD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10">
            <a:extLst>
              <a:ext uri="{FF2B5EF4-FFF2-40B4-BE49-F238E27FC236}">
                <a16:creationId xmlns:a16="http://schemas.microsoft.com/office/drawing/2014/main" id="{CFF8D672-47B8-6A01-3573-DCE7374C77B9}"/>
              </a:ext>
            </a:extLst>
          </p:cNvPr>
          <p:cNvSpPr/>
          <p:nvPr/>
        </p:nvSpPr>
        <p:spPr>
          <a:xfrm>
            <a:off x="12954001" y="7499092"/>
            <a:ext cx="4896900" cy="501974"/>
          </a:xfrm>
          <a:prstGeom prst="roundRect">
            <a:avLst/>
          </a:prstGeom>
          <a:gradFill>
            <a:gsLst>
              <a:gs pos="0">
                <a:srgbClr val="D5378B"/>
              </a:gs>
              <a:gs pos="100000">
                <a:srgbClr val="D5378B"/>
              </a:gs>
            </a:gsLst>
            <a:lin ang="13500000" scaled="1"/>
          </a:gradFill>
          <a:ln w="12700" cap="flat" cmpd="sng" algn="ctr">
            <a:noFill/>
            <a:prstDash val="solid"/>
            <a:miter lim="800000"/>
          </a:ln>
          <a:effectLst/>
        </p:spPr>
        <p:txBody>
          <a:bodyPr rtlCol="0" anchor="ctr"/>
          <a:lstStyle/>
          <a:p>
            <a:pPr lvl="0" algn="ctr">
              <a:defRPr/>
            </a:pPr>
            <a:r>
              <a:rPr lang="tr-TR" sz="2800" kern="0" dirty="0" err="1">
                <a:solidFill>
                  <a:prstClr val="white"/>
                </a:solidFill>
              </a:rPr>
              <a:t>En’âm</a:t>
            </a:r>
            <a:r>
              <a:rPr lang="tr-TR" sz="2800" kern="0" dirty="0">
                <a:solidFill>
                  <a:prstClr val="white"/>
                </a:solidFill>
              </a:rPr>
              <a:t> suresi, 156-157. ayetleri</a:t>
            </a:r>
          </a:p>
        </p:txBody>
      </p:sp>
      <p:sp>
        <p:nvSpPr>
          <p:cNvPr id="4" name="TextBox 14">
            <a:extLst>
              <a:ext uri="{FF2B5EF4-FFF2-40B4-BE49-F238E27FC236}">
                <a16:creationId xmlns:a16="http://schemas.microsoft.com/office/drawing/2014/main" id="{EBEB51C9-E06C-1648-31A5-191337537B01}"/>
              </a:ext>
            </a:extLst>
          </p:cNvPr>
          <p:cNvSpPr txBox="1"/>
          <p:nvPr/>
        </p:nvSpPr>
        <p:spPr>
          <a:xfrm>
            <a:off x="7299592" y="681971"/>
            <a:ext cx="10653839" cy="6654450"/>
          </a:xfrm>
          <a:prstGeom prst="rect">
            <a:avLst/>
          </a:prstGeom>
          <a:noFill/>
        </p:spPr>
        <p:txBody>
          <a:bodyPr wrap="square" rtlCol="0">
            <a:spAutoFit/>
          </a:bodyPr>
          <a:lstStyle/>
          <a:p>
            <a:pPr lvl="0" algn="just">
              <a:lnSpc>
                <a:spcPct val="150000"/>
              </a:lnSpc>
              <a:defRPr/>
            </a:pPr>
            <a:r>
              <a:rPr lang="tr-TR" sz="3600" kern="0" dirty="0">
                <a:solidFill>
                  <a:prstClr val="black"/>
                </a:solidFill>
              </a:rPr>
              <a:t>«Allah (</a:t>
            </a:r>
            <a:r>
              <a:rPr lang="tr-TR" sz="3600" kern="0" dirty="0" err="1">
                <a:solidFill>
                  <a:prstClr val="black"/>
                </a:solidFill>
              </a:rPr>
              <a:t>c.c</a:t>
            </a:r>
            <a:r>
              <a:rPr lang="tr-TR" sz="3600" kern="0" dirty="0">
                <a:solidFill>
                  <a:prstClr val="black"/>
                </a:solidFill>
              </a:rPr>
              <a:t>.) bu  Kur'an'ı size,……."Allah bize emir ve yasaklarını gönderilseydi, biz örnek gösterilen toplumlardan daha imanlı ve ahlaklı bir toplum olurduk." şeklinde bir mazeret ileri sürmeyesiniz diye indirdik. Evet, işte size de rabbinizden hak ve hakikati açıkça ortaya koyan bir delil, doğru yolu gösteren bir rehber ve aynı zamanda rahmet kaynağı olan Kur'an geldi.»</a:t>
            </a:r>
          </a:p>
        </p:txBody>
      </p:sp>
      <p:sp>
        <p:nvSpPr>
          <p:cNvPr id="5" name="Teacher">
            <a:extLst>
              <a:ext uri="{FF2B5EF4-FFF2-40B4-BE49-F238E27FC236}">
                <a16:creationId xmlns:a16="http://schemas.microsoft.com/office/drawing/2014/main" id="{99BEC81E-68D9-D925-7187-DA716F04B35E}"/>
              </a:ext>
            </a:extLst>
          </p:cNvPr>
          <p:cNvSpPr/>
          <p:nvPr/>
        </p:nvSpPr>
        <p:spPr>
          <a:xfrm>
            <a:off x="6935289" y="8648700"/>
            <a:ext cx="10907591" cy="646331"/>
          </a:xfrm>
          <a:prstGeom prst="rect">
            <a:avLst/>
          </a:prstGeom>
          <a:solidFill>
            <a:srgbClr val="008080"/>
          </a:solidFill>
          <a:effectLst>
            <a:outerShdw blurRad="50800" dist="38100" dir="10800000" algn="r" rotWithShape="0">
              <a:prstClr val="black">
                <a:alpha val="40000"/>
              </a:prstClr>
            </a:outerShdw>
          </a:effectLst>
        </p:spPr>
        <p:txBody>
          <a:bodyPr wrap="square" lIns="91440" tIns="45720" rIns="91440" bIns="45720" anchor="ctr">
            <a:spAutoFit/>
          </a:bodyPr>
          <a:lstStyle/>
          <a:p>
            <a:pPr lvl="0" algn="ctr">
              <a:defRPr/>
            </a:pPr>
            <a:r>
              <a:rPr lang="tr-TR" sz="3600" kern="0" dirty="0">
                <a:solidFill>
                  <a:prstClr val="white"/>
                </a:solidFill>
              </a:rPr>
              <a:t>Ayete göre Allah’ın vahiy gönderme nedenleri nelerdir? </a:t>
            </a:r>
          </a:p>
        </p:txBody>
      </p:sp>
      <p:pic>
        <p:nvPicPr>
          <p:cNvPr id="6" name="Resim 5">
            <a:extLst>
              <a:ext uri="{FF2B5EF4-FFF2-40B4-BE49-F238E27FC236}">
                <a16:creationId xmlns:a16="http://schemas.microsoft.com/office/drawing/2014/main" id="{47F0A965-1826-6C43-5F2B-DF873FC4CE02}"/>
              </a:ext>
            </a:extLst>
          </p:cNvPr>
          <p:cNvPicPr>
            <a:picLocks noChangeAspect="1"/>
          </p:cNvPicPr>
          <p:nvPr/>
        </p:nvPicPr>
        <p:blipFill>
          <a:blip r:embed="rId4"/>
          <a:stretch>
            <a:fillRect/>
          </a:stretch>
        </p:blipFill>
        <p:spPr>
          <a:xfrm>
            <a:off x="334569" y="681971"/>
            <a:ext cx="6315757" cy="766192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84315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
                                            <p:bg/>
                                          </p:spTgt>
                                        </p:tgtEl>
                                        <p:attrNameLst>
                                          <p:attrName>style.visibility</p:attrName>
                                        </p:attrNameLst>
                                      </p:cBhvr>
                                      <p:to>
                                        <p:strVal val="visible"/>
                                      </p:to>
                                    </p:set>
                                    <p:animEffect transition="in" filter="wipe(down)">
                                      <p:cBhvr>
                                        <p:cTn id="19" dur="500"/>
                                        <p:tgtEl>
                                          <p:spTgt spid="5">
                                            <p:bg/>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uiExpand="1"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5519927" y="2374553"/>
            <a:ext cx="10438655" cy="916531"/>
          </a:xfrm>
          <a:prstGeom prst="rect">
            <a:avLst/>
          </a:prstGeom>
        </p:spPr>
        <p:txBody>
          <a:bodyPr lIns="50800" tIns="50800" rIns="50800" bIns="50800" rtlCol="0" anchor="ctr"/>
          <a:lstStyle/>
          <a:p>
            <a:pPr algn="ctr">
              <a:lnSpc>
                <a:spcPts val="1440"/>
              </a:lnSpc>
            </a:pPr>
            <a:endParaRPr/>
          </a:p>
        </p:txBody>
      </p:sp>
      <p:sp>
        <p:nvSpPr>
          <p:cNvPr id="17" name="AutoShape 17"/>
          <p:cNvSpPr/>
          <p:nvPr/>
        </p:nvSpPr>
        <p:spPr>
          <a:xfrm flipV="1">
            <a:off x="3892032" y="1462168"/>
            <a:ext cx="1580584" cy="2323448"/>
          </a:xfrm>
          <a:prstGeom prst="line">
            <a:avLst/>
          </a:prstGeom>
          <a:ln w="19050" cap="flat">
            <a:solidFill>
              <a:srgbClr val="352259"/>
            </a:solidFill>
            <a:prstDash val="solid"/>
            <a:headEnd type="none" w="sm" len="sm"/>
            <a:tailEnd type="arrow" w="med" len="sm"/>
          </a:ln>
        </p:spPr>
        <p:txBody>
          <a:bodyPr/>
          <a:lstStyle/>
          <a:p>
            <a:endParaRPr lang="tr-TR"/>
          </a:p>
        </p:txBody>
      </p:sp>
      <p:sp>
        <p:nvSpPr>
          <p:cNvPr id="18" name="AutoShape 18"/>
          <p:cNvSpPr/>
          <p:nvPr/>
        </p:nvSpPr>
        <p:spPr>
          <a:xfrm flipV="1">
            <a:off x="4292343" y="3291083"/>
            <a:ext cx="1036471" cy="1120849"/>
          </a:xfrm>
          <a:prstGeom prst="line">
            <a:avLst/>
          </a:prstGeom>
          <a:ln w="19050" cap="flat">
            <a:solidFill>
              <a:srgbClr val="352259"/>
            </a:solidFill>
            <a:prstDash val="solid"/>
            <a:headEnd type="none" w="sm" len="sm"/>
            <a:tailEnd type="arrow" w="med" len="sm"/>
          </a:ln>
        </p:spPr>
        <p:txBody>
          <a:bodyPr/>
          <a:lstStyle/>
          <a:p>
            <a:endParaRPr lang="tr-TR"/>
          </a:p>
        </p:txBody>
      </p:sp>
      <p:sp>
        <p:nvSpPr>
          <p:cNvPr id="19" name="AutoShape 19"/>
          <p:cNvSpPr/>
          <p:nvPr/>
        </p:nvSpPr>
        <p:spPr>
          <a:xfrm>
            <a:off x="4538670" y="5118452"/>
            <a:ext cx="797975" cy="5144"/>
          </a:xfrm>
          <a:prstGeom prst="line">
            <a:avLst/>
          </a:prstGeom>
          <a:ln w="19050" cap="flat">
            <a:solidFill>
              <a:srgbClr val="352259"/>
            </a:solidFill>
            <a:prstDash val="solid"/>
            <a:headEnd type="none" w="sm" len="sm"/>
            <a:tailEnd type="arrow" w="med" len="sm"/>
          </a:ln>
        </p:spPr>
        <p:txBody>
          <a:bodyPr/>
          <a:lstStyle/>
          <a:p>
            <a:endParaRPr lang="tr-TR"/>
          </a:p>
        </p:txBody>
      </p:sp>
      <p:sp>
        <p:nvSpPr>
          <p:cNvPr id="20" name="AutoShape 20"/>
          <p:cNvSpPr/>
          <p:nvPr/>
        </p:nvSpPr>
        <p:spPr>
          <a:xfrm>
            <a:off x="4292090" y="6026478"/>
            <a:ext cx="1140886" cy="1021907"/>
          </a:xfrm>
          <a:prstGeom prst="line">
            <a:avLst/>
          </a:prstGeom>
          <a:ln w="19050" cap="flat">
            <a:solidFill>
              <a:srgbClr val="352259"/>
            </a:solidFill>
            <a:prstDash val="solid"/>
            <a:headEnd type="none" w="sm" len="sm"/>
            <a:tailEnd type="arrow" w="med" len="sm"/>
          </a:ln>
        </p:spPr>
        <p:txBody>
          <a:bodyPr/>
          <a:lstStyle/>
          <a:p>
            <a:endParaRPr lang="tr-TR"/>
          </a:p>
        </p:txBody>
      </p:sp>
      <p:sp>
        <p:nvSpPr>
          <p:cNvPr id="21" name="AutoShape 21"/>
          <p:cNvSpPr/>
          <p:nvPr/>
        </p:nvSpPr>
        <p:spPr>
          <a:xfrm>
            <a:off x="3890903" y="6639884"/>
            <a:ext cx="1581713" cy="2237416"/>
          </a:xfrm>
          <a:prstGeom prst="line">
            <a:avLst/>
          </a:prstGeom>
          <a:ln w="19050" cap="flat">
            <a:solidFill>
              <a:srgbClr val="352259"/>
            </a:solidFill>
            <a:prstDash val="solid"/>
            <a:headEnd type="none" w="sm" len="sm"/>
            <a:tailEnd type="arrow" w="med" len="sm"/>
          </a:ln>
        </p:spPr>
        <p:txBody>
          <a:bodyPr/>
          <a:lstStyle/>
          <a:p>
            <a:endParaRPr lang="tr-TR"/>
          </a:p>
        </p:txBody>
      </p:sp>
      <p:grpSp>
        <p:nvGrpSpPr>
          <p:cNvPr id="37" name="Group 37"/>
          <p:cNvGrpSpPr/>
          <p:nvPr/>
        </p:nvGrpSpPr>
        <p:grpSpPr>
          <a:xfrm>
            <a:off x="624325" y="3305121"/>
            <a:ext cx="3835872" cy="3835872"/>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352259"/>
              </a:solidFill>
              <a:prstDash val="solid"/>
              <a:miter/>
            </a:ln>
          </p:spPr>
          <p:txBody>
            <a:bodyPr/>
            <a:lstStyle/>
            <a:p>
              <a:endParaRPr lang="tr-TR"/>
            </a:p>
          </p:txBody>
        </p:sp>
        <p:sp>
          <p:nvSpPr>
            <p:cNvPr id="39" name="TextBox 39"/>
            <p:cNvSpPr txBox="1"/>
            <p:nvPr/>
          </p:nvSpPr>
          <p:spPr>
            <a:xfrm>
              <a:off x="76200" y="19050"/>
              <a:ext cx="660400" cy="717550"/>
            </a:xfrm>
            <a:prstGeom prst="rect">
              <a:avLst/>
            </a:prstGeom>
          </p:spPr>
          <p:txBody>
            <a:bodyPr lIns="50800" tIns="50800" rIns="50800" bIns="50800" rtlCol="0" anchor="ctr"/>
            <a:lstStyle/>
            <a:p>
              <a:pPr algn="ctr">
                <a:lnSpc>
                  <a:spcPts val="1919"/>
                </a:lnSpc>
              </a:pPr>
              <a:endParaRPr/>
            </a:p>
          </p:txBody>
        </p:sp>
      </p:grpSp>
      <p:grpSp>
        <p:nvGrpSpPr>
          <p:cNvPr id="40" name="Group 40"/>
          <p:cNvGrpSpPr/>
          <p:nvPr/>
        </p:nvGrpSpPr>
        <p:grpSpPr>
          <a:xfrm>
            <a:off x="3729088" y="3772336"/>
            <a:ext cx="220807" cy="220807"/>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42" name="TextBox 42"/>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a:p>
          </p:txBody>
        </p:sp>
      </p:grpSp>
      <p:grpSp>
        <p:nvGrpSpPr>
          <p:cNvPr id="43" name="Group 43"/>
          <p:cNvGrpSpPr/>
          <p:nvPr/>
        </p:nvGrpSpPr>
        <p:grpSpPr>
          <a:xfrm>
            <a:off x="3729088" y="6431752"/>
            <a:ext cx="220807" cy="220807"/>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45" name="TextBox 45"/>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a:p>
          </p:txBody>
        </p:sp>
      </p:grpSp>
      <p:grpSp>
        <p:nvGrpSpPr>
          <p:cNvPr id="46" name="Group 46"/>
          <p:cNvGrpSpPr/>
          <p:nvPr/>
        </p:nvGrpSpPr>
        <p:grpSpPr>
          <a:xfrm>
            <a:off x="4112396" y="4387282"/>
            <a:ext cx="220807" cy="220807"/>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48" name="TextBox 48"/>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a:p>
          </p:txBody>
        </p:sp>
      </p:grpSp>
      <p:grpSp>
        <p:nvGrpSpPr>
          <p:cNvPr id="49" name="Group 49"/>
          <p:cNvGrpSpPr/>
          <p:nvPr/>
        </p:nvGrpSpPr>
        <p:grpSpPr>
          <a:xfrm>
            <a:off x="4112396" y="5830117"/>
            <a:ext cx="220807" cy="220807"/>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51" name="TextBox 51"/>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a:p>
          </p:txBody>
        </p:sp>
      </p:grpSp>
      <p:grpSp>
        <p:nvGrpSpPr>
          <p:cNvPr id="52" name="Group 52"/>
          <p:cNvGrpSpPr/>
          <p:nvPr/>
        </p:nvGrpSpPr>
        <p:grpSpPr>
          <a:xfrm>
            <a:off x="4358100" y="4991100"/>
            <a:ext cx="220807" cy="220807"/>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w="9525" cap="sq">
              <a:solidFill>
                <a:srgbClr val="352259"/>
              </a:solidFill>
              <a:prstDash val="solid"/>
              <a:miter/>
            </a:ln>
          </p:spPr>
          <p:txBody>
            <a:bodyPr/>
            <a:lstStyle/>
            <a:p>
              <a:endParaRPr lang="tr-TR"/>
            </a:p>
          </p:txBody>
        </p:sp>
        <p:sp>
          <p:nvSpPr>
            <p:cNvPr id="54" name="TextBox 54"/>
            <p:cNvSpPr txBox="1"/>
            <p:nvPr/>
          </p:nvSpPr>
          <p:spPr>
            <a:xfrm>
              <a:off x="76200" y="66675"/>
              <a:ext cx="660400" cy="669925"/>
            </a:xfrm>
            <a:prstGeom prst="rect">
              <a:avLst/>
            </a:prstGeom>
          </p:spPr>
          <p:txBody>
            <a:bodyPr lIns="50800" tIns="50800" rIns="50800" bIns="50800" rtlCol="0" anchor="ctr"/>
            <a:lstStyle/>
            <a:p>
              <a:pPr algn="ctr">
                <a:lnSpc>
                  <a:spcPts val="1440"/>
                </a:lnSpc>
              </a:pPr>
              <a:endParaRPr/>
            </a:p>
          </p:txBody>
        </p:sp>
      </p:grpSp>
      <p:grpSp>
        <p:nvGrpSpPr>
          <p:cNvPr id="55" name="Group 55"/>
          <p:cNvGrpSpPr/>
          <p:nvPr/>
        </p:nvGrpSpPr>
        <p:grpSpPr>
          <a:xfrm>
            <a:off x="775176" y="3540231"/>
            <a:ext cx="3369037" cy="3369037"/>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CDFF"/>
            </a:solidFill>
            <a:ln cap="sq">
              <a:noFill/>
              <a:prstDash val="solid"/>
              <a:miter/>
            </a:ln>
          </p:spPr>
          <p:txBody>
            <a:bodyPr/>
            <a:lstStyle/>
            <a:p>
              <a:endParaRPr lang="tr-TR"/>
            </a:p>
          </p:txBody>
        </p:sp>
        <p:sp>
          <p:nvSpPr>
            <p:cNvPr id="57" name="TextBox 57"/>
            <p:cNvSpPr txBox="1"/>
            <p:nvPr/>
          </p:nvSpPr>
          <p:spPr>
            <a:xfrm>
              <a:off x="76200" y="28575"/>
              <a:ext cx="660400" cy="708025"/>
            </a:xfrm>
            <a:prstGeom prst="rect">
              <a:avLst/>
            </a:prstGeom>
          </p:spPr>
          <p:txBody>
            <a:bodyPr lIns="50800" tIns="50800" rIns="50800" bIns="50800" rtlCol="0" anchor="ctr"/>
            <a:lstStyle/>
            <a:p>
              <a:pPr algn="ctr"/>
              <a:r>
                <a:rPr lang="en-US" sz="3600" b="1" dirty="0" err="1">
                  <a:solidFill>
                    <a:srgbClr val="352259"/>
                  </a:solidFill>
                  <a:ea typeface="Agrandir Bold"/>
                  <a:cs typeface="Agrandir Bold"/>
                  <a:sym typeface="Agrandir Bold"/>
                </a:rPr>
                <a:t>Vahyin</a:t>
              </a:r>
              <a:r>
                <a:rPr lang="en-US" sz="3600" b="1" dirty="0">
                  <a:solidFill>
                    <a:srgbClr val="352259"/>
                  </a:solidFill>
                  <a:ea typeface="Agrandir Bold"/>
                  <a:cs typeface="Agrandir Bold"/>
                  <a:sym typeface="Agrandir Bold"/>
                </a:rPr>
                <a:t> </a:t>
              </a:r>
              <a:r>
                <a:rPr lang="en-US" sz="3600" b="1" dirty="0" err="1">
                  <a:solidFill>
                    <a:srgbClr val="352259"/>
                  </a:solidFill>
                  <a:ea typeface="Agrandir Bold"/>
                  <a:cs typeface="Agrandir Bold"/>
                  <a:sym typeface="Agrandir Bold"/>
                </a:rPr>
                <a:t>Gönderiliş</a:t>
              </a:r>
              <a:r>
                <a:rPr lang="en-US" sz="3600" b="1" dirty="0">
                  <a:solidFill>
                    <a:srgbClr val="352259"/>
                  </a:solidFill>
                  <a:ea typeface="Agrandir Bold"/>
                  <a:cs typeface="Agrandir Bold"/>
                  <a:sym typeface="Agrandir Bold"/>
                </a:rPr>
                <a:t> Amaçları</a:t>
              </a:r>
            </a:p>
          </p:txBody>
        </p:sp>
      </p:grpSp>
      <p:grpSp>
        <p:nvGrpSpPr>
          <p:cNvPr id="68" name="Grup 67">
            <a:extLst>
              <a:ext uri="{FF2B5EF4-FFF2-40B4-BE49-F238E27FC236}">
                <a16:creationId xmlns:a16="http://schemas.microsoft.com/office/drawing/2014/main" id="{A4E1A33D-6947-EDAA-A39B-242CA209D9E1}"/>
              </a:ext>
            </a:extLst>
          </p:cNvPr>
          <p:cNvGrpSpPr/>
          <p:nvPr/>
        </p:nvGrpSpPr>
        <p:grpSpPr>
          <a:xfrm>
            <a:off x="5399076" y="729315"/>
            <a:ext cx="12431724" cy="877250"/>
            <a:chOff x="5399076" y="729315"/>
            <a:chExt cx="10906979" cy="877250"/>
          </a:xfrm>
        </p:grpSpPr>
        <p:sp>
          <p:nvSpPr>
            <p:cNvPr id="12" name="Freeform 12"/>
            <p:cNvSpPr/>
            <p:nvPr/>
          </p:nvSpPr>
          <p:spPr>
            <a:xfrm>
              <a:off x="5867400" y="729315"/>
              <a:ext cx="10438655" cy="877250"/>
            </a:xfrm>
            <a:custGeom>
              <a:avLst/>
              <a:gdLst/>
              <a:ahLst/>
              <a:cxnLst/>
              <a:rect l="l" t="t" r="r" b="b"/>
              <a:pathLst>
                <a:path w="930134" h="212717">
                  <a:moveTo>
                    <a:pt x="60549" y="0"/>
                  </a:moveTo>
                  <a:lnTo>
                    <a:pt x="869585" y="0"/>
                  </a:lnTo>
                  <a:cubicBezTo>
                    <a:pt x="903025" y="0"/>
                    <a:pt x="930134" y="27109"/>
                    <a:pt x="930134" y="60549"/>
                  </a:cubicBezTo>
                  <a:lnTo>
                    <a:pt x="930134" y="152169"/>
                  </a:lnTo>
                  <a:cubicBezTo>
                    <a:pt x="930134" y="168227"/>
                    <a:pt x="923754" y="183628"/>
                    <a:pt x="912399" y="194983"/>
                  </a:cubicBezTo>
                  <a:cubicBezTo>
                    <a:pt x="901044" y="206338"/>
                    <a:pt x="885643" y="212717"/>
                    <a:pt x="869585" y="212717"/>
                  </a:cubicBezTo>
                  <a:lnTo>
                    <a:pt x="60549" y="212717"/>
                  </a:lnTo>
                  <a:cubicBezTo>
                    <a:pt x="27109" y="212717"/>
                    <a:pt x="0" y="185609"/>
                    <a:pt x="0" y="152169"/>
                  </a:cubicBezTo>
                  <a:lnTo>
                    <a:pt x="0" y="60549"/>
                  </a:lnTo>
                  <a:cubicBezTo>
                    <a:pt x="0" y="44490"/>
                    <a:pt x="6379" y="29089"/>
                    <a:pt x="17734" y="17734"/>
                  </a:cubicBezTo>
                  <a:cubicBezTo>
                    <a:pt x="29089" y="6379"/>
                    <a:pt x="44490" y="0"/>
                    <a:pt x="60549" y="0"/>
                  </a:cubicBezTo>
                  <a:close/>
                </a:path>
              </a:pathLst>
            </a:custGeom>
            <a:solidFill>
              <a:srgbClr val="D6CDFF"/>
            </a:solidFill>
            <a:ln w="9525" cap="rnd">
              <a:solidFill>
                <a:srgbClr val="352259"/>
              </a:solidFill>
              <a:prstDash val="solid"/>
              <a:round/>
            </a:ln>
          </p:spPr>
          <p:txBody>
            <a:bodyPr/>
            <a:lstStyle/>
            <a:p>
              <a:endParaRPr lang="tr-TR" dirty="0"/>
            </a:p>
          </p:txBody>
        </p:sp>
        <p:sp>
          <p:nvSpPr>
            <p:cNvPr id="65" name="Oval 64">
              <a:extLst>
                <a:ext uri="{FF2B5EF4-FFF2-40B4-BE49-F238E27FC236}">
                  <a16:creationId xmlns:a16="http://schemas.microsoft.com/office/drawing/2014/main" id="{9EAEF281-C24E-7FAA-99DD-6CC71B21C6C4}"/>
                </a:ext>
              </a:extLst>
            </p:cNvPr>
            <p:cNvSpPr/>
            <p:nvPr/>
          </p:nvSpPr>
          <p:spPr>
            <a:xfrm>
              <a:off x="5399076" y="852711"/>
              <a:ext cx="692480" cy="669740"/>
            </a:xfrm>
            <a:prstGeom prst="ellipse">
              <a:avLst/>
            </a:prstGeom>
            <a:solidFill>
              <a:srgbClr val="4822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1</a:t>
              </a:r>
            </a:p>
          </p:txBody>
        </p:sp>
        <p:sp>
          <p:nvSpPr>
            <p:cNvPr id="67" name="Metin kutusu 66">
              <a:extLst>
                <a:ext uri="{FF2B5EF4-FFF2-40B4-BE49-F238E27FC236}">
                  <a16:creationId xmlns:a16="http://schemas.microsoft.com/office/drawing/2014/main" id="{104AD9AD-0AF2-F4BE-06DF-8EB922D14E37}"/>
                </a:ext>
              </a:extLst>
            </p:cNvPr>
            <p:cNvSpPr txBox="1"/>
            <p:nvPr/>
          </p:nvSpPr>
          <p:spPr>
            <a:xfrm>
              <a:off x="6178507" y="852711"/>
              <a:ext cx="9041275" cy="584775"/>
            </a:xfrm>
            <a:prstGeom prst="rect">
              <a:avLst/>
            </a:prstGeom>
            <a:noFill/>
          </p:spPr>
          <p:txBody>
            <a:bodyPr wrap="square">
              <a:spAutoFit/>
            </a:bodyPr>
            <a:lstStyle/>
            <a:p>
              <a:r>
                <a:rPr lang="tr-TR" sz="3200" dirty="0"/>
                <a:t>Allah’ın (cc) varlığı ve birliği hakkında deliller sunmak</a:t>
              </a:r>
            </a:p>
          </p:txBody>
        </p:sp>
      </p:grpSp>
      <p:grpSp>
        <p:nvGrpSpPr>
          <p:cNvPr id="69" name="Grup 68">
            <a:extLst>
              <a:ext uri="{FF2B5EF4-FFF2-40B4-BE49-F238E27FC236}">
                <a16:creationId xmlns:a16="http://schemas.microsoft.com/office/drawing/2014/main" id="{298503CF-2458-F70D-9633-DC8A399E1A64}"/>
              </a:ext>
            </a:extLst>
          </p:cNvPr>
          <p:cNvGrpSpPr/>
          <p:nvPr/>
        </p:nvGrpSpPr>
        <p:grpSpPr>
          <a:xfrm>
            <a:off x="5371780" y="2662981"/>
            <a:ext cx="12459020" cy="877250"/>
            <a:chOff x="5399076" y="729315"/>
            <a:chExt cx="12459020" cy="877250"/>
          </a:xfrm>
        </p:grpSpPr>
        <p:sp>
          <p:nvSpPr>
            <p:cNvPr id="70" name="Freeform 12">
              <a:extLst>
                <a:ext uri="{FF2B5EF4-FFF2-40B4-BE49-F238E27FC236}">
                  <a16:creationId xmlns:a16="http://schemas.microsoft.com/office/drawing/2014/main" id="{C4C9877A-E0ED-E153-A613-51841541DFD9}"/>
                </a:ext>
              </a:extLst>
            </p:cNvPr>
            <p:cNvSpPr/>
            <p:nvPr/>
          </p:nvSpPr>
          <p:spPr>
            <a:xfrm>
              <a:off x="5867400" y="729315"/>
              <a:ext cx="11990696" cy="877250"/>
            </a:xfrm>
            <a:custGeom>
              <a:avLst/>
              <a:gdLst/>
              <a:ahLst/>
              <a:cxnLst/>
              <a:rect l="l" t="t" r="r" b="b"/>
              <a:pathLst>
                <a:path w="930134" h="212717">
                  <a:moveTo>
                    <a:pt x="60549" y="0"/>
                  </a:moveTo>
                  <a:lnTo>
                    <a:pt x="869585" y="0"/>
                  </a:lnTo>
                  <a:cubicBezTo>
                    <a:pt x="903025" y="0"/>
                    <a:pt x="930134" y="27109"/>
                    <a:pt x="930134" y="60549"/>
                  </a:cubicBezTo>
                  <a:lnTo>
                    <a:pt x="930134" y="152169"/>
                  </a:lnTo>
                  <a:cubicBezTo>
                    <a:pt x="930134" y="168227"/>
                    <a:pt x="923754" y="183628"/>
                    <a:pt x="912399" y="194983"/>
                  </a:cubicBezTo>
                  <a:cubicBezTo>
                    <a:pt x="901044" y="206338"/>
                    <a:pt x="885643" y="212717"/>
                    <a:pt x="869585" y="212717"/>
                  </a:cubicBezTo>
                  <a:lnTo>
                    <a:pt x="60549" y="212717"/>
                  </a:lnTo>
                  <a:cubicBezTo>
                    <a:pt x="27109" y="212717"/>
                    <a:pt x="0" y="185609"/>
                    <a:pt x="0" y="152169"/>
                  </a:cubicBezTo>
                  <a:lnTo>
                    <a:pt x="0" y="60549"/>
                  </a:lnTo>
                  <a:cubicBezTo>
                    <a:pt x="0" y="44490"/>
                    <a:pt x="6379" y="29089"/>
                    <a:pt x="17734" y="17734"/>
                  </a:cubicBezTo>
                  <a:cubicBezTo>
                    <a:pt x="29089" y="6379"/>
                    <a:pt x="44490" y="0"/>
                    <a:pt x="60549" y="0"/>
                  </a:cubicBezTo>
                  <a:close/>
                </a:path>
              </a:pathLst>
            </a:custGeom>
            <a:solidFill>
              <a:srgbClr val="D6CDFF"/>
            </a:solidFill>
            <a:ln w="9525" cap="rnd">
              <a:solidFill>
                <a:srgbClr val="352259"/>
              </a:solidFill>
              <a:prstDash val="solid"/>
              <a:round/>
            </a:ln>
          </p:spPr>
          <p:txBody>
            <a:bodyPr/>
            <a:lstStyle/>
            <a:p>
              <a:endParaRPr lang="tr-TR" dirty="0"/>
            </a:p>
          </p:txBody>
        </p:sp>
        <p:sp>
          <p:nvSpPr>
            <p:cNvPr id="71" name="Oval 70">
              <a:extLst>
                <a:ext uri="{FF2B5EF4-FFF2-40B4-BE49-F238E27FC236}">
                  <a16:creationId xmlns:a16="http://schemas.microsoft.com/office/drawing/2014/main" id="{6FAA104B-A4BF-685D-ABEC-89BA99C1F7A8}"/>
                </a:ext>
              </a:extLst>
            </p:cNvPr>
            <p:cNvSpPr/>
            <p:nvPr/>
          </p:nvSpPr>
          <p:spPr>
            <a:xfrm>
              <a:off x="5399076" y="852711"/>
              <a:ext cx="692480" cy="669740"/>
            </a:xfrm>
            <a:prstGeom prst="ellipse">
              <a:avLst/>
            </a:prstGeom>
            <a:solidFill>
              <a:srgbClr val="4822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2</a:t>
              </a:r>
            </a:p>
          </p:txBody>
        </p:sp>
        <p:sp>
          <p:nvSpPr>
            <p:cNvPr id="72" name="Metin kutusu 71">
              <a:extLst>
                <a:ext uri="{FF2B5EF4-FFF2-40B4-BE49-F238E27FC236}">
                  <a16:creationId xmlns:a16="http://schemas.microsoft.com/office/drawing/2014/main" id="{4DEAD0F4-D4C2-EDBF-FFAD-08FAC32C8607}"/>
                </a:ext>
              </a:extLst>
            </p:cNvPr>
            <p:cNvSpPr txBox="1"/>
            <p:nvPr/>
          </p:nvSpPr>
          <p:spPr>
            <a:xfrm>
              <a:off x="6178507" y="852711"/>
              <a:ext cx="11512464" cy="584775"/>
            </a:xfrm>
            <a:prstGeom prst="rect">
              <a:avLst/>
            </a:prstGeom>
            <a:noFill/>
          </p:spPr>
          <p:txBody>
            <a:bodyPr wrap="square">
              <a:spAutoFit/>
            </a:bodyPr>
            <a:lstStyle/>
            <a:p>
              <a:r>
                <a:rPr lang="tr-TR" sz="3200" dirty="0"/>
                <a:t>İnsanların doğru bilgiye sahip olmaları ve öğüt almalarını sağlamak</a:t>
              </a:r>
            </a:p>
          </p:txBody>
        </p:sp>
      </p:grpSp>
      <p:grpSp>
        <p:nvGrpSpPr>
          <p:cNvPr id="73" name="Grup 72">
            <a:extLst>
              <a:ext uri="{FF2B5EF4-FFF2-40B4-BE49-F238E27FC236}">
                <a16:creationId xmlns:a16="http://schemas.microsoft.com/office/drawing/2014/main" id="{0795D343-813A-2EC2-4D89-2A5FBBCEFA39}"/>
              </a:ext>
            </a:extLst>
          </p:cNvPr>
          <p:cNvGrpSpPr/>
          <p:nvPr/>
        </p:nvGrpSpPr>
        <p:grpSpPr>
          <a:xfrm>
            <a:off x="5415118" y="4611036"/>
            <a:ext cx="12459020" cy="877250"/>
            <a:chOff x="5399076" y="729315"/>
            <a:chExt cx="12459020" cy="877250"/>
          </a:xfrm>
        </p:grpSpPr>
        <p:sp>
          <p:nvSpPr>
            <p:cNvPr id="74" name="Freeform 12">
              <a:extLst>
                <a:ext uri="{FF2B5EF4-FFF2-40B4-BE49-F238E27FC236}">
                  <a16:creationId xmlns:a16="http://schemas.microsoft.com/office/drawing/2014/main" id="{0DBDB65B-FBE2-11D6-8AE6-2AD19B9CBE2A}"/>
                </a:ext>
              </a:extLst>
            </p:cNvPr>
            <p:cNvSpPr/>
            <p:nvPr/>
          </p:nvSpPr>
          <p:spPr>
            <a:xfrm>
              <a:off x="5867400" y="729315"/>
              <a:ext cx="11990696" cy="877250"/>
            </a:xfrm>
            <a:custGeom>
              <a:avLst/>
              <a:gdLst/>
              <a:ahLst/>
              <a:cxnLst/>
              <a:rect l="l" t="t" r="r" b="b"/>
              <a:pathLst>
                <a:path w="930134" h="212717">
                  <a:moveTo>
                    <a:pt x="60549" y="0"/>
                  </a:moveTo>
                  <a:lnTo>
                    <a:pt x="869585" y="0"/>
                  </a:lnTo>
                  <a:cubicBezTo>
                    <a:pt x="903025" y="0"/>
                    <a:pt x="930134" y="27109"/>
                    <a:pt x="930134" y="60549"/>
                  </a:cubicBezTo>
                  <a:lnTo>
                    <a:pt x="930134" y="152169"/>
                  </a:lnTo>
                  <a:cubicBezTo>
                    <a:pt x="930134" y="168227"/>
                    <a:pt x="923754" y="183628"/>
                    <a:pt x="912399" y="194983"/>
                  </a:cubicBezTo>
                  <a:cubicBezTo>
                    <a:pt x="901044" y="206338"/>
                    <a:pt x="885643" y="212717"/>
                    <a:pt x="869585" y="212717"/>
                  </a:cubicBezTo>
                  <a:lnTo>
                    <a:pt x="60549" y="212717"/>
                  </a:lnTo>
                  <a:cubicBezTo>
                    <a:pt x="27109" y="212717"/>
                    <a:pt x="0" y="185609"/>
                    <a:pt x="0" y="152169"/>
                  </a:cubicBezTo>
                  <a:lnTo>
                    <a:pt x="0" y="60549"/>
                  </a:lnTo>
                  <a:cubicBezTo>
                    <a:pt x="0" y="44490"/>
                    <a:pt x="6379" y="29089"/>
                    <a:pt x="17734" y="17734"/>
                  </a:cubicBezTo>
                  <a:cubicBezTo>
                    <a:pt x="29089" y="6379"/>
                    <a:pt x="44490" y="0"/>
                    <a:pt x="60549" y="0"/>
                  </a:cubicBezTo>
                  <a:close/>
                </a:path>
              </a:pathLst>
            </a:custGeom>
            <a:solidFill>
              <a:srgbClr val="D6CDFF"/>
            </a:solidFill>
            <a:ln w="9525" cap="rnd">
              <a:solidFill>
                <a:srgbClr val="352259"/>
              </a:solidFill>
              <a:prstDash val="solid"/>
              <a:round/>
            </a:ln>
          </p:spPr>
          <p:txBody>
            <a:bodyPr/>
            <a:lstStyle/>
            <a:p>
              <a:endParaRPr lang="tr-TR" dirty="0"/>
            </a:p>
          </p:txBody>
        </p:sp>
        <p:sp>
          <p:nvSpPr>
            <p:cNvPr id="75" name="Oval 74">
              <a:extLst>
                <a:ext uri="{FF2B5EF4-FFF2-40B4-BE49-F238E27FC236}">
                  <a16:creationId xmlns:a16="http://schemas.microsoft.com/office/drawing/2014/main" id="{A73FE479-DD9C-A4D1-054A-FA352C77994D}"/>
                </a:ext>
              </a:extLst>
            </p:cNvPr>
            <p:cNvSpPr/>
            <p:nvPr/>
          </p:nvSpPr>
          <p:spPr>
            <a:xfrm>
              <a:off x="5399076" y="852711"/>
              <a:ext cx="692480" cy="669740"/>
            </a:xfrm>
            <a:prstGeom prst="ellipse">
              <a:avLst/>
            </a:prstGeom>
            <a:solidFill>
              <a:srgbClr val="4822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3</a:t>
              </a:r>
            </a:p>
          </p:txBody>
        </p:sp>
        <p:sp>
          <p:nvSpPr>
            <p:cNvPr id="76" name="Metin kutusu 75">
              <a:extLst>
                <a:ext uri="{FF2B5EF4-FFF2-40B4-BE49-F238E27FC236}">
                  <a16:creationId xmlns:a16="http://schemas.microsoft.com/office/drawing/2014/main" id="{E42128E9-C639-0AE8-19E0-377B1D812628}"/>
                </a:ext>
              </a:extLst>
            </p:cNvPr>
            <p:cNvSpPr txBox="1"/>
            <p:nvPr/>
          </p:nvSpPr>
          <p:spPr>
            <a:xfrm>
              <a:off x="6178507" y="852711"/>
              <a:ext cx="11512464" cy="584775"/>
            </a:xfrm>
            <a:prstGeom prst="rect">
              <a:avLst/>
            </a:prstGeom>
            <a:noFill/>
          </p:spPr>
          <p:txBody>
            <a:bodyPr wrap="square">
              <a:spAutoFit/>
            </a:bodyPr>
            <a:lstStyle/>
            <a:p>
              <a:r>
                <a:rPr lang="tr-TR" sz="3200" dirty="0"/>
                <a:t>Allah (</a:t>
              </a:r>
              <a:r>
                <a:rPr lang="tr-TR" sz="3200" dirty="0" err="1"/>
                <a:t>c.c</a:t>
              </a:r>
              <a:r>
                <a:rPr lang="tr-TR" sz="3200" dirty="0"/>
                <a:t>.)’</a:t>
              </a:r>
              <a:r>
                <a:rPr lang="tr-TR" sz="3200" dirty="0" err="1"/>
                <a:t>ın</a:t>
              </a:r>
              <a:r>
                <a:rPr lang="tr-TR" sz="3200" dirty="0"/>
                <a:t> emir ve yasaklarını insanlara duyurmak</a:t>
              </a:r>
            </a:p>
          </p:txBody>
        </p:sp>
      </p:grpSp>
      <p:grpSp>
        <p:nvGrpSpPr>
          <p:cNvPr id="77" name="Grup 76">
            <a:extLst>
              <a:ext uri="{FF2B5EF4-FFF2-40B4-BE49-F238E27FC236}">
                <a16:creationId xmlns:a16="http://schemas.microsoft.com/office/drawing/2014/main" id="{69AD69B0-FA1C-25DB-54A5-1CDE91293152}"/>
              </a:ext>
            </a:extLst>
          </p:cNvPr>
          <p:cNvGrpSpPr/>
          <p:nvPr/>
        </p:nvGrpSpPr>
        <p:grpSpPr>
          <a:xfrm>
            <a:off x="5519927" y="6742337"/>
            <a:ext cx="12459020" cy="877250"/>
            <a:chOff x="5399076" y="729315"/>
            <a:chExt cx="12459020" cy="877250"/>
          </a:xfrm>
        </p:grpSpPr>
        <p:sp>
          <p:nvSpPr>
            <p:cNvPr id="78" name="Freeform 12">
              <a:extLst>
                <a:ext uri="{FF2B5EF4-FFF2-40B4-BE49-F238E27FC236}">
                  <a16:creationId xmlns:a16="http://schemas.microsoft.com/office/drawing/2014/main" id="{53D9B8DB-1175-34FE-8E04-58260B1CD94A}"/>
                </a:ext>
              </a:extLst>
            </p:cNvPr>
            <p:cNvSpPr/>
            <p:nvPr/>
          </p:nvSpPr>
          <p:spPr>
            <a:xfrm>
              <a:off x="5867400" y="729315"/>
              <a:ext cx="11990696" cy="877250"/>
            </a:xfrm>
            <a:custGeom>
              <a:avLst/>
              <a:gdLst/>
              <a:ahLst/>
              <a:cxnLst/>
              <a:rect l="l" t="t" r="r" b="b"/>
              <a:pathLst>
                <a:path w="930134" h="212717">
                  <a:moveTo>
                    <a:pt x="60549" y="0"/>
                  </a:moveTo>
                  <a:lnTo>
                    <a:pt x="869585" y="0"/>
                  </a:lnTo>
                  <a:cubicBezTo>
                    <a:pt x="903025" y="0"/>
                    <a:pt x="930134" y="27109"/>
                    <a:pt x="930134" y="60549"/>
                  </a:cubicBezTo>
                  <a:lnTo>
                    <a:pt x="930134" y="152169"/>
                  </a:lnTo>
                  <a:cubicBezTo>
                    <a:pt x="930134" y="168227"/>
                    <a:pt x="923754" y="183628"/>
                    <a:pt x="912399" y="194983"/>
                  </a:cubicBezTo>
                  <a:cubicBezTo>
                    <a:pt x="901044" y="206338"/>
                    <a:pt x="885643" y="212717"/>
                    <a:pt x="869585" y="212717"/>
                  </a:cubicBezTo>
                  <a:lnTo>
                    <a:pt x="60549" y="212717"/>
                  </a:lnTo>
                  <a:cubicBezTo>
                    <a:pt x="27109" y="212717"/>
                    <a:pt x="0" y="185609"/>
                    <a:pt x="0" y="152169"/>
                  </a:cubicBezTo>
                  <a:lnTo>
                    <a:pt x="0" y="60549"/>
                  </a:lnTo>
                  <a:cubicBezTo>
                    <a:pt x="0" y="44490"/>
                    <a:pt x="6379" y="29089"/>
                    <a:pt x="17734" y="17734"/>
                  </a:cubicBezTo>
                  <a:cubicBezTo>
                    <a:pt x="29089" y="6379"/>
                    <a:pt x="44490" y="0"/>
                    <a:pt x="60549" y="0"/>
                  </a:cubicBezTo>
                  <a:close/>
                </a:path>
              </a:pathLst>
            </a:custGeom>
            <a:solidFill>
              <a:srgbClr val="D6CDFF"/>
            </a:solidFill>
            <a:ln w="9525" cap="rnd">
              <a:solidFill>
                <a:srgbClr val="352259"/>
              </a:solidFill>
              <a:prstDash val="solid"/>
              <a:round/>
            </a:ln>
          </p:spPr>
          <p:txBody>
            <a:bodyPr/>
            <a:lstStyle/>
            <a:p>
              <a:endParaRPr lang="tr-TR" dirty="0"/>
            </a:p>
          </p:txBody>
        </p:sp>
        <p:sp>
          <p:nvSpPr>
            <p:cNvPr id="79" name="Oval 78">
              <a:extLst>
                <a:ext uri="{FF2B5EF4-FFF2-40B4-BE49-F238E27FC236}">
                  <a16:creationId xmlns:a16="http://schemas.microsoft.com/office/drawing/2014/main" id="{AA084B98-0FCF-2B9A-A3E1-D36AD2864A95}"/>
                </a:ext>
              </a:extLst>
            </p:cNvPr>
            <p:cNvSpPr/>
            <p:nvPr/>
          </p:nvSpPr>
          <p:spPr>
            <a:xfrm>
              <a:off x="5399076" y="852711"/>
              <a:ext cx="692480" cy="669740"/>
            </a:xfrm>
            <a:prstGeom prst="ellipse">
              <a:avLst/>
            </a:prstGeom>
            <a:solidFill>
              <a:srgbClr val="4822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4</a:t>
              </a:r>
            </a:p>
          </p:txBody>
        </p:sp>
        <p:sp>
          <p:nvSpPr>
            <p:cNvPr id="80" name="Metin kutusu 79">
              <a:extLst>
                <a:ext uri="{FF2B5EF4-FFF2-40B4-BE49-F238E27FC236}">
                  <a16:creationId xmlns:a16="http://schemas.microsoft.com/office/drawing/2014/main" id="{D2367B00-46F1-73E5-3B86-3F83F033ECF2}"/>
                </a:ext>
              </a:extLst>
            </p:cNvPr>
            <p:cNvSpPr txBox="1"/>
            <p:nvPr/>
          </p:nvSpPr>
          <p:spPr>
            <a:xfrm>
              <a:off x="6178507" y="852711"/>
              <a:ext cx="11574780" cy="584775"/>
            </a:xfrm>
            <a:prstGeom prst="rect">
              <a:avLst/>
            </a:prstGeom>
            <a:noFill/>
          </p:spPr>
          <p:txBody>
            <a:bodyPr wrap="square">
              <a:spAutoFit/>
            </a:bodyPr>
            <a:lstStyle/>
            <a:p>
              <a:r>
                <a:rPr lang="tr-TR" sz="3200" dirty="0"/>
                <a:t>İnsanlara ibadetleri, ahireti, cennet, cehennem vb. konuları anlatmak</a:t>
              </a:r>
            </a:p>
          </p:txBody>
        </p:sp>
      </p:grpSp>
      <p:grpSp>
        <p:nvGrpSpPr>
          <p:cNvPr id="81" name="Grup 80">
            <a:extLst>
              <a:ext uri="{FF2B5EF4-FFF2-40B4-BE49-F238E27FC236}">
                <a16:creationId xmlns:a16="http://schemas.microsoft.com/office/drawing/2014/main" id="{D24C8D95-7D88-18D5-5DF6-F23653204CDA}"/>
              </a:ext>
            </a:extLst>
          </p:cNvPr>
          <p:cNvGrpSpPr/>
          <p:nvPr/>
        </p:nvGrpSpPr>
        <p:grpSpPr>
          <a:xfrm>
            <a:off x="5472616" y="8641089"/>
            <a:ext cx="12612935" cy="1015663"/>
            <a:chOff x="5399076" y="679749"/>
            <a:chExt cx="12612935" cy="1015663"/>
          </a:xfrm>
        </p:grpSpPr>
        <p:sp>
          <p:nvSpPr>
            <p:cNvPr id="82" name="Freeform 12">
              <a:extLst>
                <a:ext uri="{FF2B5EF4-FFF2-40B4-BE49-F238E27FC236}">
                  <a16:creationId xmlns:a16="http://schemas.microsoft.com/office/drawing/2014/main" id="{FE8CA967-BC74-CB9E-D314-BA6A32D26804}"/>
                </a:ext>
              </a:extLst>
            </p:cNvPr>
            <p:cNvSpPr/>
            <p:nvPr/>
          </p:nvSpPr>
          <p:spPr>
            <a:xfrm>
              <a:off x="5867400" y="729315"/>
              <a:ext cx="11990696" cy="877250"/>
            </a:xfrm>
            <a:custGeom>
              <a:avLst/>
              <a:gdLst/>
              <a:ahLst/>
              <a:cxnLst/>
              <a:rect l="l" t="t" r="r" b="b"/>
              <a:pathLst>
                <a:path w="930134" h="212717">
                  <a:moveTo>
                    <a:pt x="60549" y="0"/>
                  </a:moveTo>
                  <a:lnTo>
                    <a:pt x="869585" y="0"/>
                  </a:lnTo>
                  <a:cubicBezTo>
                    <a:pt x="903025" y="0"/>
                    <a:pt x="930134" y="27109"/>
                    <a:pt x="930134" y="60549"/>
                  </a:cubicBezTo>
                  <a:lnTo>
                    <a:pt x="930134" y="152169"/>
                  </a:lnTo>
                  <a:cubicBezTo>
                    <a:pt x="930134" y="168227"/>
                    <a:pt x="923754" y="183628"/>
                    <a:pt x="912399" y="194983"/>
                  </a:cubicBezTo>
                  <a:cubicBezTo>
                    <a:pt x="901044" y="206338"/>
                    <a:pt x="885643" y="212717"/>
                    <a:pt x="869585" y="212717"/>
                  </a:cubicBezTo>
                  <a:lnTo>
                    <a:pt x="60549" y="212717"/>
                  </a:lnTo>
                  <a:cubicBezTo>
                    <a:pt x="27109" y="212717"/>
                    <a:pt x="0" y="185609"/>
                    <a:pt x="0" y="152169"/>
                  </a:cubicBezTo>
                  <a:lnTo>
                    <a:pt x="0" y="60549"/>
                  </a:lnTo>
                  <a:cubicBezTo>
                    <a:pt x="0" y="44490"/>
                    <a:pt x="6379" y="29089"/>
                    <a:pt x="17734" y="17734"/>
                  </a:cubicBezTo>
                  <a:cubicBezTo>
                    <a:pt x="29089" y="6379"/>
                    <a:pt x="44490" y="0"/>
                    <a:pt x="60549" y="0"/>
                  </a:cubicBezTo>
                  <a:close/>
                </a:path>
              </a:pathLst>
            </a:custGeom>
            <a:solidFill>
              <a:srgbClr val="D6CDFF"/>
            </a:solidFill>
            <a:ln w="9525" cap="rnd">
              <a:solidFill>
                <a:srgbClr val="352259"/>
              </a:solidFill>
              <a:prstDash val="solid"/>
              <a:round/>
            </a:ln>
          </p:spPr>
          <p:txBody>
            <a:bodyPr/>
            <a:lstStyle/>
            <a:p>
              <a:endParaRPr lang="tr-TR" dirty="0"/>
            </a:p>
          </p:txBody>
        </p:sp>
        <p:sp>
          <p:nvSpPr>
            <p:cNvPr id="83" name="Oval 82">
              <a:extLst>
                <a:ext uri="{FF2B5EF4-FFF2-40B4-BE49-F238E27FC236}">
                  <a16:creationId xmlns:a16="http://schemas.microsoft.com/office/drawing/2014/main" id="{BE60BDD1-C92D-2028-6024-9FCFE328C02C}"/>
                </a:ext>
              </a:extLst>
            </p:cNvPr>
            <p:cNvSpPr/>
            <p:nvPr/>
          </p:nvSpPr>
          <p:spPr>
            <a:xfrm>
              <a:off x="5399076" y="852711"/>
              <a:ext cx="692480" cy="669740"/>
            </a:xfrm>
            <a:prstGeom prst="ellipse">
              <a:avLst/>
            </a:prstGeom>
            <a:solidFill>
              <a:srgbClr val="4822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5</a:t>
              </a:r>
            </a:p>
          </p:txBody>
        </p:sp>
        <p:sp>
          <p:nvSpPr>
            <p:cNvPr id="84" name="Metin kutusu 83">
              <a:extLst>
                <a:ext uri="{FF2B5EF4-FFF2-40B4-BE49-F238E27FC236}">
                  <a16:creationId xmlns:a16="http://schemas.microsoft.com/office/drawing/2014/main" id="{B2B0C21F-E7D8-4E16-AB77-4C64F6A1C69D}"/>
                </a:ext>
              </a:extLst>
            </p:cNvPr>
            <p:cNvSpPr txBox="1"/>
            <p:nvPr/>
          </p:nvSpPr>
          <p:spPr>
            <a:xfrm>
              <a:off x="6289084" y="679749"/>
              <a:ext cx="11722927" cy="1015663"/>
            </a:xfrm>
            <a:prstGeom prst="rect">
              <a:avLst/>
            </a:prstGeom>
            <a:noFill/>
          </p:spPr>
          <p:txBody>
            <a:bodyPr wrap="square">
              <a:spAutoFit/>
            </a:bodyPr>
            <a:lstStyle/>
            <a:p>
              <a:r>
                <a:rPr lang="tr-TR" sz="3000" dirty="0"/>
                <a:t>İnsanların ahirette “Duymadık.” gibi ortaya atacakları bahanelere engel olmak</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left)">
                                      <p:cBhvr>
                                        <p:cTn id="29" dur="500"/>
                                        <p:tgtEl>
                                          <p:spTgt spid="7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left)">
                                      <p:cBhvr>
                                        <p:cTn id="38" dur="500"/>
                                        <p:tgtEl>
                                          <p:spTgt spid="7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wipe(left)">
                                      <p:cBhvr>
                                        <p:cTn id="4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Düz Bağlayıcı 1">
            <a:extLst>
              <a:ext uri="{FF2B5EF4-FFF2-40B4-BE49-F238E27FC236}">
                <a16:creationId xmlns:a16="http://schemas.microsoft.com/office/drawing/2014/main" id="{FE3B44AD-55A4-0E32-4DE2-54BF73C101CF}"/>
              </a:ext>
            </a:extLst>
          </p:cNvPr>
          <p:cNvCxnSpPr>
            <a:cxnSpLocks/>
          </p:cNvCxnSpPr>
          <p:nvPr/>
        </p:nvCxnSpPr>
        <p:spPr>
          <a:xfrm>
            <a:off x="3101719" y="1862352"/>
            <a:ext cx="42772" cy="4158464"/>
          </a:xfrm>
          <a:prstGeom prst="line">
            <a:avLst/>
          </a:prstGeom>
          <a:noFill/>
          <a:ln w="76200" cap="flat" cmpd="sng" algn="ctr">
            <a:solidFill>
              <a:srgbClr val="ED7D31"/>
            </a:solidFill>
            <a:prstDash val="solid"/>
            <a:miter lim="800000"/>
          </a:ln>
          <a:effectLst/>
        </p:spPr>
      </p:cxnSp>
      <p:sp>
        <p:nvSpPr>
          <p:cNvPr id="3" name="3 Yuvarlatılmış Dikdörtgen">
            <a:extLst>
              <a:ext uri="{FF2B5EF4-FFF2-40B4-BE49-F238E27FC236}">
                <a16:creationId xmlns:a16="http://schemas.microsoft.com/office/drawing/2014/main" id="{B55B40F4-4220-474F-762E-15CEC4152639}"/>
              </a:ext>
            </a:extLst>
          </p:cNvPr>
          <p:cNvSpPr/>
          <p:nvPr/>
        </p:nvSpPr>
        <p:spPr>
          <a:xfrm>
            <a:off x="6387846" y="2826111"/>
            <a:ext cx="5071848" cy="803787"/>
          </a:xfrm>
          <a:prstGeom prst="roundRect">
            <a:avLst/>
          </a:prstGeom>
          <a:solidFill>
            <a:schemeClr val="accent6">
              <a:lumMod val="40000"/>
              <a:lumOff val="60000"/>
            </a:schemeClr>
          </a:solidFill>
          <a:ln w="1905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4 Yuvarlatılmış Dikdörtgen">
            <a:extLst>
              <a:ext uri="{FF2B5EF4-FFF2-40B4-BE49-F238E27FC236}">
                <a16:creationId xmlns:a16="http://schemas.microsoft.com/office/drawing/2014/main" id="{4D3F9225-5750-5F11-9DF3-57F7F1B29B26}"/>
              </a:ext>
            </a:extLst>
          </p:cNvPr>
          <p:cNvSpPr/>
          <p:nvPr/>
        </p:nvSpPr>
        <p:spPr>
          <a:xfrm>
            <a:off x="6387846" y="4273615"/>
            <a:ext cx="5142443" cy="803787"/>
          </a:xfrm>
          <a:prstGeom prst="roundRect">
            <a:avLst/>
          </a:prstGeom>
          <a:solidFill>
            <a:schemeClr val="accent6">
              <a:lumMod val="40000"/>
              <a:lumOff val="60000"/>
            </a:schemeClr>
          </a:solidFill>
          <a:ln w="635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5 Yuvarlatılmış Dikdörtgen">
            <a:extLst>
              <a:ext uri="{FF2B5EF4-FFF2-40B4-BE49-F238E27FC236}">
                <a16:creationId xmlns:a16="http://schemas.microsoft.com/office/drawing/2014/main" id="{B4FA6429-AC4E-5460-DF9C-EBD457C690D9}"/>
              </a:ext>
            </a:extLst>
          </p:cNvPr>
          <p:cNvSpPr/>
          <p:nvPr/>
        </p:nvSpPr>
        <p:spPr>
          <a:xfrm>
            <a:off x="6387846" y="5721119"/>
            <a:ext cx="5071848" cy="803787"/>
          </a:xfrm>
          <a:prstGeom prst="roundRect">
            <a:avLst/>
          </a:prstGeom>
          <a:solidFill>
            <a:schemeClr val="accent6">
              <a:lumMod val="40000"/>
              <a:lumOff val="60000"/>
            </a:schemeClr>
          </a:solidFill>
          <a:ln w="635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6 Yuvarlatılmış Dikdörtgen">
            <a:extLst>
              <a:ext uri="{FF2B5EF4-FFF2-40B4-BE49-F238E27FC236}">
                <a16:creationId xmlns:a16="http://schemas.microsoft.com/office/drawing/2014/main" id="{CF4F0F54-C6C8-C147-BAD7-2A6DB34C9E45}"/>
              </a:ext>
            </a:extLst>
          </p:cNvPr>
          <p:cNvSpPr/>
          <p:nvPr/>
        </p:nvSpPr>
        <p:spPr>
          <a:xfrm>
            <a:off x="6387846" y="7168624"/>
            <a:ext cx="5071848" cy="1036861"/>
          </a:xfrm>
          <a:prstGeom prst="roundRect">
            <a:avLst/>
          </a:prstGeom>
          <a:solidFill>
            <a:schemeClr val="accent6">
              <a:lumMod val="40000"/>
              <a:lumOff val="60000"/>
            </a:schemeClr>
          </a:solidFill>
          <a:ln w="635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9 Sağ Ayraç">
            <a:extLst>
              <a:ext uri="{FF2B5EF4-FFF2-40B4-BE49-F238E27FC236}">
                <a16:creationId xmlns:a16="http://schemas.microsoft.com/office/drawing/2014/main" id="{B53F0F81-41BF-7DE3-867B-4AD23325FE92}"/>
              </a:ext>
            </a:extLst>
          </p:cNvPr>
          <p:cNvSpPr/>
          <p:nvPr/>
        </p:nvSpPr>
        <p:spPr>
          <a:xfrm>
            <a:off x="11483388" y="3248011"/>
            <a:ext cx="1128823" cy="4724400"/>
          </a:xfrm>
          <a:prstGeom prst="rightBrace">
            <a:avLst>
              <a:gd name="adj1" fmla="val 8333"/>
              <a:gd name="adj2" fmla="val 50236"/>
            </a:avLst>
          </a:prstGeom>
          <a:noFill/>
          <a:ln w="38100" cap="flat" cmpd="sng" algn="ctr">
            <a:solidFill>
              <a:srgbClr val="ED7D31"/>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11 Sağ Ok">
            <a:extLst>
              <a:ext uri="{FF2B5EF4-FFF2-40B4-BE49-F238E27FC236}">
                <a16:creationId xmlns:a16="http://schemas.microsoft.com/office/drawing/2014/main" id="{E8A6F12B-6B4D-325D-5FC6-04DD87CB137E}"/>
              </a:ext>
            </a:extLst>
          </p:cNvPr>
          <p:cNvSpPr/>
          <p:nvPr/>
        </p:nvSpPr>
        <p:spPr>
          <a:xfrm>
            <a:off x="12733927" y="4943327"/>
            <a:ext cx="4233990" cy="1263427"/>
          </a:xfrm>
          <a:prstGeom prst="rightArrow">
            <a:avLst/>
          </a:prstGeom>
          <a:solidFill>
            <a:srgbClr val="482255"/>
          </a:solidFill>
          <a:ln w="635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a:ln>
                  <a:noFill/>
                </a:ln>
                <a:solidFill>
                  <a:prstClr val="white"/>
                </a:solidFill>
                <a:effectLst/>
                <a:uLnTx/>
                <a:uFillTx/>
                <a:latin typeface="Calibri" panose="020F0502020204030204"/>
                <a:ea typeface="+mn-ea"/>
                <a:cs typeface="+mn-cs"/>
              </a:rPr>
              <a:t>b</a:t>
            </a:r>
            <a:r>
              <a:rPr kumimoji="0" lang="tr-TR" sz="3600" b="1" i="0" u="none" strike="noStrike" kern="0" cap="none" spc="0" normalizeH="0" baseline="0" noProof="0" dirty="0" err="1">
                <a:ln>
                  <a:noFill/>
                </a:ln>
                <a:solidFill>
                  <a:prstClr val="white"/>
                </a:solidFill>
                <a:effectLst/>
                <a:uLnTx/>
                <a:uFillTx/>
                <a:latin typeface="Calibri" panose="020F0502020204030204"/>
                <a:ea typeface="+mn-ea"/>
                <a:cs typeface="+mn-cs"/>
              </a:rPr>
              <a:t>ildirmiştir</a:t>
            </a:r>
            <a:r>
              <a:rPr kumimoji="0" lang="tr-TR" sz="3600" b="1" i="0" u="none" strike="noStrike" kern="0" cap="none" spc="0" normalizeH="0" baseline="0" noProof="0" dirty="0">
                <a:ln>
                  <a:noFill/>
                </a:ln>
                <a:solidFill>
                  <a:prstClr val="white"/>
                </a:solidFill>
                <a:effectLst/>
                <a:uLnTx/>
                <a:uFillTx/>
                <a:latin typeface="Calibri" panose="020F0502020204030204"/>
                <a:ea typeface="+mn-ea"/>
                <a:cs typeface="+mn-cs"/>
              </a:rPr>
              <a:t>.</a:t>
            </a:r>
          </a:p>
        </p:txBody>
      </p:sp>
      <p:cxnSp>
        <p:nvCxnSpPr>
          <p:cNvPr id="9" name="Düz Ok Bağlayıcısı 8">
            <a:extLst>
              <a:ext uri="{FF2B5EF4-FFF2-40B4-BE49-F238E27FC236}">
                <a16:creationId xmlns:a16="http://schemas.microsoft.com/office/drawing/2014/main" id="{B4ABF3D5-8CE6-1220-EB38-1C52DEBC6C76}"/>
              </a:ext>
            </a:extLst>
          </p:cNvPr>
          <p:cNvCxnSpPr>
            <a:cxnSpLocks/>
          </p:cNvCxnSpPr>
          <p:nvPr/>
        </p:nvCxnSpPr>
        <p:spPr>
          <a:xfrm flipV="1">
            <a:off x="4327752" y="3711708"/>
            <a:ext cx="1962162" cy="2633441"/>
          </a:xfrm>
          <a:prstGeom prst="straightConnector1">
            <a:avLst/>
          </a:prstGeom>
          <a:noFill/>
          <a:ln w="38100" cap="flat" cmpd="sng" algn="ctr">
            <a:solidFill>
              <a:srgbClr val="ED7D31"/>
            </a:solidFill>
            <a:prstDash val="solid"/>
            <a:miter lim="800000"/>
            <a:tailEnd type="triangle"/>
          </a:ln>
          <a:effectLst/>
        </p:spPr>
      </p:cxnSp>
      <p:cxnSp>
        <p:nvCxnSpPr>
          <p:cNvPr id="10" name="Düz Ok Bağlayıcısı 9">
            <a:extLst>
              <a:ext uri="{FF2B5EF4-FFF2-40B4-BE49-F238E27FC236}">
                <a16:creationId xmlns:a16="http://schemas.microsoft.com/office/drawing/2014/main" id="{CF052348-7294-D912-862B-6A1BB7B9F417}"/>
              </a:ext>
            </a:extLst>
          </p:cNvPr>
          <p:cNvCxnSpPr>
            <a:cxnSpLocks/>
          </p:cNvCxnSpPr>
          <p:nvPr/>
        </p:nvCxnSpPr>
        <p:spPr>
          <a:xfrm flipV="1">
            <a:off x="4345088" y="4942524"/>
            <a:ext cx="1886986" cy="1392636"/>
          </a:xfrm>
          <a:prstGeom prst="straightConnector1">
            <a:avLst/>
          </a:prstGeom>
          <a:noFill/>
          <a:ln w="38100" cap="flat" cmpd="sng" algn="ctr">
            <a:solidFill>
              <a:srgbClr val="ED7D31"/>
            </a:solidFill>
            <a:prstDash val="solid"/>
            <a:miter lim="800000"/>
            <a:tailEnd type="triangle"/>
          </a:ln>
          <a:effectLst/>
        </p:spPr>
      </p:cxnSp>
      <p:cxnSp>
        <p:nvCxnSpPr>
          <p:cNvPr id="11" name="Düz Ok Bağlayıcısı 10">
            <a:extLst>
              <a:ext uri="{FF2B5EF4-FFF2-40B4-BE49-F238E27FC236}">
                <a16:creationId xmlns:a16="http://schemas.microsoft.com/office/drawing/2014/main" id="{4D822120-DD78-A7C2-5404-CDDC8308DB3E}"/>
              </a:ext>
            </a:extLst>
          </p:cNvPr>
          <p:cNvCxnSpPr>
            <a:cxnSpLocks/>
          </p:cNvCxnSpPr>
          <p:nvPr/>
        </p:nvCxnSpPr>
        <p:spPr>
          <a:xfrm flipV="1">
            <a:off x="4374720" y="6275459"/>
            <a:ext cx="1857354" cy="50644"/>
          </a:xfrm>
          <a:prstGeom prst="straightConnector1">
            <a:avLst/>
          </a:prstGeom>
          <a:noFill/>
          <a:ln w="38100" cap="flat" cmpd="sng" algn="ctr">
            <a:solidFill>
              <a:srgbClr val="ED7D31"/>
            </a:solidFill>
            <a:prstDash val="solid"/>
            <a:miter lim="800000"/>
            <a:tailEnd type="triangle"/>
          </a:ln>
          <a:effectLst/>
        </p:spPr>
      </p:cxnSp>
      <p:cxnSp>
        <p:nvCxnSpPr>
          <p:cNvPr id="12" name="Düz Ok Bağlayıcısı 11">
            <a:extLst>
              <a:ext uri="{FF2B5EF4-FFF2-40B4-BE49-F238E27FC236}">
                <a16:creationId xmlns:a16="http://schemas.microsoft.com/office/drawing/2014/main" id="{72D38732-4575-4844-880B-1F2FCC0EA660}"/>
              </a:ext>
            </a:extLst>
          </p:cNvPr>
          <p:cNvCxnSpPr>
            <a:cxnSpLocks/>
          </p:cNvCxnSpPr>
          <p:nvPr/>
        </p:nvCxnSpPr>
        <p:spPr>
          <a:xfrm>
            <a:off x="4389220" y="6329056"/>
            <a:ext cx="1842854" cy="1557644"/>
          </a:xfrm>
          <a:prstGeom prst="straightConnector1">
            <a:avLst/>
          </a:prstGeom>
          <a:noFill/>
          <a:ln w="38100" cap="flat" cmpd="sng" algn="ctr">
            <a:solidFill>
              <a:srgbClr val="ED7D31"/>
            </a:solidFill>
            <a:prstDash val="solid"/>
            <a:miter lim="800000"/>
            <a:tailEnd type="triangle"/>
          </a:ln>
          <a:effectLst/>
        </p:spPr>
      </p:cxnSp>
      <p:sp>
        <p:nvSpPr>
          <p:cNvPr id="13" name="Dikdörtgen 12">
            <a:extLst>
              <a:ext uri="{FF2B5EF4-FFF2-40B4-BE49-F238E27FC236}">
                <a16:creationId xmlns:a16="http://schemas.microsoft.com/office/drawing/2014/main" id="{3E83FD79-C2E4-7CA2-5947-7854A2F2306F}"/>
              </a:ext>
            </a:extLst>
          </p:cNvPr>
          <p:cNvSpPr/>
          <p:nvPr/>
        </p:nvSpPr>
        <p:spPr>
          <a:xfrm>
            <a:off x="9525000" y="8709417"/>
            <a:ext cx="8208105" cy="1043707"/>
          </a:xfrm>
          <a:prstGeom prst="rect">
            <a:avLst/>
          </a:prstGeom>
          <a:solidFill>
            <a:srgbClr val="482255"/>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white"/>
                </a:solidFill>
                <a:effectLst/>
                <a:uLnTx/>
                <a:uFillTx/>
                <a:latin typeface="Calibri" panose="020F0502020204030204"/>
                <a:ea typeface="+mn-ea"/>
                <a:cs typeface="+mn-cs"/>
              </a:rPr>
              <a:t>Boş kutuları uygun bir şekilde doldurunuz.</a:t>
            </a:r>
          </a:p>
        </p:txBody>
      </p:sp>
      <p:sp>
        <p:nvSpPr>
          <p:cNvPr id="14" name="Bükülü Ok 13">
            <a:extLst>
              <a:ext uri="{FF2B5EF4-FFF2-40B4-BE49-F238E27FC236}">
                <a16:creationId xmlns:a16="http://schemas.microsoft.com/office/drawing/2014/main" id="{FA9578F9-3DC1-DE95-FE92-385390D255B0}"/>
              </a:ext>
            </a:extLst>
          </p:cNvPr>
          <p:cNvSpPr/>
          <p:nvPr/>
        </p:nvSpPr>
        <p:spPr>
          <a:xfrm rot="16200000">
            <a:off x="7849365" y="8162514"/>
            <a:ext cx="1043707" cy="1545564"/>
          </a:xfrm>
          <a:prstGeom prst="bentArrow">
            <a:avLst>
              <a:gd name="adj1" fmla="val 25000"/>
              <a:gd name="adj2" fmla="val 25000"/>
              <a:gd name="adj3" fmla="val 25000"/>
              <a:gd name="adj4" fmla="val 32815"/>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Unvan 1">
            <a:extLst>
              <a:ext uri="{FF2B5EF4-FFF2-40B4-BE49-F238E27FC236}">
                <a16:creationId xmlns:a16="http://schemas.microsoft.com/office/drawing/2014/main" id="{20F3EDCB-5B26-A624-FA21-B67CC0DC8569}"/>
              </a:ext>
            </a:extLst>
          </p:cNvPr>
          <p:cNvSpPr txBox="1">
            <a:spLocks/>
          </p:cNvSpPr>
          <p:nvPr/>
        </p:nvSpPr>
        <p:spPr>
          <a:xfrm>
            <a:off x="1" y="1124003"/>
            <a:ext cx="9906000" cy="1028428"/>
          </a:xfrm>
          <a:prstGeom prst="rect">
            <a:avLst/>
          </a:prstGeom>
          <a:solidFill>
            <a:srgbClr val="482255"/>
          </a:solidFill>
          <a:ln w="6350" cap="flat" cmpd="sng" algn="ctr">
            <a:noFill/>
            <a:prstDash val="solid"/>
            <a:miter lim="800000"/>
          </a:ln>
          <a:effectLst/>
        </p:spPr>
        <p:txBody>
          <a:bodyPr anchor="ct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Yüce Allah  (</a:t>
            </a:r>
            <a:r>
              <a:rPr kumimoji="0" lang="tr-TR" sz="4000" b="0" i="0" u="none" strike="noStrike" kern="1200" cap="none" spc="0" normalizeH="0" baseline="0" noProof="0" dirty="0" err="1">
                <a:ln>
                  <a:noFill/>
                </a:ln>
                <a:solidFill>
                  <a:prstClr val="white"/>
                </a:solidFill>
                <a:effectLst/>
                <a:uLnTx/>
                <a:uFillTx/>
                <a:latin typeface="Calibri" panose="020F0502020204030204"/>
                <a:ea typeface="+mn-ea"/>
                <a:cs typeface="+mn-cs"/>
              </a:rPr>
              <a:t>celle</a:t>
            </a: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4000" b="0" i="0" u="none" strike="noStrike" kern="1200" cap="none" spc="0" normalizeH="0" baseline="0" noProof="0" dirty="0" err="1">
                <a:ln>
                  <a:noFill/>
                </a:ln>
                <a:solidFill>
                  <a:prstClr val="white"/>
                </a:solidFill>
                <a:effectLst/>
                <a:uLnTx/>
                <a:uFillTx/>
                <a:latin typeface="Calibri" panose="020F0502020204030204"/>
                <a:ea typeface="+mn-ea"/>
                <a:cs typeface="+mn-cs"/>
              </a:rPr>
              <a:t>celaluhu</a:t>
            </a: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6" name="İçerik Yer Tutucusu 2">
            <a:extLst>
              <a:ext uri="{FF2B5EF4-FFF2-40B4-BE49-F238E27FC236}">
                <a16:creationId xmlns:a16="http://schemas.microsoft.com/office/drawing/2014/main" id="{8A8CF527-AEEF-7A32-752D-08BB20B6D8B8}"/>
              </a:ext>
            </a:extLst>
          </p:cNvPr>
          <p:cNvSpPr txBox="1">
            <a:spLocks/>
          </p:cNvSpPr>
          <p:nvPr/>
        </p:nvSpPr>
        <p:spPr>
          <a:xfrm>
            <a:off x="1142298" y="3751100"/>
            <a:ext cx="3734502" cy="925690"/>
          </a:xfrm>
          <a:prstGeom prst="rect">
            <a:avLst/>
          </a:prstGeom>
          <a:solidFill>
            <a:srgbClr val="482255"/>
          </a:solidFill>
          <a:ln w="6350" cap="flat" cmpd="sng" algn="ctr">
            <a:noFill/>
            <a:prstDash val="solid"/>
            <a:miter lim="800000"/>
          </a:ln>
          <a:effectLst/>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4000" b="0" i="0" u="none" strike="noStrike" kern="1200" cap="none" spc="0" normalizeH="0" baseline="0" noProof="0">
                <a:ln>
                  <a:noFill/>
                </a:ln>
                <a:solidFill>
                  <a:prstClr val="white"/>
                </a:solidFill>
                <a:effectLst/>
                <a:uLnTx/>
                <a:uFillTx/>
                <a:latin typeface="Calibri" panose="020F0502020204030204"/>
                <a:ea typeface="+mn-ea"/>
                <a:cs typeface="+mn-cs"/>
              </a:rPr>
              <a:t>Vahiy Yoluyla</a:t>
            </a:r>
            <a:endPar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allah hareketli ile ilgili gÃ¶rsel sonucu">
            <a:extLst>
              <a:ext uri="{FF2B5EF4-FFF2-40B4-BE49-F238E27FC236}">
                <a16:creationId xmlns:a16="http://schemas.microsoft.com/office/drawing/2014/main" id="{BEDFBF26-66E1-0DE0-70C1-DE7749A2A7C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73843" y="376137"/>
            <a:ext cx="2771701" cy="2256451"/>
          </a:xfrm>
          <a:prstGeom prst="rect">
            <a:avLst/>
          </a:prstGeom>
          <a:noFill/>
          <a:extLst>
            <a:ext uri="{909E8E84-426E-40DD-AFC4-6F175D3DCCD1}">
              <a14:hiddenFill xmlns:a14="http://schemas.microsoft.com/office/drawing/2010/main">
                <a:solidFill>
                  <a:srgbClr val="FFFFFF"/>
                </a:solidFill>
              </a14:hiddenFill>
            </a:ext>
          </a:extLst>
        </p:spPr>
      </p:pic>
      <p:sp>
        <p:nvSpPr>
          <p:cNvPr id="18" name="2 Dikdörtgen">
            <a:extLst>
              <a:ext uri="{FF2B5EF4-FFF2-40B4-BE49-F238E27FC236}">
                <a16:creationId xmlns:a16="http://schemas.microsoft.com/office/drawing/2014/main" id="{260A755B-3687-E1C3-1AAD-2D07BABA1604}"/>
              </a:ext>
            </a:extLst>
          </p:cNvPr>
          <p:cNvSpPr/>
          <p:nvPr/>
        </p:nvSpPr>
        <p:spPr>
          <a:xfrm>
            <a:off x="1861867" y="5728271"/>
            <a:ext cx="2533163" cy="1028427"/>
          </a:xfrm>
          <a:prstGeom prst="rect">
            <a:avLst/>
          </a:prstGeom>
          <a:solidFill>
            <a:srgbClr val="482255"/>
          </a:solidFill>
          <a:ln w="635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0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0" cap="none" spc="0" normalizeH="0" baseline="0" noProof="0" dirty="0">
                <a:ln>
                  <a:noFill/>
                </a:ln>
                <a:solidFill>
                  <a:prstClr val="white"/>
                </a:solidFill>
                <a:effectLst/>
                <a:uLnTx/>
                <a:uFillTx/>
                <a:latin typeface="Calibri" panose="020F0502020204030204"/>
                <a:ea typeface="+mn-ea"/>
                <a:cs typeface="+mn-cs"/>
              </a:rPr>
              <a:t>İnsana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Metin kutusu 19">
            <a:extLst>
              <a:ext uri="{FF2B5EF4-FFF2-40B4-BE49-F238E27FC236}">
                <a16:creationId xmlns:a16="http://schemas.microsoft.com/office/drawing/2014/main" id="{7A277F12-76A2-49F4-45A2-F84DC8748744}"/>
              </a:ext>
            </a:extLst>
          </p:cNvPr>
          <p:cNvSpPr txBox="1"/>
          <p:nvPr/>
        </p:nvSpPr>
        <p:spPr>
          <a:xfrm>
            <a:off x="6561487" y="2978937"/>
            <a:ext cx="4822921" cy="584775"/>
          </a:xfrm>
          <a:prstGeom prst="rect">
            <a:avLst/>
          </a:prstGeom>
          <a:noFill/>
        </p:spPr>
        <p:txBody>
          <a:bodyPr wrap="square">
            <a:spAutoFit/>
          </a:bodyPr>
          <a:lstStyle/>
          <a:p>
            <a:r>
              <a:rPr lang="tr-TR" sz="3200" dirty="0">
                <a:solidFill>
                  <a:srgbClr val="C00000"/>
                </a:solidFill>
              </a:rPr>
              <a:t>Allah’ın tek ilah olduğunu</a:t>
            </a:r>
          </a:p>
        </p:txBody>
      </p:sp>
      <p:sp>
        <p:nvSpPr>
          <p:cNvPr id="22" name="Metin kutusu 21">
            <a:extLst>
              <a:ext uri="{FF2B5EF4-FFF2-40B4-BE49-F238E27FC236}">
                <a16:creationId xmlns:a16="http://schemas.microsoft.com/office/drawing/2014/main" id="{ED74C5F3-187C-C682-9A1E-045898975BB1}"/>
              </a:ext>
            </a:extLst>
          </p:cNvPr>
          <p:cNvSpPr txBox="1"/>
          <p:nvPr/>
        </p:nvSpPr>
        <p:spPr>
          <a:xfrm>
            <a:off x="6947688" y="4333462"/>
            <a:ext cx="405051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C00000"/>
                </a:solidFill>
                <a:effectLst/>
                <a:uLnTx/>
                <a:uFillTx/>
                <a:ea typeface="+mn-ea"/>
                <a:cs typeface="+mn-cs"/>
              </a:rPr>
              <a:t>Sorumluluklarını</a:t>
            </a:r>
          </a:p>
        </p:txBody>
      </p:sp>
      <p:sp>
        <p:nvSpPr>
          <p:cNvPr id="24" name="Metin kutusu 23">
            <a:extLst>
              <a:ext uri="{FF2B5EF4-FFF2-40B4-BE49-F238E27FC236}">
                <a16:creationId xmlns:a16="http://schemas.microsoft.com/office/drawing/2014/main" id="{C73394E7-B7C7-9F62-D384-4F27E507A074}"/>
              </a:ext>
            </a:extLst>
          </p:cNvPr>
          <p:cNvSpPr txBox="1"/>
          <p:nvPr/>
        </p:nvSpPr>
        <p:spPr>
          <a:xfrm>
            <a:off x="7214439" y="5812354"/>
            <a:ext cx="3517017" cy="584775"/>
          </a:xfrm>
          <a:prstGeom prst="rect">
            <a:avLst/>
          </a:prstGeom>
          <a:noFill/>
        </p:spPr>
        <p:txBody>
          <a:bodyPr wrap="square">
            <a:spAutoFit/>
          </a:bodyPr>
          <a:lstStyle/>
          <a:p>
            <a:r>
              <a:rPr lang="tr-TR" sz="3200" dirty="0">
                <a:solidFill>
                  <a:srgbClr val="C00000"/>
                </a:solidFill>
              </a:rPr>
              <a:t>Emir ve yasaklarını</a:t>
            </a:r>
          </a:p>
        </p:txBody>
      </p:sp>
      <p:sp>
        <p:nvSpPr>
          <p:cNvPr id="25" name="Metin kutusu 24">
            <a:extLst>
              <a:ext uri="{FF2B5EF4-FFF2-40B4-BE49-F238E27FC236}">
                <a16:creationId xmlns:a16="http://schemas.microsoft.com/office/drawing/2014/main" id="{12AEF39C-1DCA-EE1E-8126-65B864607810}"/>
              </a:ext>
            </a:extLst>
          </p:cNvPr>
          <p:cNvSpPr txBox="1"/>
          <p:nvPr/>
        </p:nvSpPr>
        <p:spPr>
          <a:xfrm>
            <a:off x="6768710" y="7107856"/>
            <a:ext cx="4408474" cy="1077218"/>
          </a:xfrm>
          <a:prstGeom prst="rect">
            <a:avLst/>
          </a:prstGeom>
          <a:noFill/>
        </p:spPr>
        <p:txBody>
          <a:bodyPr wrap="square">
            <a:spAutoFit/>
          </a:bodyPr>
          <a:lstStyle/>
          <a:p>
            <a:r>
              <a:rPr lang="tr-TR" sz="3200" dirty="0">
                <a:solidFill>
                  <a:srgbClr val="C00000"/>
                </a:solidFill>
              </a:rPr>
              <a:t>İbadetlerini niçin ve nasıl yapılacağını </a:t>
            </a:r>
          </a:p>
        </p:txBody>
      </p:sp>
    </p:spTree>
    <p:custDataLst>
      <p:tags r:id="rId1"/>
    </p:custDataLst>
    <p:extLst>
      <p:ext uri="{BB962C8B-B14F-4D97-AF65-F5344CB8AC3E}">
        <p14:creationId xmlns:p14="http://schemas.microsoft.com/office/powerpoint/2010/main" val="428922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25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250"/>
                                        <p:tgtEl>
                                          <p:spTgt spid="2"/>
                                        </p:tgtEl>
                                      </p:cBhvr>
                                    </p:animEffect>
                                  </p:childTnLst>
                                </p:cTn>
                              </p:par>
                            </p:childTnLst>
                          </p:cTn>
                        </p:par>
                        <p:par>
                          <p:cTn id="17" fill="hold">
                            <p:stCondLst>
                              <p:cond delay="25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250"/>
                                        <p:tgtEl>
                                          <p:spTgt spid="1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25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250"/>
                                        <p:tgtEl>
                                          <p:spTgt spid="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250"/>
                                        <p:tgtEl>
                                          <p:spTgt spid="3"/>
                                        </p:tgtEl>
                                      </p:cBhvr>
                                    </p:animEffect>
                                  </p:childTnLst>
                                </p:cTn>
                              </p:par>
                            </p:childTnLst>
                          </p:cTn>
                        </p:par>
                        <p:par>
                          <p:cTn id="33" fill="hold">
                            <p:stCondLst>
                              <p:cond delay="250"/>
                            </p:stCondLst>
                            <p:childTnLst>
                              <p:par>
                                <p:cTn id="34" presetID="22" presetClass="entr" presetSubtype="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25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250"/>
                                        <p:tgtEl>
                                          <p:spTgt spid="4"/>
                                        </p:tgtEl>
                                      </p:cBhvr>
                                    </p:animEffect>
                                  </p:childTnLst>
                                </p:cTn>
                              </p:par>
                            </p:childTnLst>
                          </p:cTn>
                        </p:par>
                        <p:par>
                          <p:cTn id="41" fill="hold">
                            <p:stCondLst>
                              <p:cond delay="750"/>
                            </p:stCondLst>
                            <p:childTnLst>
                              <p:par>
                                <p:cTn id="42" presetID="22" presetClass="entr" presetSubtype="8"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250"/>
                                        <p:tgtEl>
                                          <p:spTgt spid="11"/>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250"/>
                                        <p:tgtEl>
                                          <p:spTgt spid="5"/>
                                        </p:tgtEl>
                                      </p:cBhvr>
                                    </p:animEffect>
                                  </p:childTnLst>
                                </p:cTn>
                              </p:par>
                            </p:childTnLst>
                          </p:cTn>
                        </p:par>
                        <p:par>
                          <p:cTn id="49" fill="hold">
                            <p:stCondLst>
                              <p:cond delay="1250"/>
                            </p:stCondLst>
                            <p:childTnLst>
                              <p:par>
                                <p:cTn id="50" presetID="22" presetClass="entr" presetSubtype="8"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250"/>
                                        <p:tgtEl>
                                          <p:spTgt spid="12"/>
                                        </p:tgtEl>
                                      </p:cBhvr>
                                    </p:animEffect>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250"/>
                                        <p:tgtEl>
                                          <p:spTgt spid="6"/>
                                        </p:tgtEl>
                                      </p:cBhvr>
                                    </p:animEffect>
                                  </p:childTnLst>
                                </p:cTn>
                              </p:par>
                            </p:childTnLst>
                          </p:cTn>
                        </p:par>
                        <p:par>
                          <p:cTn id="57" fill="hold">
                            <p:stCondLst>
                              <p:cond delay="175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250"/>
                                        <p:tgtEl>
                                          <p:spTgt spid="7"/>
                                        </p:tgtEl>
                                      </p:cBhvr>
                                    </p:animEffect>
                                  </p:childTnLst>
                                </p:cTn>
                              </p:par>
                            </p:childTnLst>
                          </p:cTn>
                        </p:par>
                        <p:par>
                          <p:cTn id="61" fill="hold">
                            <p:stCondLst>
                              <p:cond delay="2000"/>
                            </p:stCondLst>
                            <p:childTnLst>
                              <p:par>
                                <p:cTn id="62" presetID="22" presetClass="entr" presetSubtype="8"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250"/>
                                        <p:tgtEl>
                                          <p:spTgt spid="8"/>
                                        </p:tgtEl>
                                      </p:cBhvr>
                                    </p:animEffect>
                                  </p:childTnLst>
                                </p:cTn>
                              </p:par>
                            </p:childTnLst>
                          </p:cTn>
                        </p:par>
                        <p:par>
                          <p:cTn id="65" fill="hold">
                            <p:stCondLst>
                              <p:cond delay="2250"/>
                            </p:stCondLst>
                            <p:childTnLst>
                              <p:par>
                                <p:cTn id="66" presetID="22" presetClass="entr" presetSubtype="8"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250"/>
                                        <p:tgtEl>
                                          <p:spTgt spid="13"/>
                                        </p:tgtEl>
                                      </p:cBhvr>
                                    </p:animEffect>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25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subTnLst>
                                    <p:audio>
                                      <p:cMediaNode>
                                        <p:cTn display="0" masterRel="sameClick">
                                          <p:stCondLst>
                                            <p:cond evt="begin" delay="0">
                                              <p:tn val="75"/>
                                            </p:cond>
                                          </p:stCondLst>
                                          <p:endCondLst>
                                            <p:cond evt="onStopAudio" delay="0">
                                              <p:tgtEl>
                                                <p:sldTgt/>
                                              </p:tgtEl>
                                            </p:cond>
                                          </p:endCondLst>
                                        </p:cTn>
                                        <p:tgtEl>
                                          <p:sndTgt r:embed="rId4" name="Onay tık.wav"/>
                                        </p:tgtEl>
                                      </p:cMediaNode>
                                    </p:audio>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4" name="Onay tık.wav"/>
                                        </p:tgtEl>
                                      </p:cMediaNode>
                                    </p:audio>
                                  </p:sub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left)">
                                      <p:cBhvr>
                                        <p:cTn id="87" dur="500"/>
                                        <p:tgtEl>
                                          <p:spTgt spid="24"/>
                                        </p:tgtEl>
                                      </p:cBhvr>
                                    </p:animEffect>
                                  </p:childTnLst>
                                  <p:subTnLst>
                                    <p:audio>
                                      <p:cMediaNode>
                                        <p:cTn display="0" masterRel="sameClick">
                                          <p:stCondLst>
                                            <p:cond evt="begin" delay="0">
                                              <p:tn val="85"/>
                                            </p:cond>
                                          </p:stCondLst>
                                          <p:endCondLst>
                                            <p:cond evt="onStopAudio" delay="0">
                                              <p:tgtEl>
                                                <p:sldTgt/>
                                              </p:tgtEl>
                                            </p:cond>
                                          </p:endCondLst>
                                        </p:cTn>
                                        <p:tgtEl>
                                          <p:sndTgt r:embed="rId4" name="Onay tık.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left)">
                                      <p:cBhvr>
                                        <p:cTn id="92" dur="500"/>
                                        <p:tgtEl>
                                          <p:spTgt spid="25"/>
                                        </p:tgtEl>
                                      </p:cBhvr>
                                    </p:animEffect>
                                  </p:childTnLst>
                                  <p:subTnLst>
                                    <p:audio>
                                      <p:cMediaNode>
                                        <p:cTn display="0" masterRel="sameClick">
                                          <p:stCondLst>
                                            <p:cond evt="begin" delay="0">
                                              <p:tn val="9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3" grpId="0" animBg="1"/>
      <p:bldP spid="14" grpId="0" animBg="1"/>
      <p:bldP spid="15" grpId="0" animBg="1"/>
      <p:bldP spid="16" grpId="0" animBg="1"/>
      <p:bldP spid="18" grpId="0" animBg="1"/>
      <p:bldP spid="20" grpId="0"/>
      <p:bldP spid="22"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94FF">
                <a:alpha val="100000"/>
              </a:srgbClr>
            </a:gs>
            <a:gs pos="100000">
              <a:srgbClr val="003370">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4567644" y="7372376"/>
            <a:ext cx="9152712" cy="2169414"/>
          </a:xfrm>
          <a:custGeom>
            <a:avLst/>
            <a:gdLst/>
            <a:ahLst/>
            <a:cxnLst/>
            <a:rect l="l" t="t" r="r" b="b"/>
            <a:pathLst>
              <a:path w="9152712" h="2169414">
                <a:moveTo>
                  <a:pt x="0" y="0"/>
                </a:moveTo>
                <a:lnTo>
                  <a:pt x="9152712" y="0"/>
                </a:lnTo>
                <a:lnTo>
                  <a:pt x="9152712" y="2169414"/>
                </a:lnTo>
                <a:lnTo>
                  <a:pt x="0" y="2169414"/>
                </a:lnTo>
                <a:lnTo>
                  <a:pt x="0" y="0"/>
                </a:lnTo>
                <a:close/>
              </a:path>
            </a:pathLst>
          </a:custGeom>
          <a:blipFill>
            <a:blip r:embed="rId4"/>
            <a:stretch>
              <a:fillRect/>
            </a:stretch>
          </a:blipFill>
        </p:spPr>
        <p:txBody>
          <a:bodyPr/>
          <a:lstStyle/>
          <a:p>
            <a:pPr defTabSz="914445"/>
            <a:endParaRPr lang="tr-TR">
              <a:solidFill>
                <a:prstClr val="black"/>
              </a:solidFill>
              <a:latin typeface="Calibri"/>
            </a:endParaRPr>
          </a:p>
        </p:txBody>
      </p:sp>
      <p:sp>
        <p:nvSpPr>
          <p:cNvPr id="3" name="Freeform 3">
            <a:hlinkClick r:id="" action="ppaction://hlinkshowjump?jump=nextslide"/>
          </p:cNvPr>
          <p:cNvSpPr/>
          <p:nvPr/>
        </p:nvSpPr>
        <p:spPr>
          <a:xfrm>
            <a:off x="4409036" y="1852985"/>
            <a:ext cx="9469931" cy="5987099"/>
          </a:xfrm>
          <a:custGeom>
            <a:avLst/>
            <a:gdLst/>
            <a:ahLst/>
            <a:cxnLst/>
            <a:rect l="l" t="t" r="r" b="b"/>
            <a:pathLst>
              <a:path w="9469930" h="5987098">
                <a:moveTo>
                  <a:pt x="0" y="0"/>
                </a:moveTo>
                <a:lnTo>
                  <a:pt x="9469930" y="0"/>
                </a:lnTo>
                <a:lnTo>
                  <a:pt x="9469930" y="5987099"/>
                </a:lnTo>
                <a:lnTo>
                  <a:pt x="0" y="5987099"/>
                </a:lnTo>
                <a:lnTo>
                  <a:pt x="0" y="0"/>
                </a:lnTo>
                <a:close/>
              </a:path>
            </a:pathLst>
          </a:custGeom>
          <a:blipFill>
            <a:blip r:embed="rId5"/>
            <a:stretch>
              <a:fillRect l="-22896" r="-23141"/>
            </a:stretch>
          </a:blipFill>
        </p:spPr>
        <p:txBody>
          <a:bodyPr/>
          <a:lstStyle/>
          <a:p>
            <a:pPr defTabSz="914445"/>
            <a:endParaRPr lang="tr-TR" dirty="0">
              <a:solidFill>
                <a:prstClr val="black"/>
              </a:solidFill>
              <a:latin typeface="Calibri"/>
            </a:endParaRPr>
          </a:p>
        </p:txBody>
      </p:sp>
      <p:pic>
        <p:nvPicPr>
          <p:cNvPr id="4" name="Picture 4"/>
          <p:cNvPicPr>
            <a:picLocks noChangeAspect="1"/>
          </p:cNvPicPr>
          <p:nvPr/>
        </p:nvPicPr>
        <p:blipFill>
          <a:blip r:embed="rId6"/>
          <a:srcRect/>
          <a:stretch>
            <a:fillRect/>
          </a:stretch>
        </p:blipFill>
        <p:spPr>
          <a:xfrm>
            <a:off x="-1457971" y="-1004868"/>
            <a:ext cx="2915942" cy="2478551"/>
          </a:xfrm>
          <a:prstGeom prst="rect">
            <a:avLst/>
          </a:prstGeom>
        </p:spPr>
      </p:pic>
      <p:pic>
        <p:nvPicPr>
          <p:cNvPr id="5" name="Picture 5"/>
          <p:cNvPicPr>
            <a:picLocks noChangeAspect="1"/>
          </p:cNvPicPr>
          <p:nvPr/>
        </p:nvPicPr>
        <p:blipFill>
          <a:blip r:embed="rId6"/>
          <a:srcRect/>
          <a:stretch>
            <a:fillRect/>
          </a:stretch>
        </p:blipFill>
        <p:spPr>
          <a:xfrm>
            <a:off x="16830031" y="9047726"/>
            <a:ext cx="2915942" cy="2478551"/>
          </a:xfrm>
          <a:prstGeom prst="rect">
            <a:avLst/>
          </a:prstGeom>
        </p:spPr>
      </p:pic>
      <p:sp>
        <p:nvSpPr>
          <p:cNvPr id="6" name="Freeform 6">
            <a:hlinkClick r:id="" action="ppaction://hlinkshowjump?jump=nextslide"/>
          </p:cNvPr>
          <p:cNvSpPr/>
          <p:nvPr/>
        </p:nvSpPr>
        <p:spPr>
          <a:xfrm>
            <a:off x="5314818" y="2231765"/>
            <a:ext cx="7768653" cy="5069046"/>
          </a:xfrm>
          <a:custGeom>
            <a:avLst/>
            <a:gdLst/>
            <a:ahLst/>
            <a:cxnLst/>
            <a:rect l="l" t="t" r="r" b="b"/>
            <a:pathLst>
              <a:path w="7768653" h="5069046">
                <a:moveTo>
                  <a:pt x="0" y="0"/>
                </a:moveTo>
                <a:lnTo>
                  <a:pt x="7768652" y="0"/>
                </a:lnTo>
                <a:lnTo>
                  <a:pt x="7768652" y="5069046"/>
                </a:lnTo>
                <a:lnTo>
                  <a:pt x="0" y="5069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endParaRPr lang="tr-TR">
              <a:solidFill>
                <a:prstClr val="black"/>
              </a:solidFill>
              <a:latin typeface="Calibri"/>
            </a:endParaRPr>
          </a:p>
        </p:txBody>
      </p:sp>
      <p:grpSp>
        <p:nvGrpSpPr>
          <p:cNvPr id="7" name="Group 7"/>
          <p:cNvGrpSpPr/>
          <p:nvPr/>
        </p:nvGrpSpPr>
        <p:grpSpPr>
          <a:xfrm>
            <a:off x="7162800" y="342240"/>
            <a:ext cx="4463748" cy="1588723"/>
            <a:chOff x="1572461" y="-192881"/>
            <a:chExt cx="4336313" cy="1005645"/>
          </a:xfrm>
        </p:grpSpPr>
        <p:grpSp>
          <p:nvGrpSpPr>
            <p:cNvPr id="8" name="Group 8"/>
            <p:cNvGrpSpPr/>
            <p:nvPr/>
          </p:nvGrpSpPr>
          <p:grpSpPr>
            <a:xfrm>
              <a:off x="1598587" y="-192881"/>
              <a:ext cx="4310187" cy="1005645"/>
              <a:chOff x="0" y="-38100"/>
              <a:chExt cx="851395" cy="198646"/>
            </a:xfrm>
          </p:grpSpPr>
          <p:sp>
            <p:nvSpPr>
              <p:cNvPr id="9" name="Freeform 9"/>
              <p:cNvSpPr/>
              <p:nvPr/>
            </p:nvSpPr>
            <p:spPr>
              <a:xfrm>
                <a:off x="0" y="0"/>
                <a:ext cx="717690" cy="109011"/>
              </a:xfrm>
              <a:custGeom>
                <a:avLst/>
                <a:gdLst/>
                <a:ahLst/>
                <a:cxnLst/>
                <a:rect l="l" t="t" r="r" b="b"/>
                <a:pathLst>
                  <a:path w="851395" h="160546">
                    <a:moveTo>
                      <a:pt x="80273" y="0"/>
                    </a:moveTo>
                    <a:lnTo>
                      <a:pt x="771122" y="0"/>
                    </a:lnTo>
                    <a:cubicBezTo>
                      <a:pt x="792412" y="0"/>
                      <a:pt x="812829" y="8457"/>
                      <a:pt x="827884" y="23511"/>
                    </a:cubicBezTo>
                    <a:cubicBezTo>
                      <a:pt x="842938" y="38565"/>
                      <a:pt x="851395" y="58983"/>
                      <a:pt x="851395" y="80273"/>
                    </a:cubicBezTo>
                    <a:lnTo>
                      <a:pt x="851395" y="80273"/>
                    </a:lnTo>
                    <a:cubicBezTo>
                      <a:pt x="851395" y="101563"/>
                      <a:pt x="842938" y="121980"/>
                      <a:pt x="827884" y="137034"/>
                    </a:cubicBezTo>
                    <a:cubicBezTo>
                      <a:pt x="812829" y="152089"/>
                      <a:pt x="792412" y="160546"/>
                      <a:pt x="771122" y="160546"/>
                    </a:cubicBezTo>
                    <a:lnTo>
                      <a:pt x="80273" y="160546"/>
                    </a:lnTo>
                    <a:cubicBezTo>
                      <a:pt x="58983" y="160546"/>
                      <a:pt x="38565" y="152089"/>
                      <a:pt x="23511" y="137034"/>
                    </a:cubicBezTo>
                    <a:cubicBezTo>
                      <a:pt x="8457" y="121980"/>
                      <a:pt x="0" y="101563"/>
                      <a:pt x="0" y="80273"/>
                    </a:cubicBezTo>
                    <a:lnTo>
                      <a:pt x="0" y="80273"/>
                    </a:lnTo>
                    <a:cubicBezTo>
                      <a:pt x="0" y="58983"/>
                      <a:pt x="8457" y="38565"/>
                      <a:pt x="23511" y="23511"/>
                    </a:cubicBezTo>
                    <a:cubicBezTo>
                      <a:pt x="38565" y="8457"/>
                      <a:pt x="58983" y="0"/>
                      <a:pt x="80273" y="0"/>
                    </a:cubicBezTo>
                    <a:close/>
                  </a:path>
                </a:pathLst>
              </a:custGeom>
              <a:solidFill>
                <a:srgbClr val="FF0000"/>
              </a:solidFill>
            </p:spPr>
            <p:txBody>
              <a:bodyPr/>
              <a:lstStyle/>
              <a:p>
                <a:pPr defTabSz="914445"/>
                <a:endParaRPr lang="tr-TR">
                  <a:solidFill>
                    <a:prstClr val="black"/>
                  </a:solidFill>
                  <a:latin typeface="Calibri"/>
                </a:endParaRPr>
              </a:p>
            </p:txBody>
          </p:sp>
          <p:sp>
            <p:nvSpPr>
              <p:cNvPr id="10" name="TextBox 10"/>
              <p:cNvSpPr txBox="1"/>
              <p:nvPr/>
            </p:nvSpPr>
            <p:spPr>
              <a:xfrm>
                <a:off x="0" y="-38100"/>
                <a:ext cx="851395" cy="19864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1" name="TextBox 11"/>
            <p:cNvSpPr txBox="1"/>
            <p:nvPr/>
          </p:nvSpPr>
          <p:spPr>
            <a:xfrm>
              <a:off x="1572461" y="137886"/>
              <a:ext cx="3633302" cy="329244"/>
            </a:xfrm>
            <a:prstGeom prst="rect">
              <a:avLst/>
            </a:prstGeom>
          </p:spPr>
          <p:txBody>
            <a:bodyPr wrap="square" lIns="0" tIns="0" rIns="0" bIns="0" rtlCol="0" anchor="t">
              <a:spAutoFit/>
            </a:bodyPr>
            <a:lstStyle/>
            <a:p>
              <a:pPr algn="ctr" defTabSz="914445">
                <a:lnSpc>
                  <a:spcPts val="3990"/>
                </a:lnSpc>
              </a:pPr>
              <a:r>
                <a:rPr lang="en-US" sz="4001" dirty="0">
                  <a:solidFill>
                    <a:srgbClr val="FFFFFF"/>
                  </a:solidFill>
                  <a:latin typeface="Calibri"/>
                  <a:ea typeface="League Spartan"/>
                  <a:cs typeface="League Spartan"/>
                  <a:sym typeface="League Spartan"/>
                </a:rPr>
                <a:t>Video </a:t>
              </a:r>
              <a:r>
                <a:rPr lang="en-US" sz="4001" dirty="0" err="1">
                  <a:solidFill>
                    <a:srgbClr val="FFFFFF"/>
                  </a:solidFill>
                  <a:latin typeface="Calibri"/>
                  <a:ea typeface="League Spartan"/>
                  <a:cs typeface="League Spartan"/>
                  <a:sym typeface="League Spartan"/>
                </a:rPr>
                <a:t>izliyoruz</a:t>
              </a:r>
              <a:endParaRPr lang="en-US" sz="4001" dirty="0">
                <a:solidFill>
                  <a:srgbClr val="FFFFFF"/>
                </a:solidFill>
                <a:latin typeface="Calibri"/>
                <a:ea typeface="League Spartan"/>
                <a:cs typeface="League Spartan"/>
                <a:sym typeface="League Spartan"/>
              </a:endParaRPr>
            </a:p>
          </p:txBody>
        </p:sp>
      </p:grpSp>
      <p:sp>
        <p:nvSpPr>
          <p:cNvPr id="12" name="Freeform 12"/>
          <p:cNvSpPr/>
          <p:nvPr/>
        </p:nvSpPr>
        <p:spPr>
          <a:xfrm>
            <a:off x="4722222" y="8257781"/>
            <a:ext cx="8843556" cy="1164432"/>
          </a:xfrm>
          <a:custGeom>
            <a:avLst/>
            <a:gdLst/>
            <a:ahLst/>
            <a:cxnLst/>
            <a:rect l="l" t="t" r="r" b="b"/>
            <a:pathLst>
              <a:path w="9311321" h="1385059">
                <a:moveTo>
                  <a:pt x="0" y="0"/>
                </a:moveTo>
                <a:lnTo>
                  <a:pt x="9311321" y="0"/>
                </a:lnTo>
                <a:lnTo>
                  <a:pt x="9311321" y="1385059"/>
                </a:lnTo>
                <a:lnTo>
                  <a:pt x="0" y="13850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45"/>
            <a:endParaRPr lang="tr-TR">
              <a:solidFill>
                <a:prstClr val="black"/>
              </a:solidFill>
              <a:latin typeface="Calibri"/>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3" name="Kur’an Mucizeler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8442038" cy="10373646"/>
          </a:xfrm>
          <a:prstGeom prst="rect">
            <a:avLst/>
          </a:prstGeom>
        </p:spPr>
      </p:pic>
    </p:spTree>
    <p:custDataLst>
      <p:tags r:id="rId1"/>
    </p:custDataLst>
    <p:extLst>
      <p:ext uri="{BB962C8B-B14F-4D97-AF65-F5344CB8AC3E}">
        <p14:creationId xmlns:p14="http://schemas.microsoft.com/office/powerpoint/2010/main" val="417591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9" name="Freeform 3">
            <a:extLst>
              <a:ext uri="{FF2B5EF4-FFF2-40B4-BE49-F238E27FC236}">
                <a16:creationId xmlns:a16="http://schemas.microsoft.com/office/drawing/2014/main" id="{D98E68EE-21CC-A269-FDD7-77E0D2A2A57F}"/>
              </a:ext>
            </a:extLst>
          </p:cNvPr>
          <p:cNvSpPr/>
          <p:nvPr/>
        </p:nvSpPr>
        <p:spPr>
          <a:xfrm>
            <a:off x="296602" y="2656832"/>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0" name="Grup 39">
            <a:extLst>
              <a:ext uri="{FF2B5EF4-FFF2-40B4-BE49-F238E27FC236}">
                <a16:creationId xmlns:a16="http://schemas.microsoft.com/office/drawing/2014/main" id="{19C1912C-6890-A115-832C-0F3C442F9F12}"/>
              </a:ext>
            </a:extLst>
          </p:cNvPr>
          <p:cNvGrpSpPr/>
          <p:nvPr/>
        </p:nvGrpSpPr>
        <p:grpSpPr>
          <a:xfrm>
            <a:off x="296601" y="2310631"/>
            <a:ext cx="606727" cy="692401"/>
            <a:chOff x="0" y="1838262"/>
            <a:chExt cx="744869" cy="723435"/>
          </a:xfrm>
        </p:grpSpPr>
        <p:sp>
          <p:nvSpPr>
            <p:cNvPr id="41" name="Freeform 8">
              <a:extLst>
                <a:ext uri="{FF2B5EF4-FFF2-40B4-BE49-F238E27FC236}">
                  <a16:creationId xmlns:a16="http://schemas.microsoft.com/office/drawing/2014/main" id="{35091F1A-8535-EB76-52A8-27F8AC69F4E0}"/>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9">
              <a:extLst>
                <a:ext uri="{FF2B5EF4-FFF2-40B4-BE49-F238E27FC236}">
                  <a16:creationId xmlns:a16="http://schemas.microsoft.com/office/drawing/2014/main" id="{7794E0DA-7386-BC25-DC77-B8DDF665CA3B}"/>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2</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44" name="Dikdörtgen: Köşeleri Yuvarlatılmış 43">
            <a:extLst>
              <a:ext uri="{FF2B5EF4-FFF2-40B4-BE49-F238E27FC236}">
                <a16:creationId xmlns:a16="http://schemas.microsoft.com/office/drawing/2014/main" id="{018306E6-9BFF-D7C8-3653-B298C54C8372}"/>
              </a:ext>
            </a:extLst>
          </p:cNvPr>
          <p:cNvSpPr/>
          <p:nvPr/>
        </p:nvSpPr>
        <p:spPr>
          <a:xfrm>
            <a:off x="899598" y="2825808"/>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Vahiy, Allah’ın peygamberleriyle haberleşme yoludur.</a:t>
            </a:r>
            <a:endParaRPr kumimoji="0" lang="tr-TR" sz="18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17" name="D">
            <a:extLst>
              <a:ext uri="{FF2B5EF4-FFF2-40B4-BE49-F238E27FC236}">
                <a16:creationId xmlns:a16="http://schemas.microsoft.com/office/drawing/2014/main" id="{E0430824-D1B6-7CCA-EE9E-CCA68E90805C}"/>
              </a:ext>
            </a:extLst>
          </p:cNvPr>
          <p:cNvSpPr/>
          <p:nvPr/>
        </p:nvSpPr>
        <p:spPr>
          <a:xfrm>
            <a:off x="14619514" y="2794291"/>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18" name="Y">
            <a:extLst>
              <a:ext uri="{FF2B5EF4-FFF2-40B4-BE49-F238E27FC236}">
                <a16:creationId xmlns:a16="http://schemas.microsoft.com/office/drawing/2014/main" id="{E55A7E35-F9FB-0DB8-0868-233C37231541}"/>
              </a:ext>
            </a:extLst>
          </p:cNvPr>
          <p:cNvSpPr/>
          <p:nvPr/>
        </p:nvSpPr>
        <p:spPr>
          <a:xfrm>
            <a:off x="15716592" y="2794291"/>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grpSp>
        <p:nvGrpSpPr>
          <p:cNvPr id="82" name="Grup 81">
            <a:extLst>
              <a:ext uri="{FF2B5EF4-FFF2-40B4-BE49-F238E27FC236}">
                <a16:creationId xmlns:a16="http://schemas.microsoft.com/office/drawing/2014/main" id="{8C275722-B7A6-E7F1-4051-31314497618D}"/>
              </a:ext>
            </a:extLst>
          </p:cNvPr>
          <p:cNvGrpSpPr/>
          <p:nvPr/>
        </p:nvGrpSpPr>
        <p:grpSpPr>
          <a:xfrm>
            <a:off x="5520692" y="53839"/>
            <a:ext cx="7525149" cy="646331"/>
            <a:chOff x="3030830" y="-93490"/>
            <a:chExt cx="7525149" cy="646331"/>
          </a:xfrm>
        </p:grpSpPr>
        <p:sp>
          <p:nvSpPr>
            <p:cNvPr id="80" name="Metin kutusu 79">
              <a:extLst>
                <a:ext uri="{FF2B5EF4-FFF2-40B4-BE49-F238E27FC236}">
                  <a16:creationId xmlns:a16="http://schemas.microsoft.com/office/drawing/2014/main" id="{380E1C00-1B2C-258F-EC38-DE2A55CADA83}"/>
                </a:ext>
              </a:extLst>
            </p:cNvPr>
            <p:cNvSpPr txBox="1"/>
            <p:nvPr/>
          </p:nvSpPr>
          <p:spPr>
            <a:xfrm>
              <a:off x="3030830" y="-93490"/>
              <a:ext cx="752514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Doğru ve yanlış etkinliğini yapalım.</a:t>
              </a:r>
            </a:p>
          </p:txBody>
        </p:sp>
        <p:sp>
          <p:nvSpPr>
            <p:cNvPr id="81" name="Freeform 35">
              <a:extLst>
                <a:ext uri="{FF2B5EF4-FFF2-40B4-BE49-F238E27FC236}">
                  <a16:creationId xmlns:a16="http://schemas.microsoft.com/office/drawing/2014/main" id="{DD13B00E-75DD-C29F-3FBD-2487F9755505}"/>
                </a:ext>
              </a:extLst>
            </p:cNvPr>
            <p:cNvSpPr/>
            <p:nvPr/>
          </p:nvSpPr>
          <p:spPr>
            <a:xfrm rot="20444029">
              <a:off x="9555393" y="38666"/>
              <a:ext cx="457423" cy="391369"/>
            </a:xfrm>
            <a:custGeom>
              <a:avLst/>
              <a:gdLst/>
              <a:ahLst/>
              <a:cxnLst/>
              <a:rect l="l" t="t" r="r" b="b"/>
              <a:pathLst>
                <a:path w="808968" h="808968">
                  <a:moveTo>
                    <a:pt x="0" y="0"/>
                  </a:moveTo>
                  <a:lnTo>
                    <a:pt x="808968" y="0"/>
                  </a:lnTo>
                  <a:lnTo>
                    <a:pt x="808968" y="808968"/>
                  </a:lnTo>
                  <a:lnTo>
                    <a:pt x="0" y="808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3" name="X">
            <a:extLst>
              <a:ext uri="{FF2B5EF4-FFF2-40B4-BE49-F238E27FC236}">
                <a16:creationId xmlns:a16="http://schemas.microsoft.com/office/drawing/2014/main" id="{41F27E60-2574-AD27-718E-B67ED17E3FB3}"/>
              </a:ext>
            </a:extLst>
          </p:cNvPr>
          <p:cNvSpPr/>
          <p:nvPr/>
        </p:nvSpPr>
        <p:spPr>
          <a:xfrm>
            <a:off x="16890764" y="2792220"/>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nay">
            <a:extLst>
              <a:ext uri="{FF2B5EF4-FFF2-40B4-BE49-F238E27FC236}">
                <a16:creationId xmlns:a16="http://schemas.microsoft.com/office/drawing/2014/main" id="{2A9C7B32-3F05-9B93-FF70-F37525629A1B}"/>
              </a:ext>
            </a:extLst>
          </p:cNvPr>
          <p:cNvSpPr/>
          <p:nvPr/>
        </p:nvSpPr>
        <p:spPr>
          <a:xfrm>
            <a:off x="16831058" y="2487856"/>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8" name="Grup 137">
            <a:extLst>
              <a:ext uri="{FF2B5EF4-FFF2-40B4-BE49-F238E27FC236}">
                <a16:creationId xmlns:a16="http://schemas.microsoft.com/office/drawing/2014/main" id="{3C1247A9-1407-3025-E7B4-9B7876D47E08}"/>
              </a:ext>
            </a:extLst>
          </p:cNvPr>
          <p:cNvGrpSpPr/>
          <p:nvPr/>
        </p:nvGrpSpPr>
        <p:grpSpPr>
          <a:xfrm>
            <a:off x="274830" y="383261"/>
            <a:ext cx="16532713" cy="1629119"/>
            <a:chOff x="307487" y="219770"/>
            <a:chExt cx="16532713" cy="1629119"/>
          </a:xfrm>
        </p:grpSpPr>
        <p:sp>
          <p:nvSpPr>
            <p:cNvPr id="139" name="Freeform 3">
              <a:extLst>
                <a:ext uri="{FF2B5EF4-FFF2-40B4-BE49-F238E27FC236}">
                  <a16:creationId xmlns:a16="http://schemas.microsoft.com/office/drawing/2014/main" id="{EB8C0879-E68A-C83D-A64B-98A6AE02D5BD}"/>
                </a:ext>
              </a:extLst>
            </p:cNvPr>
            <p:cNvSpPr/>
            <p:nvPr/>
          </p:nvSpPr>
          <p:spPr>
            <a:xfrm>
              <a:off x="307488" y="565971"/>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40" name="Grup 139">
              <a:extLst>
                <a:ext uri="{FF2B5EF4-FFF2-40B4-BE49-F238E27FC236}">
                  <a16:creationId xmlns:a16="http://schemas.microsoft.com/office/drawing/2014/main" id="{38443618-81F9-C283-71E4-F9D62923533B}"/>
                </a:ext>
              </a:extLst>
            </p:cNvPr>
            <p:cNvGrpSpPr/>
            <p:nvPr/>
          </p:nvGrpSpPr>
          <p:grpSpPr>
            <a:xfrm>
              <a:off x="307487" y="219770"/>
              <a:ext cx="606727" cy="692401"/>
              <a:chOff x="0" y="1838262"/>
              <a:chExt cx="744869" cy="723435"/>
            </a:xfrm>
          </p:grpSpPr>
          <p:sp>
            <p:nvSpPr>
              <p:cNvPr id="142" name="Freeform 8">
                <a:extLst>
                  <a:ext uri="{FF2B5EF4-FFF2-40B4-BE49-F238E27FC236}">
                    <a16:creationId xmlns:a16="http://schemas.microsoft.com/office/drawing/2014/main" id="{C2D8390D-C2C4-17C5-194A-FB7A33B6B099}"/>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 name="TextBox 49">
                <a:extLst>
                  <a:ext uri="{FF2B5EF4-FFF2-40B4-BE49-F238E27FC236}">
                    <a16:creationId xmlns:a16="http://schemas.microsoft.com/office/drawing/2014/main" id="{2EA2044C-9B73-3E07-49FC-0180C0B836DC}"/>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1</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41" name="Dikdörtgen: Köşeleri Yuvarlatılmış 140">
              <a:extLst>
                <a:ext uri="{FF2B5EF4-FFF2-40B4-BE49-F238E27FC236}">
                  <a16:creationId xmlns:a16="http://schemas.microsoft.com/office/drawing/2014/main" id="{6C7C2C9E-B106-3952-F138-B871A2EB99C4}"/>
                </a:ext>
              </a:extLst>
            </p:cNvPr>
            <p:cNvSpPr/>
            <p:nvPr/>
          </p:nvSpPr>
          <p:spPr>
            <a:xfrm>
              <a:off x="910484" y="734947"/>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 </a:t>
              </a:r>
              <a:r>
                <a:rPr lang="tr-TR" sz="3600" dirty="0">
                  <a:solidFill>
                    <a:prstClr val="black"/>
                  </a:solidFill>
                  <a:latin typeface="Calibri"/>
                </a:rPr>
                <a:t>Vahiy </a:t>
              </a:r>
              <a:r>
                <a:rPr kumimoji="0" lang="tr-TR" sz="3600" b="0" i="0" u="none" strike="noStrike" kern="1200" cap="none" spc="0" normalizeH="0" baseline="0" noProof="0" dirty="0">
                  <a:ln>
                    <a:noFill/>
                  </a:ln>
                  <a:solidFill>
                    <a:prstClr val="black"/>
                  </a:solidFill>
                  <a:effectLst/>
                  <a:uLnTx/>
                  <a:uFillTx/>
                  <a:latin typeface="Calibri"/>
                  <a:ea typeface="+mn-ea"/>
                  <a:cs typeface="+mn-cs"/>
                </a:rPr>
                <a:t>sadece ibadetlerle ilgili bilgiler veriyor.</a:t>
              </a:r>
            </a:p>
          </p:txBody>
        </p:sp>
      </p:grpSp>
      <p:sp>
        <p:nvSpPr>
          <p:cNvPr id="144" name="D">
            <a:extLst>
              <a:ext uri="{FF2B5EF4-FFF2-40B4-BE49-F238E27FC236}">
                <a16:creationId xmlns:a16="http://schemas.microsoft.com/office/drawing/2014/main" id="{3D956D6A-8C2F-F0B3-6775-2764B041A275}"/>
              </a:ext>
            </a:extLst>
          </p:cNvPr>
          <p:cNvSpPr/>
          <p:nvPr/>
        </p:nvSpPr>
        <p:spPr>
          <a:xfrm>
            <a:off x="14597743" y="866921"/>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145" name="Y">
            <a:extLst>
              <a:ext uri="{FF2B5EF4-FFF2-40B4-BE49-F238E27FC236}">
                <a16:creationId xmlns:a16="http://schemas.microsoft.com/office/drawing/2014/main" id="{19080DC9-688B-D19C-6512-5B1224651CB0}"/>
              </a:ext>
            </a:extLst>
          </p:cNvPr>
          <p:cNvSpPr/>
          <p:nvPr/>
        </p:nvSpPr>
        <p:spPr>
          <a:xfrm>
            <a:off x="15694821" y="866921"/>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149" name="X">
            <a:extLst>
              <a:ext uri="{FF2B5EF4-FFF2-40B4-BE49-F238E27FC236}">
                <a16:creationId xmlns:a16="http://schemas.microsoft.com/office/drawing/2014/main" id="{B7F3A411-EF86-F23B-CEE4-37A3986CB6EC}"/>
              </a:ext>
            </a:extLst>
          </p:cNvPr>
          <p:cNvSpPr/>
          <p:nvPr/>
        </p:nvSpPr>
        <p:spPr>
          <a:xfrm>
            <a:off x="16868993" y="864850"/>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nay">
            <a:extLst>
              <a:ext uri="{FF2B5EF4-FFF2-40B4-BE49-F238E27FC236}">
                <a16:creationId xmlns:a16="http://schemas.microsoft.com/office/drawing/2014/main" id="{0682153D-B6DB-507D-33E6-F94353E0FFB4}"/>
              </a:ext>
            </a:extLst>
          </p:cNvPr>
          <p:cNvSpPr/>
          <p:nvPr/>
        </p:nvSpPr>
        <p:spPr>
          <a:xfrm>
            <a:off x="16809287" y="560486"/>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nay">
            <a:extLst>
              <a:ext uri="{FF2B5EF4-FFF2-40B4-BE49-F238E27FC236}">
                <a16:creationId xmlns:a16="http://schemas.microsoft.com/office/drawing/2014/main" id="{5BB74A5A-EA76-57F1-2BBD-29F33D8FF8CD}"/>
              </a:ext>
            </a:extLst>
          </p:cNvPr>
          <p:cNvSpPr/>
          <p:nvPr/>
        </p:nvSpPr>
        <p:spPr>
          <a:xfrm>
            <a:off x="16831058" y="8474905"/>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3">
            <a:extLst>
              <a:ext uri="{FF2B5EF4-FFF2-40B4-BE49-F238E27FC236}">
                <a16:creationId xmlns:a16="http://schemas.microsoft.com/office/drawing/2014/main" id="{6A429D6C-2BE9-4B24-5759-1CDB18646A7D}"/>
              </a:ext>
            </a:extLst>
          </p:cNvPr>
          <p:cNvSpPr/>
          <p:nvPr/>
        </p:nvSpPr>
        <p:spPr>
          <a:xfrm>
            <a:off x="274831" y="8643881"/>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7" name="Grup 26">
            <a:extLst>
              <a:ext uri="{FF2B5EF4-FFF2-40B4-BE49-F238E27FC236}">
                <a16:creationId xmlns:a16="http://schemas.microsoft.com/office/drawing/2014/main" id="{EC412BC2-27E4-6D86-2EA9-2D83CC201CC1}"/>
              </a:ext>
            </a:extLst>
          </p:cNvPr>
          <p:cNvGrpSpPr/>
          <p:nvPr/>
        </p:nvGrpSpPr>
        <p:grpSpPr>
          <a:xfrm>
            <a:off x="274830" y="8297680"/>
            <a:ext cx="606727" cy="692401"/>
            <a:chOff x="0" y="1838262"/>
            <a:chExt cx="744869" cy="723435"/>
          </a:xfrm>
        </p:grpSpPr>
        <p:sp>
          <p:nvSpPr>
            <p:cNvPr id="28" name="Freeform 8">
              <a:extLst>
                <a:ext uri="{FF2B5EF4-FFF2-40B4-BE49-F238E27FC236}">
                  <a16:creationId xmlns:a16="http://schemas.microsoft.com/office/drawing/2014/main" id="{9755CFB9-0E96-E6A1-77D8-0AD4DA39BAB5}"/>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49">
              <a:extLst>
                <a:ext uri="{FF2B5EF4-FFF2-40B4-BE49-F238E27FC236}">
                  <a16:creationId xmlns:a16="http://schemas.microsoft.com/office/drawing/2014/main" id="{08E4610D-3177-EEAE-4CE1-C436844B9D8D}"/>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5</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30" name="Dikdörtgen: Köşeleri Yuvarlatılmış 29">
            <a:extLst>
              <a:ext uri="{FF2B5EF4-FFF2-40B4-BE49-F238E27FC236}">
                <a16:creationId xmlns:a16="http://schemas.microsoft.com/office/drawing/2014/main" id="{0E4BFF40-53E2-D9A8-9290-8FE8D432273C}"/>
              </a:ext>
            </a:extLst>
          </p:cNvPr>
          <p:cNvSpPr/>
          <p:nvPr/>
        </p:nvSpPr>
        <p:spPr>
          <a:xfrm>
            <a:off x="877827" y="8812857"/>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err="1">
                <a:ln>
                  <a:noFill/>
                </a:ln>
                <a:solidFill>
                  <a:schemeClr val="tx1"/>
                </a:solidFill>
                <a:effectLst/>
                <a:uLnTx/>
                <a:uFillTx/>
                <a:latin typeface="Aptos" panose="020B0004020202020204" pitchFamily="34" charset="0"/>
                <a:ea typeface="Aptos" panose="020B0004020202020204" pitchFamily="34" charset="0"/>
                <a:cs typeface="Arial" panose="020B0604020202020204" pitchFamily="34" charset="0"/>
              </a:rPr>
              <a:t>Kur'ân</a:t>
            </a:r>
            <a:r>
              <a:rPr kumimoji="0" lang="tr-TR" sz="3600" b="0" i="0" u="none" strike="noStrike" kern="12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Arial" panose="020B0604020202020204" pitchFamily="34" charset="0"/>
              </a:rPr>
              <a:t> ı kerim </a:t>
            </a:r>
            <a:r>
              <a:rPr lang="tr-TR" sz="3600" dirty="0">
                <a:solidFill>
                  <a:schemeClr val="tx1"/>
                </a:solidFill>
                <a:latin typeface="Aptos" panose="020B0004020202020204" pitchFamily="34" charset="0"/>
                <a:ea typeface="Aptos" panose="020B0004020202020204" pitchFamily="34" charset="0"/>
                <a:cs typeface="Arial" panose="020B0604020202020204" pitchFamily="34" charset="0"/>
              </a:rPr>
              <a:t>A</a:t>
            </a:r>
            <a:r>
              <a:rPr kumimoji="0" lang="tr-TR" sz="3600" b="0" i="0" u="none" strike="noStrike" kern="1200" cap="none" spc="0" normalizeH="0" baseline="0" noProof="0" dirty="0" err="1">
                <a:ln>
                  <a:noFill/>
                </a:ln>
                <a:solidFill>
                  <a:schemeClr val="tx1"/>
                </a:solidFill>
                <a:effectLst/>
                <a:uLnTx/>
                <a:uFillTx/>
                <a:latin typeface="Aptos" panose="020B0004020202020204" pitchFamily="34" charset="0"/>
                <a:ea typeface="Aptos" panose="020B0004020202020204" pitchFamily="34" charset="0"/>
                <a:cs typeface="Arial" panose="020B0604020202020204" pitchFamily="34" charset="0"/>
              </a:rPr>
              <a:t>llah’tan</a:t>
            </a:r>
            <a:r>
              <a:rPr kumimoji="0" lang="tr-TR" sz="3600" b="0" i="0" u="none" strike="noStrike" kern="12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Arial" panose="020B0604020202020204" pitchFamily="34" charset="0"/>
              </a:rPr>
              <a:t> (c. c.)  gelen bir vahiydir</a:t>
            </a:r>
            <a:r>
              <a:rPr kumimoji="0" lang="tr-TR" sz="1800" b="0" i="0" u="none" strike="noStrike" kern="12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Arial" panose="020B0604020202020204" pitchFamily="34" charset="0"/>
              </a:rPr>
              <a:t>.</a:t>
            </a:r>
          </a:p>
        </p:txBody>
      </p:sp>
      <p:sp>
        <p:nvSpPr>
          <p:cNvPr id="31" name="ddddd">
            <a:extLst>
              <a:ext uri="{FF2B5EF4-FFF2-40B4-BE49-F238E27FC236}">
                <a16:creationId xmlns:a16="http://schemas.microsoft.com/office/drawing/2014/main" id="{434D3071-01E2-0177-759A-187F1258F6A5}"/>
              </a:ext>
            </a:extLst>
          </p:cNvPr>
          <p:cNvSpPr/>
          <p:nvPr/>
        </p:nvSpPr>
        <p:spPr>
          <a:xfrm>
            <a:off x="14597743" y="8781340"/>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32" name="Y">
            <a:extLst>
              <a:ext uri="{FF2B5EF4-FFF2-40B4-BE49-F238E27FC236}">
                <a16:creationId xmlns:a16="http://schemas.microsoft.com/office/drawing/2014/main" id="{3B91D227-87A1-BD17-8931-6CA7EDF7638C}"/>
              </a:ext>
            </a:extLst>
          </p:cNvPr>
          <p:cNvSpPr/>
          <p:nvPr/>
        </p:nvSpPr>
        <p:spPr>
          <a:xfrm>
            <a:off x="15694821" y="8781340"/>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33" name="X">
            <a:extLst>
              <a:ext uri="{FF2B5EF4-FFF2-40B4-BE49-F238E27FC236}">
                <a16:creationId xmlns:a16="http://schemas.microsoft.com/office/drawing/2014/main" id="{94DCE2E1-BE59-B674-89E2-462E6395C119}"/>
              </a:ext>
            </a:extLst>
          </p:cNvPr>
          <p:cNvSpPr/>
          <p:nvPr/>
        </p:nvSpPr>
        <p:spPr>
          <a:xfrm>
            <a:off x="16807543" y="8726324"/>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
            <a:extLst>
              <a:ext uri="{FF2B5EF4-FFF2-40B4-BE49-F238E27FC236}">
                <a16:creationId xmlns:a16="http://schemas.microsoft.com/office/drawing/2014/main" id="{CB1318DD-FD92-3D62-DBB9-D9677E2C64B6}"/>
              </a:ext>
            </a:extLst>
          </p:cNvPr>
          <p:cNvSpPr/>
          <p:nvPr/>
        </p:nvSpPr>
        <p:spPr>
          <a:xfrm>
            <a:off x="296602" y="6636722"/>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 name="Grup 35">
            <a:extLst>
              <a:ext uri="{FF2B5EF4-FFF2-40B4-BE49-F238E27FC236}">
                <a16:creationId xmlns:a16="http://schemas.microsoft.com/office/drawing/2014/main" id="{BC0A2F7D-D97A-40D5-EBC3-CBCA0AD1DA5F}"/>
              </a:ext>
            </a:extLst>
          </p:cNvPr>
          <p:cNvGrpSpPr/>
          <p:nvPr/>
        </p:nvGrpSpPr>
        <p:grpSpPr>
          <a:xfrm>
            <a:off x="296601" y="6290521"/>
            <a:ext cx="606727" cy="692401"/>
            <a:chOff x="0" y="1838262"/>
            <a:chExt cx="744869" cy="723435"/>
          </a:xfrm>
        </p:grpSpPr>
        <p:sp>
          <p:nvSpPr>
            <p:cNvPr id="37" name="Freeform 8">
              <a:extLst>
                <a:ext uri="{FF2B5EF4-FFF2-40B4-BE49-F238E27FC236}">
                  <a16:creationId xmlns:a16="http://schemas.microsoft.com/office/drawing/2014/main" id="{B2A63F1E-69ED-E9A8-8525-E9EA7A0993B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49">
              <a:extLst>
                <a:ext uri="{FF2B5EF4-FFF2-40B4-BE49-F238E27FC236}">
                  <a16:creationId xmlns:a16="http://schemas.microsoft.com/office/drawing/2014/main" id="{D892CB7E-CCA5-B1A9-6ED6-3C692C8A1BBB}"/>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4</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43" name="Dikdörtgen: Köşeleri Yuvarlatılmış 42">
            <a:extLst>
              <a:ext uri="{FF2B5EF4-FFF2-40B4-BE49-F238E27FC236}">
                <a16:creationId xmlns:a16="http://schemas.microsoft.com/office/drawing/2014/main" id="{01286474-9B4C-5393-90DA-18B9FA5E50DE}"/>
              </a:ext>
            </a:extLst>
          </p:cNvPr>
          <p:cNvSpPr/>
          <p:nvPr/>
        </p:nvSpPr>
        <p:spPr>
          <a:xfrm>
            <a:off x="899598" y="6805698"/>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Arial" panose="020B0604020202020204" pitchFamily="34" charset="0"/>
              </a:rPr>
              <a:t>Vallahi </a:t>
            </a:r>
            <a:r>
              <a:rPr lang="tr-TR" sz="3200" dirty="0">
                <a:solidFill>
                  <a:schemeClr val="tx1"/>
                </a:solidFill>
                <a:latin typeface="Aptos" panose="020B0004020202020204" pitchFamily="34" charset="0"/>
                <a:ea typeface="Aptos" panose="020B0004020202020204" pitchFamily="34" charset="0"/>
                <a:cs typeface="Arial" panose="020B0604020202020204" pitchFamily="34" charset="0"/>
              </a:rPr>
              <a:t>A</a:t>
            </a:r>
            <a:r>
              <a:rPr kumimoji="0" lang="tr-TR" sz="3200" b="0" i="0" u="none" strike="noStrike" kern="1200" cap="none" spc="0" normalizeH="0" baseline="0" noProof="0" dirty="0" err="1">
                <a:ln>
                  <a:noFill/>
                </a:ln>
                <a:solidFill>
                  <a:schemeClr val="tx1"/>
                </a:solidFill>
                <a:effectLst/>
                <a:uLnTx/>
                <a:uFillTx/>
                <a:latin typeface="Aptos" panose="020B0004020202020204" pitchFamily="34" charset="0"/>
                <a:ea typeface="Aptos" panose="020B0004020202020204" pitchFamily="34" charset="0"/>
                <a:cs typeface="Arial" panose="020B0604020202020204" pitchFamily="34" charset="0"/>
              </a:rPr>
              <a:t>llah’ın</a:t>
            </a:r>
            <a:r>
              <a:rPr kumimoji="0" lang="tr-TR" sz="3200" b="0" i="0" u="none" strike="noStrike" kern="12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Arial" panose="020B0604020202020204" pitchFamily="34" charset="0"/>
              </a:rPr>
              <a:t> (c. c.) mesajlarını içerir.</a:t>
            </a:r>
          </a:p>
        </p:txBody>
      </p:sp>
      <p:sp>
        <p:nvSpPr>
          <p:cNvPr id="45" name="D">
            <a:extLst>
              <a:ext uri="{FF2B5EF4-FFF2-40B4-BE49-F238E27FC236}">
                <a16:creationId xmlns:a16="http://schemas.microsoft.com/office/drawing/2014/main" id="{33627320-F07E-5CE4-A713-9119C9A4CC05}"/>
              </a:ext>
            </a:extLst>
          </p:cNvPr>
          <p:cNvSpPr/>
          <p:nvPr/>
        </p:nvSpPr>
        <p:spPr>
          <a:xfrm>
            <a:off x="14619514" y="6774181"/>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46" name="Y">
            <a:extLst>
              <a:ext uri="{FF2B5EF4-FFF2-40B4-BE49-F238E27FC236}">
                <a16:creationId xmlns:a16="http://schemas.microsoft.com/office/drawing/2014/main" id="{03D58105-34FE-76E1-D23A-2BD966FC3F56}"/>
              </a:ext>
            </a:extLst>
          </p:cNvPr>
          <p:cNvSpPr/>
          <p:nvPr/>
        </p:nvSpPr>
        <p:spPr>
          <a:xfrm>
            <a:off x="15716592" y="6774181"/>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47" name="X">
            <a:extLst>
              <a:ext uri="{FF2B5EF4-FFF2-40B4-BE49-F238E27FC236}">
                <a16:creationId xmlns:a16="http://schemas.microsoft.com/office/drawing/2014/main" id="{261ACE04-4629-00B5-5B45-A9B735EA8761}"/>
              </a:ext>
            </a:extLst>
          </p:cNvPr>
          <p:cNvSpPr/>
          <p:nvPr/>
        </p:nvSpPr>
        <p:spPr>
          <a:xfrm>
            <a:off x="16890764" y="6772110"/>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nay">
            <a:extLst>
              <a:ext uri="{FF2B5EF4-FFF2-40B4-BE49-F238E27FC236}">
                <a16:creationId xmlns:a16="http://schemas.microsoft.com/office/drawing/2014/main" id="{BC8FDBCE-1330-FF3A-28C3-80F1CFA500A6}"/>
              </a:ext>
            </a:extLst>
          </p:cNvPr>
          <p:cNvSpPr/>
          <p:nvPr/>
        </p:nvSpPr>
        <p:spPr>
          <a:xfrm>
            <a:off x="16831058" y="6467746"/>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Eylem Düğmesi: İleriye Git veya Sonrakine Git 48">
            <a:hlinkClick r:id="" action="ppaction://hlinkshowjump?jump=nextslide" highlightClick="1"/>
            <a:extLst>
              <a:ext uri="{FF2B5EF4-FFF2-40B4-BE49-F238E27FC236}">
                <a16:creationId xmlns:a16="http://schemas.microsoft.com/office/drawing/2014/main" id="{5B6BFBF8-35D0-1C5E-B7D6-E19A6219CB25}"/>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Eylem Düğmesi: Geri Git veya Öncekine Git 49">
            <a:hlinkClick r:id="" action="ppaction://hlinkshowjump?jump=previousslide" highlightClick="1"/>
            <a:extLst>
              <a:ext uri="{FF2B5EF4-FFF2-40B4-BE49-F238E27FC236}">
                <a16:creationId xmlns:a16="http://schemas.microsoft.com/office/drawing/2014/main" id="{48487AAC-A5E3-704E-FC30-252362CEE53C}"/>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3">
            <a:extLst>
              <a:ext uri="{FF2B5EF4-FFF2-40B4-BE49-F238E27FC236}">
                <a16:creationId xmlns:a16="http://schemas.microsoft.com/office/drawing/2014/main" id="{6DA553BB-CA1D-102C-54C9-14B3F847FF13}"/>
              </a:ext>
            </a:extLst>
          </p:cNvPr>
          <p:cNvSpPr/>
          <p:nvPr/>
        </p:nvSpPr>
        <p:spPr>
          <a:xfrm>
            <a:off x="296602" y="4540376"/>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up 2">
            <a:extLst>
              <a:ext uri="{FF2B5EF4-FFF2-40B4-BE49-F238E27FC236}">
                <a16:creationId xmlns:a16="http://schemas.microsoft.com/office/drawing/2014/main" id="{5FAF1669-01FA-DA36-85CA-40E4E2CA5597}"/>
              </a:ext>
            </a:extLst>
          </p:cNvPr>
          <p:cNvGrpSpPr/>
          <p:nvPr/>
        </p:nvGrpSpPr>
        <p:grpSpPr>
          <a:xfrm>
            <a:off x="296601" y="4194175"/>
            <a:ext cx="606727" cy="692401"/>
            <a:chOff x="0" y="1838262"/>
            <a:chExt cx="744869" cy="723435"/>
          </a:xfrm>
        </p:grpSpPr>
        <p:sp>
          <p:nvSpPr>
            <p:cNvPr id="4" name="Freeform 8">
              <a:extLst>
                <a:ext uri="{FF2B5EF4-FFF2-40B4-BE49-F238E27FC236}">
                  <a16:creationId xmlns:a16="http://schemas.microsoft.com/office/drawing/2014/main" id="{7D612BB4-5150-1376-A68D-6C69A6EC070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9">
              <a:extLst>
                <a:ext uri="{FF2B5EF4-FFF2-40B4-BE49-F238E27FC236}">
                  <a16:creationId xmlns:a16="http://schemas.microsoft.com/office/drawing/2014/main" id="{B2FC32C8-D39F-70C8-82B8-9CDC059D600C}"/>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3</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 name="Dikdörtgen: Köşeleri Yuvarlatılmış 5">
            <a:extLst>
              <a:ext uri="{FF2B5EF4-FFF2-40B4-BE49-F238E27FC236}">
                <a16:creationId xmlns:a16="http://schemas.microsoft.com/office/drawing/2014/main" id="{2FDDCBFF-834C-E67E-6B74-94B3BCA4A8CB}"/>
              </a:ext>
            </a:extLst>
          </p:cNvPr>
          <p:cNvSpPr/>
          <p:nvPr/>
        </p:nvSpPr>
        <p:spPr>
          <a:xfrm>
            <a:off x="899598" y="4709352"/>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rPr>
              <a:t>Vahiy insanlar için bir rehberdir, insanları doğru yola yönlendirir</a:t>
            </a:r>
            <a:r>
              <a:rPr kumimoji="0" lang="tr-TR" sz="32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rPr>
              <a:t>.</a:t>
            </a:r>
          </a:p>
        </p:txBody>
      </p:sp>
      <p:sp>
        <p:nvSpPr>
          <p:cNvPr id="7" name="D">
            <a:extLst>
              <a:ext uri="{FF2B5EF4-FFF2-40B4-BE49-F238E27FC236}">
                <a16:creationId xmlns:a16="http://schemas.microsoft.com/office/drawing/2014/main" id="{B2E6666E-5F0E-3296-651E-44594C8E6AD0}"/>
              </a:ext>
            </a:extLst>
          </p:cNvPr>
          <p:cNvSpPr/>
          <p:nvPr/>
        </p:nvSpPr>
        <p:spPr>
          <a:xfrm>
            <a:off x="14619514" y="4677835"/>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8" name="Y">
            <a:extLst>
              <a:ext uri="{FF2B5EF4-FFF2-40B4-BE49-F238E27FC236}">
                <a16:creationId xmlns:a16="http://schemas.microsoft.com/office/drawing/2014/main" id="{C46062F6-4650-D29A-8754-81BE09FF8013}"/>
              </a:ext>
            </a:extLst>
          </p:cNvPr>
          <p:cNvSpPr/>
          <p:nvPr/>
        </p:nvSpPr>
        <p:spPr>
          <a:xfrm>
            <a:off x="15716592" y="4677835"/>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9" name="X">
            <a:extLst>
              <a:ext uri="{FF2B5EF4-FFF2-40B4-BE49-F238E27FC236}">
                <a16:creationId xmlns:a16="http://schemas.microsoft.com/office/drawing/2014/main" id="{6FEC635F-B7AA-93AF-201B-64522493C5FE}"/>
              </a:ext>
            </a:extLst>
          </p:cNvPr>
          <p:cNvSpPr/>
          <p:nvPr/>
        </p:nvSpPr>
        <p:spPr>
          <a:xfrm>
            <a:off x="16890764" y="4675764"/>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nay">
            <a:extLst>
              <a:ext uri="{FF2B5EF4-FFF2-40B4-BE49-F238E27FC236}">
                <a16:creationId xmlns:a16="http://schemas.microsoft.com/office/drawing/2014/main" id="{D48A3AA1-52D1-6002-9C17-F75F836A7BA4}"/>
              </a:ext>
            </a:extLst>
          </p:cNvPr>
          <p:cNvSpPr/>
          <p:nvPr/>
        </p:nvSpPr>
        <p:spPr>
          <a:xfrm>
            <a:off x="16831058" y="4371400"/>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87383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nay tık.wav"/>
                                        </p:tgtEl>
                                      </p:cMediaNode>
                                    </p:audio>
                                  </p:sub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withEffect">
                                  <p:stCondLst>
                                    <p:cond delay="0"/>
                                  </p:stCondLst>
                                  <p:childTnLst>
                                    <p:set>
                                      <p:cBhvr>
                                        <p:cTn id="13" dur="1" fill="hold">
                                          <p:stCondLst>
                                            <p:cond delay="0"/>
                                          </p:stCondLst>
                                        </p:cTn>
                                        <p:tgtEl>
                                          <p:spTgt spid="123"/>
                                        </p:tgtEl>
                                        <p:attrNameLst>
                                          <p:attrName>style.visibility</p:attrName>
                                        </p:attrNameLst>
                                      </p:cBhvr>
                                      <p:to>
                                        <p:strVal val="visible"/>
                                      </p:to>
                                    </p:set>
                                  </p:childTnLst>
                                  <p:subTnLst>
                                    <p:audio>
                                      <p:cMediaNode vol="19000">
                                        <p:cTn display="0" masterRel="sameClick">
                                          <p:stCondLst>
                                            <p:cond evt="begin" delay="0">
                                              <p:tn val="12"/>
                                            </p:cond>
                                          </p:stCondLst>
                                          <p:endCondLst>
                                            <p:cond evt="onStopAudio" delay="0">
                                              <p:tgtEl>
                                                <p:sldTgt/>
                                              </p:tgtEl>
                                            </p:cond>
                                          </p:endCondLst>
                                        </p:cTn>
                                        <p:tgtEl>
                                          <p:sndTgt r:embed="rId4" name="Yanlış ses.wav"/>
                                        </p:tgtEl>
                                      </p:cMediaNode>
                                    </p:audio>
                                  </p:subTnLst>
                                </p:cTn>
                              </p:par>
                            </p:childTnLst>
                          </p:cTn>
                        </p:par>
                        <p:par>
                          <p:cTn id="14" fill="hold">
                            <p:stCondLst>
                              <p:cond delay="0"/>
                            </p:stCondLst>
                            <p:childTnLst>
                              <p:par>
                                <p:cTn id="15" presetID="1" presetClass="exit" presetSubtype="0" fill="hold" grpId="1" nodeType="afterEffect">
                                  <p:stCondLst>
                                    <p:cond delay="1250"/>
                                  </p:stCondLst>
                                  <p:childTnLst>
                                    <p:set>
                                      <p:cBhvr>
                                        <p:cTn id="16" dur="1" fill="hold">
                                          <p:stCondLst>
                                            <p:cond delay="0"/>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4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withEffect">
                                  <p:stCondLst>
                                    <p:cond delay="0"/>
                                  </p:stCondLst>
                                  <p:childTnLst>
                                    <p:set>
                                      <p:cBhvr>
                                        <p:cTn id="21" dur="1" fill="hold">
                                          <p:stCondLst>
                                            <p:cond delay="0"/>
                                          </p:stCondLst>
                                        </p:cTn>
                                        <p:tgtEl>
                                          <p:spTgt spid="149"/>
                                        </p:tgtEl>
                                        <p:attrNameLst>
                                          <p:attrName>style.visibility</p:attrName>
                                        </p:attrNameLst>
                                      </p:cBhvr>
                                      <p:to>
                                        <p:strVal val="visible"/>
                                      </p:to>
                                    </p:set>
                                  </p:childTnLst>
                                  <p:subTnLst>
                                    <p:audio>
                                      <p:cMediaNode vol="19000">
                                        <p:cTn display="0" masterRel="sameClick">
                                          <p:stCondLst>
                                            <p:cond evt="begin" delay="0">
                                              <p:tn val="20"/>
                                            </p:cond>
                                          </p:stCondLst>
                                          <p:endCondLst>
                                            <p:cond evt="onStopAudio" delay="0">
                                              <p:tgtEl>
                                                <p:sldTgt/>
                                              </p:tgtEl>
                                            </p:cond>
                                          </p:endCondLst>
                                        </p:cTn>
                                        <p:tgtEl>
                                          <p:sndTgt r:embed="rId4" name="Yanlış ses.wav"/>
                                        </p:tgtEl>
                                      </p:cMediaNode>
                                    </p:audio>
                                  </p:subTnLst>
                                </p:cTn>
                              </p:par>
                              <p:par>
                                <p:cTn id="22" presetID="1" presetClass="exit" presetSubtype="0" fill="hold" grpId="1" nodeType="withEffect">
                                  <p:stCondLst>
                                    <p:cond delay="1250"/>
                                  </p:stCondLst>
                                  <p:childTnLst>
                                    <p:set>
                                      <p:cBhvr>
                                        <p:cTn id="23"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24" restart="whenNotActive" fill="hold" evtFilter="cancelBubble" nodeType="interactiveSeq">
                <p:stCondLst>
                  <p:cond evt="onClick" delay="0">
                    <p:tgtEl>
                      <p:spTgt spid="145"/>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withEffect">
                                  <p:stCondLst>
                                    <p:cond delay="0"/>
                                  </p:stCondLst>
                                  <p:childTnLst>
                                    <p:set>
                                      <p:cBhvr>
                                        <p:cTn id="28" dur="1" fill="hold">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Onay tık.wav"/>
                                        </p:tgtEl>
                                      </p:cMediaNode>
                                    </p:audio>
                                  </p:subTnLst>
                                </p:cTn>
                              </p:par>
                              <p:par>
                                <p:cTn id="29" presetID="1" presetClass="exit" presetSubtype="0" fill="hold" grpId="0" nodeType="withEffect">
                                  <p:stCondLst>
                                    <p:cond delay="0"/>
                                  </p:stCondLst>
                                  <p:childTnLst>
                                    <p:set>
                                      <p:cBhvr>
                                        <p:cTn id="30" dur="1" fill="hold">
                                          <p:stCondLst>
                                            <p:cond delay="0"/>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31" restart="whenNotActive" fill="hold" evtFilter="cancelBubble" nodeType="interactiveSeq">
                <p:stCondLst>
                  <p:cond evt="onClick" delay="0">
                    <p:tgtEl>
                      <p:spTgt spid="3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Onay tık.wav"/>
                                        </p:tgtEl>
                                      </p:cMediaNode>
                                    </p:audio>
                                  </p:subTnLst>
                                </p:cTn>
                              </p:par>
                            </p:childTnLst>
                          </p:cTn>
                        </p:par>
                      </p:childTnLst>
                    </p:cTn>
                  </p:par>
                </p:childTnLst>
              </p:cTn>
              <p:nextCondLst>
                <p:cond evt="onClick" delay="0">
                  <p:tgtEl>
                    <p:spTgt spid="31"/>
                  </p:tgtEl>
                </p:cond>
              </p:nextCondLst>
            </p:seq>
            <p:seq concurrent="1" nextAc="seek">
              <p:cTn id="40" restart="whenNotActive" fill="hold" evtFilter="cancelBubble" nodeType="interactiveSeq">
                <p:stCondLst>
                  <p:cond evt="onClick" delay="0">
                    <p:tgtEl>
                      <p:spTgt spid="3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subTnLst>
                                    <p:audio>
                                      <p:cMediaNode vol="19000">
                                        <p:cTn display="0" masterRel="sameClick">
                                          <p:stCondLst>
                                            <p:cond evt="begin" delay="0">
                                              <p:tn val="43"/>
                                            </p:cond>
                                          </p:stCondLst>
                                          <p:endCondLst>
                                            <p:cond evt="onStopAudio" delay="0">
                                              <p:tgtEl>
                                                <p:sldTgt/>
                                              </p:tgtEl>
                                            </p:cond>
                                          </p:endCondLst>
                                        </p:cTn>
                                        <p:tgtEl>
                                          <p:sndTgt r:embed="rId4" name="Yanlış ses.wav"/>
                                        </p:tgtEl>
                                      </p:cMediaNode>
                                    </p:audio>
                                  </p:subTnLst>
                                </p:cTn>
                              </p:par>
                            </p:childTnLst>
                          </p:cTn>
                        </p:par>
                        <p:par>
                          <p:cTn id="45" fill="hold">
                            <p:stCondLst>
                              <p:cond delay="0"/>
                            </p:stCondLst>
                            <p:childTnLst>
                              <p:par>
                                <p:cTn id="46" presetID="1" presetClass="exit" presetSubtype="0" fill="hold" grpId="1" nodeType="afterEffect">
                                  <p:stCondLst>
                                    <p:cond delay="1250"/>
                                  </p:stCondLst>
                                  <p:childTnLst>
                                    <p:set>
                                      <p:cBhvr>
                                        <p:cTn id="4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Onay tık.wav"/>
                                        </p:tgtEl>
                                      </p:cMediaNode>
                                    </p:audio>
                                  </p:subTnLst>
                                </p:cTn>
                              </p:par>
                              <p:par>
                                <p:cTn id="53" presetID="1" presetClass="exit"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childTnLst>
                                  <p:subTnLst>
                                    <p:audio>
                                      <p:cMediaNode vol="19000">
                                        <p:cTn display="0" masterRel="sameClick">
                                          <p:stCondLst>
                                            <p:cond evt="begin" delay="0">
                                              <p:tn val="58"/>
                                            </p:cond>
                                          </p:stCondLst>
                                          <p:endCondLst>
                                            <p:cond evt="onStopAudio" delay="0">
                                              <p:tgtEl>
                                                <p:sldTgt/>
                                              </p:tgtEl>
                                            </p:cond>
                                          </p:endCondLst>
                                        </p:cTn>
                                        <p:tgtEl>
                                          <p:sndTgt r:embed="rId4" name="Yanlış ses.wav"/>
                                        </p:tgtEl>
                                      </p:cMediaNode>
                                    </p:audio>
                                  </p:subTnLst>
                                </p:cTn>
                              </p:par>
                            </p:childTnLst>
                          </p:cTn>
                        </p:par>
                        <p:par>
                          <p:cTn id="60" fill="hold">
                            <p:stCondLst>
                              <p:cond delay="0"/>
                            </p:stCondLst>
                            <p:childTnLst>
                              <p:par>
                                <p:cTn id="61" presetID="1" presetClass="exit" presetSubtype="0" fill="hold" grpId="1" nodeType="afterEffect">
                                  <p:stCondLst>
                                    <p:cond delay="1250"/>
                                  </p:stCondLst>
                                  <p:childTnLst>
                                    <p:set>
                                      <p:cBhvr>
                                        <p:cTn id="62"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Onay tık.wav"/>
                                        </p:tgtEl>
                                      </p:cMediaNode>
                                    </p:audio>
                                  </p:subTnLst>
                                </p:cTn>
                              </p:par>
                              <p:par>
                                <p:cTn id="68" presetID="1" presetClass="exit"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childTnLst>
                                  <p:subTnLst>
                                    <p:audio>
                                      <p:cMediaNode vol="19000">
                                        <p:cTn display="0" masterRel="sameClick">
                                          <p:stCondLst>
                                            <p:cond evt="begin" delay="0">
                                              <p:tn val="73"/>
                                            </p:cond>
                                          </p:stCondLst>
                                          <p:endCondLst>
                                            <p:cond evt="onStopAudio" delay="0">
                                              <p:tgtEl>
                                                <p:sldTgt/>
                                              </p:tgtEl>
                                            </p:cond>
                                          </p:endCondLst>
                                        </p:cTn>
                                        <p:tgtEl>
                                          <p:sndTgt r:embed="rId4" name="Yanlış ses.wav"/>
                                        </p:tgtEl>
                                      </p:cMediaNode>
                                    </p:audio>
                                  </p:subTnLst>
                                </p:cTn>
                              </p:par>
                            </p:childTnLst>
                          </p:cTn>
                        </p:par>
                        <p:par>
                          <p:cTn id="75" fill="hold">
                            <p:stCondLst>
                              <p:cond delay="0"/>
                            </p:stCondLst>
                            <p:childTnLst>
                              <p:par>
                                <p:cTn id="76" presetID="1" presetClass="exit" presetSubtype="0" fill="hold" grpId="1" nodeType="afterEffect">
                                  <p:stCondLst>
                                    <p:cond delay="1250"/>
                                  </p:stCondLst>
                                  <p:childTnLst>
                                    <p:set>
                                      <p:cBhvr>
                                        <p:cTn id="7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8" grpId="0" animBg="1"/>
      <p:bldP spid="123" grpId="0" animBg="1"/>
      <p:bldP spid="123" grpId="1" animBg="1"/>
      <p:bldP spid="124" grpId="0" animBg="1"/>
      <p:bldP spid="144" grpId="0" animBg="1"/>
      <p:bldP spid="149" grpId="0" animBg="1"/>
      <p:bldP spid="149" grpId="1" animBg="1"/>
      <p:bldP spid="150" grpId="0" animBg="1"/>
      <p:bldP spid="25" grpId="0" animBg="1"/>
      <p:bldP spid="32" grpId="0" animBg="1"/>
      <p:bldP spid="33" grpId="0" animBg="1"/>
      <p:bldP spid="33" grpId="1" animBg="1"/>
      <p:bldP spid="46" grpId="0" animBg="1"/>
      <p:bldP spid="47" grpId="0" animBg="1"/>
      <p:bldP spid="47" grpId="1" animBg="1"/>
      <p:bldP spid="48" grpId="0" animBg="1"/>
      <p:bldP spid="8" grpId="0" animBg="1"/>
      <p:bldP spid="9" grpId="0" animBg="1"/>
      <p:bldP spid="9" grpId="1"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marL="0" marR="0" lvl="0" indent="0" algn="ctr" defTabSz="914445"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marL="0" marR="0" lvl="0" indent="0" algn="ctr" defTabSz="914445" rtl="0" eaLnBrk="1" fontAlgn="auto" latinLnBrk="0" hangingPunct="1">
              <a:lnSpc>
                <a:spcPts val="6272"/>
              </a:lnSpc>
              <a:spcBef>
                <a:spcPts val="0"/>
              </a:spcBef>
              <a:spcAft>
                <a:spcPts val="0"/>
              </a:spcAft>
              <a:buClrTx/>
              <a:buSzTx/>
              <a:buFontTx/>
              <a:buNone/>
              <a:tabLst/>
              <a:defRPr/>
            </a:pPr>
            <a:r>
              <a:rPr kumimoji="0" lang="tr-TR" sz="6600" b="0" i="0" u="none" strike="noStrike" kern="1200" cap="none" spc="-63" normalizeH="0" baseline="0" noProof="0" dirty="0">
                <a:ln>
                  <a:noFill/>
                </a:ln>
                <a:solidFill>
                  <a:srgbClr val="020519"/>
                </a:solidFill>
                <a:effectLst/>
                <a:uLnTx/>
                <a:uFillTx/>
                <a:latin typeface="Aptos" panose="02110004020202020204"/>
                <a:ea typeface="+mn-ea"/>
                <a:cs typeface="+mn-cs"/>
              </a:rPr>
              <a:t>Etkinlik Zamanı</a:t>
            </a:r>
            <a:endParaRPr kumimoji="0" lang="en-US" sz="6600" b="0" i="0" u="none" strike="noStrike" kern="1200" cap="none" spc="-63" normalizeH="0" baseline="0" noProof="0" dirty="0">
              <a:ln>
                <a:noFill/>
              </a:ln>
              <a:solidFill>
                <a:srgbClr val="020519"/>
              </a:solidFill>
              <a:effectLst/>
              <a:uLnTx/>
              <a:uFillTx/>
              <a:latin typeface="Aptos" panose="02110004020202020204"/>
              <a:ea typeface="+mn-ea"/>
              <a:cs typeface="+mn-cs"/>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24930"/>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black"/>
                </a:solidFill>
                <a:effectLst/>
                <a:uLnTx/>
                <a:uFillTx/>
                <a:latin typeface="Aptos" panose="02110004020202020204"/>
                <a:ea typeface="+mn-ea"/>
                <a:cs typeface="+mn-cs"/>
              </a:rPr>
              <a:t>Etkinlik için tıklayınız.</a:t>
            </a:r>
          </a:p>
        </p:txBody>
      </p:sp>
      <p:pic>
        <p:nvPicPr>
          <p:cNvPr id="17" name="Picture 17"/>
          <p:cNvPicPr>
            <a:picLocks noChangeAspect="1"/>
          </p:cNvPicPr>
          <p:nvPr/>
        </p:nvPicPr>
        <p:blipFill>
          <a:blip r:embed="rId5"/>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8224778" y="532685"/>
            <a:ext cx="1807146" cy="1750106"/>
          </a:xfrm>
          <a:prstGeom prst="rect">
            <a:avLst/>
          </a:prstGeom>
        </p:spPr>
      </p:pic>
    </p:spTree>
    <p:custDataLst>
      <p:tags r:id="rId1"/>
    </p:custDataLst>
    <p:extLst>
      <p:ext uri="{BB962C8B-B14F-4D97-AF65-F5344CB8AC3E}">
        <p14:creationId xmlns:p14="http://schemas.microsoft.com/office/powerpoint/2010/main" val="3296237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101584" y="7721139"/>
            <a:ext cx="8612999" cy="20574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Edebi bir kitabın özelliklerini açıklamak</a:t>
              </a: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5" name="Onay">
            <a:extLst>
              <a:ext uri="{FF2B5EF4-FFF2-40B4-BE49-F238E27FC236}">
                <a16:creationId xmlns:a16="http://schemas.microsoft.com/office/drawing/2014/main" id="{6514D029-8A0A-D33F-33C6-CDE396D7099A}"/>
              </a:ext>
            </a:extLst>
          </p:cNvPr>
          <p:cNvSpPr/>
          <p:nvPr/>
        </p:nvSpPr>
        <p:spPr>
          <a:xfrm>
            <a:off x="8258977" y="8004571"/>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101584" y="-23923"/>
            <a:ext cx="17907000" cy="4873473"/>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marL="144000" marR="0" lvl="0" indent="0" algn="l" defTabSz="685800" rtl="0" eaLnBrk="1" fontAlgn="auto" latinLnBrk="0" hangingPunct="1">
              <a:lnSpc>
                <a:spcPct val="15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Aşağıdakilerin hangisi vahyin gönderiliş amaçlarından biri </a:t>
            </a:r>
            <a:r>
              <a:rPr kumimoji="0" lang="tr-TR" sz="4000" b="1" i="0" u="sng"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değildir?</a:t>
            </a:r>
            <a:endParaRPr kumimoji="0" lang="en-IN" sz="4400" b="1" i="0" u="sng" strike="noStrike" kern="1200" cap="none" spc="0" normalizeH="0" baseline="0" noProof="0" dirty="0">
              <a:ln>
                <a:noFill/>
              </a:ln>
              <a:solidFill>
                <a:prstClr val="black"/>
              </a:solidFill>
              <a:effectLst/>
              <a:uLnTx/>
              <a:uFillTx/>
              <a:latin typeface="Calibri"/>
              <a:ea typeface="+mn-ea"/>
              <a:cs typeface="Poppins SemiBold" panose="00000700000000000000" pitchFamily="2" charset="0"/>
            </a:endParaRPr>
          </a:p>
        </p:txBody>
      </p:sp>
      <p:grpSp>
        <p:nvGrpSpPr>
          <p:cNvPr id="18" name="C">
            <a:extLst>
              <a:ext uri="{FF2B5EF4-FFF2-40B4-BE49-F238E27FC236}">
                <a16:creationId xmlns:a16="http://schemas.microsoft.com/office/drawing/2014/main" id="{46612A3E-8848-EDD5-4AC4-1F8DFC728EFE}"/>
              </a:ext>
            </a:extLst>
          </p:cNvPr>
          <p:cNvGrpSpPr/>
          <p:nvPr/>
        </p:nvGrpSpPr>
        <p:grpSpPr>
          <a:xfrm>
            <a:off x="9285155" y="5174139"/>
            <a:ext cx="8617406" cy="20574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İnsanları hak dine davet etmek</a:t>
              </a: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16" name="X">
            <a:extLst>
              <a:ext uri="{FF2B5EF4-FFF2-40B4-BE49-F238E27FC236}">
                <a16:creationId xmlns:a16="http://schemas.microsoft.com/office/drawing/2014/main" id="{836F8C0E-DE03-300F-BB75-15310BFD12A4}"/>
              </a:ext>
            </a:extLst>
          </p:cNvPr>
          <p:cNvSpPr/>
          <p:nvPr/>
        </p:nvSpPr>
        <p:spPr>
          <a:xfrm>
            <a:off x="17269697" y="5426932"/>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101584" y="5231307"/>
            <a:ext cx="8617406" cy="20574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Yaratıcı ile ilgili bilgiler vermek</a:t>
              </a: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25" name="X">
            <a:extLst>
              <a:ext uri="{FF2B5EF4-FFF2-40B4-BE49-F238E27FC236}">
                <a16:creationId xmlns:a16="http://schemas.microsoft.com/office/drawing/2014/main" id="{86BD3EF0-F8DC-F4DC-E23D-95E69311DF90}"/>
              </a:ext>
            </a:extLst>
          </p:cNvPr>
          <p:cNvSpPr/>
          <p:nvPr/>
        </p:nvSpPr>
        <p:spPr>
          <a:xfrm>
            <a:off x="8282421" y="5526707"/>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9242050" y="7721139"/>
            <a:ext cx="8617406" cy="20574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 İyiye, güzele ve doğruya yönlendirmek</a:t>
              </a: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29" name="X">
            <a:extLst>
              <a:ext uri="{FF2B5EF4-FFF2-40B4-BE49-F238E27FC236}">
                <a16:creationId xmlns:a16="http://schemas.microsoft.com/office/drawing/2014/main" id="{BD9CBC88-9BBB-E162-B22B-40FCC7A0593A}"/>
              </a:ext>
            </a:extLst>
          </p:cNvPr>
          <p:cNvSpPr/>
          <p:nvPr/>
        </p:nvSpPr>
        <p:spPr>
          <a:xfrm>
            <a:off x="17251401" y="7942011"/>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5357D1E4-32FB-1274-209F-616B4A067D0F}"/>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C0573FFE-17E4-61DA-0895-9656AB3D98D5}"/>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379041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2A2F5D1-E652-F117-D8B4-7BC661EAA54F}"/>
              </a:ext>
            </a:extLst>
          </p:cNvPr>
          <p:cNvPicPr>
            <a:picLocks noChangeAspect="1"/>
          </p:cNvPicPr>
          <p:nvPr/>
        </p:nvPicPr>
        <p:blipFill>
          <a:blip r:embed="rId5"/>
          <a:srcRect l="10417" r="22083" b="1183"/>
          <a:stretch/>
        </p:blipFill>
        <p:spPr>
          <a:xfrm>
            <a:off x="12514449" y="1611375"/>
            <a:ext cx="5524500" cy="3605501"/>
          </a:xfrm>
          <a:prstGeom prst="rect">
            <a:avLst/>
          </a:prstGeom>
        </p:spPr>
      </p:pic>
      <p:sp>
        <p:nvSpPr>
          <p:cNvPr id="4" name="Dikdörtgen 3">
            <a:extLst>
              <a:ext uri="{FF2B5EF4-FFF2-40B4-BE49-F238E27FC236}">
                <a16:creationId xmlns:a16="http://schemas.microsoft.com/office/drawing/2014/main" id="{5101EAD6-01FC-1534-6D08-D04C85E84074}"/>
              </a:ext>
            </a:extLst>
          </p:cNvPr>
          <p:cNvSpPr/>
          <p:nvPr/>
        </p:nvSpPr>
        <p:spPr>
          <a:xfrm>
            <a:off x="131949" y="1536895"/>
            <a:ext cx="12192000" cy="3772795"/>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2"/>
          <p:cNvSpPr txBox="1"/>
          <p:nvPr/>
        </p:nvSpPr>
        <p:spPr>
          <a:xfrm>
            <a:off x="322449" y="1443288"/>
            <a:ext cx="11811000" cy="3814827"/>
          </a:xfrm>
          <a:prstGeom prst="rect">
            <a:avLst/>
          </a:prstGeom>
        </p:spPr>
        <p:txBody>
          <a:bodyPr wrap="square" lIns="0" tIns="0" rIns="0" bIns="0" rtlCol="0" anchor="t">
            <a:spAutoFit/>
          </a:bodyPr>
          <a:lstStyle/>
          <a:p>
            <a:pPr algn="just">
              <a:lnSpc>
                <a:spcPct val="150000"/>
              </a:lnSpc>
              <a:spcBef>
                <a:spcPct val="0"/>
              </a:spcBef>
            </a:pPr>
            <a:r>
              <a:rPr lang="en-US" sz="3399" dirty="0">
                <a:solidFill>
                  <a:srgbClr val="000000"/>
                </a:solidFill>
                <a:ea typeface="Abril Fatface"/>
                <a:cs typeface="Abril Fatface"/>
                <a:sym typeface="Abril Fatface"/>
              </a:rPr>
              <a:t>“</a:t>
            </a:r>
            <a:r>
              <a:rPr lang="en-US" sz="3399" dirty="0" err="1">
                <a:solidFill>
                  <a:srgbClr val="000000"/>
                </a:solidFill>
                <a:ea typeface="Abril Fatface"/>
                <a:cs typeface="Abril Fatface"/>
                <a:sym typeface="Abril Fatface"/>
              </a:rPr>
              <a:t>Nuh’a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ve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ondan</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sonraki</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peygamberlere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vahyettiğimiz</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gibi</a:t>
            </a:r>
            <a:r>
              <a:rPr lang="en-US" sz="3399" b="1" dirty="0">
                <a:solidFill>
                  <a:srgbClr val="000000"/>
                </a:solidFill>
                <a:ea typeface="Abril Fatface"/>
                <a:cs typeface="Abril Fatface"/>
                <a:sym typeface="Abril Fatface"/>
              </a:rPr>
              <a:t> </a:t>
            </a:r>
            <a:r>
              <a:rPr lang="en-US" sz="3399" b="1" u="sng" dirty="0">
                <a:solidFill>
                  <a:srgbClr val="000000"/>
                </a:solidFill>
                <a:ea typeface="Abril Fatface"/>
                <a:cs typeface="Abril Fatface"/>
                <a:sym typeface="Abril Fatface"/>
              </a:rPr>
              <a:t>sana</a:t>
            </a:r>
            <a:r>
              <a:rPr lang="tr-TR" sz="3399" b="1" u="sng" dirty="0">
                <a:solidFill>
                  <a:srgbClr val="000000"/>
                </a:solidFill>
                <a:ea typeface="Abril Fatface"/>
                <a:cs typeface="Abril Fatface"/>
                <a:sym typeface="Abril Fatface"/>
              </a:rPr>
              <a:t>(</a:t>
            </a:r>
            <a:r>
              <a:rPr lang="tr-TR" sz="3600" b="1" u="sng" dirty="0">
                <a:solidFill>
                  <a:srgbClr val="FF0000"/>
                </a:solidFill>
                <a:ea typeface="Abril Fatface"/>
                <a:cs typeface="Abril Fatface"/>
                <a:sym typeface="Abril Fatface"/>
              </a:rPr>
              <a:t>1</a:t>
            </a:r>
            <a:r>
              <a:rPr lang="tr-TR" sz="3399" b="1" u="sng" dirty="0">
                <a:solidFill>
                  <a:srgbClr val="000000"/>
                </a:solidFill>
                <a:ea typeface="Abril Fatface"/>
                <a:cs typeface="Abril Fatface"/>
                <a:sym typeface="Abril Fatface"/>
              </a:rPr>
              <a:t>)</a:t>
            </a:r>
            <a:r>
              <a:rPr lang="en-US" sz="3399" b="1" dirty="0">
                <a:solidFill>
                  <a:srgbClr val="000000"/>
                </a:solidFill>
                <a:ea typeface="Abril Fatface"/>
                <a:cs typeface="Abril Fatface"/>
                <a:sym typeface="Abril Fatface"/>
              </a:rPr>
              <a:t> </a:t>
            </a:r>
            <a:r>
              <a:rPr lang="en-US" sz="3399" dirty="0">
                <a:solidFill>
                  <a:srgbClr val="000000"/>
                </a:solidFill>
                <a:ea typeface="Abril Fatface"/>
                <a:cs typeface="Abril Fatface"/>
                <a:sym typeface="Abril Fatface"/>
              </a:rPr>
              <a:t>da </a:t>
            </a:r>
            <a:r>
              <a:rPr lang="en-US" sz="3399" b="1" u="sng" dirty="0" err="1">
                <a:solidFill>
                  <a:srgbClr val="000000"/>
                </a:solidFill>
                <a:ea typeface="Abril Fatface"/>
                <a:cs typeface="Abril Fatface"/>
                <a:sym typeface="Abril Fatface"/>
              </a:rPr>
              <a:t>vahyettik</a:t>
            </a:r>
            <a:r>
              <a:rPr lang="en-US" sz="3399" b="1" u="sng" dirty="0">
                <a:solidFill>
                  <a:srgbClr val="000000"/>
                </a:solidFill>
                <a:ea typeface="Abril Fatface"/>
                <a:cs typeface="Abril Fatface"/>
                <a:sym typeface="Abril Fatface"/>
              </a:rPr>
              <a:t>.</a:t>
            </a:r>
            <a:r>
              <a:rPr lang="tr-TR" sz="3399" b="1" u="sng" dirty="0">
                <a:solidFill>
                  <a:srgbClr val="000000"/>
                </a:solidFill>
                <a:ea typeface="Abril Fatface"/>
                <a:cs typeface="Abril Fatface"/>
                <a:sym typeface="Abril Fatface"/>
              </a:rPr>
              <a:t>(2) </a:t>
            </a:r>
            <a:r>
              <a:rPr lang="en-US" sz="3399" dirty="0" err="1">
                <a:solidFill>
                  <a:srgbClr val="000000"/>
                </a:solidFill>
                <a:ea typeface="Abril Fatface"/>
                <a:cs typeface="Abril Fatface"/>
                <a:sym typeface="Abril Fatface"/>
              </a:rPr>
              <a:t>İbrahim’e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İsmail’e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İshak’a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Yakub’a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torunlarına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İsa’ya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Eyyûb’e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Yunus’a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Harun’a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ve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Süleyman’a</a:t>
            </a:r>
            <a:r>
              <a:rPr lang="en-US" sz="3399" dirty="0">
                <a:solidFill>
                  <a:srgbClr val="000000"/>
                </a:solidFill>
                <a:ea typeface="Abril Fatface"/>
                <a:cs typeface="Abril Fatface"/>
                <a:sym typeface="Abril Fatface"/>
              </a:rPr>
              <a:t> da </a:t>
            </a:r>
            <a:r>
              <a:rPr lang="en-US" sz="3399" b="1" u="sng" dirty="0" err="1">
                <a:solidFill>
                  <a:srgbClr val="000000"/>
                </a:solidFill>
                <a:ea typeface="Abril Fatface"/>
                <a:cs typeface="Abril Fatface"/>
                <a:sym typeface="Abril Fatface"/>
              </a:rPr>
              <a:t>vahyettik</a:t>
            </a:r>
            <a:r>
              <a:rPr lang="en-US" sz="3399" b="1" u="sng" dirty="0">
                <a:solidFill>
                  <a:srgbClr val="000000"/>
                </a:solidFill>
                <a:ea typeface="Abril Fatface"/>
                <a:cs typeface="Abril Fatface"/>
                <a:sym typeface="Abril Fatface"/>
              </a:rPr>
              <a:t>.</a:t>
            </a:r>
            <a:r>
              <a:rPr lang="tr-TR" sz="3399" b="1" u="sng" dirty="0">
                <a:solidFill>
                  <a:srgbClr val="000000"/>
                </a:solidFill>
                <a:ea typeface="Abril Fatface"/>
                <a:cs typeface="Abril Fatface"/>
                <a:sym typeface="Abril Fatface"/>
              </a:rPr>
              <a:t>(2)</a:t>
            </a:r>
            <a:r>
              <a:rPr lang="en-US" sz="3399" u="sng"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Davud’a</a:t>
            </a:r>
            <a:r>
              <a:rPr lang="en-US" sz="3399" dirty="0">
                <a:solidFill>
                  <a:srgbClr val="000000"/>
                </a:solidFill>
                <a:ea typeface="Abril Fatface"/>
                <a:cs typeface="Abril Fatface"/>
                <a:sym typeface="Abril Fatface"/>
              </a:rPr>
              <a:t> da </a:t>
            </a:r>
            <a:r>
              <a:rPr lang="en-US" sz="3399" dirty="0" err="1">
                <a:solidFill>
                  <a:srgbClr val="000000"/>
                </a:solidFill>
                <a:ea typeface="Abril Fatface"/>
                <a:cs typeface="Abril Fatface"/>
                <a:sym typeface="Abril Fatface"/>
              </a:rPr>
              <a:t>Zebur</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verdik</a:t>
            </a:r>
            <a:r>
              <a:rPr lang="en-US" sz="3399" dirty="0">
                <a:solidFill>
                  <a:srgbClr val="000000"/>
                </a:solidFill>
                <a:ea typeface="Abril Fatface"/>
                <a:cs typeface="Abril Fatface"/>
                <a:sym typeface="Abril Fatface"/>
              </a:rPr>
              <a:t>.”</a:t>
            </a:r>
            <a:r>
              <a:rPr lang="tr-TR" sz="3600" dirty="0"/>
              <a:t> </a:t>
            </a:r>
          </a:p>
          <a:p>
            <a:pPr algn="r">
              <a:lnSpc>
                <a:spcPts val="4759"/>
              </a:lnSpc>
              <a:spcBef>
                <a:spcPct val="0"/>
              </a:spcBef>
            </a:pPr>
            <a:r>
              <a:rPr lang="tr-TR" sz="3600" dirty="0">
                <a:solidFill>
                  <a:srgbClr val="FF0000"/>
                </a:solidFill>
              </a:rPr>
              <a:t>Nisa suresi 163. ayeti</a:t>
            </a:r>
            <a:r>
              <a:rPr lang="en-US" sz="3399" dirty="0">
                <a:solidFill>
                  <a:srgbClr val="FF0000"/>
                </a:solidFill>
                <a:ea typeface="Abril Fatface"/>
                <a:cs typeface="Abril Fatface"/>
                <a:sym typeface="Abril Fatface"/>
              </a:rPr>
              <a:t> </a:t>
            </a:r>
          </a:p>
        </p:txBody>
      </p:sp>
      <p:grpSp>
        <p:nvGrpSpPr>
          <p:cNvPr id="55" name="Grup 54">
            <a:extLst>
              <a:ext uri="{FF2B5EF4-FFF2-40B4-BE49-F238E27FC236}">
                <a16:creationId xmlns:a16="http://schemas.microsoft.com/office/drawing/2014/main" id="{1BC81322-2F95-FF9E-2566-B3AFEF7E3B50}"/>
              </a:ext>
            </a:extLst>
          </p:cNvPr>
          <p:cNvGrpSpPr/>
          <p:nvPr/>
        </p:nvGrpSpPr>
        <p:grpSpPr>
          <a:xfrm>
            <a:off x="112591" y="5700142"/>
            <a:ext cx="4697241" cy="2584053"/>
            <a:chOff x="112591" y="5873958"/>
            <a:chExt cx="4697241" cy="2584053"/>
          </a:xfrm>
        </p:grpSpPr>
        <p:sp>
          <p:nvSpPr>
            <p:cNvPr id="19" name="Freeform 3">
              <a:extLst>
                <a:ext uri="{FF2B5EF4-FFF2-40B4-BE49-F238E27FC236}">
                  <a16:creationId xmlns:a16="http://schemas.microsoft.com/office/drawing/2014/main" id="{E2476230-36B2-B81E-0A87-792E35258C76}"/>
                </a:ext>
              </a:extLst>
            </p:cNvPr>
            <p:cNvSpPr/>
            <p:nvPr/>
          </p:nvSpPr>
          <p:spPr>
            <a:xfrm>
              <a:off x="173324" y="6066044"/>
              <a:ext cx="4636508" cy="2391967"/>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p:spPr>
          <p:txBody>
            <a:bodyPr/>
            <a:lstStyle/>
            <a:p>
              <a:pPr defTabSz="609630"/>
              <a:endParaRPr lang="tr-TR" sz="1200" dirty="0">
                <a:solidFill>
                  <a:prstClr val="black"/>
                </a:solidFill>
                <a:latin typeface="Calibri"/>
              </a:endParaRPr>
            </a:p>
          </p:txBody>
        </p:sp>
        <p:grpSp>
          <p:nvGrpSpPr>
            <p:cNvPr id="20" name="Group 14">
              <a:extLst>
                <a:ext uri="{FF2B5EF4-FFF2-40B4-BE49-F238E27FC236}">
                  <a16:creationId xmlns:a16="http://schemas.microsoft.com/office/drawing/2014/main" id="{7641B5F4-0DF8-DC2F-CCA4-5D8190F0A591}"/>
                </a:ext>
              </a:extLst>
            </p:cNvPr>
            <p:cNvGrpSpPr/>
            <p:nvPr/>
          </p:nvGrpSpPr>
          <p:grpSpPr>
            <a:xfrm>
              <a:off x="219760" y="7521408"/>
              <a:ext cx="3921724" cy="794833"/>
              <a:chOff x="0" y="-28575"/>
              <a:chExt cx="1772876" cy="511302"/>
            </a:xfrm>
            <a:solidFill>
              <a:schemeClr val="bg1"/>
            </a:solidFill>
          </p:grpSpPr>
          <p:sp>
            <p:nvSpPr>
              <p:cNvPr id="21" name="Freeform 15">
                <a:extLst>
                  <a:ext uri="{FF2B5EF4-FFF2-40B4-BE49-F238E27FC236}">
                    <a16:creationId xmlns:a16="http://schemas.microsoft.com/office/drawing/2014/main" id="{30FE52A0-0FFA-3D84-E2D0-383D1707F56D}"/>
                  </a:ext>
                </a:extLst>
              </p:cNvPr>
              <p:cNvSpPr/>
              <p:nvPr/>
            </p:nvSpPr>
            <p:spPr>
              <a:xfrm>
                <a:off x="0" y="0"/>
                <a:ext cx="1772876"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grpFill/>
              <a:ln>
                <a:noFill/>
              </a:ln>
            </p:spPr>
            <p:txBody>
              <a:bodyPr/>
              <a:lstStyle/>
              <a:p>
                <a:pPr defTabSz="609630"/>
                <a:endParaRPr lang="tr-TR" sz="1200">
                  <a:solidFill>
                    <a:prstClr val="black"/>
                  </a:solidFill>
                  <a:latin typeface="Calibri"/>
                </a:endParaRPr>
              </a:p>
            </p:txBody>
          </p:sp>
          <p:sp>
            <p:nvSpPr>
              <p:cNvPr id="22" name="TextBox 16">
                <a:extLst>
                  <a:ext uri="{FF2B5EF4-FFF2-40B4-BE49-F238E27FC236}">
                    <a16:creationId xmlns:a16="http://schemas.microsoft.com/office/drawing/2014/main" id="{9B9EC922-F940-4EDD-3A2F-5C2730BDD5AE}"/>
                  </a:ext>
                </a:extLst>
              </p:cNvPr>
              <p:cNvSpPr txBox="1"/>
              <p:nvPr/>
            </p:nvSpPr>
            <p:spPr>
              <a:xfrm>
                <a:off x="152400" y="-28575"/>
                <a:ext cx="1505071" cy="511302"/>
              </a:xfrm>
              <a:prstGeom prst="rect">
                <a:avLst/>
              </a:prstGeom>
              <a:grpFill/>
            </p:spPr>
            <p:txBody>
              <a:bodyPr lIns="33867" tIns="33867" rIns="33867" bIns="33867" rtlCol="0" anchor="ctr"/>
              <a:lstStyle/>
              <a:p>
                <a:pPr algn="ctr" defTabSz="609630">
                  <a:lnSpc>
                    <a:spcPts val="2253"/>
                  </a:lnSpc>
                </a:pPr>
                <a:endParaRPr sz="1200">
                  <a:solidFill>
                    <a:prstClr val="black"/>
                  </a:solidFill>
                  <a:latin typeface="Calibri"/>
                </a:endParaRPr>
              </a:p>
            </p:txBody>
          </p:sp>
        </p:grpSp>
        <p:grpSp>
          <p:nvGrpSpPr>
            <p:cNvPr id="24" name="Grup 23">
              <a:extLst>
                <a:ext uri="{FF2B5EF4-FFF2-40B4-BE49-F238E27FC236}">
                  <a16:creationId xmlns:a16="http://schemas.microsoft.com/office/drawing/2014/main" id="{9FBAF65C-BEB0-CBCA-3B32-ECA6D4C3F166}"/>
                </a:ext>
              </a:extLst>
            </p:cNvPr>
            <p:cNvGrpSpPr/>
            <p:nvPr/>
          </p:nvGrpSpPr>
          <p:grpSpPr>
            <a:xfrm>
              <a:off x="112591" y="5873958"/>
              <a:ext cx="659859" cy="692401"/>
              <a:chOff x="0" y="1838262"/>
              <a:chExt cx="744869" cy="723435"/>
            </a:xfrm>
          </p:grpSpPr>
          <p:sp>
            <p:nvSpPr>
              <p:cNvPr id="25" name="Freeform 8">
                <a:extLst>
                  <a:ext uri="{FF2B5EF4-FFF2-40B4-BE49-F238E27FC236}">
                    <a16:creationId xmlns:a16="http://schemas.microsoft.com/office/drawing/2014/main" id="{909D03D1-5712-33B7-207D-C267B50A52A9}"/>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tr-TR" sz="1200">
                  <a:solidFill>
                    <a:prstClr val="black"/>
                  </a:solidFill>
                  <a:latin typeface="Calibri"/>
                </a:endParaRPr>
              </a:p>
            </p:txBody>
          </p:sp>
          <p:sp>
            <p:nvSpPr>
              <p:cNvPr id="26" name="TextBox 49">
                <a:extLst>
                  <a:ext uri="{FF2B5EF4-FFF2-40B4-BE49-F238E27FC236}">
                    <a16:creationId xmlns:a16="http://schemas.microsoft.com/office/drawing/2014/main" id="{4EC9E961-5C02-C59E-9C65-DBECA3574C12}"/>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en-US" sz="3600" dirty="0">
                    <a:solidFill>
                      <a:srgbClr val="000000"/>
                    </a:solidFill>
                    <a:latin typeface="Calibri"/>
                  </a:rPr>
                  <a:t>1</a:t>
                </a:r>
              </a:p>
            </p:txBody>
          </p:sp>
        </p:grpSp>
        <p:sp>
          <p:nvSpPr>
            <p:cNvPr id="27" name="Metin kutusu 26">
              <a:extLst>
                <a:ext uri="{FF2B5EF4-FFF2-40B4-BE49-F238E27FC236}">
                  <a16:creationId xmlns:a16="http://schemas.microsoft.com/office/drawing/2014/main" id="{B6541790-F1CE-B0F3-C869-8A11C0057120}"/>
                </a:ext>
              </a:extLst>
            </p:cNvPr>
            <p:cNvSpPr txBox="1"/>
            <p:nvPr/>
          </p:nvSpPr>
          <p:spPr>
            <a:xfrm>
              <a:off x="445364" y="6302420"/>
              <a:ext cx="4303735" cy="1077218"/>
            </a:xfrm>
            <a:prstGeom prst="rect">
              <a:avLst/>
            </a:prstGeom>
            <a:noFill/>
          </p:spPr>
          <p:txBody>
            <a:bodyPr wrap="square">
              <a:spAutoFit/>
            </a:bodyPr>
            <a:lstStyle/>
            <a:p>
              <a:pPr algn="ctr"/>
              <a:r>
                <a:rPr lang="tr-TR" sz="3200" dirty="0"/>
                <a:t> Ayette kaç </a:t>
              </a:r>
              <a:r>
                <a:rPr lang="tr-TR" sz="3200" dirty="0">
                  <a:solidFill>
                    <a:srgbClr val="FF0000"/>
                  </a:solidFill>
                </a:rPr>
                <a:t>peygamberin</a:t>
              </a:r>
              <a:r>
                <a:rPr lang="tr-TR" sz="3200" dirty="0"/>
                <a:t> adı geçiyor?</a:t>
              </a:r>
            </a:p>
          </p:txBody>
        </p:sp>
      </p:grpSp>
      <p:grpSp>
        <p:nvGrpSpPr>
          <p:cNvPr id="56" name="Grup 55">
            <a:extLst>
              <a:ext uri="{FF2B5EF4-FFF2-40B4-BE49-F238E27FC236}">
                <a16:creationId xmlns:a16="http://schemas.microsoft.com/office/drawing/2014/main" id="{ADC68EFE-C499-33C3-C592-351F64C679CA}"/>
              </a:ext>
            </a:extLst>
          </p:cNvPr>
          <p:cNvGrpSpPr/>
          <p:nvPr/>
        </p:nvGrpSpPr>
        <p:grpSpPr>
          <a:xfrm>
            <a:off x="5809400" y="5700142"/>
            <a:ext cx="5537393" cy="2584053"/>
            <a:chOff x="5736637" y="5846626"/>
            <a:chExt cx="5537393" cy="2584053"/>
          </a:xfrm>
        </p:grpSpPr>
        <p:sp>
          <p:nvSpPr>
            <p:cNvPr id="28" name="Freeform 3">
              <a:extLst>
                <a:ext uri="{FF2B5EF4-FFF2-40B4-BE49-F238E27FC236}">
                  <a16:creationId xmlns:a16="http://schemas.microsoft.com/office/drawing/2014/main" id="{6D219AE6-8C4A-4B24-54F6-A4F16856A7D3}"/>
                </a:ext>
              </a:extLst>
            </p:cNvPr>
            <p:cNvSpPr/>
            <p:nvPr/>
          </p:nvSpPr>
          <p:spPr>
            <a:xfrm>
              <a:off x="5797370" y="6038712"/>
              <a:ext cx="5476660" cy="2391967"/>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p:spPr>
          <p:txBody>
            <a:bodyPr/>
            <a:lstStyle/>
            <a:p>
              <a:pPr defTabSz="609630"/>
              <a:endParaRPr lang="tr-TR" sz="1200" dirty="0">
                <a:solidFill>
                  <a:prstClr val="black"/>
                </a:solidFill>
                <a:latin typeface="Calibri"/>
              </a:endParaRPr>
            </a:p>
          </p:txBody>
        </p:sp>
        <p:grpSp>
          <p:nvGrpSpPr>
            <p:cNvPr id="29" name="Group 14">
              <a:extLst>
                <a:ext uri="{FF2B5EF4-FFF2-40B4-BE49-F238E27FC236}">
                  <a16:creationId xmlns:a16="http://schemas.microsoft.com/office/drawing/2014/main" id="{21366F90-35CC-941A-B4F1-47ABF6455810}"/>
                </a:ext>
              </a:extLst>
            </p:cNvPr>
            <p:cNvGrpSpPr/>
            <p:nvPr/>
          </p:nvGrpSpPr>
          <p:grpSpPr>
            <a:xfrm>
              <a:off x="5797370" y="7546641"/>
              <a:ext cx="5476660" cy="750412"/>
              <a:chOff x="0" y="0"/>
              <a:chExt cx="2558271" cy="482727"/>
            </a:xfrm>
            <a:solidFill>
              <a:schemeClr val="bg1"/>
            </a:solidFill>
          </p:grpSpPr>
          <p:sp>
            <p:nvSpPr>
              <p:cNvPr id="30" name="Freeform 15">
                <a:extLst>
                  <a:ext uri="{FF2B5EF4-FFF2-40B4-BE49-F238E27FC236}">
                    <a16:creationId xmlns:a16="http://schemas.microsoft.com/office/drawing/2014/main" id="{8018B6CD-D5F5-DE7A-180D-CFD1FE78E9D8}"/>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grpFill/>
            </p:spPr>
            <p:txBody>
              <a:bodyPr/>
              <a:lstStyle/>
              <a:p>
                <a:pPr defTabSz="609630"/>
                <a:endParaRPr lang="tr-TR" sz="1200">
                  <a:solidFill>
                    <a:prstClr val="black"/>
                  </a:solidFill>
                  <a:latin typeface="Calibri"/>
                </a:endParaRPr>
              </a:p>
            </p:txBody>
          </p:sp>
          <p:sp>
            <p:nvSpPr>
              <p:cNvPr id="31" name="TextBox 16">
                <a:extLst>
                  <a:ext uri="{FF2B5EF4-FFF2-40B4-BE49-F238E27FC236}">
                    <a16:creationId xmlns:a16="http://schemas.microsoft.com/office/drawing/2014/main" id="{A2872F03-906C-BD12-D47B-7F8A9D7848CE}"/>
                  </a:ext>
                </a:extLst>
              </p:cNvPr>
              <p:cNvSpPr txBox="1"/>
              <p:nvPr/>
            </p:nvSpPr>
            <p:spPr>
              <a:xfrm>
                <a:off x="152400" y="-28575"/>
                <a:ext cx="2253471" cy="511302"/>
              </a:xfrm>
              <a:prstGeom prst="rect">
                <a:avLst/>
              </a:prstGeom>
              <a:grpFill/>
            </p:spPr>
            <p:txBody>
              <a:bodyPr lIns="33867" tIns="33867" rIns="33867" bIns="33867" rtlCol="0" anchor="ctr"/>
              <a:lstStyle/>
              <a:p>
                <a:pPr algn="ctr" defTabSz="609630">
                  <a:lnSpc>
                    <a:spcPts val="2253"/>
                  </a:lnSpc>
                </a:pPr>
                <a:endParaRPr sz="1200">
                  <a:solidFill>
                    <a:prstClr val="black"/>
                  </a:solidFill>
                  <a:latin typeface="Calibri"/>
                </a:endParaRPr>
              </a:p>
            </p:txBody>
          </p:sp>
        </p:grpSp>
        <p:grpSp>
          <p:nvGrpSpPr>
            <p:cNvPr id="33" name="Grup 32">
              <a:extLst>
                <a:ext uri="{FF2B5EF4-FFF2-40B4-BE49-F238E27FC236}">
                  <a16:creationId xmlns:a16="http://schemas.microsoft.com/office/drawing/2014/main" id="{C2B5F371-E424-5FFA-C5C8-5AC126D060C1}"/>
                </a:ext>
              </a:extLst>
            </p:cNvPr>
            <p:cNvGrpSpPr/>
            <p:nvPr/>
          </p:nvGrpSpPr>
          <p:grpSpPr>
            <a:xfrm>
              <a:off x="5736637" y="5846626"/>
              <a:ext cx="659859" cy="692401"/>
              <a:chOff x="0" y="1838262"/>
              <a:chExt cx="744869" cy="723435"/>
            </a:xfrm>
          </p:grpSpPr>
          <p:sp>
            <p:nvSpPr>
              <p:cNvPr id="34" name="Freeform 8">
                <a:extLst>
                  <a:ext uri="{FF2B5EF4-FFF2-40B4-BE49-F238E27FC236}">
                    <a16:creationId xmlns:a16="http://schemas.microsoft.com/office/drawing/2014/main" id="{B3035FBB-0F58-6A30-B46B-24638B66A650}"/>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tr-TR" sz="1200">
                  <a:solidFill>
                    <a:prstClr val="black"/>
                  </a:solidFill>
                  <a:latin typeface="Calibri"/>
                </a:endParaRPr>
              </a:p>
            </p:txBody>
          </p:sp>
          <p:sp>
            <p:nvSpPr>
              <p:cNvPr id="35" name="TextBox 49">
                <a:extLst>
                  <a:ext uri="{FF2B5EF4-FFF2-40B4-BE49-F238E27FC236}">
                    <a16:creationId xmlns:a16="http://schemas.microsoft.com/office/drawing/2014/main" id="{9C724545-2679-1BB5-7FAF-8626535DBA49}"/>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2</a:t>
                </a:r>
                <a:endParaRPr lang="en-US" sz="3600" dirty="0">
                  <a:solidFill>
                    <a:srgbClr val="000000"/>
                  </a:solidFill>
                  <a:latin typeface="Calibri"/>
                </a:endParaRPr>
              </a:p>
            </p:txBody>
          </p:sp>
        </p:grpSp>
        <p:sp>
          <p:nvSpPr>
            <p:cNvPr id="36" name="Metin kutusu 35">
              <a:extLst>
                <a:ext uri="{FF2B5EF4-FFF2-40B4-BE49-F238E27FC236}">
                  <a16:creationId xmlns:a16="http://schemas.microsoft.com/office/drawing/2014/main" id="{C8D5AAC2-6C32-5ED5-A784-75C507BE6C8F}"/>
                </a:ext>
              </a:extLst>
            </p:cNvPr>
            <p:cNvSpPr txBox="1"/>
            <p:nvPr/>
          </p:nvSpPr>
          <p:spPr>
            <a:xfrm>
              <a:off x="6066568" y="6216979"/>
              <a:ext cx="4982432" cy="1077218"/>
            </a:xfrm>
            <a:prstGeom prst="rect">
              <a:avLst/>
            </a:prstGeom>
            <a:noFill/>
          </p:spPr>
          <p:txBody>
            <a:bodyPr wrap="square">
              <a:spAutoFit/>
            </a:bodyPr>
            <a:lstStyle/>
            <a:p>
              <a:pPr algn="ctr"/>
              <a:r>
                <a:rPr lang="tr-TR" sz="3200" dirty="0"/>
                <a:t>Altı çizili </a:t>
              </a:r>
              <a:r>
                <a:rPr lang="tr-TR" sz="3200" dirty="0">
                  <a:solidFill>
                    <a:srgbClr val="FF0000"/>
                  </a:solidFill>
                </a:rPr>
                <a:t>1. kelimeden </a:t>
              </a:r>
              <a:r>
                <a:rPr lang="tr-TR" sz="3200" dirty="0"/>
                <a:t>kim kastediliyor?</a:t>
              </a:r>
            </a:p>
          </p:txBody>
        </p:sp>
      </p:grpSp>
      <p:grpSp>
        <p:nvGrpSpPr>
          <p:cNvPr id="57" name="Grup 56">
            <a:extLst>
              <a:ext uri="{FF2B5EF4-FFF2-40B4-BE49-F238E27FC236}">
                <a16:creationId xmlns:a16="http://schemas.microsoft.com/office/drawing/2014/main" id="{A09DCE5E-905B-17A5-859E-86B85D962D04}"/>
              </a:ext>
            </a:extLst>
          </p:cNvPr>
          <p:cNvGrpSpPr/>
          <p:nvPr/>
        </p:nvGrpSpPr>
        <p:grpSpPr>
          <a:xfrm>
            <a:off x="12346361" y="5700142"/>
            <a:ext cx="5719805" cy="2584053"/>
            <a:chOff x="12085192" y="5802205"/>
            <a:chExt cx="5719805" cy="2584053"/>
          </a:xfrm>
        </p:grpSpPr>
        <p:sp>
          <p:nvSpPr>
            <p:cNvPr id="37" name="Freeform 3">
              <a:extLst>
                <a:ext uri="{FF2B5EF4-FFF2-40B4-BE49-F238E27FC236}">
                  <a16:creationId xmlns:a16="http://schemas.microsoft.com/office/drawing/2014/main" id="{9ECD0772-F28E-B154-CCC1-5E1A1624AD6B}"/>
                </a:ext>
              </a:extLst>
            </p:cNvPr>
            <p:cNvSpPr/>
            <p:nvPr/>
          </p:nvSpPr>
          <p:spPr>
            <a:xfrm>
              <a:off x="12145925" y="5994291"/>
              <a:ext cx="5659072" cy="2391967"/>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p:spPr>
          <p:txBody>
            <a:bodyPr/>
            <a:lstStyle/>
            <a:p>
              <a:pPr defTabSz="609630"/>
              <a:endParaRPr lang="tr-TR" sz="1200" dirty="0">
                <a:solidFill>
                  <a:prstClr val="black"/>
                </a:solidFill>
                <a:latin typeface="Calibri"/>
              </a:endParaRPr>
            </a:p>
          </p:txBody>
        </p:sp>
        <p:grpSp>
          <p:nvGrpSpPr>
            <p:cNvPr id="38" name="Group 14">
              <a:extLst>
                <a:ext uri="{FF2B5EF4-FFF2-40B4-BE49-F238E27FC236}">
                  <a16:creationId xmlns:a16="http://schemas.microsoft.com/office/drawing/2014/main" id="{3A0CCD73-1294-B520-6CC1-F207E2C13405}"/>
                </a:ext>
              </a:extLst>
            </p:cNvPr>
            <p:cNvGrpSpPr/>
            <p:nvPr/>
          </p:nvGrpSpPr>
          <p:grpSpPr>
            <a:xfrm>
              <a:off x="12145925" y="7502220"/>
              <a:ext cx="5659072" cy="750412"/>
              <a:chOff x="0" y="0"/>
              <a:chExt cx="2558271" cy="482727"/>
            </a:xfrm>
          </p:grpSpPr>
          <p:sp>
            <p:nvSpPr>
              <p:cNvPr id="39" name="Freeform 15">
                <a:extLst>
                  <a:ext uri="{FF2B5EF4-FFF2-40B4-BE49-F238E27FC236}">
                    <a16:creationId xmlns:a16="http://schemas.microsoft.com/office/drawing/2014/main" id="{C8B25155-09E8-8881-BF61-A5E0E3547A52}"/>
                  </a:ext>
                </a:extLst>
              </p:cNvPr>
              <p:cNvSpPr/>
              <p:nvPr/>
            </p:nvSpPr>
            <p:spPr>
              <a:xfrm>
                <a:off x="0" y="0"/>
                <a:ext cx="2558271" cy="482727"/>
              </a:xfrm>
              <a:custGeom>
                <a:avLst/>
                <a:gdLst/>
                <a:ahLst/>
                <a:cxnLst/>
                <a:rect l="l" t="t" r="r" b="b"/>
                <a:pathLst>
                  <a:path w="2558271" h="482727">
                    <a:moveTo>
                      <a:pt x="2355071" y="0"/>
                    </a:moveTo>
                    <a:lnTo>
                      <a:pt x="203200" y="0"/>
                    </a:lnTo>
                    <a:lnTo>
                      <a:pt x="0" y="241363"/>
                    </a:lnTo>
                    <a:lnTo>
                      <a:pt x="203200" y="482727"/>
                    </a:lnTo>
                    <a:lnTo>
                      <a:pt x="2355071" y="482727"/>
                    </a:lnTo>
                    <a:lnTo>
                      <a:pt x="2558271" y="241363"/>
                    </a:lnTo>
                    <a:lnTo>
                      <a:pt x="2355071" y="0"/>
                    </a:lnTo>
                    <a:close/>
                  </a:path>
                </a:pathLst>
              </a:custGeom>
              <a:solidFill>
                <a:schemeClr val="bg1"/>
              </a:solidFill>
              <a:ln>
                <a:noFill/>
              </a:ln>
            </p:spPr>
            <p:txBody>
              <a:bodyPr/>
              <a:lstStyle/>
              <a:p>
                <a:pPr defTabSz="609630"/>
                <a:endParaRPr lang="tr-TR" sz="1200" dirty="0">
                  <a:solidFill>
                    <a:prstClr val="black"/>
                  </a:solidFill>
                  <a:latin typeface="Calibri"/>
                </a:endParaRPr>
              </a:p>
            </p:txBody>
          </p:sp>
          <p:sp>
            <p:nvSpPr>
              <p:cNvPr id="40" name="TextBox 16">
                <a:extLst>
                  <a:ext uri="{FF2B5EF4-FFF2-40B4-BE49-F238E27FC236}">
                    <a16:creationId xmlns:a16="http://schemas.microsoft.com/office/drawing/2014/main" id="{E11CEF3F-41D2-DC02-2019-1058D9FB6C5E}"/>
                  </a:ext>
                </a:extLst>
              </p:cNvPr>
              <p:cNvSpPr txBox="1"/>
              <p:nvPr/>
            </p:nvSpPr>
            <p:spPr>
              <a:xfrm>
                <a:off x="152400" y="-28575"/>
                <a:ext cx="2253471" cy="511302"/>
              </a:xfrm>
              <a:prstGeom prst="rect">
                <a:avLst/>
              </a:prstGeom>
            </p:spPr>
            <p:txBody>
              <a:bodyPr lIns="33867" tIns="33867" rIns="33867" bIns="33867" rtlCol="0" anchor="ctr"/>
              <a:lstStyle/>
              <a:p>
                <a:pPr algn="ctr" defTabSz="609630">
                  <a:lnSpc>
                    <a:spcPts val="2253"/>
                  </a:lnSpc>
                </a:pPr>
                <a:endParaRPr sz="1200">
                  <a:solidFill>
                    <a:prstClr val="black"/>
                  </a:solidFill>
                  <a:latin typeface="Calibri"/>
                </a:endParaRPr>
              </a:p>
            </p:txBody>
          </p:sp>
        </p:grpSp>
        <p:grpSp>
          <p:nvGrpSpPr>
            <p:cNvPr id="42" name="Grup 41">
              <a:extLst>
                <a:ext uri="{FF2B5EF4-FFF2-40B4-BE49-F238E27FC236}">
                  <a16:creationId xmlns:a16="http://schemas.microsoft.com/office/drawing/2014/main" id="{2CE61F08-03B4-EF7E-3A50-5DBEFB609B13}"/>
                </a:ext>
              </a:extLst>
            </p:cNvPr>
            <p:cNvGrpSpPr/>
            <p:nvPr/>
          </p:nvGrpSpPr>
          <p:grpSpPr>
            <a:xfrm>
              <a:off x="12085192" y="5802205"/>
              <a:ext cx="659859" cy="692401"/>
              <a:chOff x="0" y="1838262"/>
              <a:chExt cx="744869" cy="723435"/>
            </a:xfrm>
          </p:grpSpPr>
          <p:sp>
            <p:nvSpPr>
              <p:cNvPr id="43" name="Freeform 8">
                <a:extLst>
                  <a:ext uri="{FF2B5EF4-FFF2-40B4-BE49-F238E27FC236}">
                    <a16:creationId xmlns:a16="http://schemas.microsoft.com/office/drawing/2014/main" id="{E1B4D84C-D03F-8B45-5EC6-1090D2C0F762}"/>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tr-TR" sz="1200">
                  <a:solidFill>
                    <a:prstClr val="black"/>
                  </a:solidFill>
                  <a:latin typeface="Calibri"/>
                </a:endParaRPr>
              </a:p>
            </p:txBody>
          </p:sp>
          <p:sp>
            <p:nvSpPr>
              <p:cNvPr id="44" name="TextBox 49">
                <a:extLst>
                  <a:ext uri="{FF2B5EF4-FFF2-40B4-BE49-F238E27FC236}">
                    <a16:creationId xmlns:a16="http://schemas.microsoft.com/office/drawing/2014/main" id="{5430EE1F-8C64-7363-47D3-A7835CFB170C}"/>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3</a:t>
                </a:r>
                <a:endParaRPr lang="en-US" sz="3600" dirty="0">
                  <a:solidFill>
                    <a:srgbClr val="000000"/>
                  </a:solidFill>
                  <a:latin typeface="Calibri"/>
                </a:endParaRPr>
              </a:p>
            </p:txBody>
          </p:sp>
        </p:grpSp>
        <p:sp>
          <p:nvSpPr>
            <p:cNvPr id="45" name="Metin kutusu 44">
              <a:extLst>
                <a:ext uri="{FF2B5EF4-FFF2-40B4-BE49-F238E27FC236}">
                  <a16:creationId xmlns:a16="http://schemas.microsoft.com/office/drawing/2014/main" id="{6E57E935-7D54-345E-CDD7-230E1D164465}"/>
                </a:ext>
              </a:extLst>
            </p:cNvPr>
            <p:cNvSpPr txBox="1"/>
            <p:nvPr/>
          </p:nvSpPr>
          <p:spPr>
            <a:xfrm>
              <a:off x="12656585" y="6190387"/>
              <a:ext cx="4782725" cy="1077218"/>
            </a:xfrm>
            <a:prstGeom prst="rect">
              <a:avLst/>
            </a:prstGeom>
            <a:noFill/>
          </p:spPr>
          <p:txBody>
            <a:bodyPr wrap="square">
              <a:spAutoFit/>
            </a:bodyPr>
            <a:lstStyle/>
            <a:p>
              <a:pPr algn="ctr"/>
              <a:r>
                <a:rPr lang="tr-TR" sz="3200" dirty="0"/>
                <a:t>Ayette altı çizili </a:t>
              </a:r>
              <a:r>
                <a:rPr lang="tr-TR" sz="3200" dirty="0">
                  <a:solidFill>
                    <a:srgbClr val="FF0000"/>
                  </a:solidFill>
                </a:rPr>
                <a:t>2. kelimeden </a:t>
              </a:r>
              <a:r>
                <a:rPr lang="tr-TR" sz="3200" dirty="0"/>
                <a:t>ne anlıyorsunuz?</a:t>
              </a:r>
            </a:p>
          </p:txBody>
        </p:sp>
      </p:grpSp>
      <p:sp>
        <p:nvSpPr>
          <p:cNvPr id="23" name="Metin kutusu 22">
            <a:extLst>
              <a:ext uri="{FF2B5EF4-FFF2-40B4-BE49-F238E27FC236}">
                <a16:creationId xmlns:a16="http://schemas.microsoft.com/office/drawing/2014/main" id="{E2DB432B-9349-4219-C4B6-E4727C6AF3CB}"/>
              </a:ext>
            </a:extLst>
          </p:cNvPr>
          <p:cNvSpPr txBox="1"/>
          <p:nvPr/>
        </p:nvSpPr>
        <p:spPr>
          <a:xfrm>
            <a:off x="529985" y="7500128"/>
            <a:ext cx="3269631" cy="584775"/>
          </a:xfrm>
          <a:prstGeom prst="rect">
            <a:avLst/>
          </a:prstGeom>
          <a:noFill/>
        </p:spPr>
        <p:txBody>
          <a:bodyPr wrap="square" rtlCol="0">
            <a:spAutoFit/>
          </a:bodyPr>
          <a:lstStyle/>
          <a:p>
            <a:pPr algn="ctr" defTabSz="609630"/>
            <a:r>
              <a:rPr lang="tr-TR" sz="3200" dirty="0">
                <a:solidFill>
                  <a:srgbClr val="C00000"/>
                </a:solidFill>
              </a:rPr>
              <a:t>11 tane</a:t>
            </a:r>
            <a:endParaRPr lang="tr-TR" sz="3200" b="1" dirty="0">
              <a:solidFill>
                <a:srgbClr val="C00000"/>
              </a:solidFill>
              <a:latin typeface="Calibri"/>
            </a:endParaRPr>
          </a:p>
        </p:txBody>
      </p:sp>
      <p:sp>
        <p:nvSpPr>
          <p:cNvPr id="32" name="Metin kutusu 31">
            <a:extLst>
              <a:ext uri="{FF2B5EF4-FFF2-40B4-BE49-F238E27FC236}">
                <a16:creationId xmlns:a16="http://schemas.microsoft.com/office/drawing/2014/main" id="{8107B139-1E73-7686-6724-4BB011CC0C59}"/>
              </a:ext>
            </a:extLst>
          </p:cNvPr>
          <p:cNvSpPr txBox="1"/>
          <p:nvPr/>
        </p:nvSpPr>
        <p:spPr>
          <a:xfrm>
            <a:off x="6128336" y="7500128"/>
            <a:ext cx="5356392" cy="584775"/>
          </a:xfrm>
          <a:prstGeom prst="rect">
            <a:avLst/>
          </a:prstGeom>
          <a:noFill/>
        </p:spPr>
        <p:txBody>
          <a:bodyPr wrap="square" rtlCol="0">
            <a:spAutoFit/>
          </a:bodyPr>
          <a:lstStyle/>
          <a:p>
            <a:pPr algn="ctr" defTabSz="609630"/>
            <a:r>
              <a:rPr lang="tr-TR" sz="3200" dirty="0">
                <a:solidFill>
                  <a:srgbClr val="C00000"/>
                </a:solidFill>
              </a:rPr>
              <a:t>Hz. Muhammed (s.a.v.) </a:t>
            </a:r>
            <a:endParaRPr lang="fi-FI" sz="3200" dirty="0">
              <a:solidFill>
                <a:srgbClr val="C00000"/>
              </a:solidFill>
            </a:endParaRPr>
          </a:p>
        </p:txBody>
      </p:sp>
      <p:sp>
        <p:nvSpPr>
          <p:cNvPr id="41" name="Metin kutusu 40">
            <a:extLst>
              <a:ext uri="{FF2B5EF4-FFF2-40B4-BE49-F238E27FC236}">
                <a16:creationId xmlns:a16="http://schemas.microsoft.com/office/drawing/2014/main" id="{35AD128D-20B7-648E-ACC8-F616A418019C}"/>
              </a:ext>
            </a:extLst>
          </p:cNvPr>
          <p:cNvSpPr txBox="1"/>
          <p:nvPr/>
        </p:nvSpPr>
        <p:spPr>
          <a:xfrm>
            <a:off x="12514449" y="7500128"/>
            <a:ext cx="5395161" cy="584775"/>
          </a:xfrm>
          <a:prstGeom prst="rect">
            <a:avLst/>
          </a:prstGeom>
          <a:noFill/>
        </p:spPr>
        <p:txBody>
          <a:bodyPr wrap="square" rtlCol="0">
            <a:spAutoFit/>
          </a:bodyPr>
          <a:lstStyle/>
          <a:p>
            <a:pPr algn="ctr" defTabSz="609630"/>
            <a:r>
              <a:rPr lang="tr-TR" sz="3200" dirty="0">
                <a:solidFill>
                  <a:srgbClr val="C00000"/>
                </a:solidFill>
              </a:rPr>
              <a:t>Allah’tan (</a:t>
            </a:r>
            <a:r>
              <a:rPr lang="tr-TR" sz="3200" dirty="0" err="1">
                <a:solidFill>
                  <a:srgbClr val="C00000"/>
                </a:solidFill>
              </a:rPr>
              <a:t>c.c</a:t>
            </a:r>
            <a:r>
              <a:rPr lang="tr-TR" sz="3200" dirty="0">
                <a:solidFill>
                  <a:srgbClr val="C00000"/>
                </a:solidFill>
              </a:rPr>
              <a:t>.) mesaj almak</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2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down)">
                                      <p:cBhvr>
                                        <p:cTn id="20" dur="500"/>
                                        <p:tgtEl>
                                          <p:spTgt spid="55"/>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down)">
                                      <p:cBhvr>
                                        <p:cTn id="24" dur="500"/>
                                        <p:tgtEl>
                                          <p:spTgt spid="56"/>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subTnLst>
                                    <p:audio>
                                      <p:cMediaNode>
                                        <p:cTn display="0" masterRel="sameClick">
                                          <p:stCondLst>
                                            <p:cond evt="begin" delay="0">
                                              <p:tn val="31"/>
                                            </p:cond>
                                          </p:stCondLst>
                                          <p:endCondLst>
                                            <p:cond evt="onStopAudio" delay="0">
                                              <p:tgtEl>
                                                <p:sldTgt/>
                                              </p:tgtEl>
                                            </p:cond>
                                          </p:endCondLst>
                                        </p:cTn>
                                        <p:tgtEl>
                                          <p:sndTgt r:embed="rId4" name="Onay tık.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subTnLst>
                                    <p:audio>
                                      <p:cMediaNode>
                                        <p:cTn display="0" masterRel="sameClick">
                                          <p:stCondLst>
                                            <p:cond evt="begin" delay="0">
                                              <p:tn val="36"/>
                                            </p:cond>
                                          </p:stCondLst>
                                          <p:endCondLst>
                                            <p:cond evt="onStopAudio" delay="0">
                                              <p:tgtEl>
                                                <p:sldTgt/>
                                              </p:tgtEl>
                                            </p:cond>
                                          </p:endCondLst>
                                        </p:cTn>
                                        <p:tgtEl>
                                          <p:sndTgt r:embed="rId4" name="Onay tık.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3" grpId="0"/>
      <p:bldP spid="32"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9315001" y="5128724"/>
            <a:ext cx="8612999" cy="20574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“Bilmiyorduk.” bahanesini ortadan kaldırmak</a:t>
              </a: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5" name="Onay">
            <a:extLst>
              <a:ext uri="{FF2B5EF4-FFF2-40B4-BE49-F238E27FC236}">
                <a16:creationId xmlns:a16="http://schemas.microsoft.com/office/drawing/2014/main" id="{6514D029-8A0A-D33F-33C6-CDE396D7099A}"/>
              </a:ext>
            </a:extLst>
          </p:cNvPr>
          <p:cNvSpPr/>
          <p:nvPr/>
        </p:nvSpPr>
        <p:spPr>
          <a:xfrm>
            <a:off x="17085496" y="5547851"/>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101584" y="-23923"/>
            <a:ext cx="17907000" cy="4873473"/>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marL="144000" marR="0" lvl="0" indent="0" algn="just" defTabSz="685800" rtl="0" eaLnBrk="1" fontAlgn="auto" latinLnBrk="0" hangingPunct="1">
              <a:lnSpc>
                <a:spcPct val="15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“Yahut ‘Eğer bize kitap indirilseydi biz onlardan daha çok doğru yolda olurduk.’ demeyesiniz diye bu Kur’an’ı indirdik. İşte size </a:t>
            </a:r>
            <a:r>
              <a:rPr kumimoji="0" lang="tr-TR" sz="4000" b="0" i="0" u="none" strike="noStrike" kern="1200" cap="none" spc="0" normalizeH="0" baseline="0" noProof="0" dirty="0" err="1">
                <a:ln>
                  <a:noFill/>
                </a:ln>
                <a:solidFill>
                  <a:prstClr val="black"/>
                </a:solidFill>
                <a:effectLst/>
                <a:uLnTx/>
                <a:uFillTx/>
                <a:latin typeface="Calibri"/>
                <a:ea typeface="+mn-ea"/>
                <a:cs typeface="Poppins SemiBold" panose="00000700000000000000" pitchFamily="2" charset="0"/>
              </a:rPr>
              <a:t>Rabb’inizden</a:t>
            </a:r>
            <a:r>
              <a:rPr kumimoji="0" lang="tr-TR" sz="40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 apaçık bir delil, hidayet ve rahmet geldi…” (</a:t>
            </a:r>
            <a:r>
              <a:rPr kumimoji="0" lang="tr-TR" sz="4000" b="0" i="0" u="none" strike="noStrike" kern="1200" cap="none" spc="0" normalizeH="0" baseline="0" noProof="0" dirty="0" err="1">
                <a:ln>
                  <a:noFill/>
                </a:ln>
                <a:solidFill>
                  <a:prstClr val="black"/>
                </a:solidFill>
                <a:effectLst/>
                <a:uLnTx/>
                <a:uFillTx/>
                <a:latin typeface="Calibri"/>
                <a:ea typeface="+mn-ea"/>
                <a:cs typeface="Poppins SemiBold" panose="00000700000000000000" pitchFamily="2" charset="0"/>
              </a:rPr>
              <a:t>En’âm</a:t>
            </a:r>
            <a:r>
              <a:rPr kumimoji="0" lang="tr-TR" sz="40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 suresi, 157. ayet) </a:t>
            </a:r>
          </a:p>
          <a:p>
            <a:pPr marL="144000" marR="0" lvl="0" indent="0" algn="l" defTabSz="685800" rtl="0" eaLnBrk="1" fontAlgn="auto" latinLnBrk="0" hangingPunct="1">
              <a:lnSpc>
                <a:spcPct val="15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Kur’an’ın bu ayette vurgulanan indiriliş amacı aşağıdakilerden hangisidir?</a:t>
            </a:r>
            <a:endParaRPr kumimoji="0" lang="en-IN" sz="40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endParaRPr>
          </a:p>
        </p:txBody>
      </p:sp>
      <p:grpSp>
        <p:nvGrpSpPr>
          <p:cNvPr id="18" name="C">
            <a:extLst>
              <a:ext uri="{FF2B5EF4-FFF2-40B4-BE49-F238E27FC236}">
                <a16:creationId xmlns:a16="http://schemas.microsoft.com/office/drawing/2014/main" id="{46612A3E-8848-EDD5-4AC4-1F8DFC728EFE}"/>
              </a:ext>
            </a:extLst>
          </p:cNvPr>
          <p:cNvGrpSpPr/>
          <p:nvPr/>
        </p:nvGrpSpPr>
        <p:grpSpPr>
          <a:xfrm>
            <a:off x="80795" y="7859637"/>
            <a:ext cx="8617406" cy="20574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 “Bize de kitap indirilseydi!” diyenleri belirlemek</a:t>
              </a: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16" name="X">
            <a:extLst>
              <a:ext uri="{FF2B5EF4-FFF2-40B4-BE49-F238E27FC236}">
                <a16:creationId xmlns:a16="http://schemas.microsoft.com/office/drawing/2014/main" id="{836F8C0E-DE03-300F-BB75-15310BFD12A4}"/>
              </a:ext>
            </a:extLst>
          </p:cNvPr>
          <p:cNvSpPr/>
          <p:nvPr/>
        </p:nvSpPr>
        <p:spPr>
          <a:xfrm>
            <a:off x="8065337" y="8112430"/>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101584" y="5231307"/>
            <a:ext cx="8617406" cy="20574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Doğru yolda olanları ödüllendirmek</a:t>
              </a: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25" name="X">
            <a:extLst>
              <a:ext uri="{FF2B5EF4-FFF2-40B4-BE49-F238E27FC236}">
                <a16:creationId xmlns:a16="http://schemas.microsoft.com/office/drawing/2014/main" id="{86BD3EF0-F8DC-F4DC-E23D-95E69311DF90}"/>
              </a:ext>
            </a:extLst>
          </p:cNvPr>
          <p:cNvSpPr/>
          <p:nvPr/>
        </p:nvSpPr>
        <p:spPr>
          <a:xfrm>
            <a:off x="8282421" y="5526707"/>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9242050" y="7721139"/>
            <a:ext cx="8617406" cy="20574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Hidayet ve rahmet kavramlarını açıklamak</a:t>
              </a: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29" name="X">
            <a:extLst>
              <a:ext uri="{FF2B5EF4-FFF2-40B4-BE49-F238E27FC236}">
                <a16:creationId xmlns:a16="http://schemas.microsoft.com/office/drawing/2014/main" id="{BD9CBC88-9BBB-E162-B22B-40FCC7A0593A}"/>
              </a:ext>
            </a:extLst>
          </p:cNvPr>
          <p:cNvSpPr/>
          <p:nvPr/>
        </p:nvSpPr>
        <p:spPr>
          <a:xfrm>
            <a:off x="17251401" y="7942011"/>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5357D1E4-32FB-1274-209F-616B4A067D0F}"/>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C0573FFE-17E4-61DA-0895-9656AB3D98D5}"/>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68697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8"/>
        </a:solidFill>
        <a:effectLst/>
      </p:bgPr>
    </p:bg>
    <p:spTree>
      <p:nvGrpSpPr>
        <p:cNvPr id="1" name=""/>
        <p:cNvGrpSpPr/>
        <p:nvPr/>
      </p:nvGrpSpPr>
      <p:grpSpPr>
        <a:xfrm>
          <a:off x="0" y="0"/>
          <a:ext cx="0" cy="0"/>
          <a:chOff x="0" y="0"/>
          <a:chExt cx="0" cy="0"/>
        </a:xfrm>
      </p:grpSpPr>
      <p:grpSp>
        <p:nvGrpSpPr>
          <p:cNvPr id="2" name="Group 2"/>
          <p:cNvGrpSpPr/>
          <p:nvPr/>
        </p:nvGrpSpPr>
        <p:grpSpPr>
          <a:xfrm>
            <a:off x="2" y="-32367"/>
            <a:ext cx="18279026" cy="290364"/>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90"/>
              <a:endParaRPr lang="tr-TR">
                <a:solidFill>
                  <a:prstClr val="black"/>
                </a:solidFill>
                <a:latin typeface="Calibri"/>
              </a:endParaRPr>
            </a:p>
          </p:txBody>
        </p:sp>
        <p:sp>
          <p:nvSpPr>
            <p:cNvPr id="4" name="TextBox 4"/>
            <p:cNvSpPr txBox="1"/>
            <p:nvPr/>
          </p:nvSpPr>
          <p:spPr>
            <a:xfrm>
              <a:off x="0" y="-9525"/>
              <a:ext cx="6355159" cy="387815"/>
            </a:xfrm>
            <a:prstGeom prst="rect">
              <a:avLst/>
            </a:prstGeom>
            <a:grpFill/>
          </p:spPr>
          <p:txBody>
            <a:bodyPr lIns="50801" tIns="50801" rIns="50801" bIns="50801" rtlCol="0" anchor="ctr"/>
            <a:lstStyle/>
            <a:p>
              <a:pPr algn="ctr" defTabSz="914490">
                <a:lnSpc>
                  <a:spcPts val="623"/>
                </a:lnSpc>
              </a:pPr>
              <a:endParaRPr>
                <a:solidFill>
                  <a:prstClr val="black"/>
                </a:solidFill>
                <a:latin typeface="Calibri"/>
              </a:endParaRPr>
            </a:p>
          </p:txBody>
        </p:sp>
      </p:grpSp>
      <p:grpSp>
        <p:nvGrpSpPr>
          <p:cNvPr id="17" name="Group 17"/>
          <p:cNvGrpSpPr/>
          <p:nvPr/>
        </p:nvGrpSpPr>
        <p:grpSpPr>
          <a:xfrm>
            <a:off x="3613938" y="10088967"/>
            <a:ext cx="14665089" cy="223947"/>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90"/>
              <a:endParaRPr lang="tr-TR">
                <a:solidFill>
                  <a:prstClr val="black"/>
                </a:solidFill>
                <a:latin typeface="Calibri"/>
              </a:endParaRPr>
            </a:p>
          </p:txBody>
        </p:sp>
        <p:sp>
          <p:nvSpPr>
            <p:cNvPr id="19" name="TextBox 19"/>
            <p:cNvSpPr txBox="1"/>
            <p:nvPr/>
          </p:nvSpPr>
          <p:spPr>
            <a:xfrm>
              <a:off x="0" y="-9525"/>
              <a:ext cx="6355159" cy="387815"/>
            </a:xfrm>
            <a:prstGeom prst="rect">
              <a:avLst/>
            </a:prstGeom>
            <a:grpFill/>
          </p:spPr>
          <p:txBody>
            <a:bodyPr lIns="50801" tIns="50801" rIns="50801" bIns="50801" rtlCol="0" anchor="ctr"/>
            <a:lstStyle/>
            <a:p>
              <a:pPr algn="ctr" defTabSz="914490">
                <a:lnSpc>
                  <a:spcPts val="623"/>
                </a:lnSpc>
              </a:pPr>
              <a:endParaRPr>
                <a:solidFill>
                  <a:prstClr val="black"/>
                </a:solidFill>
                <a:latin typeface="Calibri"/>
              </a:endParaRPr>
            </a:p>
          </p:txBody>
        </p:sp>
      </p:grpSp>
      <p:sp>
        <p:nvSpPr>
          <p:cNvPr id="24" name="Freeform 24"/>
          <p:cNvSpPr/>
          <p:nvPr/>
        </p:nvSpPr>
        <p:spPr>
          <a:xfrm>
            <a:off x="10813313" y="1132368"/>
            <a:ext cx="7465715" cy="84189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defTabSz="914490"/>
            <a:endParaRPr lang="tr-TR">
              <a:solidFill>
                <a:prstClr val="black"/>
              </a:solidFill>
              <a:latin typeface="Calibri"/>
            </a:endParaRPr>
          </a:p>
        </p:txBody>
      </p:sp>
      <p:sp>
        <p:nvSpPr>
          <p:cNvPr id="30" name="TextBox 30"/>
          <p:cNvSpPr txBox="1"/>
          <p:nvPr/>
        </p:nvSpPr>
        <p:spPr>
          <a:xfrm>
            <a:off x="2321536" y="780152"/>
            <a:ext cx="6717026" cy="1004057"/>
          </a:xfrm>
          <a:prstGeom prst="rect">
            <a:avLst/>
          </a:prstGeom>
          <a:solidFill>
            <a:srgbClr val="FDF7F5"/>
          </a:solidFill>
        </p:spPr>
        <p:txBody>
          <a:bodyPr wrap="square" lIns="0" tIns="0" rIns="0" bIns="0" rtlCol="0" anchor="t">
            <a:spAutoFit/>
          </a:bodyPr>
          <a:lstStyle/>
          <a:p>
            <a:pPr defTabSz="914490">
              <a:lnSpc>
                <a:spcPts val="8769"/>
              </a:lnSpc>
            </a:pPr>
            <a:r>
              <a:rPr lang="en-US" sz="5400" spc="125" dirty="0">
                <a:solidFill>
                  <a:srgbClr val="4F4C4C"/>
                </a:solidFill>
                <a:latin typeface="Helvetica" panose="020B0604020202020204" pitchFamily="34" charset="0"/>
                <a:cs typeface="Helvetica" panose="020B0604020202020204" pitchFamily="34" charset="0"/>
              </a:rPr>
              <a:t>MUSTAFA YILDIRIM</a:t>
            </a:r>
          </a:p>
        </p:txBody>
      </p:sp>
      <p:sp>
        <p:nvSpPr>
          <p:cNvPr id="31" name="TextBox 31"/>
          <p:cNvSpPr txBox="1"/>
          <p:nvPr/>
        </p:nvSpPr>
        <p:spPr>
          <a:xfrm>
            <a:off x="266515" y="1846663"/>
            <a:ext cx="10827068" cy="595612"/>
          </a:xfrm>
          <a:prstGeom prst="rect">
            <a:avLst/>
          </a:prstGeom>
        </p:spPr>
        <p:txBody>
          <a:bodyPr wrap="square" lIns="0" tIns="0" rIns="0" bIns="0" rtlCol="0" anchor="t">
            <a:spAutoFit/>
          </a:bodyPr>
          <a:lstStyle/>
          <a:p>
            <a:pPr defTabSz="914490">
              <a:lnSpc>
                <a:spcPts val="5130"/>
              </a:lnSpc>
            </a:pPr>
            <a:r>
              <a:rPr lang="en-US" sz="3600" dirty="0">
                <a:solidFill>
                  <a:srgbClr val="34ADF5"/>
                </a:solidFill>
                <a:latin typeface="Helvetica" panose="020B0604020202020204" pitchFamily="34" charset="0"/>
                <a:cs typeface="Helvetica" panose="020B0604020202020204" pitchFamily="34" charset="0"/>
              </a:rPr>
              <a:t>DİN KÜLTÜRÜ VE AHLAK BİLGİSİ ÖĞRETMENİ</a:t>
            </a:r>
          </a:p>
        </p:txBody>
      </p:sp>
      <p:sp>
        <p:nvSpPr>
          <p:cNvPr id="32" name="TextBox 32"/>
          <p:cNvSpPr txBox="1"/>
          <p:nvPr/>
        </p:nvSpPr>
        <p:spPr>
          <a:xfrm>
            <a:off x="1972952" y="3586054"/>
            <a:ext cx="6374532" cy="679738"/>
          </a:xfrm>
          <a:prstGeom prst="rect">
            <a:avLst/>
          </a:prstGeom>
        </p:spPr>
        <p:txBody>
          <a:bodyPr lIns="0" tIns="0" rIns="0" bIns="0" rtlCol="0" anchor="t">
            <a:spAutoFit/>
          </a:bodyPr>
          <a:lstStyle/>
          <a:p>
            <a:pPr defTabSz="914490">
              <a:lnSpc>
                <a:spcPts val="5778"/>
              </a:lnSpc>
            </a:pPr>
            <a:r>
              <a:rPr lang="en-US" sz="3600" spc="47" dirty="0">
                <a:solidFill>
                  <a:srgbClr val="4F4C4C"/>
                </a:solidFill>
                <a:latin typeface="Calibri"/>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572348" y="4848658"/>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90"/>
            <a:endParaRPr lang="tr-TR" dirty="0">
              <a:solidFill>
                <a:prstClr val="black"/>
              </a:solidFill>
              <a:latin typeface="Calibri"/>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572348" y="6377441"/>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90"/>
            <a:endParaRPr lang="tr-TR">
              <a:solidFill>
                <a:prstClr val="black"/>
              </a:solidFill>
              <a:latin typeface="Calibri"/>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773406" y="6591835"/>
            <a:ext cx="927471" cy="900806"/>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90"/>
            <a:endParaRPr lang="tr-TR" dirty="0">
              <a:solidFill>
                <a:prstClr val="black"/>
              </a:solidFill>
              <a:latin typeface="Calibri"/>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748976" y="5025286"/>
            <a:ext cx="976337" cy="976337"/>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defTabSz="914490"/>
            <a:endParaRPr lang="tr-TR" dirty="0">
              <a:solidFill>
                <a:prstClr val="black"/>
              </a:solidFill>
              <a:latin typeface="Calibri"/>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972953" y="5143016"/>
            <a:ext cx="4215198" cy="679738"/>
          </a:xfrm>
          <a:prstGeom prst="rect">
            <a:avLst/>
          </a:prstGeom>
        </p:spPr>
        <p:txBody>
          <a:bodyPr wrap="square" lIns="0" tIns="0" rIns="0" bIns="0" rtlCol="0" anchor="t">
            <a:spAutoFit/>
          </a:bodyPr>
          <a:lstStyle/>
          <a:p>
            <a:pPr defTabSz="914490">
              <a:lnSpc>
                <a:spcPts val="5778"/>
              </a:lnSpc>
            </a:pPr>
            <a:r>
              <a:rPr lang="en-US" sz="3600" spc="47" dirty="0">
                <a:solidFill>
                  <a:srgbClr val="4F4C4C"/>
                </a:solidFill>
                <a:latin typeface="Calibri"/>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2016680" y="6699979"/>
            <a:ext cx="6374532" cy="679738"/>
          </a:xfrm>
          <a:prstGeom prst="rect">
            <a:avLst/>
          </a:prstGeom>
        </p:spPr>
        <p:txBody>
          <a:bodyPr lIns="0" tIns="0" rIns="0" bIns="0" rtlCol="0" anchor="t">
            <a:spAutoFit/>
          </a:bodyPr>
          <a:lstStyle/>
          <a:p>
            <a:pPr defTabSz="914490">
              <a:lnSpc>
                <a:spcPts val="5778"/>
              </a:lnSpc>
            </a:pPr>
            <a:r>
              <a:rPr lang="en-US" sz="3600" spc="47" dirty="0">
                <a:solidFill>
                  <a:srgbClr val="4F4C4C"/>
                </a:solidFill>
                <a:latin typeface="Calibri"/>
              </a:rPr>
              <a:t>t.me/</a:t>
            </a:r>
            <a:r>
              <a:rPr lang="en-US" sz="3600" spc="47" dirty="0" err="1">
                <a:solidFill>
                  <a:srgbClr val="4F4C4C"/>
                </a:solidFill>
                <a:latin typeface="Calibri"/>
              </a:rPr>
              <a:t>Dindersimateryalcom</a:t>
            </a:r>
            <a:endParaRPr lang="en-US" sz="3600" spc="47" dirty="0">
              <a:solidFill>
                <a:srgbClr val="4F4C4C"/>
              </a:solidFill>
              <a:latin typeface="Calibri"/>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9450518"/>
            <a:ext cx="3832977" cy="862397"/>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endParaRPr lang="tr-TR" sz="2700">
              <a:solidFill>
                <a:prstClr val="white"/>
              </a:solidFill>
              <a:latin typeface="Calibri"/>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572348" y="3319874"/>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90"/>
            <a:endParaRPr lang="tr-TR" dirty="0">
              <a:solidFill>
                <a:prstClr val="black"/>
              </a:solidFill>
              <a:latin typeface="Calibri"/>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669945" y="3435199"/>
            <a:ext cx="1134393" cy="1098944"/>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69"/>
            <a:endParaRPr lang="tr-TR" sz="2700">
              <a:solidFill>
                <a:prstClr val="black"/>
              </a:solidFill>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0403">
            <a:off x="14112451" y="782873"/>
            <a:ext cx="4129945" cy="3522981"/>
          </a:xfrm>
          <a:custGeom>
            <a:avLst/>
            <a:gdLst/>
            <a:ahLst/>
            <a:cxnLst/>
            <a:rect l="l" t="t" r="r" b="b"/>
            <a:pathLst>
              <a:path w="5834551" h="5647821">
                <a:moveTo>
                  <a:pt x="0" y="0"/>
                </a:moveTo>
                <a:lnTo>
                  <a:pt x="5834550" y="0"/>
                </a:lnTo>
                <a:lnTo>
                  <a:pt x="5834550" y="5647821"/>
                </a:lnTo>
                <a:lnTo>
                  <a:pt x="0" y="5647821"/>
                </a:lnTo>
                <a:lnTo>
                  <a:pt x="0" y="0"/>
                </a:lnTo>
                <a:close/>
              </a:path>
            </a:pathLst>
          </a:custGeom>
          <a:blipFill>
            <a:blip r:embed="rId4"/>
            <a:stretch>
              <a:fillRect t="-7206" b="-23354"/>
            </a:stretch>
          </a:blipFill>
        </p:spPr>
        <p:txBody>
          <a:bodyPr/>
          <a:lstStyle/>
          <a:p>
            <a:endParaRPr lang="tr-TR"/>
          </a:p>
        </p:txBody>
      </p:sp>
      <p:grpSp>
        <p:nvGrpSpPr>
          <p:cNvPr id="32" name="Grup 31">
            <a:extLst>
              <a:ext uri="{FF2B5EF4-FFF2-40B4-BE49-F238E27FC236}">
                <a16:creationId xmlns:a16="http://schemas.microsoft.com/office/drawing/2014/main" id="{6F2FD68E-23A3-36DA-C27F-A276FBE422AA}"/>
              </a:ext>
            </a:extLst>
          </p:cNvPr>
          <p:cNvGrpSpPr/>
          <p:nvPr/>
        </p:nvGrpSpPr>
        <p:grpSpPr>
          <a:xfrm>
            <a:off x="148978" y="493140"/>
            <a:ext cx="12192000" cy="3866402"/>
            <a:chOff x="131949" y="1443288"/>
            <a:chExt cx="12192000" cy="3866402"/>
          </a:xfrm>
        </p:grpSpPr>
        <p:sp>
          <p:nvSpPr>
            <p:cNvPr id="30" name="Dikdörtgen 29">
              <a:extLst>
                <a:ext uri="{FF2B5EF4-FFF2-40B4-BE49-F238E27FC236}">
                  <a16:creationId xmlns:a16="http://schemas.microsoft.com/office/drawing/2014/main" id="{B7F473E8-7073-27AE-962A-F6CD9EB8A758}"/>
                </a:ext>
              </a:extLst>
            </p:cNvPr>
            <p:cNvSpPr/>
            <p:nvPr/>
          </p:nvSpPr>
          <p:spPr>
            <a:xfrm>
              <a:off x="131949" y="1536895"/>
              <a:ext cx="12192000" cy="3772795"/>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TextBox 2">
              <a:extLst>
                <a:ext uri="{FF2B5EF4-FFF2-40B4-BE49-F238E27FC236}">
                  <a16:creationId xmlns:a16="http://schemas.microsoft.com/office/drawing/2014/main" id="{F88A18B6-0102-9DA1-01EE-B87A511084DA}"/>
                </a:ext>
              </a:extLst>
            </p:cNvPr>
            <p:cNvSpPr txBox="1"/>
            <p:nvPr/>
          </p:nvSpPr>
          <p:spPr>
            <a:xfrm>
              <a:off x="322449" y="1443288"/>
              <a:ext cx="11811000" cy="3814827"/>
            </a:xfrm>
            <a:prstGeom prst="rect">
              <a:avLst/>
            </a:prstGeom>
          </p:spPr>
          <p:txBody>
            <a:bodyPr wrap="square" lIns="0" tIns="0" rIns="0" bIns="0" rtlCol="0" anchor="t">
              <a:spAutoFit/>
            </a:bodyPr>
            <a:lstStyle/>
            <a:p>
              <a:pPr algn="just">
                <a:lnSpc>
                  <a:spcPct val="150000"/>
                </a:lnSpc>
                <a:spcBef>
                  <a:spcPct val="0"/>
                </a:spcBef>
              </a:pPr>
              <a:r>
                <a:rPr lang="en-US" sz="3399" dirty="0">
                  <a:solidFill>
                    <a:srgbClr val="000000"/>
                  </a:solidFill>
                  <a:ea typeface="Abril Fatface"/>
                  <a:cs typeface="Abril Fatface"/>
                  <a:sym typeface="Abril Fatface"/>
                </a:rPr>
                <a:t>“</a:t>
              </a:r>
              <a:r>
                <a:rPr lang="en-US" sz="3399" dirty="0" err="1">
                  <a:solidFill>
                    <a:srgbClr val="000000"/>
                  </a:solidFill>
                  <a:ea typeface="Abril Fatface"/>
                  <a:cs typeface="Abril Fatface"/>
                  <a:sym typeface="Abril Fatface"/>
                </a:rPr>
                <a:t>Nuh’a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ve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ondan</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sonraki</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peygamberlere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vahyettiğimiz</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gibi</a:t>
              </a:r>
              <a:r>
                <a:rPr lang="en-US" sz="3399" dirty="0">
                  <a:solidFill>
                    <a:srgbClr val="000000"/>
                  </a:solidFill>
                  <a:ea typeface="Abril Fatface"/>
                  <a:cs typeface="Abril Fatface"/>
                  <a:sym typeface="Abril Fatface"/>
                </a:rPr>
                <a:t> </a:t>
              </a:r>
              <a:r>
                <a:rPr lang="en-US" sz="3399" u="sng" dirty="0">
                  <a:solidFill>
                    <a:srgbClr val="000000"/>
                  </a:solidFill>
                  <a:ea typeface="Abril Fatface"/>
                  <a:cs typeface="Abril Fatface"/>
                  <a:sym typeface="Abril Fatface"/>
                </a:rPr>
                <a:t>sana</a:t>
              </a:r>
              <a:r>
                <a:rPr lang="tr-TR" sz="3399" u="sng" dirty="0">
                  <a:solidFill>
                    <a:srgbClr val="000000"/>
                  </a:solidFill>
                  <a:ea typeface="Abril Fatface"/>
                  <a:cs typeface="Abril Fatface"/>
                  <a:sym typeface="Abril Fatface"/>
                </a:rPr>
                <a:t>(</a:t>
              </a:r>
              <a:r>
                <a:rPr lang="tr-TR" sz="3600" u="sng" dirty="0">
                  <a:solidFill>
                    <a:srgbClr val="FF0000"/>
                  </a:solidFill>
                  <a:ea typeface="Abril Fatface"/>
                  <a:cs typeface="Abril Fatface"/>
                  <a:sym typeface="Abril Fatface"/>
                </a:rPr>
                <a:t>1</a:t>
              </a:r>
              <a:r>
                <a:rPr lang="tr-TR" sz="3399" u="sng" dirty="0">
                  <a:solidFill>
                    <a:srgbClr val="000000"/>
                  </a:solidFill>
                  <a:ea typeface="Abril Fatface"/>
                  <a:cs typeface="Abril Fatface"/>
                  <a:sym typeface="Abril Fatface"/>
                </a:rPr>
                <a:t>)</a:t>
              </a:r>
              <a:r>
                <a:rPr lang="en-US" sz="3399" dirty="0">
                  <a:solidFill>
                    <a:srgbClr val="000000"/>
                  </a:solidFill>
                  <a:ea typeface="Abril Fatface"/>
                  <a:cs typeface="Abril Fatface"/>
                  <a:sym typeface="Abril Fatface"/>
                </a:rPr>
                <a:t> da </a:t>
              </a:r>
              <a:r>
                <a:rPr lang="en-US" sz="3399" u="sng" dirty="0" err="1">
                  <a:solidFill>
                    <a:srgbClr val="000000"/>
                  </a:solidFill>
                  <a:ea typeface="Abril Fatface"/>
                  <a:cs typeface="Abril Fatface"/>
                  <a:sym typeface="Abril Fatface"/>
                </a:rPr>
                <a:t>vahyettik</a:t>
              </a:r>
              <a:r>
                <a:rPr lang="en-US" sz="3399" u="sng" dirty="0">
                  <a:solidFill>
                    <a:srgbClr val="000000"/>
                  </a:solidFill>
                  <a:ea typeface="Abril Fatface"/>
                  <a:cs typeface="Abril Fatface"/>
                  <a:sym typeface="Abril Fatface"/>
                </a:rPr>
                <a:t>.</a:t>
              </a:r>
              <a:r>
                <a:rPr lang="tr-TR" sz="3399" u="sng" dirty="0">
                  <a:solidFill>
                    <a:srgbClr val="000000"/>
                  </a:solidFill>
                  <a:ea typeface="Abril Fatface"/>
                  <a:cs typeface="Abril Fatface"/>
                  <a:sym typeface="Abril Fatface"/>
                </a:rPr>
                <a:t>(2) </a:t>
              </a:r>
              <a:r>
                <a:rPr lang="en-US" sz="3399" dirty="0" err="1">
                  <a:solidFill>
                    <a:srgbClr val="000000"/>
                  </a:solidFill>
                  <a:ea typeface="Abril Fatface"/>
                  <a:cs typeface="Abril Fatface"/>
                  <a:sym typeface="Abril Fatface"/>
                </a:rPr>
                <a:t>İbrahim’e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İsmail’e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İshak’a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Yakub’a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torunlarına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İsa’ya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Eyyûb’e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Yunus’a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Harun’a</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ve</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Süleyman’a</a:t>
              </a:r>
              <a:r>
                <a:rPr lang="en-US" sz="3399" dirty="0">
                  <a:solidFill>
                    <a:srgbClr val="000000"/>
                  </a:solidFill>
                  <a:ea typeface="Abril Fatface"/>
                  <a:cs typeface="Abril Fatface"/>
                  <a:sym typeface="Abril Fatface"/>
                </a:rPr>
                <a:t> da </a:t>
              </a:r>
              <a:r>
                <a:rPr lang="en-US" sz="3399" u="sng" dirty="0" err="1">
                  <a:solidFill>
                    <a:srgbClr val="000000"/>
                  </a:solidFill>
                  <a:ea typeface="Abril Fatface"/>
                  <a:cs typeface="Abril Fatface"/>
                  <a:sym typeface="Abril Fatface"/>
                </a:rPr>
                <a:t>vahyettik</a:t>
              </a:r>
              <a:r>
                <a:rPr lang="en-US" sz="3399" u="sng" dirty="0">
                  <a:solidFill>
                    <a:srgbClr val="000000"/>
                  </a:solidFill>
                  <a:ea typeface="Abril Fatface"/>
                  <a:cs typeface="Abril Fatface"/>
                  <a:sym typeface="Abril Fatface"/>
                </a:rPr>
                <a:t>.</a:t>
              </a:r>
              <a:r>
                <a:rPr lang="tr-TR" sz="3399" u="sng" dirty="0">
                  <a:solidFill>
                    <a:srgbClr val="000000"/>
                  </a:solidFill>
                  <a:ea typeface="Abril Fatface"/>
                  <a:cs typeface="Abril Fatface"/>
                  <a:sym typeface="Abril Fatface"/>
                </a:rPr>
                <a:t>(2)</a:t>
              </a:r>
              <a:r>
                <a:rPr lang="en-US" sz="3399" u="sng"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Davud’a</a:t>
              </a:r>
              <a:r>
                <a:rPr lang="en-US" sz="3399" dirty="0">
                  <a:solidFill>
                    <a:srgbClr val="000000"/>
                  </a:solidFill>
                  <a:ea typeface="Abril Fatface"/>
                  <a:cs typeface="Abril Fatface"/>
                  <a:sym typeface="Abril Fatface"/>
                </a:rPr>
                <a:t> da </a:t>
              </a:r>
              <a:r>
                <a:rPr lang="en-US" sz="3399" dirty="0" err="1">
                  <a:solidFill>
                    <a:srgbClr val="000000"/>
                  </a:solidFill>
                  <a:ea typeface="Abril Fatface"/>
                  <a:cs typeface="Abril Fatface"/>
                  <a:sym typeface="Abril Fatface"/>
                </a:rPr>
                <a:t>Zebur</a:t>
              </a:r>
              <a:r>
                <a:rPr lang="en-US" sz="3399" dirty="0">
                  <a:solidFill>
                    <a:srgbClr val="000000"/>
                  </a:solidFill>
                  <a:ea typeface="Abril Fatface"/>
                  <a:cs typeface="Abril Fatface"/>
                  <a:sym typeface="Abril Fatface"/>
                </a:rPr>
                <a:t> </a:t>
              </a:r>
              <a:r>
                <a:rPr lang="en-US" sz="3399" dirty="0" err="1">
                  <a:solidFill>
                    <a:srgbClr val="000000"/>
                  </a:solidFill>
                  <a:ea typeface="Abril Fatface"/>
                  <a:cs typeface="Abril Fatface"/>
                  <a:sym typeface="Abril Fatface"/>
                </a:rPr>
                <a:t>verdik</a:t>
              </a:r>
              <a:r>
                <a:rPr lang="en-US" sz="3399" dirty="0">
                  <a:solidFill>
                    <a:srgbClr val="000000"/>
                  </a:solidFill>
                  <a:ea typeface="Abril Fatface"/>
                  <a:cs typeface="Abril Fatface"/>
                  <a:sym typeface="Abril Fatface"/>
                </a:rPr>
                <a:t>.”</a:t>
              </a:r>
              <a:r>
                <a:rPr lang="tr-TR" sz="3600" dirty="0"/>
                <a:t> </a:t>
              </a:r>
            </a:p>
            <a:p>
              <a:pPr algn="r">
                <a:lnSpc>
                  <a:spcPts val="4759"/>
                </a:lnSpc>
                <a:spcBef>
                  <a:spcPct val="0"/>
                </a:spcBef>
              </a:pPr>
              <a:r>
                <a:rPr lang="tr-TR" sz="3600" dirty="0">
                  <a:solidFill>
                    <a:srgbClr val="FF0000"/>
                  </a:solidFill>
                </a:rPr>
                <a:t>Nisa suresi 163. ayeti</a:t>
              </a:r>
              <a:r>
                <a:rPr lang="en-US" sz="3399" dirty="0">
                  <a:solidFill>
                    <a:srgbClr val="FF0000"/>
                  </a:solidFill>
                  <a:ea typeface="Abril Fatface"/>
                  <a:cs typeface="Abril Fatface"/>
                  <a:sym typeface="Abril Fatface"/>
                </a:rPr>
                <a:t> </a:t>
              </a:r>
            </a:p>
          </p:txBody>
        </p:sp>
      </p:grpSp>
      <p:grpSp>
        <p:nvGrpSpPr>
          <p:cNvPr id="48" name="Grup 47">
            <a:extLst>
              <a:ext uri="{FF2B5EF4-FFF2-40B4-BE49-F238E27FC236}">
                <a16:creationId xmlns:a16="http://schemas.microsoft.com/office/drawing/2014/main" id="{6CF6C311-67A9-3782-1189-B41C9432223C}"/>
              </a:ext>
            </a:extLst>
          </p:cNvPr>
          <p:cNvGrpSpPr/>
          <p:nvPr/>
        </p:nvGrpSpPr>
        <p:grpSpPr>
          <a:xfrm>
            <a:off x="12518505" y="2666275"/>
            <a:ext cx="4550295" cy="1601650"/>
            <a:chOff x="12518505" y="2666275"/>
            <a:chExt cx="4550295" cy="1601650"/>
          </a:xfrm>
        </p:grpSpPr>
        <p:sp>
          <p:nvSpPr>
            <p:cNvPr id="3" name="Freeform 3"/>
            <p:cNvSpPr/>
            <p:nvPr/>
          </p:nvSpPr>
          <p:spPr>
            <a:xfrm>
              <a:off x="12526526" y="2666275"/>
              <a:ext cx="4542274" cy="1601650"/>
            </a:xfrm>
            <a:custGeom>
              <a:avLst/>
              <a:gdLst/>
              <a:ahLst/>
              <a:cxnLst/>
              <a:rect l="l" t="t" r="r" b="b"/>
              <a:pathLst>
                <a:path w="4051633" h="1256006">
                  <a:moveTo>
                    <a:pt x="0" y="0"/>
                  </a:moveTo>
                  <a:lnTo>
                    <a:pt x="4051633" y="0"/>
                  </a:lnTo>
                  <a:lnTo>
                    <a:pt x="4051633" y="1256006"/>
                  </a:lnTo>
                  <a:lnTo>
                    <a:pt x="0" y="1256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dirty="0"/>
            </a:p>
          </p:txBody>
        </p:sp>
        <p:sp>
          <p:nvSpPr>
            <p:cNvPr id="33" name="Metin kutusu 32">
              <a:extLst>
                <a:ext uri="{FF2B5EF4-FFF2-40B4-BE49-F238E27FC236}">
                  <a16:creationId xmlns:a16="http://schemas.microsoft.com/office/drawing/2014/main" id="{9C9DABBF-3D19-C8DA-AC57-48001C5B40B3}"/>
                </a:ext>
              </a:extLst>
            </p:cNvPr>
            <p:cNvSpPr txBox="1"/>
            <p:nvPr/>
          </p:nvSpPr>
          <p:spPr>
            <a:xfrm>
              <a:off x="12518505" y="3130894"/>
              <a:ext cx="4091632" cy="1077218"/>
            </a:xfrm>
            <a:prstGeom prst="rect">
              <a:avLst/>
            </a:prstGeom>
            <a:noFill/>
          </p:spPr>
          <p:txBody>
            <a:bodyPr wrap="square" rtlCol="0">
              <a:spAutoFit/>
            </a:bodyPr>
            <a:lstStyle/>
            <a:p>
              <a:pPr algn="ctr"/>
              <a:r>
                <a:rPr lang="tr-TR" sz="3200" b="1" dirty="0">
                  <a:solidFill>
                    <a:srgbClr val="FF0000"/>
                  </a:solidFill>
                </a:rPr>
                <a:t>Ayette hangi sonuçları çıkartabiliriz?</a:t>
              </a:r>
            </a:p>
          </p:txBody>
        </p:sp>
      </p:grpSp>
      <p:grpSp>
        <p:nvGrpSpPr>
          <p:cNvPr id="47" name="Grup 46">
            <a:extLst>
              <a:ext uri="{FF2B5EF4-FFF2-40B4-BE49-F238E27FC236}">
                <a16:creationId xmlns:a16="http://schemas.microsoft.com/office/drawing/2014/main" id="{DF1620BB-5120-6CE8-D987-6485CB76856B}"/>
              </a:ext>
            </a:extLst>
          </p:cNvPr>
          <p:cNvGrpSpPr/>
          <p:nvPr/>
        </p:nvGrpSpPr>
        <p:grpSpPr>
          <a:xfrm>
            <a:off x="2512990" y="4401574"/>
            <a:ext cx="7135796" cy="1525885"/>
            <a:chOff x="2512990" y="4401574"/>
            <a:chExt cx="7135796" cy="1525885"/>
          </a:xfrm>
        </p:grpSpPr>
        <p:sp>
          <p:nvSpPr>
            <p:cNvPr id="14" name="Freeform 14"/>
            <p:cNvSpPr/>
            <p:nvPr/>
          </p:nvSpPr>
          <p:spPr>
            <a:xfrm>
              <a:off x="3505200" y="4401574"/>
              <a:ext cx="5057874" cy="1525885"/>
            </a:xfrm>
            <a:custGeom>
              <a:avLst/>
              <a:gdLst/>
              <a:ahLst/>
              <a:cxnLst/>
              <a:rect l="l" t="t" r="r" b="b"/>
              <a:pathLst>
                <a:path w="6299688" h="2519875">
                  <a:moveTo>
                    <a:pt x="0" y="0"/>
                  </a:moveTo>
                  <a:lnTo>
                    <a:pt x="6299688" y="0"/>
                  </a:lnTo>
                  <a:lnTo>
                    <a:pt x="6299688" y="2519875"/>
                  </a:lnTo>
                  <a:lnTo>
                    <a:pt x="0" y="25198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9" name="Freeform 28">
              <a:extLst>
                <a:ext uri="{FF2B5EF4-FFF2-40B4-BE49-F238E27FC236}">
                  <a16:creationId xmlns:a16="http://schemas.microsoft.com/office/drawing/2014/main" id="{D27C4372-6054-A399-5F0C-0BF790DA8B7B}"/>
                </a:ext>
              </a:extLst>
            </p:cNvPr>
            <p:cNvSpPr/>
            <p:nvPr/>
          </p:nvSpPr>
          <p:spPr>
            <a:xfrm rot="740594">
              <a:off x="2512990" y="4758420"/>
              <a:ext cx="899863" cy="961305"/>
            </a:xfrm>
            <a:custGeom>
              <a:avLst/>
              <a:gdLst/>
              <a:ahLst/>
              <a:cxnLst/>
              <a:rect l="l" t="t" r="r" b="b"/>
              <a:pathLst>
                <a:path w="1389707" h="1781676">
                  <a:moveTo>
                    <a:pt x="0" y="0"/>
                  </a:moveTo>
                  <a:lnTo>
                    <a:pt x="1389708" y="0"/>
                  </a:lnTo>
                  <a:lnTo>
                    <a:pt x="1389708" y="1781676"/>
                  </a:lnTo>
                  <a:lnTo>
                    <a:pt x="0" y="17816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34" name="Freeform 28">
              <a:extLst>
                <a:ext uri="{FF2B5EF4-FFF2-40B4-BE49-F238E27FC236}">
                  <a16:creationId xmlns:a16="http://schemas.microsoft.com/office/drawing/2014/main" id="{D7280246-FE1B-8897-0A30-E55AE04478F5}"/>
                </a:ext>
              </a:extLst>
            </p:cNvPr>
            <p:cNvSpPr/>
            <p:nvPr/>
          </p:nvSpPr>
          <p:spPr>
            <a:xfrm rot="740594">
              <a:off x="8748923" y="4662848"/>
              <a:ext cx="899863" cy="961305"/>
            </a:xfrm>
            <a:custGeom>
              <a:avLst/>
              <a:gdLst/>
              <a:ahLst/>
              <a:cxnLst/>
              <a:rect l="l" t="t" r="r" b="b"/>
              <a:pathLst>
                <a:path w="1389707" h="1781676">
                  <a:moveTo>
                    <a:pt x="0" y="0"/>
                  </a:moveTo>
                  <a:lnTo>
                    <a:pt x="1389708" y="0"/>
                  </a:lnTo>
                  <a:lnTo>
                    <a:pt x="1389708" y="1781676"/>
                  </a:lnTo>
                  <a:lnTo>
                    <a:pt x="0" y="17816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35" name="Metin kutusu 34">
              <a:extLst>
                <a:ext uri="{FF2B5EF4-FFF2-40B4-BE49-F238E27FC236}">
                  <a16:creationId xmlns:a16="http://schemas.microsoft.com/office/drawing/2014/main" id="{FBAE061E-D78C-B2EC-E7D5-1222EAC2B431}"/>
                </a:ext>
              </a:extLst>
            </p:cNvPr>
            <p:cNvSpPr txBox="1"/>
            <p:nvPr/>
          </p:nvSpPr>
          <p:spPr>
            <a:xfrm>
              <a:off x="4073278" y="4543335"/>
              <a:ext cx="4343400" cy="1200329"/>
            </a:xfrm>
            <a:prstGeom prst="rect">
              <a:avLst/>
            </a:prstGeom>
            <a:noFill/>
          </p:spPr>
          <p:txBody>
            <a:bodyPr wrap="square" rtlCol="0">
              <a:spAutoFit/>
            </a:bodyPr>
            <a:lstStyle/>
            <a:p>
              <a:pPr algn="ctr"/>
              <a:r>
                <a:rPr lang="tr-TR" sz="3600" dirty="0"/>
                <a:t>Ayette çıkaracağımız </a:t>
              </a:r>
              <a:r>
                <a:rPr lang="tr-TR" sz="3600" dirty="0">
                  <a:solidFill>
                    <a:srgbClr val="FF0000"/>
                  </a:solidFill>
                </a:rPr>
                <a:t>sonuçlar</a:t>
              </a:r>
            </a:p>
          </p:txBody>
        </p:sp>
      </p:grpSp>
      <p:sp>
        <p:nvSpPr>
          <p:cNvPr id="36" name="Metin kutusu 35">
            <a:extLst>
              <a:ext uri="{FF2B5EF4-FFF2-40B4-BE49-F238E27FC236}">
                <a16:creationId xmlns:a16="http://schemas.microsoft.com/office/drawing/2014/main" id="{F1419A33-B0A8-FA13-7213-20A52AFEDD47}"/>
              </a:ext>
            </a:extLst>
          </p:cNvPr>
          <p:cNvSpPr txBox="1"/>
          <p:nvPr/>
        </p:nvSpPr>
        <p:spPr>
          <a:xfrm>
            <a:off x="1905000" y="5927459"/>
            <a:ext cx="11482850" cy="646331"/>
          </a:xfrm>
          <a:prstGeom prst="rect">
            <a:avLst/>
          </a:prstGeom>
          <a:noFill/>
        </p:spPr>
        <p:txBody>
          <a:bodyPr wrap="square" rtlCol="0">
            <a:spAutoFit/>
          </a:bodyPr>
          <a:lstStyle/>
          <a:p>
            <a:r>
              <a:rPr lang="tr-TR" sz="3600" dirty="0"/>
              <a:t>Bazı peygamberlerin  isimler Kur’an-ı Kerim’de geçiyor.</a:t>
            </a:r>
          </a:p>
        </p:txBody>
      </p:sp>
      <p:grpSp>
        <p:nvGrpSpPr>
          <p:cNvPr id="49" name="Grup 48">
            <a:extLst>
              <a:ext uri="{FF2B5EF4-FFF2-40B4-BE49-F238E27FC236}">
                <a16:creationId xmlns:a16="http://schemas.microsoft.com/office/drawing/2014/main" id="{BECEAE89-135A-E6C8-E933-6BE45F758549}"/>
              </a:ext>
            </a:extLst>
          </p:cNvPr>
          <p:cNvGrpSpPr/>
          <p:nvPr/>
        </p:nvGrpSpPr>
        <p:grpSpPr>
          <a:xfrm>
            <a:off x="845213" y="5770309"/>
            <a:ext cx="1085357" cy="1090645"/>
            <a:chOff x="875339" y="6139004"/>
            <a:chExt cx="1085357" cy="1090645"/>
          </a:xfrm>
        </p:grpSpPr>
        <p:sp>
          <p:nvSpPr>
            <p:cNvPr id="9" name="Freeform 9"/>
            <p:cNvSpPr/>
            <p:nvPr/>
          </p:nvSpPr>
          <p:spPr>
            <a:xfrm rot="131805">
              <a:off x="875339" y="6139004"/>
              <a:ext cx="1085357" cy="1090645"/>
            </a:xfrm>
            <a:custGeom>
              <a:avLst/>
              <a:gdLst/>
              <a:ahLst/>
              <a:cxnLst/>
              <a:rect l="l" t="t" r="r" b="b"/>
              <a:pathLst>
                <a:path w="1454665" h="1381115">
                  <a:moveTo>
                    <a:pt x="0" y="0"/>
                  </a:moveTo>
                  <a:lnTo>
                    <a:pt x="1454666" y="0"/>
                  </a:lnTo>
                  <a:lnTo>
                    <a:pt x="1454666" y="1381115"/>
                  </a:lnTo>
                  <a:lnTo>
                    <a:pt x="0" y="1381115"/>
                  </a:lnTo>
                  <a:lnTo>
                    <a:pt x="0" y="0"/>
                  </a:lnTo>
                  <a:close/>
                </a:path>
              </a:pathLst>
            </a:custGeom>
            <a:blipFill>
              <a:blip r:embed="rId11"/>
              <a:stretch>
                <a:fillRect/>
              </a:stretch>
            </a:blipFill>
          </p:spPr>
          <p:txBody>
            <a:bodyPr/>
            <a:lstStyle/>
            <a:p>
              <a:endParaRPr lang="tr-TR"/>
            </a:p>
          </p:txBody>
        </p:sp>
        <p:sp>
          <p:nvSpPr>
            <p:cNvPr id="37" name="Metin kutusu 36">
              <a:extLst>
                <a:ext uri="{FF2B5EF4-FFF2-40B4-BE49-F238E27FC236}">
                  <a16:creationId xmlns:a16="http://schemas.microsoft.com/office/drawing/2014/main" id="{52B0EC04-202B-BDB5-107C-B2CDB73A2536}"/>
                </a:ext>
              </a:extLst>
            </p:cNvPr>
            <p:cNvSpPr txBox="1"/>
            <p:nvPr/>
          </p:nvSpPr>
          <p:spPr>
            <a:xfrm>
              <a:off x="1227517" y="6263615"/>
              <a:ext cx="381000" cy="707886"/>
            </a:xfrm>
            <a:prstGeom prst="rect">
              <a:avLst/>
            </a:prstGeom>
            <a:noFill/>
          </p:spPr>
          <p:txBody>
            <a:bodyPr wrap="square" rtlCol="0">
              <a:spAutoFit/>
            </a:bodyPr>
            <a:lstStyle/>
            <a:p>
              <a:r>
                <a:rPr lang="tr-TR" sz="4000" dirty="0"/>
                <a:t>1</a:t>
              </a:r>
            </a:p>
          </p:txBody>
        </p:sp>
      </p:grpSp>
      <p:sp>
        <p:nvSpPr>
          <p:cNvPr id="39" name="Metin kutusu 38">
            <a:extLst>
              <a:ext uri="{FF2B5EF4-FFF2-40B4-BE49-F238E27FC236}">
                <a16:creationId xmlns:a16="http://schemas.microsoft.com/office/drawing/2014/main" id="{D21A4D90-7D39-D9B8-9208-6E599CD1A2DE}"/>
              </a:ext>
            </a:extLst>
          </p:cNvPr>
          <p:cNvSpPr txBox="1"/>
          <p:nvPr/>
        </p:nvSpPr>
        <p:spPr>
          <a:xfrm>
            <a:off x="1951074" y="7160720"/>
            <a:ext cx="10223457" cy="1200329"/>
          </a:xfrm>
          <a:prstGeom prst="rect">
            <a:avLst/>
          </a:prstGeom>
          <a:noFill/>
        </p:spPr>
        <p:txBody>
          <a:bodyPr wrap="square" rtlCol="0">
            <a:spAutoFit/>
          </a:bodyPr>
          <a:lstStyle/>
          <a:p>
            <a:r>
              <a:rPr lang="tr-TR" sz="3600" dirty="0"/>
              <a:t>Allah (</a:t>
            </a:r>
            <a:r>
              <a:rPr lang="tr-TR" sz="3600" dirty="0" err="1"/>
              <a:t>c.c</a:t>
            </a:r>
            <a:r>
              <a:rPr lang="tr-TR" sz="3600" dirty="0"/>
              <a:t>.) Hz. Muhammed (s.a.v.)’den sonra bazı peygamberler göndermiştir.</a:t>
            </a:r>
          </a:p>
        </p:txBody>
      </p:sp>
      <p:grpSp>
        <p:nvGrpSpPr>
          <p:cNvPr id="50" name="Grup 49">
            <a:extLst>
              <a:ext uri="{FF2B5EF4-FFF2-40B4-BE49-F238E27FC236}">
                <a16:creationId xmlns:a16="http://schemas.microsoft.com/office/drawing/2014/main" id="{83DE4CA6-F747-7377-CF92-69F7B5D12619}"/>
              </a:ext>
            </a:extLst>
          </p:cNvPr>
          <p:cNvGrpSpPr/>
          <p:nvPr/>
        </p:nvGrpSpPr>
        <p:grpSpPr>
          <a:xfrm>
            <a:off x="866115" y="7215563"/>
            <a:ext cx="1085357" cy="1090645"/>
            <a:chOff x="896241" y="7584258"/>
            <a:chExt cx="1085357" cy="1090645"/>
          </a:xfrm>
        </p:grpSpPr>
        <p:sp>
          <p:nvSpPr>
            <p:cNvPr id="38" name="Freeform 9">
              <a:extLst>
                <a:ext uri="{FF2B5EF4-FFF2-40B4-BE49-F238E27FC236}">
                  <a16:creationId xmlns:a16="http://schemas.microsoft.com/office/drawing/2014/main" id="{8550CAA6-C518-3E26-CEC3-05D5111B0776}"/>
                </a:ext>
              </a:extLst>
            </p:cNvPr>
            <p:cNvSpPr/>
            <p:nvPr/>
          </p:nvSpPr>
          <p:spPr>
            <a:xfrm rot="131805">
              <a:off x="896241" y="7584258"/>
              <a:ext cx="1085357" cy="1090645"/>
            </a:xfrm>
            <a:custGeom>
              <a:avLst/>
              <a:gdLst/>
              <a:ahLst/>
              <a:cxnLst/>
              <a:rect l="l" t="t" r="r" b="b"/>
              <a:pathLst>
                <a:path w="1454665" h="1381115">
                  <a:moveTo>
                    <a:pt x="0" y="0"/>
                  </a:moveTo>
                  <a:lnTo>
                    <a:pt x="1454666" y="0"/>
                  </a:lnTo>
                  <a:lnTo>
                    <a:pt x="1454666" y="1381115"/>
                  </a:lnTo>
                  <a:lnTo>
                    <a:pt x="0" y="1381115"/>
                  </a:lnTo>
                  <a:lnTo>
                    <a:pt x="0" y="0"/>
                  </a:lnTo>
                  <a:close/>
                </a:path>
              </a:pathLst>
            </a:custGeom>
            <a:blipFill>
              <a:blip r:embed="rId11"/>
              <a:stretch>
                <a:fillRect/>
              </a:stretch>
            </a:blipFill>
          </p:spPr>
          <p:txBody>
            <a:bodyPr/>
            <a:lstStyle/>
            <a:p>
              <a:endParaRPr lang="tr-TR"/>
            </a:p>
          </p:txBody>
        </p:sp>
        <p:sp>
          <p:nvSpPr>
            <p:cNvPr id="40" name="Metin kutusu 39">
              <a:extLst>
                <a:ext uri="{FF2B5EF4-FFF2-40B4-BE49-F238E27FC236}">
                  <a16:creationId xmlns:a16="http://schemas.microsoft.com/office/drawing/2014/main" id="{E8614930-2F78-F817-525E-A04872734617}"/>
                </a:ext>
              </a:extLst>
            </p:cNvPr>
            <p:cNvSpPr txBox="1"/>
            <p:nvPr/>
          </p:nvSpPr>
          <p:spPr>
            <a:xfrm>
              <a:off x="1248419" y="7775637"/>
              <a:ext cx="381000" cy="707886"/>
            </a:xfrm>
            <a:prstGeom prst="rect">
              <a:avLst/>
            </a:prstGeom>
            <a:noFill/>
          </p:spPr>
          <p:txBody>
            <a:bodyPr wrap="square" rtlCol="0">
              <a:spAutoFit/>
            </a:bodyPr>
            <a:lstStyle/>
            <a:p>
              <a:r>
                <a:rPr lang="tr-TR" sz="4000" dirty="0"/>
                <a:t>2</a:t>
              </a:r>
            </a:p>
          </p:txBody>
        </p:sp>
      </p:grpSp>
      <p:sp>
        <p:nvSpPr>
          <p:cNvPr id="42" name="Metin kutusu 41">
            <a:extLst>
              <a:ext uri="{FF2B5EF4-FFF2-40B4-BE49-F238E27FC236}">
                <a16:creationId xmlns:a16="http://schemas.microsoft.com/office/drawing/2014/main" id="{0168D0C7-4CB0-B51C-9701-440B4685750F}"/>
              </a:ext>
            </a:extLst>
          </p:cNvPr>
          <p:cNvSpPr txBox="1"/>
          <p:nvPr/>
        </p:nvSpPr>
        <p:spPr>
          <a:xfrm>
            <a:off x="1971976" y="8845920"/>
            <a:ext cx="11482850" cy="646331"/>
          </a:xfrm>
          <a:prstGeom prst="rect">
            <a:avLst/>
          </a:prstGeom>
          <a:noFill/>
        </p:spPr>
        <p:txBody>
          <a:bodyPr wrap="square" rtlCol="0">
            <a:spAutoFit/>
          </a:bodyPr>
          <a:lstStyle/>
          <a:p>
            <a:r>
              <a:rPr lang="tr-TR" sz="3600" dirty="0"/>
              <a:t>Allah (</a:t>
            </a:r>
            <a:r>
              <a:rPr lang="tr-TR" sz="3600" dirty="0" err="1"/>
              <a:t>c.c</a:t>
            </a:r>
            <a:r>
              <a:rPr lang="tr-TR" sz="3600" dirty="0"/>
              <a:t>.) peygamberlerine vahiyler gönderir.</a:t>
            </a:r>
          </a:p>
        </p:txBody>
      </p:sp>
      <p:grpSp>
        <p:nvGrpSpPr>
          <p:cNvPr id="51" name="Grup 50">
            <a:extLst>
              <a:ext uri="{FF2B5EF4-FFF2-40B4-BE49-F238E27FC236}">
                <a16:creationId xmlns:a16="http://schemas.microsoft.com/office/drawing/2014/main" id="{2D5F4CE7-62F1-9F84-CDB8-BB808B7148AC}"/>
              </a:ext>
            </a:extLst>
          </p:cNvPr>
          <p:cNvGrpSpPr/>
          <p:nvPr/>
        </p:nvGrpSpPr>
        <p:grpSpPr>
          <a:xfrm>
            <a:off x="866115" y="8600158"/>
            <a:ext cx="1085357" cy="1090645"/>
            <a:chOff x="896241" y="8968853"/>
            <a:chExt cx="1085357" cy="1090645"/>
          </a:xfrm>
        </p:grpSpPr>
        <p:sp>
          <p:nvSpPr>
            <p:cNvPr id="41" name="Freeform 9">
              <a:extLst>
                <a:ext uri="{FF2B5EF4-FFF2-40B4-BE49-F238E27FC236}">
                  <a16:creationId xmlns:a16="http://schemas.microsoft.com/office/drawing/2014/main" id="{ABF44D0D-2D0C-3450-DB89-0422A779DCEA}"/>
                </a:ext>
              </a:extLst>
            </p:cNvPr>
            <p:cNvSpPr/>
            <p:nvPr/>
          </p:nvSpPr>
          <p:spPr>
            <a:xfrm rot="131805">
              <a:off x="896241" y="8968853"/>
              <a:ext cx="1085357" cy="1090645"/>
            </a:xfrm>
            <a:custGeom>
              <a:avLst/>
              <a:gdLst/>
              <a:ahLst/>
              <a:cxnLst/>
              <a:rect l="l" t="t" r="r" b="b"/>
              <a:pathLst>
                <a:path w="1454665" h="1381115">
                  <a:moveTo>
                    <a:pt x="0" y="0"/>
                  </a:moveTo>
                  <a:lnTo>
                    <a:pt x="1454666" y="0"/>
                  </a:lnTo>
                  <a:lnTo>
                    <a:pt x="1454666" y="1381115"/>
                  </a:lnTo>
                  <a:lnTo>
                    <a:pt x="0" y="1381115"/>
                  </a:lnTo>
                  <a:lnTo>
                    <a:pt x="0" y="0"/>
                  </a:lnTo>
                  <a:close/>
                </a:path>
              </a:pathLst>
            </a:custGeom>
            <a:blipFill>
              <a:blip r:embed="rId11"/>
              <a:stretch>
                <a:fillRect/>
              </a:stretch>
            </a:blipFill>
          </p:spPr>
          <p:txBody>
            <a:bodyPr/>
            <a:lstStyle/>
            <a:p>
              <a:endParaRPr lang="tr-TR"/>
            </a:p>
          </p:txBody>
        </p:sp>
        <p:sp>
          <p:nvSpPr>
            <p:cNvPr id="43" name="Metin kutusu 42">
              <a:extLst>
                <a:ext uri="{FF2B5EF4-FFF2-40B4-BE49-F238E27FC236}">
                  <a16:creationId xmlns:a16="http://schemas.microsoft.com/office/drawing/2014/main" id="{F7EAE46C-9117-F1E6-50CB-30D8BE408418}"/>
                </a:ext>
              </a:extLst>
            </p:cNvPr>
            <p:cNvSpPr txBox="1"/>
            <p:nvPr/>
          </p:nvSpPr>
          <p:spPr>
            <a:xfrm>
              <a:off x="1248419" y="9160232"/>
              <a:ext cx="381000" cy="707886"/>
            </a:xfrm>
            <a:prstGeom prst="rect">
              <a:avLst/>
            </a:prstGeom>
            <a:noFill/>
          </p:spPr>
          <p:txBody>
            <a:bodyPr wrap="square" rtlCol="0">
              <a:spAutoFit/>
            </a:bodyPr>
            <a:lstStyle/>
            <a:p>
              <a:r>
                <a:rPr lang="tr-TR" sz="4000" dirty="0"/>
                <a:t>3</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down)">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500"/>
                                        <p:tgtEl>
                                          <p:spTgt spid="5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left)">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p:bldP spid="39"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B0D7A0D4-1A27-B164-1DB7-E013200BE0D3}"/>
              </a:ext>
            </a:extLst>
          </p:cNvPr>
          <p:cNvSpPr/>
          <p:nvPr/>
        </p:nvSpPr>
        <p:spPr>
          <a:xfrm>
            <a:off x="876300" y="2128227"/>
            <a:ext cx="9677400" cy="568227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Freeform 2"/>
          <p:cNvSpPr/>
          <p:nvPr/>
        </p:nvSpPr>
        <p:spPr>
          <a:xfrm>
            <a:off x="2009552" y="-252263"/>
            <a:ext cx="7467602" cy="3033563"/>
          </a:xfrm>
          <a:custGeom>
            <a:avLst/>
            <a:gdLst/>
            <a:ahLst/>
            <a:cxnLst/>
            <a:rect l="l" t="t" r="r" b="b"/>
            <a:pathLst>
              <a:path w="8855989" h="5723183">
                <a:moveTo>
                  <a:pt x="0" y="0"/>
                </a:moveTo>
                <a:lnTo>
                  <a:pt x="8855989" y="0"/>
                </a:lnTo>
                <a:lnTo>
                  <a:pt x="8855989" y="5723184"/>
                </a:lnTo>
                <a:lnTo>
                  <a:pt x="0" y="5723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dirty="0"/>
          </a:p>
        </p:txBody>
      </p:sp>
      <p:sp>
        <p:nvSpPr>
          <p:cNvPr id="4" name="TextBox 4"/>
          <p:cNvSpPr txBox="1"/>
          <p:nvPr/>
        </p:nvSpPr>
        <p:spPr>
          <a:xfrm>
            <a:off x="2165498" y="1082947"/>
            <a:ext cx="7467601" cy="1231106"/>
          </a:xfrm>
          <a:prstGeom prst="rect">
            <a:avLst/>
          </a:prstGeom>
        </p:spPr>
        <p:txBody>
          <a:bodyPr wrap="square" lIns="0" tIns="0" rIns="0" bIns="0" rtlCol="0" anchor="t">
            <a:spAutoFit/>
          </a:bodyPr>
          <a:lstStyle/>
          <a:p>
            <a:pPr algn="ctr"/>
            <a:r>
              <a:rPr lang="tr-TR" sz="4000" dirty="0">
                <a:solidFill>
                  <a:srgbClr val="4D34A0"/>
                </a:solidFill>
                <a:ea typeface="League Spartan"/>
                <a:cs typeface="League Spartan"/>
                <a:sym typeface="League Spartan"/>
              </a:rPr>
              <a:t>Aşağıda verilen karışık cümleleri sıralayıp Vahyin tanımını bulalım.</a:t>
            </a:r>
            <a:endParaRPr lang="en-US" sz="4000" dirty="0">
              <a:solidFill>
                <a:srgbClr val="4D34A0"/>
              </a:solidFill>
              <a:ea typeface="League Spartan"/>
              <a:cs typeface="League Spartan"/>
              <a:sym typeface="League Spartan"/>
            </a:endParaRPr>
          </a:p>
        </p:txBody>
      </p:sp>
      <p:grpSp>
        <p:nvGrpSpPr>
          <p:cNvPr id="10" name="Grup 9">
            <a:extLst>
              <a:ext uri="{FF2B5EF4-FFF2-40B4-BE49-F238E27FC236}">
                <a16:creationId xmlns:a16="http://schemas.microsoft.com/office/drawing/2014/main" id="{EFF538F2-B85F-357E-407D-89369BEE408A}"/>
              </a:ext>
            </a:extLst>
          </p:cNvPr>
          <p:cNvGrpSpPr/>
          <p:nvPr/>
        </p:nvGrpSpPr>
        <p:grpSpPr>
          <a:xfrm>
            <a:off x="11049000" y="1562100"/>
            <a:ext cx="6642768" cy="7493704"/>
            <a:chOff x="11049000" y="1562100"/>
            <a:chExt cx="6642768" cy="7493704"/>
          </a:xfrm>
        </p:grpSpPr>
        <p:sp>
          <p:nvSpPr>
            <p:cNvPr id="3" name="Freeform 3"/>
            <p:cNvSpPr/>
            <p:nvPr/>
          </p:nvSpPr>
          <p:spPr>
            <a:xfrm>
              <a:off x="12268200" y="1562100"/>
              <a:ext cx="5423568" cy="7493704"/>
            </a:xfrm>
            <a:custGeom>
              <a:avLst/>
              <a:gdLst/>
              <a:ahLst/>
              <a:cxnLst/>
              <a:rect l="l" t="t" r="r" b="b"/>
              <a:pathLst>
                <a:path w="5423568" h="7493704">
                  <a:moveTo>
                    <a:pt x="0" y="0"/>
                  </a:moveTo>
                  <a:lnTo>
                    <a:pt x="5423568" y="0"/>
                  </a:lnTo>
                  <a:lnTo>
                    <a:pt x="5423568" y="7493704"/>
                  </a:lnTo>
                  <a:lnTo>
                    <a:pt x="0" y="7493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9" name="Konuşma Balonu: Köşeleri Yuvarlanmış Dikdörtgen 8">
              <a:extLst>
                <a:ext uri="{FF2B5EF4-FFF2-40B4-BE49-F238E27FC236}">
                  <a16:creationId xmlns:a16="http://schemas.microsoft.com/office/drawing/2014/main" id="{ED48DC81-BC68-7605-5670-3DC301527BF2}"/>
                </a:ext>
              </a:extLst>
            </p:cNvPr>
            <p:cNvSpPr/>
            <p:nvPr/>
          </p:nvSpPr>
          <p:spPr>
            <a:xfrm>
              <a:off x="11049000" y="2050833"/>
              <a:ext cx="2743199" cy="1168163"/>
            </a:xfrm>
            <a:prstGeom prst="wedgeRoundRectCallout">
              <a:avLst>
                <a:gd name="adj1" fmla="val 50670"/>
                <a:gd name="adj2" fmla="val 127985"/>
                <a:gd name="adj3" fmla="val 16667"/>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Vahiy nedir?</a:t>
              </a:r>
            </a:p>
          </p:txBody>
        </p:sp>
      </p:grpSp>
      <p:sp>
        <p:nvSpPr>
          <p:cNvPr id="12" name="Dikdörtgen 11">
            <a:extLst>
              <a:ext uri="{FF2B5EF4-FFF2-40B4-BE49-F238E27FC236}">
                <a16:creationId xmlns:a16="http://schemas.microsoft.com/office/drawing/2014/main" id="{7D6C4CBE-C8FA-718A-806B-261FEAF18303}"/>
              </a:ext>
            </a:extLst>
          </p:cNvPr>
          <p:cNvSpPr/>
          <p:nvPr/>
        </p:nvSpPr>
        <p:spPr>
          <a:xfrm>
            <a:off x="1606327" y="2926573"/>
            <a:ext cx="7940089" cy="1073994"/>
          </a:xfrm>
          <a:prstGeom prst="rect">
            <a:avLst/>
          </a:prstGeom>
          <a:solidFill>
            <a:schemeClr val="accent6">
              <a:lumMod val="40000"/>
              <a:lumOff val="60000"/>
            </a:schemeClr>
          </a:solidFill>
          <a:ln>
            <a:noFill/>
          </a:ln>
          <a:effectLst>
            <a:outerShdw blurRad="50800" dist="38100" dir="5400000" algn="t" rotWithShape="0">
              <a:srgbClr val="FF7979">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dirty="0">
                <a:solidFill>
                  <a:schemeClr val="tx1"/>
                </a:solidFill>
              </a:rPr>
              <a:t>Peygamberlerine bildirmesine</a:t>
            </a:r>
          </a:p>
        </p:txBody>
      </p:sp>
      <p:sp>
        <p:nvSpPr>
          <p:cNvPr id="13" name="Dikdörtgen 12">
            <a:extLst>
              <a:ext uri="{FF2B5EF4-FFF2-40B4-BE49-F238E27FC236}">
                <a16:creationId xmlns:a16="http://schemas.microsoft.com/office/drawing/2014/main" id="{892A1084-5361-BE8E-220C-8B6486A95E4F}"/>
              </a:ext>
            </a:extLst>
          </p:cNvPr>
          <p:cNvSpPr/>
          <p:nvPr/>
        </p:nvSpPr>
        <p:spPr>
          <a:xfrm>
            <a:off x="1691386" y="4576904"/>
            <a:ext cx="7856652" cy="1263615"/>
          </a:xfrm>
          <a:prstGeom prst="rect">
            <a:avLst/>
          </a:prstGeom>
          <a:solidFill>
            <a:schemeClr val="accent6">
              <a:lumMod val="40000"/>
              <a:lumOff val="60000"/>
            </a:schemeClr>
          </a:solidFill>
          <a:ln>
            <a:noFill/>
          </a:ln>
          <a:effectLst>
            <a:outerShdw blurRad="50800" dist="38100" dir="5400000" algn="t" rotWithShape="0">
              <a:srgbClr val="FF7979">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dirty="0">
                <a:solidFill>
                  <a:schemeClr val="tx1"/>
                </a:solidFill>
              </a:rPr>
              <a:t>Cebrail aracılığıyla </a:t>
            </a:r>
          </a:p>
        </p:txBody>
      </p:sp>
      <p:sp>
        <p:nvSpPr>
          <p:cNvPr id="14" name="Dikdörtgen 13">
            <a:extLst>
              <a:ext uri="{FF2B5EF4-FFF2-40B4-BE49-F238E27FC236}">
                <a16:creationId xmlns:a16="http://schemas.microsoft.com/office/drawing/2014/main" id="{3017E8FD-0464-9FCC-A465-5D2AA0799082}"/>
              </a:ext>
            </a:extLst>
          </p:cNvPr>
          <p:cNvSpPr/>
          <p:nvPr/>
        </p:nvSpPr>
        <p:spPr>
          <a:xfrm>
            <a:off x="1691386" y="6423658"/>
            <a:ext cx="7856653" cy="990599"/>
          </a:xfrm>
          <a:prstGeom prst="rect">
            <a:avLst/>
          </a:prstGeom>
          <a:solidFill>
            <a:schemeClr val="accent6">
              <a:lumMod val="40000"/>
              <a:lumOff val="60000"/>
            </a:schemeClr>
          </a:solidFill>
          <a:ln>
            <a:noFill/>
          </a:ln>
          <a:effectLst>
            <a:outerShdw blurRad="50800" dist="38100" dir="5400000" algn="t" rotWithShape="0">
              <a:srgbClr val="FF7979">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dirty="0">
                <a:solidFill>
                  <a:schemeClr val="tx1"/>
                </a:solidFill>
              </a:rPr>
              <a:t>Yüce Allah’ın (c.c.) emirlerini, yasaklarını </a:t>
            </a:r>
          </a:p>
        </p:txBody>
      </p:sp>
      <p:sp>
        <p:nvSpPr>
          <p:cNvPr id="15" name="Dikdörtgen 14">
            <a:extLst>
              <a:ext uri="{FF2B5EF4-FFF2-40B4-BE49-F238E27FC236}">
                <a16:creationId xmlns:a16="http://schemas.microsoft.com/office/drawing/2014/main" id="{B54AFF6E-BC15-AE96-9BAA-49510EEFE18C}"/>
              </a:ext>
            </a:extLst>
          </p:cNvPr>
          <p:cNvSpPr/>
          <p:nvPr/>
        </p:nvSpPr>
        <p:spPr>
          <a:xfrm>
            <a:off x="2973132" y="7804418"/>
            <a:ext cx="914400" cy="914400"/>
          </a:xfrm>
          <a:prstGeom prst="rect">
            <a:avLst/>
          </a:prstGeom>
          <a:solidFill>
            <a:srgbClr val="87F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1</a:t>
            </a:r>
          </a:p>
        </p:txBody>
      </p:sp>
      <p:sp>
        <p:nvSpPr>
          <p:cNvPr id="18" name="Dikdörtgen 17">
            <a:extLst>
              <a:ext uri="{FF2B5EF4-FFF2-40B4-BE49-F238E27FC236}">
                <a16:creationId xmlns:a16="http://schemas.microsoft.com/office/drawing/2014/main" id="{E69B6139-0D9C-7BC9-1EEB-A9F8E4387752}"/>
              </a:ext>
            </a:extLst>
          </p:cNvPr>
          <p:cNvSpPr/>
          <p:nvPr/>
        </p:nvSpPr>
        <p:spPr>
          <a:xfrm>
            <a:off x="2668332" y="8718818"/>
            <a:ext cx="1524000" cy="1191214"/>
          </a:xfrm>
          <a:prstGeom prst="rect">
            <a:avLst/>
          </a:prstGeom>
          <a:no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AAE3342D-E98B-001F-6F9F-1E0A79AACD9A}"/>
              </a:ext>
            </a:extLst>
          </p:cNvPr>
          <p:cNvSpPr/>
          <p:nvPr/>
        </p:nvSpPr>
        <p:spPr>
          <a:xfrm>
            <a:off x="9285546" y="3006370"/>
            <a:ext cx="932123" cy="914400"/>
          </a:xfrm>
          <a:prstGeom prst="rect">
            <a:avLst/>
          </a:prstGeom>
          <a:solidFill>
            <a:srgbClr val="87F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A</a:t>
            </a:r>
          </a:p>
        </p:txBody>
      </p:sp>
      <p:sp>
        <p:nvSpPr>
          <p:cNvPr id="20" name="Dikdörtgen 19">
            <a:extLst>
              <a:ext uri="{FF2B5EF4-FFF2-40B4-BE49-F238E27FC236}">
                <a16:creationId xmlns:a16="http://schemas.microsoft.com/office/drawing/2014/main" id="{C34BE1EE-6904-F06C-DC7E-79D034FC3EAE}"/>
              </a:ext>
            </a:extLst>
          </p:cNvPr>
          <p:cNvSpPr/>
          <p:nvPr/>
        </p:nvSpPr>
        <p:spPr>
          <a:xfrm>
            <a:off x="9285546" y="4751511"/>
            <a:ext cx="932123" cy="914400"/>
          </a:xfrm>
          <a:prstGeom prst="rect">
            <a:avLst/>
          </a:prstGeom>
          <a:solidFill>
            <a:srgbClr val="87F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B</a:t>
            </a:r>
          </a:p>
        </p:txBody>
      </p:sp>
      <p:sp>
        <p:nvSpPr>
          <p:cNvPr id="21" name="Dikdörtgen 20">
            <a:extLst>
              <a:ext uri="{FF2B5EF4-FFF2-40B4-BE49-F238E27FC236}">
                <a16:creationId xmlns:a16="http://schemas.microsoft.com/office/drawing/2014/main" id="{201C5061-DD12-511C-8D97-CCCBE8CAEC55}"/>
              </a:ext>
            </a:extLst>
          </p:cNvPr>
          <p:cNvSpPr/>
          <p:nvPr/>
        </p:nvSpPr>
        <p:spPr>
          <a:xfrm>
            <a:off x="9285546" y="6461757"/>
            <a:ext cx="932123" cy="914400"/>
          </a:xfrm>
          <a:prstGeom prst="rect">
            <a:avLst/>
          </a:prstGeom>
          <a:solidFill>
            <a:srgbClr val="87F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C</a:t>
            </a:r>
          </a:p>
        </p:txBody>
      </p:sp>
      <p:sp>
        <p:nvSpPr>
          <p:cNvPr id="22" name="Metin kutusu 21">
            <a:extLst>
              <a:ext uri="{FF2B5EF4-FFF2-40B4-BE49-F238E27FC236}">
                <a16:creationId xmlns:a16="http://schemas.microsoft.com/office/drawing/2014/main" id="{5112471C-DD42-3123-605D-C4F65C243124}"/>
              </a:ext>
            </a:extLst>
          </p:cNvPr>
          <p:cNvSpPr txBox="1"/>
          <p:nvPr/>
        </p:nvSpPr>
        <p:spPr>
          <a:xfrm>
            <a:off x="2941859" y="8898927"/>
            <a:ext cx="976946" cy="830997"/>
          </a:xfrm>
          <a:prstGeom prst="rect">
            <a:avLst/>
          </a:prstGeom>
          <a:noFill/>
        </p:spPr>
        <p:txBody>
          <a:bodyPr wrap="square" rtlCol="0">
            <a:spAutoFit/>
          </a:bodyPr>
          <a:lstStyle/>
          <a:p>
            <a:pPr algn="ctr" defTabSz="609630"/>
            <a:r>
              <a:rPr lang="tr-TR" sz="4800" dirty="0">
                <a:solidFill>
                  <a:srgbClr val="C00000"/>
                </a:solidFill>
              </a:rPr>
              <a:t>C</a:t>
            </a:r>
            <a:endParaRPr lang="tr-TR" sz="4800" b="1" dirty="0">
              <a:solidFill>
                <a:srgbClr val="C00000"/>
              </a:solidFill>
              <a:latin typeface="Calibri"/>
            </a:endParaRPr>
          </a:p>
        </p:txBody>
      </p:sp>
      <p:sp>
        <p:nvSpPr>
          <p:cNvPr id="23" name="Dikdörtgen 22">
            <a:extLst>
              <a:ext uri="{FF2B5EF4-FFF2-40B4-BE49-F238E27FC236}">
                <a16:creationId xmlns:a16="http://schemas.microsoft.com/office/drawing/2014/main" id="{9E61EB0B-874C-1A28-2EAC-2E09FADBDD16}"/>
              </a:ext>
            </a:extLst>
          </p:cNvPr>
          <p:cNvSpPr/>
          <p:nvPr/>
        </p:nvSpPr>
        <p:spPr>
          <a:xfrm>
            <a:off x="5411532" y="7804418"/>
            <a:ext cx="914400" cy="914400"/>
          </a:xfrm>
          <a:prstGeom prst="rect">
            <a:avLst/>
          </a:prstGeom>
          <a:solidFill>
            <a:srgbClr val="87F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2</a:t>
            </a:r>
          </a:p>
        </p:txBody>
      </p:sp>
      <p:sp>
        <p:nvSpPr>
          <p:cNvPr id="24" name="Dikdörtgen 23">
            <a:extLst>
              <a:ext uri="{FF2B5EF4-FFF2-40B4-BE49-F238E27FC236}">
                <a16:creationId xmlns:a16="http://schemas.microsoft.com/office/drawing/2014/main" id="{10374AF9-B295-A2DC-5EB1-C5EC22F0FE4B}"/>
              </a:ext>
            </a:extLst>
          </p:cNvPr>
          <p:cNvSpPr/>
          <p:nvPr/>
        </p:nvSpPr>
        <p:spPr>
          <a:xfrm>
            <a:off x="5106732" y="8718818"/>
            <a:ext cx="1524000" cy="1191214"/>
          </a:xfrm>
          <a:prstGeom prst="rect">
            <a:avLst/>
          </a:prstGeom>
          <a:no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Metin kutusu 24">
            <a:extLst>
              <a:ext uri="{FF2B5EF4-FFF2-40B4-BE49-F238E27FC236}">
                <a16:creationId xmlns:a16="http://schemas.microsoft.com/office/drawing/2014/main" id="{42C5B7F6-553D-919C-E605-EF50D2E872B6}"/>
              </a:ext>
            </a:extLst>
          </p:cNvPr>
          <p:cNvSpPr txBox="1"/>
          <p:nvPr/>
        </p:nvSpPr>
        <p:spPr>
          <a:xfrm>
            <a:off x="5380259" y="8898927"/>
            <a:ext cx="976946" cy="830997"/>
          </a:xfrm>
          <a:prstGeom prst="rect">
            <a:avLst/>
          </a:prstGeom>
          <a:noFill/>
        </p:spPr>
        <p:txBody>
          <a:bodyPr wrap="square" rtlCol="0">
            <a:spAutoFit/>
          </a:bodyPr>
          <a:lstStyle/>
          <a:p>
            <a:pPr algn="ctr" defTabSz="609630"/>
            <a:r>
              <a:rPr lang="tr-TR" sz="4800" dirty="0">
                <a:solidFill>
                  <a:srgbClr val="C00000"/>
                </a:solidFill>
              </a:rPr>
              <a:t>B</a:t>
            </a:r>
            <a:endParaRPr lang="tr-TR" sz="4800" b="1" dirty="0">
              <a:solidFill>
                <a:srgbClr val="C00000"/>
              </a:solidFill>
              <a:latin typeface="Calibri"/>
            </a:endParaRPr>
          </a:p>
        </p:txBody>
      </p:sp>
      <p:sp>
        <p:nvSpPr>
          <p:cNvPr id="26" name="Dikdörtgen 25">
            <a:extLst>
              <a:ext uri="{FF2B5EF4-FFF2-40B4-BE49-F238E27FC236}">
                <a16:creationId xmlns:a16="http://schemas.microsoft.com/office/drawing/2014/main" id="{BEB1D2F7-3B04-4E14-10AF-E202F8585A87}"/>
              </a:ext>
            </a:extLst>
          </p:cNvPr>
          <p:cNvSpPr/>
          <p:nvPr/>
        </p:nvSpPr>
        <p:spPr>
          <a:xfrm>
            <a:off x="7627757" y="7804418"/>
            <a:ext cx="914400" cy="914400"/>
          </a:xfrm>
          <a:prstGeom prst="rect">
            <a:avLst/>
          </a:prstGeom>
          <a:solidFill>
            <a:srgbClr val="87F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3</a:t>
            </a:r>
          </a:p>
        </p:txBody>
      </p:sp>
      <p:sp>
        <p:nvSpPr>
          <p:cNvPr id="27" name="Dikdörtgen 26">
            <a:extLst>
              <a:ext uri="{FF2B5EF4-FFF2-40B4-BE49-F238E27FC236}">
                <a16:creationId xmlns:a16="http://schemas.microsoft.com/office/drawing/2014/main" id="{2E33AE5D-B426-A00B-5DA6-A081A21383B3}"/>
              </a:ext>
            </a:extLst>
          </p:cNvPr>
          <p:cNvSpPr/>
          <p:nvPr/>
        </p:nvSpPr>
        <p:spPr>
          <a:xfrm>
            <a:off x="7322957" y="8718818"/>
            <a:ext cx="1524000" cy="1191214"/>
          </a:xfrm>
          <a:prstGeom prst="rect">
            <a:avLst/>
          </a:prstGeom>
          <a:noFill/>
          <a:ln w="571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Metin kutusu 27">
            <a:extLst>
              <a:ext uri="{FF2B5EF4-FFF2-40B4-BE49-F238E27FC236}">
                <a16:creationId xmlns:a16="http://schemas.microsoft.com/office/drawing/2014/main" id="{AC84E40C-7D4B-EDDD-8ECA-13608AC32A72}"/>
              </a:ext>
            </a:extLst>
          </p:cNvPr>
          <p:cNvSpPr txBox="1"/>
          <p:nvPr/>
        </p:nvSpPr>
        <p:spPr>
          <a:xfrm>
            <a:off x="7596484" y="8898927"/>
            <a:ext cx="976946" cy="830997"/>
          </a:xfrm>
          <a:prstGeom prst="rect">
            <a:avLst/>
          </a:prstGeom>
          <a:noFill/>
        </p:spPr>
        <p:txBody>
          <a:bodyPr wrap="square" rtlCol="0">
            <a:spAutoFit/>
          </a:bodyPr>
          <a:lstStyle/>
          <a:p>
            <a:pPr algn="ctr" defTabSz="609630"/>
            <a:r>
              <a:rPr lang="tr-TR" sz="4800" dirty="0">
                <a:solidFill>
                  <a:srgbClr val="C00000"/>
                </a:solidFill>
              </a:rPr>
              <a:t>A</a:t>
            </a:r>
            <a:endParaRPr lang="tr-TR" sz="4800" b="1" dirty="0">
              <a:solidFill>
                <a:srgbClr val="C00000"/>
              </a:solidFill>
              <a:latin typeface="Calibri"/>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109528" y="4607254"/>
            <a:ext cx="2342238" cy="750205"/>
          </a:xfrm>
          <a:prstGeom prst="rect">
            <a:avLst/>
          </a:prstGeom>
        </p:spPr>
        <p:txBody>
          <a:bodyPr wrap="square" lIns="0" tIns="0" rIns="0" bIns="0" rtlCol="0" anchor="t">
            <a:spAutoFit/>
          </a:bodyPr>
          <a:lstStyle/>
          <a:p>
            <a:pPr marL="0" lvl="1" indent="0" algn="ctr">
              <a:lnSpc>
                <a:spcPts val="5428"/>
              </a:lnSpc>
            </a:pPr>
            <a:r>
              <a:rPr lang="en-US" sz="6000" b="1" spc="-266" dirty="0" err="1">
                <a:solidFill>
                  <a:srgbClr val="000000"/>
                </a:solidFill>
                <a:latin typeface="Tisa Offc Serif Pro" panose="02010504030101020102" pitchFamily="2" charset="0"/>
                <a:ea typeface="TT Runs Heavy"/>
                <a:cs typeface="TT Runs Heavy"/>
                <a:sym typeface="TT Runs Heavy"/>
              </a:rPr>
              <a:t>Vahiy</a:t>
            </a:r>
            <a:endParaRPr lang="en-US" sz="6000" b="1" spc="-266" dirty="0">
              <a:solidFill>
                <a:srgbClr val="000000"/>
              </a:solidFill>
              <a:latin typeface="Tisa Offc Serif Pro" panose="02010504030101020102" pitchFamily="2" charset="0"/>
              <a:ea typeface="TT Runs Heavy"/>
              <a:cs typeface="TT Runs Heavy"/>
              <a:sym typeface="TT Runs Heavy"/>
            </a:endParaRPr>
          </a:p>
        </p:txBody>
      </p:sp>
      <p:sp>
        <p:nvSpPr>
          <p:cNvPr id="12" name="Freeform 12"/>
          <p:cNvSpPr/>
          <p:nvPr/>
        </p:nvSpPr>
        <p:spPr>
          <a:xfrm rot="20748878">
            <a:off x="1738257" y="5025993"/>
            <a:ext cx="913351" cy="1833512"/>
          </a:xfrm>
          <a:custGeom>
            <a:avLst/>
            <a:gdLst/>
            <a:ahLst/>
            <a:cxnLst/>
            <a:rect l="l" t="t" r="r" b="b"/>
            <a:pathLst>
              <a:path w="647077" h="714644">
                <a:moveTo>
                  <a:pt x="0" y="0"/>
                </a:moveTo>
                <a:lnTo>
                  <a:pt x="647077" y="0"/>
                </a:lnTo>
                <a:lnTo>
                  <a:pt x="647077" y="714644"/>
                </a:lnTo>
                <a:lnTo>
                  <a:pt x="0" y="714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4" name="Freeform 14"/>
          <p:cNvSpPr/>
          <p:nvPr/>
        </p:nvSpPr>
        <p:spPr>
          <a:xfrm rot="-5106640">
            <a:off x="2083644" y="4534778"/>
            <a:ext cx="628298" cy="801956"/>
          </a:xfrm>
          <a:custGeom>
            <a:avLst/>
            <a:gdLst/>
            <a:ahLst/>
            <a:cxnLst/>
            <a:rect l="l" t="t" r="r" b="b"/>
            <a:pathLst>
              <a:path w="310174" h="800918">
                <a:moveTo>
                  <a:pt x="0" y="0"/>
                </a:moveTo>
                <a:lnTo>
                  <a:pt x="310174" y="0"/>
                </a:lnTo>
                <a:lnTo>
                  <a:pt x="310174" y="800918"/>
                </a:lnTo>
                <a:lnTo>
                  <a:pt x="0" y="8009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dirty="0"/>
          </a:p>
        </p:txBody>
      </p:sp>
      <p:sp>
        <p:nvSpPr>
          <p:cNvPr id="13" name="Freeform 13"/>
          <p:cNvSpPr/>
          <p:nvPr/>
        </p:nvSpPr>
        <p:spPr>
          <a:xfrm rot="20558685" flipV="1">
            <a:off x="1330518" y="3693324"/>
            <a:ext cx="1672918" cy="531030"/>
          </a:xfrm>
          <a:custGeom>
            <a:avLst/>
            <a:gdLst/>
            <a:ahLst/>
            <a:cxnLst/>
            <a:rect l="l" t="t" r="r" b="b"/>
            <a:pathLst>
              <a:path w="647077" h="714644">
                <a:moveTo>
                  <a:pt x="647077" y="714644"/>
                </a:moveTo>
                <a:lnTo>
                  <a:pt x="0" y="714644"/>
                </a:lnTo>
                <a:lnTo>
                  <a:pt x="0" y="0"/>
                </a:lnTo>
                <a:lnTo>
                  <a:pt x="647077" y="0"/>
                </a:lnTo>
                <a:lnTo>
                  <a:pt x="647077" y="71464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dirty="0"/>
          </a:p>
        </p:txBody>
      </p:sp>
      <p:grpSp>
        <p:nvGrpSpPr>
          <p:cNvPr id="149" name="Grup 148">
            <a:extLst>
              <a:ext uri="{FF2B5EF4-FFF2-40B4-BE49-F238E27FC236}">
                <a16:creationId xmlns:a16="http://schemas.microsoft.com/office/drawing/2014/main" id="{70BBEE73-59FC-7508-0A32-53A4886EA20F}"/>
              </a:ext>
            </a:extLst>
          </p:cNvPr>
          <p:cNvGrpSpPr/>
          <p:nvPr/>
        </p:nvGrpSpPr>
        <p:grpSpPr>
          <a:xfrm>
            <a:off x="2840911" y="4040185"/>
            <a:ext cx="6233961" cy="1715619"/>
            <a:chOff x="2840911" y="4040185"/>
            <a:chExt cx="6233961" cy="1715619"/>
          </a:xfrm>
        </p:grpSpPr>
        <p:grpSp>
          <p:nvGrpSpPr>
            <p:cNvPr id="2" name="Group 2"/>
            <p:cNvGrpSpPr/>
            <p:nvPr/>
          </p:nvGrpSpPr>
          <p:grpSpPr>
            <a:xfrm>
              <a:off x="2840911" y="4040185"/>
              <a:ext cx="6233961" cy="1715619"/>
              <a:chOff x="0" y="0"/>
              <a:chExt cx="938232" cy="719878"/>
            </a:xfrm>
          </p:grpSpPr>
          <p:sp>
            <p:nvSpPr>
              <p:cNvPr id="3" name="Freeform 3"/>
              <p:cNvSpPr/>
              <p:nvPr/>
            </p:nvSpPr>
            <p:spPr>
              <a:xfrm>
                <a:off x="0" y="0"/>
                <a:ext cx="938232" cy="719878"/>
              </a:xfrm>
              <a:custGeom>
                <a:avLst/>
                <a:gdLst/>
                <a:ahLst/>
                <a:cxnLst/>
                <a:rect l="l" t="t" r="r" b="b"/>
                <a:pathLst>
                  <a:path w="938232" h="719878">
                    <a:moveTo>
                      <a:pt x="166195" y="0"/>
                    </a:moveTo>
                    <a:lnTo>
                      <a:pt x="772037" y="0"/>
                    </a:lnTo>
                    <a:cubicBezTo>
                      <a:pt x="863824" y="0"/>
                      <a:pt x="938232" y="74408"/>
                      <a:pt x="938232" y="166195"/>
                    </a:cubicBezTo>
                    <a:lnTo>
                      <a:pt x="938232" y="553683"/>
                    </a:lnTo>
                    <a:cubicBezTo>
                      <a:pt x="938232" y="645470"/>
                      <a:pt x="863824" y="719878"/>
                      <a:pt x="772037" y="719878"/>
                    </a:cubicBezTo>
                    <a:lnTo>
                      <a:pt x="166195" y="719878"/>
                    </a:lnTo>
                    <a:cubicBezTo>
                      <a:pt x="74408" y="719878"/>
                      <a:pt x="0" y="645470"/>
                      <a:pt x="0" y="553683"/>
                    </a:cubicBezTo>
                    <a:lnTo>
                      <a:pt x="0" y="166195"/>
                    </a:lnTo>
                    <a:cubicBezTo>
                      <a:pt x="0" y="74408"/>
                      <a:pt x="74408" y="0"/>
                      <a:pt x="166195" y="0"/>
                    </a:cubicBezTo>
                    <a:close/>
                  </a:path>
                </a:pathLst>
              </a:custGeom>
              <a:solidFill>
                <a:srgbClr val="F3BA92"/>
              </a:solidFill>
              <a:ln w="19050" cap="rnd">
                <a:solidFill>
                  <a:srgbClr val="000000"/>
                </a:solidFill>
                <a:prstDash val="solid"/>
                <a:round/>
              </a:ln>
            </p:spPr>
            <p:txBody>
              <a:bodyPr/>
              <a:lstStyle/>
              <a:p>
                <a:endParaRPr lang="tr-TR"/>
              </a:p>
            </p:txBody>
          </p:sp>
          <p:sp>
            <p:nvSpPr>
              <p:cNvPr id="4" name="TextBox 4"/>
              <p:cNvSpPr txBox="1"/>
              <p:nvPr/>
            </p:nvSpPr>
            <p:spPr>
              <a:xfrm>
                <a:off x="0" y="-9525"/>
                <a:ext cx="938232" cy="729403"/>
              </a:xfrm>
              <a:prstGeom prst="rect">
                <a:avLst/>
              </a:prstGeom>
            </p:spPr>
            <p:txBody>
              <a:bodyPr lIns="24314" tIns="24314" rIns="24314" bIns="24314" rtlCol="0" anchor="ctr"/>
              <a:lstStyle/>
              <a:p>
                <a:pPr marL="0" lvl="0" indent="0" algn="ctr">
                  <a:lnSpc>
                    <a:spcPts val="518"/>
                  </a:lnSpc>
                  <a:spcBef>
                    <a:spcPct val="0"/>
                  </a:spcBef>
                </a:pPr>
                <a:endParaRPr/>
              </a:p>
            </p:txBody>
          </p:sp>
        </p:grpSp>
        <p:sp>
          <p:nvSpPr>
            <p:cNvPr id="73" name="Metin kutusu 72">
              <a:extLst>
                <a:ext uri="{FF2B5EF4-FFF2-40B4-BE49-F238E27FC236}">
                  <a16:creationId xmlns:a16="http://schemas.microsoft.com/office/drawing/2014/main" id="{C48C9F59-8465-1F4E-1015-EC7853043163}"/>
                </a:ext>
              </a:extLst>
            </p:cNvPr>
            <p:cNvSpPr txBox="1"/>
            <p:nvPr/>
          </p:nvSpPr>
          <p:spPr>
            <a:xfrm>
              <a:off x="3070399" y="4175774"/>
              <a:ext cx="5931039" cy="1384995"/>
            </a:xfrm>
            <a:prstGeom prst="rect">
              <a:avLst/>
            </a:prstGeom>
            <a:noFill/>
          </p:spPr>
          <p:txBody>
            <a:bodyPr wrap="square">
              <a:spAutoFit/>
            </a:bodyPr>
            <a:lstStyle/>
            <a:p>
              <a:pPr algn="ctr"/>
              <a:r>
                <a:rPr lang="tr-TR" sz="2800" b="1" dirty="0"/>
                <a:t>Terim Anlamı</a:t>
              </a:r>
            </a:p>
            <a:p>
              <a:r>
                <a:rPr lang="tr-TR" sz="2800" dirty="0"/>
                <a:t>Yüce Allah’ın bir emri, bir hükmü veya bilgiyi peygamberine gizli bildirmesidir.</a:t>
              </a:r>
            </a:p>
          </p:txBody>
        </p:sp>
      </p:grpSp>
      <p:grpSp>
        <p:nvGrpSpPr>
          <p:cNvPr id="148" name="Grup 147">
            <a:extLst>
              <a:ext uri="{FF2B5EF4-FFF2-40B4-BE49-F238E27FC236}">
                <a16:creationId xmlns:a16="http://schemas.microsoft.com/office/drawing/2014/main" id="{3C71F35B-13D6-2E25-0F65-AA15C96DD023}"/>
              </a:ext>
            </a:extLst>
          </p:cNvPr>
          <p:cNvGrpSpPr/>
          <p:nvPr/>
        </p:nvGrpSpPr>
        <p:grpSpPr>
          <a:xfrm>
            <a:off x="2891008" y="6324121"/>
            <a:ext cx="6164939" cy="1715619"/>
            <a:chOff x="2891008" y="6324121"/>
            <a:chExt cx="6164939" cy="1715619"/>
          </a:xfrm>
        </p:grpSpPr>
        <p:grpSp>
          <p:nvGrpSpPr>
            <p:cNvPr id="8" name="Group 8"/>
            <p:cNvGrpSpPr/>
            <p:nvPr/>
          </p:nvGrpSpPr>
          <p:grpSpPr>
            <a:xfrm>
              <a:off x="2891008" y="6324121"/>
              <a:ext cx="6143464" cy="1715619"/>
              <a:chOff x="0" y="0"/>
              <a:chExt cx="938232" cy="719878"/>
            </a:xfrm>
          </p:grpSpPr>
          <p:sp>
            <p:nvSpPr>
              <p:cNvPr id="9" name="Freeform 9"/>
              <p:cNvSpPr/>
              <p:nvPr/>
            </p:nvSpPr>
            <p:spPr>
              <a:xfrm>
                <a:off x="0" y="0"/>
                <a:ext cx="938232" cy="719878"/>
              </a:xfrm>
              <a:custGeom>
                <a:avLst/>
                <a:gdLst/>
                <a:ahLst/>
                <a:cxnLst/>
                <a:rect l="l" t="t" r="r" b="b"/>
                <a:pathLst>
                  <a:path w="938232" h="719878">
                    <a:moveTo>
                      <a:pt x="166195" y="0"/>
                    </a:moveTo>
                    <a:lnTo>
                      <a:pt x="772037" y="0"/>
                    </a:lnTo>
                    <a:cubicBezTo>
                      <a:pt x="863824" y="0"/>
                      <a:pt x="938232" y="74408"/>
                      <a:pt x="938232" y="166195"/>
                    </a:cubicBezTo>
                    <a:lnTo>
                      <a:pt x="938232" y="553683"/>
                    </a:lnTo>
                    <a:cubicBezTo>
                      <a:pt x="938232" y="645470"/>
                      <a:pt x="863824" y="719878"/>
                      <a:pt x="772037" y="719878"/>
                    </a:cubicBezTo>
                    <a:lnTo>
                      <a:pt x="166195" y="719878"/>
                    </a:lnTo>
                    <a:cubicBezTo>
                      <a:pt x="74408" y="719878"/>
                      <a:pt x="0" y="645470"/>
                      <a:pt x="0" y="553683"/>
                    </a:cubicBezTo>
                    <a:lnTo>
                      <a:pt x="0" y="166195"/>
                    </a:lnTo>
                    <a:cubicBezTo>
                      <a:pt x="0" y="74408"/>
                      <a:pt x="74408" y="0"/>
                      <a:pt x="166195" y="0"/>
                    </a:cubicBezTo>
                    <a:close/>
                  </a:path>
                </a:pathLst>
              </a:custGeom>
              <a:solidFill>
                <a:srgbClr val="EEC1D3"/>
              </a:solidFill>
              <a:ln w="19050" cap="rnd">
                <a:solidFill>
                  <a:srgbClr val="000000"/>
                </a:solidFill>
                <a:prstDash val="solid"/>
                <a:round/>
              </a:ln>
            </p:spPr>
            <p:txBody>
              <a:bodyPr/>
              <a:lstStyle/>
              <a:p>
                <a:endParaRPr lang="tr-TR"/>
              </a:p>
            </p:txBody>
          </p:sp>
          <p:sp>
            <p:nvSpPr>
              <p:cNvPr id="10" name="TextBox 10"/>
              <p:cNvSpPr txBox="1"/>
              <p:nvPr/>
            </p:nvSpPr>
            <p:spPr>
              <a:xfrm>
                <a:off x="0" y="-9525"/>
                <a:ext cx="938232" cy="729403"/>
              </a:xfrm>
              <a:prstGeom prst="rect">
                <a:avLst/>
              </a:prstGeom>
            </p:spPr>
            <p:txBody>
              <a:bodyPr lIns="24314" tIns="24314" rIns="24314" bIns="24314" rtlCol="0" anchor="ctr"/>
              <a:lstStyle/>
              <a:p>
                <a:pPr marL="0" lvl="0" indent="0" algn="ctr">
                  <a:lnSpc>
                    <a:spcPts val="518"/>
                  </a:lnSpc>
                  <a:spcBef>
                    <a:spcPct val="0"/>
                  </a:spcBef>
                </a:pPr>
                <a:endParaRPr/>
              </a:p>
            </p:txBody>
          </p:sp>
        </p:grpSp>
        <p:sp>
          <p:nvSpPr>
            <p:cNvPr id="75" name="Metin kutusu 74">
              <a:extLst>
                <a:ext uri="{FF2B5EF4-FFF2-40B4-BE49-F238E27FC236}">
                  <a16:creationId xmlns:a16="http://schemas.microsoft.com/office/drawing/2014/main" id="{0336E16A-F3C6-5292-A928-83B56622B7E4}"/>
                </a:ext>
              </a:extLst>
            </p:cNvPr>
            <p:cNvSpPr txBox="1"/>
            <p:nvPr/>
          </p:nvSpPr>
          <p:spPr>
            <a:xfrm>
              <a:off x="3070399" y="6500616"/>
              <a:ext cx="5985548" cy="1384995"/>
            </a:xfrm>
            <a:prstGeom prst="rect">
              <a:avLst/>
            </a:prstGeom>
            <a:noFill/>
          </p:spPr>
          <p:txBody>
            <a:bodyPr wrap="square">
              <a:spAutoFit/>
            </a:bodyPr>
            <a:lstStyle/>
            <a:p>
              <a:r>
                <a:rPr lang="tr-TR" sz="2800" dirty="0"/>
                <a:t>Yüce Allah’ın (</a:t>
              </a:r>
              <a:r>
                <a:rPr lang="tr-TR" sz="2800" dirty="0" err="1"/>
                <a:t>c.c</a:t>
              </a:r>
              <a:r>
                <a:rPr lang="tr-TR" sz="2800" dirty="0"/>
                <a:t>.) emirlerini, yasaklarını ve hükümlerini Cebrail aracılığıyla peygamberlerine  bildirmesidir.</a:t>
              </a:r>
            </a:p>
          </p:txBody>
        </p:sp>
      </p:grpSp>
      <p:grpSp>
        <p:nvGrpSpPr>
          <p:cNvPr id="93" name="Grup 92">
            <a:extLst>
              <a:ext uri="{FF2B5EF4-FFF2-40B4-BE49-F238E27FC236}">
                <a16:creationId xmlns:a16="http://schemas.microsoft.com/office/drawing/2014/main" id="{1F2DA6F5-20AA-DA2E-02D5-C5AEA8BA3B3C}"/>
              </a:ext>
            </a:extLst>
          </p:cNvPr>
          <p:cNvGrpSpPr/>
          <p:nvPr/>
        </p:nvGrpSpPr>
        <p:grpSpPr>
          <a:xfrm>
            <a:off x="2929137" y="1161008"/>
            <a:ext cx="7281663" cy="2410205"/>
            <a:chOff x="2929137" y="1161008"/>
            <a:chExt cx="7309368" cy="2410205"/>
          </a:xfrm>
        </p:grpSpPr>
        <p:grpSp>
          <p:nvGrpSpPr>
            <p:cNvPr id="5" name="Group 5"/>
            <p:cNvGrpSpPr/>
            <p:nvPr/>
          </p:nvGrpSpPr>
          <p:grpSpPr>
            <a:xfrm>
              <a:off x="2929137" y="1855594"/>
              <a:ext cx="6061631" cy="1715619"/>
              <a:chOff x="0" y="0"/>
              <a:chExt cx="938232" cy="719878"/>
            </a:xfrm>
          </p:grpSpPr>
          <p:sp>
            <p:nvSpPr>
              <p:cNvPr id="6" name="Freeform 6"/>
              <p:cNvSpPr/>
              <p:nvPr/>
            </p:nvSpPr>
            <p:spPr>
              <a:xfrm>
                <a:off x="0" y="0"/>
                <a:ext cx="938232" cy="719878"/>
              </a:xfrm>
              <a:custGeom>
                <a:avLst/>
                <a:gdLst/>
                <a:ahLst/>
                <a:cxnLst/>
                <a:rect l="l" t="t" r="r" b="b"/>
                <a:pathLst>
                  <a:path w="938232" h="719878">
                    <a:moveTo>
                      <a:pt x="166195" y="0"/>
                    </a:moveTo>
                    <a:lnTo>
                      <a:pt x="772037" y="0"/>
                    </a:lnTo>
                    <a:cubicBezTo>
                      <a:pt x="863824" y="0"/>
                      <a:pt x="938232" y="74408"/>
                      <a:pt x="938232" y="166195"/>
                    </a:cubicBezTo>
                    <a:lnTo>
                      <a:pt x="938232" y="553683"/>
                    </a:lnTo>
                    <a:cubicBezTo>
                      <a:pt x="938232" y="645470"/>
                      <a:pt x="863824" y="719878"/>
                      <a:pt x="772037" y="719878"/>
                    </a:cubicBezTo>
                    <a:lnTo>
                      <a:pt x="166195" y="719878"/>
                    </a:lnTo>
                    <a:cubicBezTo>
                      <a:pt x="74408" y="719878"/>
                      <a:pt x="0" y="645470"/>
                      <a:pt x="0" y="553683"/>
                    </a:cubicBezTo>
                    <a:lnTo>
                      <a:pt x="0" y="166195"/>
                    </a:lnTo>
                    <a:cubicBezTo>
                      <a:pt x="0" y="74408"/>
                      <a:pt x="74408" y="0"/>
                      <a:pt x="166195" y="0"/>
                    </a:cubicBezTo>
                    <a:close/>
                  </a:path>
                </a:pathLst>
              </a:custGeom>
              <a:solidFill>
                <a:srgbClr val="F1DD9E"/>
              </a:solidFill>
              <a:ln w="19050" cap="rnd">
                <a:solidFill>
                  <a:srgbClr val="000000"/>
                </a:solidFill>
                <a:prstDash val="solid"/>
                <a:round/>
              </a:ln>
            </p:spPr>
            <p:txBody>
              <a:bodyPr/>
              <a:lstStyle/>
              <a:p>
                <a:endParaRPr lang="tr-TR"/>
              </a:p>
            </p:txBody>
          </p:sp>
          <p:sp>
            <p:nvSpPr>
              <p:cNvPr id="7" name="TextBox 7"/>
              <p:cNvSpPr txBox="1"/>
              <p:nvPr/>
            </p:nvSpPr>
            <p:spPr>
              <a:xfrm>
                <a:off x="0" y="-9525"/>
                <a:ext cx="938232" cy="729403"/>
              </a:xfrm>
              <a:prstGeom prst="rect">
                <a:avLst/>
              </a:prstGeom>
            </p:spPr>
            <p:txBody>
              <a:bodyPr lIns="24314" tIns="24314" rIns="24314" bIns="24314" rtlCol="0" anchor="ctr"/>
              <a:lstStyle/>
              <a:p>
                <a:pPr marL="0" lvl="0" indent="0" algn="ctr">
                  <a:lnSpc>
                    <a:spcPts val="518"/>
                  </a:lnSpc>
                  <a:spcBef>
                    <a:spcPct val="0"/>
                  </a:spcBef>
                </a:pPr>
                <a:endParaRPr/>
              </a:p>
            </p:txBody>
          </p:sp>
        </p:grpSp>
        <p:sp>
          <p:nvSpPr>
            <p:cNvPr id="71" name="Metin kutusu 70">
              <a:extLst>
                <a:ext uri="{FF2B5EF4-FFF2-40B4-BE49-F238E27FC236}">
                  <a16:creationId xmlns:a16="http://schemas.microsoft.com/office/drawing/2014/main" id="{A0358F01-BD30-6A63-2612-70E0D3590E6E}"/>
                </a:ext>
              </a:extLst>
            </p:cNvPr>
            <p:cNvSpPr txBox="1"/>
            <p:nvPr/>
          </p:nvSpPr>
          <p:spPr>
            <a:xfrm>
              <a:off x="3341962" y="2040333"/>
              <a:ext cx="5335418" cy="1323439"/>
            </a:xfrm>
            <a:prstGeom prst="rect">
              <a:avLst/>
            </a:prstGeom>
            <a:noFill/>
          </p:spPr>
          <p:txBody>
            <a:bodyPr wrap="square">
              <a:spAutoFit/>
            </a:bodyPr>
            <a:lstStyle/>
            <a:p>
              <a:pPr algn="ctr"/>
              <a:r>
                <a:rPr lang="tr-TR" sz="2400" b="1" dirty="0"/>
                <a:t>Sözlük Anlamı </a:t>
              </a:r>
            </a:p>
            <a:p>
              <a:r>
                <a:rPr lang="tr-TR" sz="2800" dirty="0"/>
                <a:t>Gizli konuşma, fısıldama, ilham etme, işaret etme, ortaya çıkarma</a:t>
              </a:r>
            </a:p>
          </p:txBody>
        </p:sp>
        <p:grpSp>
          <p:nvGrpSpPr>
            <p:cNvPr id="78" name="Grup 77">
              <a:extLst>
                <a:ext uri="{FF2B5EF4-FFF2-40B4-BE49-F238E27FC236}">
                  <a16:creationId xmlns:a16="http://schemas.microsoft.com/office/drawing/2014/main" id="{BA346E9E-B212-C59D-B473-8B9AF431C6C4}"/>
                </a:ext>
              </a:extLst>
            </p:cNvPr>
            <p:cNvGrpSpPr/>
            <p:nvPr/>
          </p:nvGrpSpPr>
          <p:grpSpPr>
            <a:xfrm>
              <a:off x="9500688" y="1161008"/>
              <a:ext cx="737817" cy="625415"/>
              <a:chOff x="16615383" y="1282771"/>
              <a:chExt cx="737817" cy="625415"/>
            </a:xfrm>
          </p:grpSpPr>
          <p:sp>
            <p:nvSpPr>
              <p:cNvPr id="82" name="TextBox 57">
                <a:extLst>
                  <a:ext uri="{FF2B5EF4-FFF2-40B4-BE49-F238E27FC236}">
                    <a16:creationId xmlns:a16="http://schemas.microsoft.com/office/drawing/2014/main" id="{9432B3BF-DAB7-0B32-CF8A-258951DD0AEB}"/>
                  </a:ext>
                </a:extLst>
              </p:cNvPr>
              <p:cNvSpPr txBox="1"/>
              <p:nvPr/>
            </p:nvSpPr>
            <p:spPr>
              <a:xfrm>
                <a:off x="16684553" y="1282771"/>
                <a:ext cx="599476" cy="625415"/>
              </a:xfrm>
              <a:prstGeom prst="rect">
                <a:avLst/>
              </a:prstGeom>
            </p:spPr>
            <p:txBody>
              <a:bodyPr lIns="50800" tIns="50800" rIns="50800" bIns="50800" rtlCol="0" anchor="ctr"/>
              <a:lstStyle/>
              <a:p>
                <a:pPr algn="ctr">
                  <a:lnSpc>
                    <a:spcPts val="1960"/>
                  </a:lnSpc>
                </a:pPr>
                <a:endParaRPr/>
              </a:p>
            </p:txBody>
          </p:sp>
          <p:sp>
            <p:nvSpPr>
              <p:cNvPr id="80" name="TextBox 58">
                <a:extLst>
                  <a:ext uri="{FF2B5EF4-FFF2-40B4-BE49-F238E27FC236}">
                    <a16:creationId xmlns:a16="http://schemas.microsoft.com/office/drawing/2014/main" id="{79325815-B22F-03B3-DAF9-0A2913E5429E}"/>
                  </a:ext>
                </a:extLst>
              </p:cNvPr>
              <p:cNvSpPr txBox="1"/>
              <p:nvPr/>
            </p:nvSpPr>
            <p:spPr>
              <a:xfrm>
                <a:off x="16615383" y="1476671"/>
                <a:ext cx="737817" cy="333489"/>
              </a:xfrm>
              <a:prstGeom prst="rect">
                <a:avLst/>
              </a:prstGeom>
            </p:spPr>
            <p:txBody>
              <a:bodyPr lIns="0" tIns="0" rIns="0" bIns="0" rtlCol="0" anchor="t">
                <a:spAutoFit/>
              </a:bodyPr>
              <a:lstStyle/>
              <a:p>
                <a:pPr algn="ctr">
                  <a:lnSpc>
                    <a:spcPts val="2168"/>
                  </a:lnSpc>
                </a:pPr>
                <a:r>
                  <a:rPr lang="tr-TR" sz="3600" b="1" dirty="0">
                    <a:solidFill>
                      <a:srgbClr val="FFFFFF"/>
                    </a:solidFill>
                    <a:ea typeface="Public Sans Bold"/>
                    <a:cs typeface="Public Sans Bold"/>
                    <a:sym typeface="Public Sans Bold"/>
                  </a:rPr>
                  <a:t>1</a:t>
                </a:r>
                <a:endParaRPr lang="en-US" sz="3600" b="1" dirty="0">
                  <a:solidFill>
                    <a:srgbClr val="FFFFFF"/>
                  </a:solidFill>
                  <a:ea typeface="Public Sans Bold"/>
                  <a:cs typeface="Public Sans Bold"/>
                  <a:sym typeface="Public Sans Bold"/>
                </a:endParaRPr>
              </a:p>
            </p:txBody>
          </p:sp>
        </p:grpSp>
      </p:grpSp>
      <p:grpSp>
        <p:nvGrpSpPr>
          <p:cNvPr id="98" name="Group 33">
            <a:extLst>
              <a:ext uri="{FF2B5EF4-FFF2-40B4-BE49-F238E27FC236}">
                <a16:creationId xmlns:a16="http://schemas.microsoft.com/office/drawing/2014/main" id="{2D77DAFA-9FA4-1FE1-C1FA-9F9712D9BC3B}"/>
              </a:ext>
            </a:extLst>
          </p:cNvPr>
          <p:cNvGrpSpPr/>
          <p:nvPr/>
        </p:nvGrpSpPr>
        <p:grpSpPr>
          <a:xfrm>
            <a:off x="13792200" y="4049456"/>
            <a:ext cx="374506" cy="2630706"/>
            <a:chOff x="0" y="0"/>
            <a:chExt cx="89533" cy="628919"/>
          </a:xfrm>
        </p:grpSpPr>
        <p:sp>
          <p:nvSpPr>
            <p:cNvPr id="99" name="Freeform 34">
              <a:extLst>
                <a:ext uri="{FF2B5EF4-FFF2-40B4-BE49-F238E27FC236}">
                  <a16:creationId xmlns:a16="http://schemas.microsoft.com/office/drawing/2014/main" id="{D8855E6A-20C9-6122-D6EA-9F1B66C5EE62}"/>
                </a:ext>
              </a:extLst>
            </p:cNvPr>
            <p:cNvSpPr/>
            <p:nvPr/>
          </p:nvSpPr>
          <p:spPr>
            <a:xfrm>
              <a:off x="0" y="0"/>
              <a:ext cx="89533" cy="628919"/>
            </a:xfrm>
            <a:custGeom>
              <a:avLst/>
              <a:gdLst/>
              <a:ahLst/>
              <a:cxnLst/>
              <a:rect l="l" t="t" r="r" b="b"/>
              <a:pathLst>
                <a:path w="89533" h="628919">
                  <a:moveTo>
                    <a:pt x="0" y="0"/>
                  </a:moveTo>
                  <a:lnTo>
                    <a:pt x="89533" y="0"/>
                  </a:lnTo>
                  <a:lnTo>
                    <a:pt x="89533" y="628919"/>
                  </a:lnTo>
                  <a:lnTo>
                    <a:pt x="0" y="628919"/>
                  </a:lnTo>
                  <a:close/>
                </a:path>
              </a:pathLst>
            </a:custGeom>
            <a:solidFill>
              <a:srgbClr val="FFFFFF"/>
            </a:solidFill>
          </p:spPr>
          <p:txBody>
            <a:bodyPr/>
            <a:lstStyle/>
            <a:p>
              <a:endParaRPr lang="tr-TR"/>
            </a:p>
          </p:txBody>
        </p:sp>
        <p:sp>
          <p:nvSpPr>
            <p:cNvPr id="100" name="TextBox 35">
              <a:extLst>
                <a:ext uri="{FF2B5EF4-FFF2-40B4-BE49-F238E27FC236}">
                  <a16:creationId xmlns:a16="http://schemas.microsoft.com/office/drawing/2014/main" id="{367DA4AB-BB16-BC7F-9D8D-822740D12B13}"/>
                </a:ext>
              </a:extLst>
            </p:cNvPr>
            <p:cNvSpPr txBox="1"/>
            <p:nvPr/>
          </p:nvSpPr>
          <p:spPr>
            <a:xfrm>
              <a:off x="0" y="-28575"/>
              <a:ext cx="89533" cy="657494"/>
            </a:xfrm>
            <a:prstGeom prst="rect">
              <a:avLst/>
            </a:prstGeom>
          </p:spPr>
          <p:txBody>
            <a:bodyPr lIns="50800" tIns="50800" rIns="50800" bIns="50800" rtlCol="0" anchor="ctr"/>
            <a:lstStyle/>
            <a:p>
              <a:pPr algn="ctr">
                <a:lnSpc>
                  <a:spcPts val="1960"/>
                </a:lnSpc>
              </a:pPr>
              <a:endParaRPr/>
            </a:p>
          </p:txBody>
        </p:sp>
      </p:grpSp>
      <p:grpSp>
        <p:nvGrpSpPr>
          <p:cNvPr id="101" name="Group 36">
            <a:extLst>
              <a:ext uri="{FF2B5EF4-FFF2-40B4-BE49-F238E27FC236}">
                <a16:creationId xmlns:a16="http://schemas.microsoft.com/office/drawing/2014/main" id="{8B4C3557-2818-156C-1F4E-03B471A2ED9F}"/>
              </a:ext>
            </a:extLst>
          </p:cNvPr>
          <p:cNvGrpSpPr/>
          <p:nvPr/>
        </p:nvGrpSpPr>
        <p:grpSpPr>
          <a:xfrm>
            <a:off x="12982257" y="4049456"/>
            <a:ext cx="374506" cy="2630706"/>
            <a:chOff x="0" y="0"/>
            <a:chExt cx="89533" cy="628919"/>
          </a:xfrm>
        </p:grpSpPr>
        <p:sp>
          <p:nvSpPr>
            <p:cNvPr id="102" name="Freeform 37">
              <a:extLst>
                <a:ext uri="{FF2B5EF4-FFF2-40B4-BE49-F238E27FC236}">
                  <a16:creationId xmlns:a16="http://schemas.microsoft.com/office/drawing/2014/main" id="{DC8F0461-02B4-3400-2465-965748216994}"/>
                </a:ext>
              </a:extLst>
            </p:cNvPr>
            <p:cNvSpPr/>
            <p:nvPr/>
          </p:nvSpPr>
          <p:spPr>
            <a:xfrm>
              <a:off x="0" y="0"/>
              <a:ext cx="89533" cy="628919"/>
            </a:xfrm>
            <a:custGeom>
              <a:avLst/>
              <a:gdLst/>
              <a:ahLst/>
              <a:cxnLst/>
              <a:rect l="l" t="t" r="r" b="b"/>
              <a:pathLst>
                <a:path w="89533" h="628919">
                  <a:moveTo>
                    <a:pt x="0" y="0"/>
                  </a:moveTo>
                  <a:lnTo>
                    <a:pt x="89533" y="0"/>
                  </a:lnTo>
                  <a:lnTo>
                    <a:pt x="89533" y="628919"/>
                  </a:lnTo>
                  <a:lnTo>
                    <a:pt x="0" y="628919"/>
                  </a:lnTo>
                  <a:close/>
                </a:path>
              </a:pathLst>
            </a:custGeom>
            <a:solidFill>
              <a:srgbClr val="FFFFFF"/>
            </a:solidFill>
          </p:spPr>
          <p:txBody>
            <a:bodyPr/>
            <a:lstStyle/>
            <a:p>
              <a:endParaRPr lang="tr-TR"/>
            </a:p>
          </p:txBody>
        </p:sp>
        <p:sp>
          <p:nvSpPr>
            <p:cNvPr id="103" name="TextBox 38">
              <a:extLst>
                <a:ext uri="{FF2B5EF4-FFF2-40B4-BE49-F238E27FC236}">
                  <a16:creationId xmlns:a16="http://schemas.microsoft.com/office/drawing/2014/main" id="{CEF54692-3443-59A4-9CD5-5E9CE6DE1ACE}"/>
                </a:ext>
              </a:extLst>
            </p:cNvPr>
            <p:cNvSpPr txBox="1"/>
            <p:nvPr/>
          </p:nvSpPr>
          <p:spPr>
            <a:xfrm>
              <a:off x="0" y="-28575"/>
              <a:ext cx="89533" cy="657494"/>
            </a:xfrm>
            <a:prstGeom prst="rect">
              <a:avLst/>
            </a:prstGeom>
          </p:spPr>
          <p:txBody>
            <a:bodyPr lIns="50800" tIns="50800" rIns="50800" bIns="50800" rtlCol="0" anchor="ctr"/>
            <a:lstStyle/>
            <a:p>
              <a:pPr algn="ctr">
                <a:lnSpc>
                  <a:spcPts val="1960"/>
                </a:lnSpc>
              </a:pPr>
              <a:endParaRPr/>
            </a:p>
          </p:txBody>
        </p:sp>
      </p:grpSp>
      <p:grpSp>
        <p:nvGrpSpPr>
          <p:cNvPr id="104" name="Group 39">
            <a:extLst>
              <a:ext uri="{FF2B5EF4-FFF2-40B4-BE49-F238E27FC236}">
                <a16:creationId xmlns:a16="http://schemas.microsoft.com/office/drawing/2014/main" id="{C3B1C906-07BC-C9A8-F282-0B47EF64C859}"/>
              </a:ext>
            </a:extLst>
          </p:cNvPr>
          <p:cNvGrpSpPr/>
          <p:nvPr/>
        </p:nvGrpSpPr>
        <p:grpSpPr>
          <a:xfrm rot="-5400000">
            <a:off x="13367869" y="4948625"/>
            <a:ext cx="374506" cy="1520235"/>
            <a:chOff x="0" y="0"/>
            <a:chExt cx="89533" cy="363440"/>
          </a:xfrm>
        </p:grpSpPr>
        <p:sp>
          <p:nvSpPr>
            <p:cNvPr id="105" name="Freeform 40">
              <a:extLst>
                <a:ext uri="{FF2B5EF4-FFF2-40B4-BE49-F238E27FC236}">
                  <a16:creationId xmlns:a16="http://schemas.microsoft.com/office/drawing/2014/main" id="{58DBF42F-8072-DDB9-39B8-849202690E7C}"/>
                </a:ext>
              </a:extLst>
            </p:cNvPr>
            <p:cNvSpPr/>
            <p:nvPr/>
          </p:nvSpPr>
          <p:spPr>
            <a:xfrm>
              <a:off x="0" y="0"/>
              <a:ext cx="89533" cy="363440"/>
            </a:xfrm>
            <a:custGeom>
              <a:avLst/>
              <a:gdLst/>
              <a:ahLst/>
              <a:cxnLst/>
              <a:rect l="l" t="t" r="r" b="b"/>
              <a:pathLst>
                <a:path w="89533" h="363440">
                  <a:moveTo>
                    <a:pt x="0" y="0"/>
                  </a:moveTo>
                  <a:lnTo>
                    <a:pt x="89533" y="0"/>
                  </a:lnTo>
                  <a:lnTo>
                    <a:pt x="89533" y="363440"/>
                  </a:lnTo>
                  <a:lnTo>
                    <a:pt x="0" y="363440"/>
                  </a:lnTo>
                  <a:close/>
                </a:path>
              </a:pathLst>
            </a:custGeom>
            <a:solidFill>
              <a:srgbClr val="FFFFFF"/>
            </a:solidFill>
          </p:spPr>
          <p:txBody>
            <a:bodyPr/>
            <a:lstStyle/>
            <a:p>
              <a:endParaRPr lang="tr-TR"/>
            </a:p>
          </p:txBody>
        </p:sp>
        <p:sp>
          <p:nvSpPr>
            <p:cNvPr id="106" name="TextBox 41">
              <a:extLst>
                <a:ext uri="{FF2B5EF4-FFF2-40B4-BE49-F238E27FC236}">
                  <a16:creationId xmlns:a16="http://schemas.microsoft.com/office/drawing/2014/main" id="{6CCF8963-5D2C-F081-1398-F7C3B1722E10}"/>
                </a:ext>
              </a:extLst>
            </p:cNvPr>
            <p:cNvSpPr txBox="1"/>
            <p:nvPr/>
          </p:nvSpPr>
          <p:spPr>
            <a:xfrm>
              <a:off x="0" y="-28575"/>
              <a:ext cx="89533" cy="392015"/>
            </a:xfrm>
            <a:prstGeom prst="rect">
              <a:avLst/>
            </a:prstGeom>
          </p:spPr>
          <p:txBody>
            <a:bodyPr lIns="50800" tIns="50800" rIns="50800" bIns="50800" rtlCol="0" anchor="ctr"/>
            <a:lstStyle/>
            <a:p>
              <a:pPr algn="ctr">
                <a:lnSpc>
                  <a:spcPts val="1960"/>
                </a:lnSpc>
              </a:pPr>
              <a:endParaRPr/>
            </a:p>
          </p:txBody>
        </p:sp>
      </p:grpSp>
      <p:grpSp>
        <p:nvGrpSpPr>
          <p:cNvPr id="107" name="Group 42">
            <a:extLst>
              <a:ext uri="{FF2B5EF4-FFF2-40B4-BE49-F238E27FC236}">
                <a16:creationId xmlns:a16="http://schemas.microsoft.com/office/drawing/2014/main" id="{33423AA1-578B-B76A-B412-EED2DEA0745E}"/>
              </a:ext>
            </a:extLst>
          </p:cNvPr>
          <p:cNvGrpSpPr/>
          <p:nvPr/>
        </p:nvGrpSpPr>
        <p:grpSpPr>
          <a:xfrm rot="-5400000">
            <a:off x="13367869" y="4136418"/>
            <a:ext cx="374506" cy="1520235"/>
            <a:chOff x="0" y="0"/>
            <a:chExt cx="89533" cy="363440"/>
          </a:xfrm>
        </p:grpSpPr>
        <p:sp>
          <p:nvSpPr>
            <p:cNvPr id="108" name="Freeform 43">
              <a:extLst>
                <a:ext uri="{FF2B5EF4-FFF2-40B4-BE49-F238E27FC236}">
                  <a16:creationId xmlns:a16="http://schemas.microsoft.com/office/drawing/2014/main" id="{F5FB5555-0858-AA43-1F25-4D3655FDEBD2}"/>
                </a:ext>
              </a:extLst>
            </p:cNvPr>
            <p:cNvSpPr/>
            <p:nvPr/>
          </p:nvSpPr>
          <p:spPr>
            <a:xfrm>
              <a:off x="0" y="0"/>
              <a:ext cx="89533" cy="363440"/>
            </a:xfrm>
            <a:custGeom>
              <a:avLst/>
              <a:gdLst/>
              <a:ahLst/>
              <a:cxnLst/>
              <a:rect l="l" t="t" r="r" b="b"/>
              <a:pathLst>
                <a:path w="89533" h="363440">
                  <a:moveTo>
                    <a:pt x="0" y="0"/>
                  </a:moveTo>
                  <a:lnTo>
                    <a:pt x="89533" y="0"/>
                  </a:lnTo>
                  <a:lnTo>
                    <a:pt x="89533" y="363440"/>
                  </a:lnTo>
                  <a:lnTo>
                    <a:pt x="0" y="363440"/>
                  </a:lnTo>
                  <a:close/>
                </a:path>
              </a:pathLst>
            </a:custGeom>
            <a:solidFill>
              <a:srgbClr val="FFFFFF"/>
            </a:solidFill>
          </p:spPr>
          <p:txBody>
            <a:bodyPr/>
            <a:lstStyle/>
            <a:p>
              <a:endParaRPr lang="tr-TR" dirty="0"/>
            </a:p>
          </p:txBody>
        </p:sp>
        <p:sp>
          <p:nvSpPr>
            <p:cNvPr id="109" name="TextBox 44">
              <a:extLst>
                <a:ext uri="{FF2B5EF4-FFF2-40B4-BE49-F238E27FC236}">
                  <a16:creationId xmlns:a16="http://schemas.microsoft.com/office/drawing/2014/main" id="{8BA1CBB6-FD84-EBD5-E9AA-4D851B1C6930}"/>
                </a:ext>
              </a:extLst>
            </p:cNvPr>
            <p:cNvSpPr txBox="1"/>
            <p:nvPr/>
          </p:nvSpPr>
          <p:spPr>
            <a:xfrm>
              <a:off x="0" y="-28575"/>
              <a:ext cx="89533" cy="392015"/>
            </a:xfrm>
            <a:prstGeom prst="rect">
              <a:avLst/>
            </a:prstGeom>
          </p:spPr>
          <p:txBody>
            <a:bodyPr lIns="50800" tIns="50800" rIns="50800" bIns="50800" rtlCol="0" anchor="ctr"/>
            <a:lstStyle/>
            <a:p>
              <a:pPr algn="ctr">
                <a:lnSpc>
                  <a:spcPts val="1960"/>
                </a:lnSpc>
              </a:pPr>
              <a:endParaRPr/>
            </a:p>
          </p:txBody>
        </p:sp>
      </p:grpSp>
      <p:grpSp>
        <p:nvGrpSpPr>
          <p:cNvPr id="110" name="Grup 109">
            <a:extLst>
              <a:ext uri="{FF2B5EF4-FFF2-40B4-BE49-F238E27FC236}">
                <a16:creationId xmlns:a16="http://schemas.microsoft.com/office/drawing/2014/main" id="{87A7FB49-3611-2DC3-4272-14C7924F987E}"/>
              </a:ext>
            </a:extLst>
          </p:cNvPr>
          <p:cNvGrpSpPr/>
          <p:nvPr/>
        </p:nvGrpSpPr>
        <p:grpSpPr>
          <a:xfrm>
            <a:off x="9035085" y="762111"/>
            <a:ext cx="4321678" cy="4321678"/>
            <a:chOff x="8264912" y="660989"/>
            <a:chExt cx="4321678" cy="4321678"/>
          </a:xfrm>
        </p:grpSpPr>
        <p:sp>
          <p:nvSpPr>
            <p:cNvPr id="111" name="Freeform 26">
              <a:extLst>
                <a:ext uri="{FF2B5EF4-FFF2-40B4-BE49-F238E27FC236}">
                  <a16:creationId xmlns:a16="http://schemas.microsoft.com/office/drawing/2014/main" id="{11112BE1-33E1-EA19-3E76-8192B4EE045A}"/>
                </a:ext>
              </a:extLst>
            </p:cNvPr>
            <p:cNvSpPr/>
            <p:nvPr/>
          </p:nvSpPr>
          <p:spPr>
            <a:xfrm rot="-5400000">
              <a:off x="8264912" y="660989"/>
              <a:ext cx="4321678" cy="4321678"/>
            </a:xfrm>
            <a:custGeom>
              <a:avLst/>
              <a:gdLst/>
              <a:ahLst/>
              <a:cxnLst/>
              <a:rect l="l" t="t" r="r" b="b"/>
              <a:pathLst>
                <a:path w="4321678" h="4321678">
                  <a:moveTo>
                    <a:pt x="0" y="0"/>
                  </a:moveTo>
                  <a:lnTo>
                    <a:pt x="4321678" y="0"/>
                  </a:lnTo>
                  <a:lnTo>
                    <a:pt x="4321678" y="4321678"/>
                  </a:lnTo>
                  <a:lnTo>
                    <a:pt x="0" y="4321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12" name="Freeform 29">
              <a:extLst>
                <a:ext uri="{FF2B5EF4-FFF2-40B4-BE49-F238E27FC236}">
                  <a16:creationId xmlns:a16="http://schemas.microsoft.com/office/drawing/2014/main" id="{026696B7-015A-A485-D6A0-18B00D699461}"/>
                </a:ext>
              </a:extLst>
            </p:cNvPr>
            <p:cNvSpPr/>
            <p:nvPr/>
          </p:nvSpPr>
          <p:spPr>
            <a:xfrm rot="16200000">
              <a:off x="8639418" y="1035495"/>
              <a:ext cx="3572666" cy="3572666"/>
            </a:xfrm>
            <a:custGeom>
              <a:avLst/>
              <a:gdLst/>
              <a:ahLst/>
              <a:cxnLst/>
              <a:rect l="l" t="t" r="r" b="b"/>
              <a:pathLst>
                <a:path w="3572666" h="3572666">
                  <a:moveTo>
                    <a:pt x="0" y="0"/>
                  </a:moveTo>
                  <a:lnTo>
                    <a:pt x="3572666" y="0"/>
                  </a:lnTo>
                  <a:lnTo>
                    <a:pt x="3572666" y="3572666"/>
                  </a:lnTo>
                  <a:lnTo>
                    <a:pt x="0" y="35726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13" name="Freeform 45">
              <a:extLst>
                <a:ext uri="{FF2B5EF4-FFF2-40B4-BE49-F238E27FC236}">
                  <a16:creationId xmlns:a16="http://schemas.microsoft.com/office/drawing/2014/main" id="{F66D98FA-91C4-C532-343E-095C132E3C98}"/>
                </a:ext>
              </a:extLst>
            </p:cNvPr>
            <p:cNvSpPr/>
            <p:nvPr/>
          </p:nvSpPr>
          <p:spPr>
            <a:xfrm rot="5400000">
              <a:off x="11799649" y="4570232"/>
              <a:ext cx="374506" cy="450364"/>
            </a:xfrm>
            <a:custGeom>
              <a:avLst/>
              <a:gdLst/>
              <a:ahLst/>
              <a:cxnLst/>
              <a:rect l="l" t="t" r="r" b="b"/>
              <a:pathLst>
                <a:path w="374506" h="450364">
                  <a:moveTo>
                    <a:pt x="0" y="0"/>
                  </a:moveTo>
                  <a:lnTo>
                    <a:pt x="374506" y="0"/>
                  </a:lnTo>
                  <a:lnTo>
                    <a:pt x="374506" y="450363"/>
                  </a:lnTo>
                  <a:lnTo>
                    <a:pt x="0" y="450363"/>
                  </a:lnTo>
                  <a:lnTo>
                    <a:pt x="0" y="0"/>
                  </a:lnTo>
                  <a:close/>
                </a:path>
              </a:pathLst>
            </a:custGeom>
            <a:blipFill>
              <a:blip r:embed="rId12">
                <a:alphaModFix amt="60000"/>
              </a:blip>
              <a:stretch>
                <a:fillRect l="-1176811" t="-1577925" r="-2152753"/>
              </a:stretch>
            </a:blipFill>
          </p:spPr>
          <p:txBody>
            <a:bodyPr/>
            <a:lstStyle/>
            <a:p>
              <a:endParaRPr lang="tr-TR"/>
            </a:p>
          </p:txBody>
        </p:sp>
        <p:grpSp>
          <p:nvGrpSpPr>
            <p:cNvPr id="114" name="Group 49">
              <a:extLst>
                <a:ext uri="{FF2B5EF4-FFF2-40B4-BE49-F238E27FC236}">
                  <a16:creationId xmlns:a16="http://schemas.microsoft.com/office/drawing/2014/main" id="{6002AC4C-D8EE-F4C8-DEF6-F5E840A41EC0}"/>
                </a:ext>
              </a:extLst>
            </p:cNvPr>
            <p:cNvGrpSpPr/>
            <p:nvPr/>
          </p:nvGrpSpPr>
          <p:grpSpPr>
            <a:xfrm>
              <a:off x="8934545" y="1330622"/>
              <a:ext cx="737817" cy="737817"/>
              <a:chOff x="0" y="0"/>
              <a:chExt cx="812800" cy="812800"/>
            </a:xfrm>
          </p:grpSpPr>
          <p:sp>
            <p:nvSpPr>
              <p:cNvPr id="117" name="Freeform 50">
                <a:extLst>
                  <a:ext uri="{FF2B5EF4-FFF2-40B4-BE49-F238E27FC236}">
                    <a16:creationId xmlns:a16="http://schemas.microsoft.com/office/drawing/2014/main" id="{8E6E5B83-81E6-01A2-D35B-EA1732AB125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4040"/>
              </a:solidFill>
            </p:spPr>
            <p:txBody>
              <a:bodyPr/>
              <a:lstStyle/>
              <a:p>
                <a:endParaRPr lang="tr-TR"/>
              </a:p>
            </p:txBody>
          </p:sp>
          <p:sp>
            <p:nvSpPr>
              <p:cNvPr id="118" name="TextBox 51">
                <a:extLst>
                  <a:ext uri="{FF2B5EF4-FFF2-40B4-BE49-F238E27FC236}">
                    <a16:creationId xmlns:a16="http://schemas.microsoft.com/office/drawing/2014/main" id="{F255E67D-6724-8B28-53E5-54D29418DDB8}"/>
                  </a:ext>
                </a:extLst>
              </p:cNvPr>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15" name="TextBox 52">
              <a:extLst>
                <a:ext uri="{FF2B5EF4-FFF2-40B4-BE49-F238E27FC236}">
                  <a16:creationId xmlns:a16="http://schemas.microsoft.com/office/drawing/2014/main" id="{1BFF4646-8BBD-1C7A-AC90-90D8E3575FD9}"/>
                </a:ext>
              </a:extLst>
            </p:cNvPr>
            <p:cNvSpPr txBox="1"/>
            <p:nvPr/>
          </p:nvSpPr>
          <p:spPr>
            <a:xfrm>
              <a:off x="8934545" y="1567753"/>
              <a:ext cx="737817" cy="292129"/>
            </a:xfrm>
            <a:prstGeom prst="rect">
              <a:avLst/>
            </a:prstGeom>
          </p:spPr>
          <p:txBody>
            <a:bodyPr lIns="0" tIns="0" rIns="0" bIns="0" rtlCol="0" anchor="t">
              <a:spAutoFit/>
            </a:bodyPr>
            <a:lstStyle/>
            <a:p>
              <a:pPr algn="ctr">
                <a:lnSpc>
                  <a:spcPts val="2168"/>
                </a:lnSpc>
              </a:pPr>
              <a:r>
                <a:rPr lang="en-US" sz="2168" b="1" dirty="0">
                  <a:solidFill>
                    <a:srgbClr val="FFFFFF"/>
                  </a:solidFill>
                  <a:latin typeface="Public Sans Bold"/>
                  <a:ea typeface="Public Sans Bold"/>
                  <a:cs typeface="Public Sans Bold"/>
                  <a:sym typeface="Public Sans Bold"/>
                </a:rPr>
                <a:t>1</a:t>
              </a:r>
            </a:p>
          </p:txBody>
        </p:sp>
        <p:sp>
          <p:nvSpPr>
            <p:cNvPr id="116" name="TextBox 53">
              <a:extLst>
                <a:ext uri="{FF2B5EF4-FFF2-40B4-BE49-F238E27FC236}">
                  <a16:creationId xmlns:a16="http://schemas.microsoft.com/office/drawing/2014/main" id="{54D90FAD-024D-2B08-EB63-D74C07226883}"/>
                </a:ext>
              </a:extLst>
            </p:cNvPr>
            <p:cNvSpPr txBox="1"/>
            <p:nvPr/>
          </p:nvSpPr>
          <p:spPr>
            <a:xfrm>
              <a:off x="9358076" y="2609938"/>
              <a:ext cx="2355246" cy="984885"/>
            </a:xfrm>
            <a:prstGeom prst="rect">
              <a:avLst/>
            </a:prstGeom>
          </p:spPr>
          <p:txBody>
            <a:bodyPr lIns="0" tIns="0" rIns="0" bIns="0" rtlCol="0" anchor="t">
              <a:spAutoFit/>
            </a:bodyPr>
            <a:lstStyle/>
            <a:p>
              <a:pPr algn="ctr"/>
              <a:r>
                <a:rPr lang="tr-TR" sz="3200" dirty="0">
                  <a:solidFill>
                    <a:srgbClr val="404040"/>
                  </a:solidFill>
                  <a:ea typeface="Public Sans"/>
                  <a:cs typeface="Public Sans"/>
                  <a:sym typeface="Public Sans"/>
                </a:rPr>
                <a:t>Allah (</a:t>
              </a:r>
              <a:r>
                <a:rPr lang="tr-TR" sz="3200" dirty="0" err="1">
                  <a:solidFill>
                    <a:srgbClr val="404040"/>
                  </a:solidFill>
                  <a:ea typeface="Public Sans"/>
                  <a:cs typeface="Public Sans"/>
                  <a:sym typeface="Public Sans"/>
                </a:rPr>
                <a:t>c.c</a:t>
              </a:r>
              <a:r>
                <a:rPr lang="tr-TR" sz="3200" dirty="0">
                  <a:solidFill>
                    <a:srgbClr val="404040"/>
                  </a:solidFill>
                  <a:ea typeface="Public Sans"/>
                  <a:cs typeface="Public Sans"/>
                  <a:sym typeface="Public Sans"/>
                </a:rPr>
                <a:t>.)’</a:t>
              </a:r>
              <a:r>
                <a:rPr lang="tr-TR" sz="3200" dirty="0" err="1">
                  <a:solidFill>
                    <a:srgbClr val="404040"/>
                  </a:solidFill>
                  <a:ea typeface="Public Sans"/>
                  <a:cs typeface="Public Sans"/>
                  <a:sym typeface="Public Sans"/>
                </a:rPr>
                <a:t>ın</a:t>
              </a:r>
              <a:r>
                <a:rPr lang="tr-TR" sz="3200" dirty="0">
                  <a:solidFill>
                    <a:srgbClr val="404040"/>
                  </a:solidFill>
                  <a:ea typeface="Public Sans"/>
                  <a:cs typeface="Public Sans"/>
                  <a:sym typeface="Public Sans"/>
                </a:rPr>
                <a:t> emirleridir.</a:t>
              </a:r>
              <a:endParaRPr lang="en-US" sz="3200" dirty="0">
                <a:solidFill>
                  <a:srgbClr val="404040"/>
                </a:solidFill>
                <a:ea typeface="Public Sans"/>
                <a:cs typeface="Public Sans"/>
                <a:sym typeface="Public Sans"/>
              </a:endParaRPr>
            </a:p>
          </p:txBody>
        </p:sp>
      </p:grpSp>
      <p:grpSp>
        <p:nvGrpSpPr>
          <p:cNvPr id="119" name="Grup 118">
            <a:extLst>
              <a:ext uri="{FF2B5EF4-FFF2-40B4-BE49-F238E27FC236}">
                <a16:creationId xmlns:a16="http://schemas.microsoft.com/office/drawing/2014/main" id="{A665FF91-DD0E-C388-4333-3AC7E63B9BEC}"/>
              </a:ext>
            </a:extLst>
          </p:cNvPr>
          <p:cNvGrpSpPr/>
          <p:nvPr/>
        </p:nvGrpSpPr>
        <p:grpSpPr>
          <a:xfrm>
            <a:off x="13792200" y="762111"/>
            <a:ext cx="4321678" cy="4321678"/>
            <a:chOff x="13022027" y="660989"/>
            <a:chExt cx="4321678" cy="4321678"/>
          </a:xfrm>
        </p:grpSpPr>
        <p:sp>
          <p:nvSpPr>
            <p:cNvPr id="120" name="Freeform 25">
              <a:extLst>
                <a:ext uri="{FF2B5EF4-FFF2-40B4-BE49-F238E27FC236}">
                  <a16:creationId xmlns:a16="http://schemas.microsoft.com/office/drawing/2014/main" id="{7496A8EF-4CC4-3761-8CF4-FC4E088F6F22}"/>
                </a:ext>
              </a:extLst>
            </p:cNvPr>
            <p:cNvSpPr/>
            <p:nvPr/>
          </p:nvSpPr>
          <p:spPr>
            <a:xfrm>
              <a:off x="13022027" y="660989"/>
              <a:ext cx="4321678" cy="4321678"/>
            </a:xfrm>
            <a:custGeom>
              <a:avLst/>
              <a:gdLst/>
              <a:ahLst/>
              <a:cxnLst/>
              <a:rect l="l" t="t" r="r" b="b"/>
              <a:pathLst>
                <a:path w="4321678" h="4321678">
                  <a:moveTo>
                    <a:pt x="0" y="0"/>
                  </a:moveTo>
                  <a:lnTo>
                    <a:pt x="4321678" y="0"/>
                  </a:lnTo>
                  <a:lnTo>
                    <a:pt x="4321678" y="4321678"/>
                  </a:lnTo>
                  <a:lnTo>
                    <a:pt x="0" y="4321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21" name="Freeform 30">
              <a:extLst>
                <a:ext uri="{FF2B5EF4-FFF2-40B4-BE49-F238E27FC236}">
                  <a16:creationId xmlns:a16="http://schemas.microsoft.com/office/drawing/2014/main" id="{76795EB4-FB76-6003-46BF-E36F2D9B7D5C}"/>
                </a:ext>
              </a:extLst>
            </p:cNvPr>
            <p:cNvSpPr/>
            <p:nvPr/>
          </p:nvSpPr>
          <p:spPr>
            <a:xfrm>
              <a:off x="13396533" y="1035495"/>
              <a:ext cx="3572666" cy="3572666"/>
            </a:xfrm>
            <a:custGeom>
              <a:avLst/>
              <a:gdLst/>
              <a:ahLst/>
              <a:cxnLst/>
              <a:rect l="l" t="t" r="r" b="b"/>
              <a:pathLst>
                <a:path w="3572666" h="3572666">
                  <a:moveTo>
                    <a:pt x="0" y="0"/>
                  </a:moveTo>
                  <a:lnTo>
                    <a:pt x="3572666" y="0"/>
                  </a:lnTo>
                  <a:lnTo>
                    <a:pt x="3572666" y="3572666"/>
                  </a:lnTo>
                  <a:lnTo>
                    <a:pt x="0" y="3572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122" name="Freeform 48">
              <a:extLst>
                <a:ext uri="{FF2B5EF4-FFF2-40B4-BE49-F238E27FC236}">
                  <a16:creationId xmlns:a16="http://schemas.microsoft.com/office/drawing/2014/main" id="{B511132F-645C-059F-D94B-BF531065F933}"/>
                </a:ext>
              </a:extLst>
            </p:cNvPr>
            <p:cNvSpPr/>
            <p:nvPr/>
          </p:nvSpPr>
          <p:spPr>
            <a:xfrm rot="-5400000">
              <a:off x="13434462" y="4570232"/>
              <a:ext cx="374506" cy="450364"/>
            </a:xfrm>
            <a:custGeom>
              <a:avLst/>
              <a:gdLst/>
              <a:ahLst/>
              <a:cxnLst/>
              <a:rect l="l" t="t" r="r" b="b"/>
              <a:pathLst>
                <a:path w="374506" h="450364">
                  <a:moveTo>
                    <a:pt x="0" y="0"/>
                  </a:moveTo>
                  <a:lnTo>
                    <a:pt x="374506" y="0"/>
                  </a:lnTo>
                  <a:lnTo>
                    <a:pt x="374506" y="450363"/>
                  </a:lnTo>
                  <a:lnTo>
                    <a:pt x="0" y="450363"/>
                  </a:lnTo>
                  <a:lnTo>
                    <a:pt x="0" y="0"/>
                  </a:lnTo>
                  <a:close/>
                </a:path>
              </a:pathLst>
            </a:custGeom>
            <a:blipFill>
              <a:blip r:embed="rId12">
                <a:alphaModFix amt="60000"/>
              </a:blip>
              <a:stretch>
                <a:fillRect l="-1176811" t="-1577925" r="-2152753"/>
              </a:stretch>
            </a:blipFill>
          </p:spPr>
          <p:txBody>
            <a:bodyPr/>
            <a:lstStyle/>
            <a:p>
              <a:endParaRPr lang="tr-TR"/>
            </a:p>
          </p:txBody>
        </p:sp>
        <p:sp>
          <p:nvSpPr>
            <p:cNvPr id="123" name="TextBox 54">
              <a:extLst>
                <a:ext uri="{FF2B5EF4-FFF2-40B4-BE49-F238E27FC236}">
                  <a16:creationId xmlns:a16="http://schemas.microsoft.com/office/drawing/2014/main" id="{27FAD726-49C3-DB72-3994-E44DF42601B9}"/>
                </a:ext>
              </a:extLst>
            </p:cNvPr>
            <p:cNvSpPr txBox="1"/>
            <p:nvPr/>
          </p:nvSpPr>
          <p:spPr>
            <a:xfrm>
              <a:off x="14005243" y="2657669"/>
              <a:ext cx="2355246" cy="714298"/>
            </a:xfrm>
            <a:prstGeom prst="rect">
              <a:avLst/>
            </a:prstGeom>
          </p:spPr>
          <p:txBody>
            <a:bodyPr lIns="0" tIns="0" rIns="0" bIns="0" rtlCol="0" anchor="t">
              <a:spAutoFit/>
            </a:bodyPr>
            <a:lstStyle/>
            <a:p>
              <a:pPr algn="ctr">
                <a:lnSpc>
                  <a:spcPts val="2726"/>
                </a:lnSpc>
              </a:pPr>
              <a:r>
                <a:rPr lang="tr-TR" sz="3200" dirty="0">
                  <a:solidFill>
                    <a:srgbClr val="404040"/>
                  </a:solidFill>
                  <a:ea typeface="Public Sans"/>
                  <a:cs typeface="Public Sans"/>
                  <a:sym typeface="Public Sans"/>
                </a:rPr>
                <a:t>Allah (</a:t>
              </a:r>
              <a:r>
                <a:rPr lang="tr-TR" sz="3200" dirty="0" err="1">
                  <a:solidFill>
                    <a:srgbClr val="404040"/>
                  </a:solidFill>
                  <a:ea typeface="Public Sans"/>
                  <a:cs typeface="Public Sans"/>
                  <a:sym typeface="Public Sans"/>
                </a:rPr>
                <a:t>c.c</a:t>
              </a:r>
              <a:r>
                <a:rPr lang="tr-TR" sz="3200" dirty="0">
                  <a:solidFill>
                    <a:srgbClr val="404040"/>
                  </a:solidFill>
                  <a:ea typeface="Public Sans"/>
                  <a:cs typeface="Public Sans"/>
                  <a:sym typeface="Public Sans"/>
                </a:rPr>
                <a:t>.)’</a:t>
              </a:r>
              <a:r>
                <a:rPr lang="tr-TR" sz="3200" dirty="0" err="1">
                  <a:solidFill>
                    <a:srgbClr val="404040"/>
                  </a:solidFill>
                  <a:ea typeface="Public Sans"/>
                  <a:cs typeface="Public Sans"/>
                  <a:sym typeface="Public Sans"/>
                </a:rPr>
                <a:t>ın</a:t>
              </a:r>
              <a:r>
                <a:rPr lang="tr-TR" sz="3200" dirty="0">
                  <a:solidFill>
                    <a:srgbClr val="404040"/>
                  </a:solidFill>
                  <a:ea typeface="Public Sans"/>
                  <a:cs typeface="Public Sans"/>
                  <a:sym typeface="Public Sans"/>
                </a:rPr>
                <a:t> hükümleridir</a:t>
              </a:r>
              <a:r>
                <a:rPr lang="tr-TR" sz="2478" dirty="0">
                  <a:solidFill>
                    <a:srgbClr val="404040"/>
                  </a:solidFill>
                  <a:latin typeface="Public Sans"/>
                  <a:ea typeface="Public Sans"/>
                  <a:cs typeface="Public Sans"/>
                  <a:sym typeface="Public Sans"/>
                </a:rPr>
                <a:t>.</a:t>
              </a:r>
              <a:endParaRPr lang="en-US" sz="2478" dirty="0">
                <a:solidFill>
                  <a:srgbClr val="404040"/>
                </a:solidFill>
                <a:latin typeface="Public Sans"/>
                <a:ea typeface="Public Sans"/>
                <a:cs typeface="Public Sans"/>
                <a:sym typeface="Public Sans"/>
              </a:endParaRPr>
            </a:p>
          </p:txBody>
        </p:sp>
        <p:grpSp>
          <p:nvGrpSpPr>
            <p:cNvPr id="124" name="Group 55">
              <a:extLst>
                <a:ext uri="{FF2B5EF4-FFF2-40B4-BE49-F238E27FC236}">
                  <a16:creationId xmlns:a16="http://schemas.microsoft.com/office/drawing/2014/main" id="{C9504633-E394-6920-AC31-94135FE855F0}"/>
                </a:ext>
              </a:extLst>
            </p:cNvPr>
            <p:cNvGrpSpPr/>
            <p:nvPr/>
          </p:nvGrpSpPr>
          <p:grpSpPr>
            <a:xfrm>
              <a:off x="15936254" y="1330622"/>
              <a:ext cx="737817" cy="737817"/>
              <a:chOff x="0" y="0"/>
              <a:chExt cx="812800" cy="812800"/>
            </a:xfrm>
          </p:grpSpPr>
          <p:sp>
            <p:nvSpPr>
              <p:cNvPr id="126" name="Freeform 56">
                <a:extLst>
                  <a:ext uri="{FF2B5EF4-FFF2-40B4-BE49-F238E27FC236}">
                    <a16:creationId xmlns:a16="http://schemas.microsoft.com/office/drawing/2014/main" id="{56DB76B6-E1CF-9918-3DD7-58D74569FD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4040"/>
              </a:solidFill>
            </p:spPr>
            <p:txBody>
              <a:bodyPr/>
              <a:lstStyle/>
              <a:p>
                <a:endParaRPr lang="tr-TR"/>
              </a:p>
            </p:txBody>
          </p:sp>
          <p:sp>
            <p:nvSpPr>
              <p:cNvPr id="127" name="TextBox 57">
                <a:extLst>
                  <a:ext uri="{FF2B5EF4-FFF2-40B4-BE49-F238E27FC236}">
                    <a16:creationId xmlns:a16="http://schemas.microsoft.com/office/drawing/2014/main" id="{D95715AC-2BBA-0854-54F3-2E2371107D61}"/>
                  </a:ext>
                </a:extLst>
              </p:cNvPr>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25" name="TextBox 58">
              <a:extLst>
                <a:ext uri="{FF2B5EF4-FFF2-40B4-BE49-F238E27FC236}">
                  <a16:creationId xmlns:a16="http://schemas.microsoft.com/office/drawing/2014/main" id="{2A11B2CD-C0FE-4D84-7F3E-020B4D6CEBBE}"/>
                </a:ext>
              </a:extLst>
            </p:cNvPr>
            <p:cNvSpPr txBox="1"/>
            <p:nvPr/>
          </p:nvSpPr>
          <p:spPr>
            <a:xfrm>
              <a:off x="15936254" y="1567753"/>
              <a:ext cx="737817" cy="292129"/>
            </a:xfrm>
            <a:prstGeom prst="rect">
              <a:avLst/>
            </a:prstGeom>
          </p:spPr>
          <p:txBody>
            <a:bodyPr lIns="0" tIns="0" rIns="0" bIns="0" rtlCol="0" anchor="t">
              <a:spAutoFit/>
            </a:bodyPr>
            <a:lstStyle/>
            <a:p>
              <a:pPr algn="ctr">
                <a:lnSpc>
                  <a:spcPts val="2168"/>
                </a:lnSpc>
              </a:pPr>
              <a:r>
                <a:rPr lang="en-US" sz="2168" b="1" dirty="0">
                  <a:solidFill>
                    <a:srgbClr val="FFFFFF"/>
                  </a:solidFill>
                  <a:latin typeface="Public Sans Bold"/>
                  <a:ea typeface="Public Sans Bold"/>
                  <a:cs typeface="Public Sans Bold"/>
                  <a:sym typeface="Public Sans Bold"/>
                </a:rPr>
                <a:t>2</a:t>
              </a:r>
            </a:p>
          </p:txBody>
        </p:sp>
      </p:grpSp>
      <p:grpSp>
        <p:nvGrpSpPr>
          <p:cNvPr id="128" name="Grup 127">
            <a:extLst>
              <a:ext uri="{FF2B5EF4-FFF2-40B4-BE49-F238E27FC236}">
                <a16:creationId xmlns:a16="http://schemas.microsoft.com/office/drawing/2014/main" id="{F95F579A-D324-D190-90B3-47AEB8CA8172}"/>
              </a:ext>
            </a:extLst>
          </p:cNvPr>
          <p:cNvGrpSpPr/>
          <p:nvPr/>
        </p:nvGrpSpPr>
        <p:grpSpPr>
          <a:xfrm>
            <a:off x="13792200" y="5521489"/>
            <a:ext cx="4321678" cy="4321678"/>
            <a:chOff x="13022027" y="5420367"/>
            <a:chExt cx="4321678" cy="4321678"/>
          </a:xfrm>
        </p:grpSpPr>
        <p:sp>
          <p:nvSpPr>
            <p:cNvPr id="129" name="Freeform 28">
              <a:extLst>
                <a:ext uri="{FF2B5EF4-FFF2-40B4-BE49-F238E27FC236}">
                  <a16:creationId xmlns:a16="http://schemas.microsoft.com/office/drawing/2014/main" id="{982DAA01-A42C-6197-6DBD-DB408117155C}"/>
                </a:ext>
              </a:extLst>
            </p:cNvPr>
            <p:cNvSpPr/>
            <p:nvPr/>
          </p:nvSpPr>
          <p:spPr>
            <a:xfrm rot="5400000">
              <a:off x="13022027" y="5420367"/>
              <a:ext cx="4321678" cy="4321678"/>
            </a:xfrm>
            <a:custGeom>
              <a:avLst/>
              <a:gdLst/>
              <a:ahLst/>
              <a:cxnLst/>
              <a:rect l="l" t="t" r="r" b="b"/>
              <a:pathLst>
                <a:path w="4321678" h="4321678">
                  <a:moveTo>
                    <a:pt x="0" y="0"/>
                  </a:moveTo>
                  <a:lnTo>
                    <a:pt x="4321678" y="0"/>
                  </a:lnTo>
                  <a:lnTo>
                    <a:pt x="4321678" y="4321678"/>
                  </a:lnTo>
                  <a:lnTo>
                    <a:pt x="0" y="4321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30" name="Freeform 31">
              <a:extLst>
                <a:ext uri="{FF2B5EF4-FFF2-40B4-BE49-F238E27FC236}">
                  <a16:creationId xmlns:a16="http://schemas.microsoft.com/office/drawing/2014/main" id="{764C0CB1-D233-A8AD-6D0A-49AFCE3264E6}"/>
                </a:ext>
              </a:extLst>
            </p:cNvPr>
            <p:cNvSpPr/>
            <p:nvPr/>
          </p:nvSpPr>
          <p:spPr>
            <a:xfrm rot="5400000">
              <a:off x="13396533" y="5794873"/>
              <a:ext cx="3572666" cy="3572666"/>
            </a:xfrm>
            <a:custGeom>
              <a:avLst/>
              <a:gdLst/>
              <a:ahLst/>
              <a:cxnLst/>
              <a:rect l="l" t="t" r="r" b="b"/>
              <a:pathLst>
                <a:path w="3572666" h="3572666">
                  <a:moveTo>
                    <a:pt x="0" y="0"/>
                  </a:moveTo>
                  <a:lnTo>
                    <a:pt x="3572666" y="0"/>
                  </a:lnTo>
                  <a:lnTo>
                    <a:pt x="3572666" y="3572666"/>
                  </a:lnTo>
                  <a:lnTo>
                    <a:pt x="0" y="357266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tr-TR"/>
            </a:p>
          </p:txBody>
        </p:sp>
        <p:sp>
          <p:nvSpPr>
            <p:cNvPr id="131" name="Freeform 47">
              <a:extLst>
                <a:ext uri="{FF2B5EF4-FFF2-40B4-BE49-F238E27FC236}">
                  <a16:creationId xmlns:a16="http://schemas.microsoft.com/office/drawing/2014/main" id="{A7452E36-564A-466C-1326-E4BFF575C100}"/>
                </a:ext>
              </a:extLst>
            </p:cNvPr>
            <p:cNvSpPr/>
            <p:nvPr/>
          </p:nvSpPr>
          <p:spPr>
            <a:xfrm rot="-5400000">
              <a:off x="13434462" y="5382438"/>
              <a:ext cx="374506" cy="450364"/>
            </a:xfrm>
            <a:custGeom>
              <a:avLst/>
              <a:gdLst/>
              <a:ahLst/>
              <a:cxnLst/>
              <a:rect l="l" t="t" r="r" b="b"/>
              <a:pathLst>
                <a:path w="374506" h="450364">
                  <a:moveTo>
                    <a:pt x="0" y="0"/>
                  </a:moveTo>
                  <a:lnTo>
                    <a:pt x="374506" y="0"/>
                  </a:lnTo>
                  <a:lnTo>
                    <a:pt x="374506" y="450364"/>
                  </a:lnTo>
                  <a:lnTo>
                    <a:pt x="0" y="450364"/>
                  </a:lnTo>
                  <a:lnTo>
                    <a:pt x="0" y="0"/>
                  </a:lnTo>
                  <a:close/>
                </a:path>
              </a:pathLst>
            </a:custGeom>
            <a:blipFill>
              <a:blip r:embed="rId12">
                <a:alphaModFix amt="60000"/>
              </a:blip>
              <a:stretch>
                <a:fillRect l="-1176811" t="-1577925" r="-2152753"/>
              </a:stretch>
            </a:blipFill>
          </p:spPr>
          <p:txBody>
            <a:bodyPr/>
            <a:lstStyle/>
            <a:p>
              <a:endParaRPr lang="tr-TR"/>
            </a:p>
          </p:txBody>
        </p:sp>
        <p:grpSp>
          <p:nvGrpSpPr>
            <p:cNvPr id="132" name="Group 59">
              <a:extLst>
                <a:ext uri="{FF2B5EF4-FFF2-40B4-BE49-F238E27FC236}">
                  <a16:creationId xmlns:a16="http://schemas.microsoft.com/office/drawing/2014/main" id="{49E0F76C-79FA-7F60-496B-37FBEFAD2DB2}"/>
                </a:ext>
              </a:extLst>
            </p:cNvPr>
            <p:cNvGrpSpPr/>
            <p:nvPr/>
          </p:nvGrpSpPr>
          <p:grpSpPr>
            <a:xfrm>
              <a:off x="15936254" y="8334595"/>
              <a:ext cx="737817" cy="737817"/>
              <a:chOff x="0" y="0"/>
              <a:chExt cx="812800" cy="812800"/>
            </a:xfrm>
          </p:grpSpPr>
          <p:sp>
            <p:nvSpPr>
              <p:cNvPr id="135" name="Freeform 60">
                <a:extLst>
                  <a:ext uri="{FF2B5EF4-FFF2-40B4-BE49-F238E27FC236}">
                    <a16:creationId xmlns:a16="http://schemas.microsoft.com/office/drawing/2014/main" id="{A9CA8401-A153-9D50-DE13-7C98FA6AEAC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4040"/>
              </a:solidFill>
            </p:spPr>
            <p:txBody>
              <a:bodyPr/>
              <a:lstStyle/>
              <a:p>
                <a:endParaRPr lang="tr-TR"/>
              </a:p>
            </p:txBody>
          </p:sp>
          <p:sp>
            <p:nvSpPr>
              <p:cNvPr id="136" name="TextBox 61">
                <a:extLst>
                  <a:ext uri="{FF2B5EF4-FFF2-40B4-BE49-F238E27FC236}">
                    <a16:creationId xmlns:a16="http://schemas.microsoft.com/office/drawing/2014/main" id="{A7B695CE-0238-0B14-BA71-AF6FE2CA933B}"/>
                  </a:ext>
                </a:extLst>
              </p:cNvPr>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33" name="TextBox 62">
              <a:extLst>
                <a:ext uri="{FF2B5EF4-FFF2-40B4-BE49-F238E27FC236}">
                  <a16:creationId xmlns:a16="http://schemas.microsoft.com/office/drawing/2014/main" id="{6F5D4AF8-73FB-6326-6428-2C218DF599C6}"/>
                </a:ext>
              </a:extLst>
            </p:cNvPr>
            <p:cNvSpPr txBox="1"/>
            <p:nvPr/>
          </p:nvSpPr>
          <p:spPr>
            <a:xfrm>
              <a:off x="15936254" y="8571726"/>
              <a:ext cx="737817" cy="292129"/>
            </a:xfrm>
            <a:prstGeom prst="rect">
              <a:avLst/>
            </a:prstGeom>
          </p:spPr>
          <p:txBody>
            <a:bodyPr lIns="0" tIns="0" rIns="0" bIns="0" rtlCol="0" anchor="t">
              <a:spAutoFit/>
            </a:bodyPr>
            <a:lstStyle/>
            <a:p>
              <a:pPr algn="ctr">
                <a:lnSpc>
                  <a:spcPts val="2168"/>
                </a:lnSpc>
              </a:pPr>
              <a:r>
                <a:rPr lang="en-US" sz="2168" b="1" dirty="0">
                  <a:solidFill>
                    <a:srgbClr val="FFFFFF"/>
                  </a:solidFill>
                  <a:latin typeface="Public Sans Bold"/>
                  <a:ea typeface="Public Sans Bold"/>
                  <a:cs typeface="Public Sans Bold"/>
                  <a:sym typeface="Public Sans Bold"/>
                </a:rPr>
                <a:t>3</a:t>
              </a:r>
            </a:p>
          </p:txBody>
        </p:sp>
        <p:sp>
          <p:nvSpPr>
            <p:cNvPr id="134" name="TextBox 63">
              <a:extLst>
                <a:ext uri="{FF2B5EF4-FFF2-40B4-BE49-F238E27FC236}">
                  <a16:creationId xmlns:a16="http://schemas.microsoft.com/office/drawing/2014/main" id="{3DCFB9C0-9414-784C-1739-C52DE1D375D8}"/>
                </a:ext>
              </a:extLst>
            </p:cNvPr>
            <p:cNvSpPr txBox="1"/>
            <p:nvPr/>
          </p:nvSpPr>
          <p:spPr>
            <a:xfrm>
              <a:off x="13980041" y="7141389"/>
              <a:ext cx="2373293" cy="714298"/>
            </a:xfrm>
            <a:prstGeom prst="rect">
              <a:avLst/>
            </a:prstGeom>
          </p:spPr>
          <p:txBody>
            <a:bodyPr wrap="square" lIns="0" tIns="0" rIns="0" bIns="0" rtlCol="0" anchor="t">
              <a:spAutoFit/>
            </a:bodyPr>
            <a:lstStyle/>
            <a:p>
              <a:pPr algn="ctr">
                <a:lnSpc>
                  <a:spcPts val="2726"/>
                </a:lnSpc>
                <a:spcAft>
                  <a:spcPts val="600"/>
                </a:spcAft>
              </a:pPr>
              <a:r>
                <a:rPr lang="tr-TR" sz="3200" dirty="0">
                  <a:solidFill>
                    <a:srgbClr val="404040"/>
                  </a:solidFill>
                  <a:ea typeface="Public Sans"/>
                  <a:cs typeface="Public Sans"/>
                  <a:sym typeface="Public Sans"/>
                </a:rPr>
                <a:t>Peygamberler gelir</a:t>
              </a:r>
              <a:r>
                <a:rPr lang="en-US" sz="3200" dirty="0">
                  <a:solidFill>
                    <a:srgbClr val="404040"/>
                  </a:solidFill>
                  <a:ea typeface="Public Sans"/>
                  <a:cs typeface="Public Sans"/>
                  <a:sym typeface="Public Sans"/>
                </a:rPr>
                <a:t>.</a:t>
              </a:r>
            </a:p>
          </p:txBody>
        </p:sp>
      </p:grpSp>
      <p:grpSp>
        <p:nvGrpSpPr>
          <p:cNvPr id="137" name="Grup 136">
            <a:extLst>
              <a:ext uri="{FF2B5EF4-FFF2-40B4-BE49-F238E27FC236}">
                <a16:creationId xmlns:a16="http://schemas.microsoft.com/office/drawing/2014/main" id="{992BEB5F-540F-D3CB-B0B3-BC1D45C53151}"/>
              </a:ext>
            </a:extLst>
          </p:cNvPr>
          <p:cNvGrpSpPr/>
          <p:nvPr/>
        </p:nvGrpSpPr>
        <p:grpSpPr>
          <a:xfrm>
            <a:off x="9035085" y="5521489"/>
            <a:ext cx="4321678" cy="4321678"/>
            <a:chOff x="8264912" y="5420367"/>
            <a:chExt cx="4321678" cy="4321678"/>
          </a:xfrm>
        </p:grpSpPr>
        <p:sp>
          <p:nvSpPr>
            <p:cNvPr id="138" name="Freeform 27">
              <a:extLst>
                <a:ext uri="{FF2B5EF4-FFF2-40B4-BE49-F238E27FC236}">
                  <a16:creationId xmlns:a16="http://schemas.microsoft.com/office/drawing/2014/main" id="{BBE8EEFF-D577-FC66-9753-0278E820561A}"/>
                </a:ext>
              </a:extLst>
            </p:cNvPr>
            <p:cNvSpPr/>
            <p:nvPr/>
          </p:nvSpPr>
          <p:spPr>
            <a:xfrm rot="-10800000">
              <a:off x="8264912" y="5420367"/>
              <a:ext cx="4321678" cy="4321678"/>
            </a:xfrm>
            <a:custGeom>
              <a:avLst/>
              <a:gdLst/>
              <a:ahLst/>
              <a:cxnLst/>
              <a:rect l="l" t="t" r="r" b="b"/>
              <a:pathLst>
                <a:path w="4321678" h="4321678">
                  <a:moveTo>
                    <a:pt x="0" y="0"/>
                  </a:moveTo>
                  <a:lnTo>
                    <a:pt x="4321678" y="0"/>
                  </a:lnTo>
                  <a:lnTo>
                    <a:pt x="4321678" y="4321678"/>
                  </a:lnTo>
                  <a:lnTo>
                    <a:pt x="0" y="4321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39" name="Freeform 32">
              <a:extLst>
                <a:ext uri="{FF2B5EF4-FFF2-40B4-BE49-F238E27FC236}">
                  <a16:creationId xmlns:a16="http://schemas.microsoft.com/office/drawing/2014/main" id="{5BD5A6D2-9212-CCD4-5F7D-49FEA48759FE}"/>
                </a:ext>
              </a:extLst>
            </p:cNvPr>
            <p:cNvSpPr/>
            <p:nvPr/>
          </p:nvSpPr>
          <p:spPr>
            <a:xfrm rot="-10800000">
              <a:off x="8639418" y="5794873"/>
              <a:ext cx="3572666" cy="3572666"/>
            </a:xfrm>
            <a:custGeom>
              <a:avLst/>
              <a:gdLst/>
              <a:ahLst/>
              <a:cxnLst/>
              <a:rect l="l" t="t" r="r" b="b"/>
              <a:pathLst>
                <a:path w="3572666" h="3572666">
                  <a:moveTo>
                    <a:pt x="0" y="0"/>
                  </a:moveTo>
                  <a:lnTo>
                    <a:pt x="3572666" y="0"/>
                  </a:lnTo>
                  <a:lnTo>
                    <a:pt x="3572666" y="3572666"/>
                  </a:lnTo>
                  <a:lnTo>
                    <a:pt x="0" y="357266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tr-TR"/>
            </a:p>
          </p:txBody>
        </p:sp>
        <p:sp>
          <p:nvSpPr>
            <p:cNvPr id="140" name="Freeform 46">
              <a:extLst>
                <a:ext uri="{FF2B5EF4-FFF2-40B4-BE49-F238E27FC236}">
                  <a16:creationId xmlns:a16="http://schemas.microsoft.com/office/drawing/2014/main" id="{D966E66B-F314-A7C7-D565-FC7E8C812C20}"/>
                </a:ext>
              </a:extLst>
            </p:cNvPr>
            <p:cNvSpPr/>
            <p:nvPr/>
          </p:nvSpPr>
          <p:spPr>
            <a:xfrm rot="5400000">
              <a:off x="11799649" y="5382438"/>
              <a:ext cx="374506" cy="450364"/>
            </a:xfrm>
            <a:custGeom>
              <a:avLst/>
              <a:gdLst/>
              <a:ahLst/>
              <a:cxnLst/>
              <a:rect l="l" t="t" r="r" b="b"/>
              <a:pathLst>
                <a:path w="374506" h="450364">
                  <a:moveTo>
                    <a:pt x="0" y="0"/>
                  </a:moveTo>
                  <a:lnTo>
                    <a:pt x="374506" y="0"/>
                  </a:lnTo>
                  <a:lnTo>
                    <a:pt x="374506" y="450364"/>
                  </a:lnTo>
                  <a:lnTo>
                    <a:pt x="0" y="450364"/>
                  </a:lnTo>
                  <a:lnTo>
                    <a:pt x="0" y="0"/>
                  </a:lnTo>
                  <a:close/>
                </a:path>
              </a:pathLst>
            </a:custGeom>
            <a:blipFill>
              <a:blip r:embed="rId12">
                <a:alphaModFix amt="60000"/>
              </a:blip>
              <a:stretch>
                <a:fillRect l="-1176811" t="-1577925" r="-2152753"/>
              </a:stretch>
            </a:blipFill>
          </p:spPr>
          <p:txBody>
            <a:bodyPr/>
            <a:lstStyle/>
            <a:p>
              <a:endParaRPr lang="tr-TR"/>
            </a:p>
          </p:txBody>
        </p:sp>
        <p:sp>
          <p:nvSpPr>
            <p:cNvPr id="141" name="TextBox 64">
              <a:extLst>
                <a:ext uri="{FF2B5EF4-FFF2-40B4-BE49-F238E27FC236}">
                  <a16:creationId xmlns:a16="http://schemas.microsoft.com/office/drawing/2014/main" id="{C7A4858D-8B37-F5DA-C070-D0CA6142EEBE}"/>
                </a:ext>
              </a:extLst>
            </p:cNvPr>
            <p:cNvSpPr txBox="1"/>
            <p:nvPr/>
          </p:nvSpPr>
          <p:spPr>
            <a:xfrm>
              <a:off x="9294817" y="7176451"/>
              <a:ext cx="2355246" cy="714298"/>
            </a:xfrm>
            <a:prstGeom prst="rect">
              <a:avLst/>
            </a:prstGeom>
          </p:spPr>
          <p:txBody>
            <a:bodyPr lIns="0" tIns="0" rIns="0" bIns="0" rtlCol="0" anchor="t">
              <a:spAutoFit/>
            </a:bodyPr>
            <a:lstStyle/>
            <a:p>
              <a:pPr algn="ctr">
                <a:lnSpc>
                  <a:spcPts val="2726"/>
                </a:lnSpc>
              </a:pPr>
              <a:r>
                <a:rPr lang="tr-TR" sz="3200" dirty="0">
                  <a:solidFill>
                    <a:srgbClr val="404040"/>
                  </a:solidFill>
                  <a:ea typeface="Public Sans"/>
                  <a:cs typeface="Public Sans"/>
                  <a:sym typeface="Public Sans"/>
                </a:rPr>
                <a:t>Allah (</a:t>
              </a:r>
              <a:r>
                <a:rPr lang="tr-TR" sz="3200" dirty="0" err="1">
                  <a:solidFill>
                    <a:srgbClr val="404040"/>
                  </a:solidFill>
                  <a:ea typeface="Public Sans"/>
                  <a:cs typeface="Public Sans"/>
                  <a:sym typeface="Public Sans"/>
                </a:rPr>
                <a:t>c.c</a:t>
              </a:r>
              <a:r>
                <a:rPr lang="tr-TR" sz="3200" dirty="0">
                  <a:solidFill>
                    <a:srgbClr val="404040"/>
                  </a:solidFill>
                  <a:ea typeface="Public Sans"/>
                  <a:cs typeface="Public Sans"/>
                  <a:sym typeface="Public Sans"/>
                </a:rPr>
                <a:t>.)’</a:t>
              </a:r>
              <a:r>
                <a:rPr lang="tr-TR" sz="3200" dirty="0" err="1">
                  <a:solidFill>
                    <a:srgbClr val="404040"/>
                  </a:solidFill>
                  <a:ea typeface="Public Sans"/>
                  <a:cs typeface="Public Sans"/>
                  <a:sym typeface="Public Sans"/>
                </a:rPr>
                <a:t>ın</a:t>
              </a:r>
              <a:r>
                <a:rPr lang="tr-TR" sz="3200" dirty="0">
                  <a:solidFill>
                    <a:srgbClr val="404040"/>
                  </a:solidFill>
                  <a:ea typeface="Public Sans"/>
                  <a:cs typeface="Public Sans"/>
                  <a:sym typeface="Public Sans"/>
                </a:rPr>
                <a:t> mesajlarıdır</a:t>
              </a:r>
              <a:r>
                <a:rPr lang="en-US" sz="2478" dirty="0">
                  <a:solidFill>
                    <a:srgbClr val="404040"/>
                  </a:solidFill>
                  <a:latin typeface="Public Sans"/>
                  <a:ea typeface="Public Sans"/>
                  <a:cs typeface="Public Sans"/>
                  <a:sym typeface="Public Sans"/>
                </a:rPr>
                <a:t>.</a:t>
              </a:r>
            </a:p>
          </p:txBody>
        </p:sp>
        <p:grpSp>
          <p:nvGrpSpPr>
            <p:cNvPr id="142" name="Group 65">
              <a:extLst>
                <a:ext uri="{FF2B5EF4-FFF2-40B4-BE49-F238E27FC236}">
                  <a16:creationId xmlns:a16="http://schemas.microsoft.com/office/drawing/2014/main" id="{F38A0350-6DD1-D61C-A165-17264E5E04C3}"/>
                </a:ext>
              </a:extLst>
            </p:cNvPr>
            <p:cNvGrpSpPr/>
            <p:nvPr/>
          </p:nvGrpSpPr>
          <p:grpSpPr>
            <a:xfrm>
              <a:off x="8934545" y="8334595"/>
              <a:ext cx="737817" cy="737817"/>
              <a:chOff x="0" y="0"/>
              <a:chExt cx="812800" cy="812800"/>
            </a:xfrm>
          </p:grpSpPr>
          <p:sp>
            <p:nvSpPr>
              <p:cNvPr id="144" name="Freeform 66">
                <a:extLst>
                  <a:ext uri="{FF2B5EF4-FFF2-40B4-BE49-F238E27FC236}">
                    <a16:creationId xmlns:a16="http://schemas.microsoft.com/office/drawing/2014/main" id="{1204185E-D0A6-872E-5220-A2F221CC02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4040"/>
              </a:solidFill>
            </p:spPr>
            <p:txBody>
              <a:bodyPr/>
              <a:lstStyle/>
              <a:p>
                <a:endParaRPr lang="tr-TR"/>
              </a:p>
            </p:txBody>
          </p:sp>
          <p:sp>
            <p:nvSpPr>
              <p:cNvPr id="145" name="TextBox 67">
                <a:extLst>
                  <a:ext uri="{FF2B5EF4-FFF2-40B4-BE49-F238E27FC236}">
                    <a16:creationId xmlns:a16="http://schemas.microsoft.com/office/drawing/2014/main" id="{D55D5E96-A9D6-DA0F-99F6-2EFBEEAFCB00}"/>
                  </a:ext>
                </a:extLst>
              </p:cNvPr>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143" name="TextBox 68">
              <a:extLst>
                <a:ext uri="{FF2B5EF4-FFF2-40B4-BE49-F238E27FC236}">
                  <a16:creationId xmlns:a16="http://schemas.microsoft.com/office/drawing/2014/main" id="{D4A433A6-2BE0-71DC-836A-EE2159F22A98}"/>
                </a:ext>
              </a:extLst>
            </p:cNvPr>
            <p:cNvSpPr txBox="1"/>
            <p:nvPr/>
          </p:nvSpPr>
          <p:spPr>
            <a:xfrm>
              <a:off x="8934545" y="8571726"/>
              <a:ext cx="737817" cy="292129"/>
            </a:xfrm>
            <a:prstGeom prst="rect">
              <a:avLst/>
            </a:prstGeom>
          </p:spPr>
          <p:txBody>
            <a:bodyPr lIns="0" tIns="0" rIns="0" bIns="0" rtlCol="0" anchor="t">
              <a:spAutoFit/>
            </a:bodyPr>
            <a:lstStyle/>
            <a:p>
              <a:pPr algn="ctr">
                <a:lnSpc>
                  <a:spcPts val="2168"/>
                </a:lnSpc>
              </a:pPr>
              <a:r>
                <a:rPr lang="en-US" sz="2168" b="1" dirty="0">
                  <a:solidFill>
                    <a:srgbClr val="FFFFFF"/>
                  </a:solidFill>
                  <a:latin typeface="Public Sans Bold"/>
                  <a:ea typeface="Public Sans Bold"/>
                  <a:cs typeface="Public Sans Bold"/>
                  <a:sym typeface="Public Sans Bold"/>
                </a:rPr>
                <a:t>4</a:t>
              </a:r>
            </a:p>
          </p:txBody>
        </p:sp>
      </p:grpSp>
      <p:sp>
        <p:nvSpPr>
          <p:cNvPr id="146" name="TextBox 11">
            <a:extLst>
              <a:ext uri="{FF2B5EF4-FFF2-40B4-BE49-F238E27FC236}">
                <a16:creationId xmlns:a16="http://schemas.microsoft.com/office/drawing/2014/main" id="{3877E2C7-5258-7AE8-C579-72D659F09D71}"/>
              </a:ext>
            </a:extLst>
          </p:cNvPr>
          <p:cNvSpPr txBox="1"/>
          <p:nvPr/>
        </p:nvSpPr>
        <p:spPr>
          <a:xfrm>
            <a:off x="12153131" y="4936092"/>
            <a:ext cx="2772163" cy="700047"/>
          </a:xfrm>
          <a:prstGeom prst="rect">
            <a:avLst/>
          </a:prstGeom>
        </p:spPr>
        <p:txBody>
          <a:bodyPr lIns="0" tIns="0" rIns="0" bIns="0" rtlCol="0" anchor="t">
            <a:spAutoFit/>
          </a:bodyPr>
          <a:lstStyle/>
          <a:p>
            <a:pPr marL="0" lvl="1" indent="0" algn="ctr">
              <a:lnSpc>
                <a:spcPts val="5428"/>
              </a:lnSpc>
            </a:pPr>
            <a:r>
              <a:rPr lang="en-US" sz="4679" b="1" spc="-266" dirty="0" err="1">
                <a:solidFill>
                  <a:srgbClr val="000000"/>
                </a:solidFill>
                <a:latin typeface="Times New Roman" panose="02020603050405020304" pitchFamily="18" charset="0"/>
                <a:ea typeface="TT Runs Heavy"/>
                <a:cs typeface="Times New Roman" panose="02020603050405020304" pitchFamily="18" charset="0"/>
                <a:sym typeface="TT Runs Heavy"/>
              </a:rPr>
              <a:t>Vahiy</a:t>
            </a:r>
            <a:endParaRPr lang="en-US" sz="4679" b="1" spc="-266" dirty="0">
              <a:solidFill>
                <a:srgbClr val="000000"/>
              </a:solidFill>
              <a:latin typeface="Times New Roman" panose="02020603050405020304" pitchFamily="18" charset="0"/>
              <a:ea typeface="TT Runs Heavy"/>
              <a:cs typeface="Times New Roman" panose="02020603050405020304" pitchFamily="18" charset="0"/>
              <a:sym typeface="TT Runs Heavy"/>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49"/>
                                        </p:tgtEl>
                                        <p:attrNameLst>
                                          <p:attrName>style.visibility</p:attrName>
                                        </p:attrNameLst>
                                      </p:cBhvr>
                                      <p:to>
                                        <p:strVal val="visible"/>
                                      </p:to>
                                    </p:set>
                                    <p:animEffect transition="in" filter="wipe(left)">
                                      <p:cBhvr>
                                        <p:cTn id="25" dur="500"/>
                                        <p:tgtEl>
                                          <p:spTgt spid="1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48"/>
                                        </p:tgtEl>
                                        <p:attrNameLst>
                                          <p:attrName>style.visibility</p:attrName>
                                        </p:attrNameLst>
                                      </p:cBhvr>
                                      <p:to>
                                        <p:strVal val="visible"/>
                                      </p:to>
                                    </p:set>
                                    <p:animEffect transition="in" filter="wipe(left)">
                                      <p:cBhvr>
                                        <p:cTn id="34" dur="500"/>
                                        <p:tgtEl>
                                          <p:spTgt spid="1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6"/>
                                        </p:tgtEl>
                                        <p:attrNameLst>
                                          <p:attrName>style.visibility</p:attrName>
                                        </p:attrNameLst>
                                      </p:cBhvr>
                                      <p:to>
                                        <p:strVal val="visible"/>
                                      </p:to>
                                    </p:set>
                                    <p:animEffect transition="in" filter="wipe(left)">
                                      <p:cBhvr>
                                        <p:cTn id="39" dur="500"/>
                                        <p:tgtEl>
                                          <p:spTgt spid="1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10"/>
                                        </p:tgtEl>
                                        <p:attrNameLst>
                                          <p:attrName>style.visibility</p:attrName>
                                        </p:attrNameLst>
                                      </p:cBhvr>
                                      <p:to>
                                        <p:strVal val="visible"/>
                                      </p:to>
                                    </p:set>
                                    <p:animEffect transition="in" filter="wipe(down)">
                                      <p:cBhvr>
                                        <p:cTn id="44" dur="500"/>
                                        <p:tgtEl>
                                          <p:spTgt spid="1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9"/>
                                        </p:tgtEl>
                                        <p:attrNameLst>
                                          <p:attrName>style.visibility</p:attrName>
                                        </p:attrNameLst>
                                      </p:cBhvr>
                                      <p:to>
                                        <p:strVal val="visible"/>
                                      </p:to>
                                    </p:set>
                                    <p:animEffect transition="in" filter="wipe(down)">
                                      <p:cBhvr>
                                        <p:cTn id="49" dur="500"/>
                                        <p:tgtEl>
                                          <p:spTgt spid="1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37"/>
                                        </p:tgtEl>
                                        <p:attrNameLst>
                                          <p:attrName>style.visibility</p:attrName>
                                        </p:attrNameLst>
                                      </p:cBhvr>
                                      <p:to>
                                        <p:strVal val="visible"/>
                                      </p:to>
                                    </p:set>
                                    <p:animEffect transition="in" filter="wipe(up)">
                                      <p:cBhvr>
                                        <p:cTn id="54" dur="500"/>
                                        <p:tgtEl>
                                          <p:spTgt spid="13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wipe(up)">
                                      <p:cBhvr>
                                        <p:cTn id="59"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3" grpId="0" animBg="1"/>
      <p:bldP spid="1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marL="0" marR="0" lvl="0" indent="0" algn="ctr" defTabSz="914445"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marL="0" marR="0" lvl="0" indent="0" algn="ctr" defTabSz="914445" rtl="0" eaLnBrk="1" fontAlgn="auto" latinLnBrk="0" hangingPunct="1">
              <a:lnSpc>
                <a:spcPts val="6272"/>
              </a:lnSpc>
              <a:spcBef>
                <a:spcPts val="0"/>
              </a:spcBef>
              <a:spcAft>
                <a:spcPts val="0"/>
              </a:spcAft>
              <a:buClrTx/>
              <a:buSzTx/>
              <a:buFontTx/>
              <a:buNone/>
              <a:tabLst/>
              <a:defRPr/>
            </a:pPr>
            <a:r>
              <a:rPr kumimoji="0" lang="tr-TR" sz="6600" b="0" i="0" u="none" strike="noStrike" kern="1200" cap="none" spc="-63" normalizeH="0" baseline="0" noProof="0" dirty="0">
                <a:ln>
                  <a:noFill/>
                </a:ln>
                <a:solidFill>
                  <a:srgbClr val="020519"/>
                </a:solidFill>
                <a:effectLst/>
                <a:uLnTx/>
                <a:uFillTx/>
                <a:latin typeface="Aptos" panose="02110004020202020204"/>
                <a:ea typeface="+mn-ea"/>
                <a:cs typeface="+mn-cs"/>
              </a:rPr>
              <a:t>Etkinlik Zamanı</a:t>
            </a:r>
            <a:endParaRPr kumimoji="0" lang="en-US" sz="6600" b="0" i="0" u="none" strike="noStrike" kern="1200" cap="none" spc="-63" normalizeH="0" baseline="0" noProof="0" dirty="0">
              <a:ln>
                <a:noFill/>
              </a:ln>
              <a:solidFill>
                <a:srgbClr val="020519"/>
              </a:solidFill>
              <a:effectLst/>
              <a:uLnTx/>
              <a:uFillTx/>
              <a:latin typeface="Aptos" panose="02110004020202020204"/>
              <a:ea typeface="+mn-ea"/>
              <a:cs typeface="+mn-cs"/>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24930"/>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black"/>
                </a:solidFill>
                <a:effectLst/>
                <a:uLnTx/>
                <a:uFillTx/>
                <a:latin typeface="Aptos" panose="02110004020202020204"/>
                <a:ea typeface="+mn-ea"/>
                <a:cs typeface="+mn-cs"/>
              </a:rPr>
              <a:t>Etkinlik için tıklayınız.</a:t>
            </a:r>
          </a:p>
        </p:txBody>
      </p:sp>
      <p:pic>
        <p:nvPicPr>
          <p:cNvPr id="17" name="Picture 17"/>
          <p:cNvPicPr>
            <a:picLocks noChangeAspect="1"/>
          </p:cNvPicPr>
          <p:nvPr/>
        </p:nvPicPr>
        <p:blipFill>
          <a:blip r:embed="rId5"/>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8224778" y="532685"/>
            <a:ext cx="1807146" cy="1750106"/>
          </a:xfrm>
          <a:prstGeom prst="rect">
            <a:avLst/>
          </a:prstGeom>
        </p:spPr>
      </p:pic>
    </p:spTree>
    <p:custDataLst>
      <p:tags r:id="rId1"/>
    </p:custDataLst>
    <p:extLst>
      <p:ext uri="{BB962C8B-B14F-4D97-AF65-F5344CB8AC3E}">
        <p14:creationId xmlns:p14="http://schemas.microsoft.com/office/powerpoint/2010/main" val="1596192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çerik Yer Tutucusu 2">
            <a:extLst>
              <a:ext uri="{FF2B5EF4-FFF2-40B4-BE49-F238E27FC236}">
                <a16:creationId xmlns:a16="http://schemas.microsoft.com/office/drawing/2014/main" id="{094A3F83-BC74-D929-2D68-3926219BA932}"/>
              </a:ext>
            </a:extLst>
          </p:cNvPr>
          <p:cNvSpPr txBox="1">
            <a:spLocks/>
          </p:cNvSpPr>
          <p:nvPr/>
        </p:nvSpPr>
        <p:spPr>
          <a:xfrm>
            <a:off x="4941006" y="952086"/>
            <a:ext cx="6096000" cy="978407"/>
          </a:xfrm>
          <a:prstGeom prst="rect">
            <a:avLst/>
          </a:prstGeom>
          <a:solidFill>
            <a:schemeClr val="accent6">
              <a:lumMod val="40000"/>
              <a:lumOff val="60000"/>
            </a:schemeClr>
          </a:solidFill>
          <a:ln w="6350" cap="flat" cmpd="sng" algn="ctr">
            <a:solidFill>
              <a:schemeClr val="bg1">
                <a:lumMod val="50000"/>
              </a:schemeClr>
            </a:solidFill>
            <a:prstDash val="solid"/>
            <a:miter lim="800000"/>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şağı Ok 5">
            <a:extLst>
              <a:ext uri="{FF2B5EF4-FFF2-40B4-BE49-F238E27FC236}">
                <a16:creationId xmlns:a16="http://schemas.microsoft.com/office/drawing/2014/main" id="{446B7DA9-AC39-0107-DB63-651D98E4995E}"/>
              </a:ext>
            </a:extLst>
          </p:cNvPr>
          <p:cNvSpPr/>
          <p:nvPr/>
        </p:nvSpPr>
        <p:spPr>
          <a:xfrm>
            <a:off x="7589629" y="2082289"/>
            <a:ext cx="872686" cy="1360802"/>
          </a:xfrm>
          <a:prstGeom prst="downArrow">
            <a:avLst/>
          </a:prstGeom>
          <a:solidFill>
            <a:srgbClr val="70AD47">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Aşağı Ok 8">
            <a:extLst>
              <a:ext uri="{FF2B5EF4-FFF2-40B4-BE49-F238E27FC236}">
                <a16:creationId xmlns:a16="http://schemas.microsoft.com/office/drawing/2014/main" id="{0DED2530-6453-192F-61F6-8B0FC90502C5}"/>
              </a:ext>
            </a:extLst>
          </p:cNvPr>
          <p:cNvSpPr/>
          <p:nvPr/>
        </p:nvSpPr>
        <p:spPr>
          <a:xfrm rot="16200000">
            <a:off x="11761959" y="6316546"/>
            <a:ext cx="924288" cy="1785521"/>
          </a:xfrm>
          <a:prstGeom prst="downArrow">
            <a:avLst/>
          </a:prstGeom>
          <a:solidFill>
            <a:srgbClr val="70AD47">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 name="Sağ Ayraç 17">
            <a:extLst>
              <a:ext uri="{FF2B5EF4-FFF2-40B4-BE49-F238E27FC236}">
                <a16:creationId xmlns:a16="http://schemas.microsoft.com/office/drawing/2014/main" id="{CA5C39DA-5717-7E0C-D9C9-A72B9F5AE800}"/>
              </a:ext>
            </a:extLst>
          </p:cNvPr>
          <p:cNvSpPr/>
          <p:nvPr/>
        </p:nvSpPr>
        <p:spPr>
          <a:xfrm flipH="1">
            <a:off x="3373286" y="1329724"/>
            <a:ext cx="1295400" cy="6196579"/>
          </a:xfrm>
          <a:prstGeom prst="rightBrace">
            <a:avLst>
              <a:gd name="adj1" fmla="val 8333"/>
              <a:gd name="adj2" fmla="val 50402"/>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İçerik Yer Tutucusu 2">
            <a:extLst>
              <a:ext uri="{FF2B5EF4-FFF2-40B4-BE49-F238E27FC236}">
                <a16:creationId xmlns:a16="http://schemas.microsoft.com/office/drawing/2014/main" id="{044AB8F3-0823-359D-2939-D92A537C8BCA}"/>
              </a:ext>
            </a:extLst>
          </p:cNvPr>
          <p:cNvSpPr txBox="1">
            <a:spLocks/>
          </p:cNvSpPr>
          <p:nvPr/>
        </p:nvSpPr>
        <p:spPr>
          <a:xfrm>
            <a:off x="198852" y="3996311"/>
            <a:ext cx="2962300" cy="108653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Vahiy  </a:t>
            </a:r>
          </a:p>
        </p:txBody>
      </p:sp>
      <p:sp>
        <p:nvSpPr>
          <p:cNvPr id="20" name="Sağ Ayraç 19">
            <a:extLst>
              <a:ext uri="{FF2B5EF4-FFF2-40B4-BE49-F238E27FC236}">
                <a16:creationId xmlns:a16="http://schemas.microsoft.com/office/drawing/2014/main" id="{A457F234-D41E-6A52-5254-A5C87122D0DA}"/>
              </a:ext>
            </a:extLst>
          </p:cNvPr>
          <p:cNvSpPr/>
          <p:nvPr/>
        </p:nvSpPr>
        <p:spPr>
          <a:xfrm rot="5400000">
            <a:off x="11333084" y="3996043"/>
            <a:ext cx="678835" cy="8433792"/>
          </a:xfrm>
          <a:prstGeom prst="rightBrace">
            <a:avLst>
              <a:gd name="adj1" fmla="val 8333"/>
              <a:gd name="adj2" fmla="val 50402"/>
            </a:avLst>
          </a:prstGeom>
          <a:noFill/>
          <a:ln w="381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İçerik Yer Tutucusu 2">
            <a:extLst>
              <a:ext uri="{FF2B5EF4-FFF2-40B4-BE49-F238E27FC236}">
                <a16:creationId xmlns:a16="http://schemas.microsoft.com/office/drawing/2014/main" id="{AE9C9259-23F1-3B24-360F-8181BFB8F4A7}"/>
              </a:ext>
            </a:extLst>
          </p:cNvPr>
          <p:cNvSpPr txBox="1">
            <a:spLocks/>
          </p:cNvSpPr>
          <p:nvPr/>
        </p:nvSpPr>
        <p:spPr>
          <a:xfrm>
            <a:off x="10114200" y="8992724"/>
            <a:ext cx="3302316" cy="67883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   Tebliğ</a:t>
            </a:r>
          </a:p>
        </p:txBody>
      </p:sp>
      <p:sp>
        <p:nvSpPr>
          <p:cNvPr id="22" name="İçerik Yer Tutucusu 2">
            <a:extLst>
              <a:ext uri="{FF2B5EF4-FFF2-40B4-BE49-F238E27FC236}">
                <a16:creationId xmlns:a16="http://schemas.microsoft.com/office/drawing/2014/main" id="{53B8EAFA-0D70-AC6B-3DC3-74D2EAD97DE9}"/>
              </a:ext>
            </a:extLst>
          </p:cNvPr>
          <p:cNvSpPr txBox="1">
            <a:spLocks/>
          </p:cNvSpPr>
          <p:nvPr/>
        </p:nvSpPr>
        <p:spPr>
          <a:xfrm>
            <a:off x="4941006" y="3704399"/>
            <a:ext cx="6096000" cy="978407"/>
          </a:xfrm>
          <a:prstGeom prst="rect">
            <a:avLst/>
          </a:prstGeom>
          <a:solidFill>
            <a:schemeClr val="accent6">
              <a:lumMod val="40000"/>
              <a:lumOff val="60000"/>
            </a:schemeClr>
          </a:solidFill>
          <a:ln w="6350" cap="flat" cmpd="sng" algn="ctr">
            <a:solidFill>
              <a:schemeClr val="bg1">
                <a:lumMod val="50000"/>
              </a:schemeClr>
            </a:solidFill>
            <a:prstDash val="solid"/>
            <a:miter lim="800000"/>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Aşağı Ok 5">
            <a:extLst>
              <a:ext uri="{FF2B5EF4-FFF2-40B4-BE49-F238E27FC236}">
                <a16:creationId xmlns:a16="http://schemas.microsoft.com/office/drawing/2014/main" id="{14B54F28-6CDF-8AA2-0401-E5E59FAAB5A1}"/>
              </a:ext>
            </a:extLst>
          </p:cNvPr>
          <p:cNvSpPr/>
          <p:nvPr/>
        </p:nvSpPr>
        <p:spPr>
          <a:xfrm>
            <a:off x="7589629" y="4860238"/>
            <a:ext cx="872686" cy="1640037"/>
          </a:xfrm>
          <a:prstGeom prst="downArrow">
            <a:avLst/>
          </a:prstGeom>
          <a:solidFill>
            <a:srgbClr val="70AD47">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4" name="İçerik Yer Tutucusu 2">
            <a:extLst>
              <a:ext uri="{FF2B5EF4-FFF2-40B4-BE49-F238E27FC236}">
                <a16:creationId xmlns:a16="http://schemas.microsoft.com/office/drawing/2014/main" id="{656B8D3C-D258-611D-4684-EE5C8203996D}"/>
              </a:ext>
            </a:extLst>
          </p:cNvPr>
          <p:cNvSpPr txBox="1">
            <a:spLocks/>
          </p:cNvSpPr>
          <p:nvPr/>
        </p:nvSpPr>
        <p:spPr>
          <a:xfrm>
            <a:off x="4941006" y="6693044"/>
            <a:ext cx="6096000" cy="978407"/>
          </a:xfrm>
          <a:prstGeom prst="rect">
            <a:avLst/>
          </a:prstGeom>
          <a:solidFill>
            <a:schemeClr val="accent6">
              <a:lumMod val="40000"/>
              <a:lumOff val="60000"/>
            </a:schemeClr>
          </a:solidFill>
          <a:ln w="6350" cap="flat" cmpd="sng" algn="ctr">
            <a:solidFill>
              <a:schemeClr val="bg1">
                <a:lumMod val="50000"/>
              </a:schemeClr>
            </a:solidFill>
            <a:prstDash val="solid"/>
            <a:miter lim="800000"/>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İçerik Yer Tutucusu 2">
            <a:extLst>
              <a:ext uri="{FF2B5EF4-FFF2-40B4-BE49-F238E27FC236}">
                <a16:creationId xmlns:a16="http://schemas.microsoft.com/office/drawing/2014/main" id="{A391075A-A7A6-2D60-4A58-A2685A500CAB}"/>
              </a:ext>
            </a:extLst>
          </p:cNvPr>
          <p:cNvSpPr txBox="1">
            <a:spLocks/>
          </p:cNvSpPr>
          <p:nvPr/>
        </p:nvSpPr>
        <p:spPr>
          <a:xfrm>
            <a:off x="13411200" y="6555976"/>
            <a:ext cx="4560006" cy="978407"/>
          </a:xfrm>
          <a:prstGeom prst="rect">
            <a:avLst/>
          </a:prstGeom>
          <a:solidFill>
            <a:schemeClr val="accent6">
              <a:lumMod val="40000"/>
              <a:lumOff val="60000"/>
            </a:schemeClr>
          </a:solidFill>
          <a:ln w="6350" cap="flat" cmpd="sng" algn="ctr">
            <a:solidFill>
              <a:schemeClr val="bg1">
                <a:lumMod val="50000"/>
              </a:schemeClr>
            </a:solidFill>
            <a:prstDash val="solid"/>
            <a:miter lim="800000"/>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İçerik Yer Tutucusu 2">
            <a:extLst>
              <a:ext uri="{FF2B5EF4-FFF2-40B4-BE49-F238E27FC236}">
                <a16:creationId xmlns:a16="http://schemas.microsoft.com/office/drawing/2014/main" id="{F1267D21-F18C-87E7-2B61-07249B00DED9}"/>
              </a:ext>
            </a:extLst>
          </p:cNvPr>
          <p:cNvSpPr txBox="1">
            <a:spLocks/>
          </p:cNvSpPr>
          <p:nvPr/>
        </p:nvSpPr>
        <p:spPr>
          <a:xfrm>
            <a:off x="13703652" y="2046765"/>
            <a:ext cx="2431506" cy="554836"/>
          </a:xfrm>
          <a:prstGeom prst="rect">
            <a:avLst/>
          </a:prstGeom>
          <a:noFill/>
          <a:ln w="6350" cap="flat" cmpd="sng" algn="ctr">
            <a:solidFill>
              <a:schemeClr val="tx1"/>
            </a:solid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1" i="0" u="none" strike="noStrike" kern="1200" cap="none" spc="0" normalizeH="0" baseline="0" noProof="0" dirty="0">
                <a:ln>
                  <a:noFill/>
                </a:ln>
                <a:solidFill>
                  <a:srgbClr val="C00000"/>
                </a:solidFill>
                <a:effectLst/>
                <a:uLnTx/>
                <a:uFillTx/>
                <a:latin typeface="Calibri" panose="020F0502020204030204"/>
                <a:ea typeface="+mn-ea"/>
                <a:cs typeface="+mn-cs"/>
              </a:rPr>
              <a:t>Cebrail</a:t>
            </a:r>
          </a:p>
        </p:txBody>
      </p:sp>
      <p:sp>
        <p:nvSpPr>
          <p:cNvPr id="27" name="İçerik Yer Tutucusu 2">
            <a:extLst>
              <a:ext uri="{FF2B5EF4-FFF2-40B4-BE49-F238E27FC236}">
                <a16:creationId xmlns:a16="http://schemas.microsoft.com/office/drawing/2014/main" id="{645D7A5E-C892-295F-9648-31C2EA33DE2F}"/>
              </a:ext>
            </a:extLst>
          </p:cNvPr>
          <p:cNvSpPr txBox="1">
            <a:spLocks/>
          </p:cNvSpPr>
          <p:nvPr/>
        </p:nvSpPr>
        <p:spPr>
          <a:xfrm>
            <a:off x="12139386" y="1055970"/>
            <a:ext cx="2484795" cy="660595"/>
          </a:xfrm>
          <a:prstGeom prst="rect">
            <a:avLst/>
          </a:prstGeom>
          <a:noFill/>
          <a:ln w="6350" cap="flat" cmpd="sng" algn="ctr">
            <a:solidFill>
              <a:schemeClr val="tx1"/>
            </a:solidFill>
            <a:prstDash val="solid"/>
            <a:miter lim="800000"/>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1" i="0" u="none" strike="noStrike" kern="1200" cap="none" spc="0" normalizeH="0" baseline="0" noProof="0" dirty="0">
                <a:ln>
                  <a:noFill/>
                </a:ln>
                <a:solidFill>
                  <a:srgbClr val="C00000"/>
                </a:solidFill>
                <a:effectLst/>
                <a:uLnTx/>
                <a:uFillTx/>
                <a:latin typeface="Calibri" panose="020F0502020204030204"/>
                <a:ea typeface="+mn-ea"/>
                <a:cs typeface="+mn-cs"/>
              </a:rPr>
              <a:t>Allah</a:t>
            </a:r>
          </a:p>
        </p:txBody>
      </p:sp>
      <p:sp>
        <p:nvSpPr>
          <p:cNvPr id="28" name="İçerik Yer Tutucusu 2">
            <a:extLst>
              <a:ext uri="{FF2B5EF4-FFF2-40B4-BE49-F238E27FC236}">
                <a16:creationId xmlns:a16="http://schemas.microsoft.com/office/drawing/2014/main" id="{E07E5C68-AC89-2476-0C46-159D0D43E341}"/>
              </a:ext>
            </a:extLst>
          </p:cNvPr>
          <p:cNvSpPr txBox="1">
            <a:spLocks/>
          </p:cNvSpPr>
          <p:nvPr/>
        </p:nvSpPr>
        <p:spPr>
          <a:xfrm>
            <a:off x="15420162" y="2810983"/>
            <a:ext cx="2484796" cy="632108"/>
          </a:xfrm>
          <a:prstGeom prst="rect">
            <a:avLst/>
          </a:prstGeom>
          <a:noFill/>
          <a:ln w="6350" cap="flat" cmpd="sng" algn="ctr">
            <a:solidFill>
              <a:schemeClr val="tx1"/>
            </a:solidFill>
            <a:prstDash val="solid"/>
            <a:miter lim="800000"/>
          </a:ln>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1" i="0" u="none" strike="noStrike" kern="1200" cap="none" spc="0" normalizeH="0" baseline="0" noProof="0" dirty="0">
                <a:ln>
                  <a:noFill/>
                </a:ln>
                <a:solidFill>
                  <a:srgbClr val="C00000"/>
                </a:solidFill>
                <a:effectLst/>
                <a:uLnTx/>
                <a:uFillTx/>
                <a:latin typeface="Calibri" panose="020F0502020204030204"/>
                <a:ea typeface="+mn-ea"/>
                <a:cs typeface="+mn-cs"/>
              </a:rPr>
              <a:t>Peygamber </a:t>
            </a:r>
          </a:p>
        </p:txBody>
      </p:sp>
      <p:sp>
        <p:nvSpPr>
          <p:cNvPr id="29" name="İçerik Yer Tutucusu 2">
            <a:extLst>
              <a:ext uri="{FF2B5EF4-FFF2-40B4-BE49-F238E27FC236}">
                <a16:creationId xmlns:a16="http://schemas.microsoft.com/office/drawing/2014/main" id="{AB5A4611-BFCB-ACF6-2834-5274E75ED0DF}"/>
              </a:ext>
            </a:extLst>
          </p:cNvPr>
          <p:cNvSpPr txBox="1">
            <a:spLocks/>
          </p:cNvSpPr>
          <p:nvPr/>
        </p:nvSpPr>
        <p:spPr>
          <a:xfrm>
            <a:off x="15420163" y="982958"/>
            <a:ext cx="2484795" cy="724669"/>
          </a:xfrm>
          <a:prstGeom prst="rect">
            <a:avLst/>
          </a:prstGeom>
          <a:noFill/>
          <a:ln w="6350" cap="flat" cmpd="sng" algn="ctr">
            <a:solidFill>
              <a:schemeClr val="tx1"/>
            </a:solidFill>
            <a:prstDash val="solid"/>
            <a:miter lim="800000"/>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1" i="0" u="none" strike="noStrike" kern="1200" cap="none" spc="0" normalizeH="0" baseline="0" noProof="0" dirty="0">
                <a:ln>
                  <a:noFill/>
                </a:ln>
                <a:solidFill>
                  <a:srgbClr val="C00000"/>
                </a:solidFill>
                <a:effectLst/>
                <a:uLnTx/>
                <a:uFillTx/>
                <a:latin typeface="Calibri" panose="020F0502020204030204"/>
                <a:ea typeface="+mn-ea"/>
                <a:cs typeface="+mn-cs"/>
              </a:rPr>
              <a:t>İnsanlara </a:t>
            </a:r>
          </a:p>
        </p:txBody>
      </p:sp>
      <p:sp>
        <p:nvSpPr>
          <p:cNvPr id="30" name="İçerik Yer Tutucusu 2">
            <a:extLst>
              <a:ext uri="{FF2B5EF4-FFF2-40B4-BE49-F238E27FC236}">
                <a16:creationId xmlns:a16="http://schemas.microsoft.com/office/drawing/2014/main" id="{AC1F8E2D-BAED-DD22-5AD2-2EA1D5DE654F}"/>
              </a:ext>
            </a:extLst>
          </p:cNvPr>
          <p:cNvSpPr txBox="1">
            <a:spLocks/>
          </p:cNvSpPr>
          <p:nvPr/>
        </p:nvSpPr>
        <p:spPr>
          <a:xfrm>
            <a:off x="6746609" y="1110992"/>
            <a:ext cx="2484795" cy="660595"/>
          </a:xfrm>
          <a:prstGeom prst="rect">
            <a:avLst/>
          </a:prstGeom>
          <a:noFill/>
          <a:ln w="6350" cap="flat" cmpd="sng" algn="ctr">
            <a:noFill/>
            <a:prstDash val="solid"/>
            <a:miter lim="800000"/>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1" i="0" u="none" strike="noStrike" kern="1200" cap="none" spc="0" normalizeH="0" baseline="0" noProof="0" dirty="0">
                <a:ln>
                  <a:noFill/>
                </a:ln>
                <a:solidFill>
                  <a:srgbClr val="C00000"/>
                </a:solidFill>
                <a:effectLst/>
                <a:uLnTx/>
                <a:uFillTx/>
                <a:latin typeface="Calibri" panose="020F0502020204030204"/>
                <a:ea typeface="+mn-ea"/>
                <a:cs typeface="+mn-cs"/>
              </a:rPr>
              <a:t>Allah</a:t>
            </a:r>
          </a:p>
        </p:txBody>
      </p:sp>
      <p:sp>
        <p:nvSpPr>
          <p:cNvPr id="32" name="İçerik Yer Tutucusu 2">
            <a:extLst>
              <a:ext uri="{FF2B5EF4-FFF2-40B4-BE49-F238E27FC236}">
                <a16:creationId xmlns:a16="http://schemas.microsoft.com/office/drawing/2014/main" id="{CACB2DB8-D9E3-7B07-64C3-BFEF1DA358A5}"/>
              </a:ext>
            </a:extLst>
          </p:cNvPr>
          <p:cNvSpPr txBox="1">
            <a:spLocks/>
          </p:cNvSpPr>
          <p:nvPr/>
        </p:nvSpPr>
        <p:spPr>
          <a:xfrm>
            <a:off x="6773253" y="3916184"/>
            <a:ext cx="2431506" cy="554836"/>
          </a:xfrm>
          <a:prstGeom prst="rect">
            <a:avLst/>
          </a:prstGeom>
          <a:noFill/>
          <a:ln w="6350" cap="flat" cmpd="sng" algn="ctr">
            <a:no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1" i="0" u="none" strike="noStrike" kern="1200" cap="none" spc="0" normalizeH="0" baseline="0" noProof="0" dirty="0">
                <a:ln>
                  <a:noFill/>
                </a:ln>
                <a:solidFill>
                  <a:srgbClr val="C00000"/>
                </a:solidFill>
                <a:effectLst/>
                <a:uLnTx/>
                <a:uFillTx/>
                <a:latin typeface="Calibri" panose="020F0502020204030204"/>
                <a:ea typeface="+mn-ea"/>
                <a:cs typeface="+mn-cs"/>
              </a:rPr>
              <a:t>Cebrail</a:t>
            </a:r>
          </a:p>
        </p:txBody>
      </p:sp>
      <p:sp>
        <p:nvSpPr>
          <p:cNvPr id="33" name="İçerik Yer Tutucusu 2">
            <a:extLst>
              <a:ext uri="{FF2B5EF4-FFF2-40B4-BE49-F238E27FC236}">
                <a16:creationId xmlns:a16="http://schemas.microsoft.com/office/drawing/2014/main" id="{A497F59D-CD57-23EE-C977-BF9B5A22D534}"/>
              </a:ext>
            </a:extLst>
          </p:cNvPr>
          <p:cNvSpPr txBox="1">
            <a:spLocks/>
          </p:cNvSpPr>
          <p:nvPr/>
        </p:nvSpPr>
        <p:spPr>
          <a:xfrm>
            <a:off x="6746608" y="6866193"/>
            <a:ext cx="2484796" cy="632108"/>
          </a:xfrm>
          <a:prstGeom prst="rect">
            <a:avLst/>
          </a:prstGeom>
          <a:noFill/>
          <a:ln w="6350" cap="flat" cmpd="sng" algn="ctr">
            <a:noFill/>
            <a:prstDash val="solid"/>
            <a:miter lim="800000"/>
          </a:ln>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1" i="0" u="none" strike="noStrike" kern="1200" cap="none" spc="0" normalizeH="0" baseline="0" noProof="0" dirty="0">
                <a:ln>
                  <a:noFill/>
                </a:ln>
                <a:solidFill>
                  <a:srgbClr val="C00000"/>
                </a:solidFill>
                <a:effectLst/>
                <a:uLnTx/>
                <a:uFillTx/>
                <a:latin typeface="Calibri" panose="020F0502020204030204"/>
                <a:ea typeface="+mn-ea"/>
                <a:cs typeface="+mn-cs"/>
              </a:rPr>
              <a:t>Peygamber </a:t>
            </a:r>
          </a:p>
        </p:txBody>
      </p:sp>
      <p:sp>
        <p:nvSpPr>
          <p:cNvPr id="34" name="İçerik Yer Tutucusu 2">
            <a:extLst>
              <a:ext uri="{FF2B5EF4-FFF2-40B4-BE49-F238E27FC236}">
                <a16:creationId xmlns:a16="http://schemas.microsoft.com/office/drawing/2014/main" id="{1D54253E-7CED-B776-9B26-8CC054641D11}"/>
              </a:ext>
            </a:extLst>
          </p:cNvPr>
          <p:cNvSpPr txBox="1">
            <a:spLocks/>
          </p:cNvSpPr>
          <p:nvPr/>
        </p:nvSpPr>
        <p:spPr>
          <a:xfrm>
            <a:off x="14448806" y="6682845"/>
            <a:ext cx="2484795" cy="724669"/>
          </a:xfrm>
          <a:prstGeom prst="rect">
            <a:avLst/>
          </a:prstGeom>
          <a:noFill/>
          <a:ln w="6350" cap="flat" cmpd="sng" algn="ctr">
            <a:noFill/>
            <a:prstDash val="solid"/>
            <a:miter lim="800000"/>
          </a:ln>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1" i="0" u="none" strike="noStrike" kern="1200" cap="none" spc="0" normalizeH="0" baseline="0" noProof="0" dirty="0">
                <a:ln>
                  <a:noFill/>
                </a:ln>
                <a:solidFill>
                  <a:srgbClr val="C00000"/>
                </a:solidFill>
                <a:effectLst/>
                <a:uLnTx/>
                <a:uFillTx/>
                <a:latin typeface="Calibri" panose="020F0502020204030204"/>
                <a:ea typeface="+mn-ea"/>
                <a:cs typeface="+mn-cs"/>
              </a:rPr>
              <a:t>İnsanlara </a:t>
            </a:r>
          </a:p>
        </p:txBody>
      </p:sp>
    </p:spTree>
    <p:custDataLst>
      <p:tags r:id="rId1"/>
    </p:custDataLst>
    <p:extLst>
      <p:ext uri="{BB962C8B-B14F-4D97-AF65-F5344CB8AC3E}">
        <p14:creationId xmlns:p14="http://schemas.microsoft.com/office/powerpoint/2010/main" val="394722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subTnLst>
                                    <p:audio>
                                      <p:cMediaNode>
                                        <p:cTn display="0" masterRel="sameClick">
                                          <p:stCondLst>
                                            <p:cond evt="begin" delay="0">
                                              <p:tn val="12"/>
                                            </p:cond>
                                          </p:stCondLst>
                                          <p:endCondLst>
                                            <p:cond evt="onStopAudio" delay="0">
                                              <p:tgtEl>
                                                <p:sldTgt/>
                                              </p:tgtEl>
                                            </p:cond>
                                          </p:endCondLst>
                                        </p:cTn>
                                        <p:tgtEl>
                                          <p:sndTgt r:embed="rId4" name="Onay tık.wav"/>
                                        </p:tgtEl>
                                      </p:cMediaNode>
                                    </p:audio>
                                  </p:subTnLst>
                                </p:cTn>
                              </p:par>
                              <p:par>
                                <p:cTn id="15" presetID="1" presetClass="exit"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subTnLst>
                                    <p:audio>
                                      <p:cMediaNode>
                                        <p:cTn display="0" masterRel="sameClick">
                                          <p:stCondLst>
                                            <p:cond evt="begin" delay="0">
                                              <p:tn val="19"/>
                                            </p:cond>
                                          </p:stCondLst>
                                          <p:endCondLst>
                                            <p:cond evt="onStopAudio" delay="0">
                                              <p:tgtEl>
                                                <p:sldTgt/>
                                              </p:tgtEl>
                                            </p:cond>
                                          </p:endCondLst>
                                        </p:cTn>
                                        <p:tgtEl>
                                          <p:sndTgt r:embed="rId4" name="Onay tık.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4" name="Onay tık.wav"/>
                                        </p:tgtEl>
                                      </p:cMediaNode>
                                    </p:audio>
                                  </p:subTnLst>
                                </p:cTn>
                              </p:par>
                              <p:par>
                                <p:cTn id="29" presetID="1" presetClass="exit"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B011DB7F-B94F-DEB7-DA24-C2E182DE73F6}"/>
              </a:ext>
            </a:extLst>
          </p:cNvPr>
          <p:cNvGrpSpPr/>
          <p:nvPr/>
        </p:nvGrpSpPr>
        <p:grpSpPr>
          <a:xfrm>
            <a:off x="804552" y="3756017"/>
            <a:ext cx="3988149" cy="3718017"/>
            <a:chOff x="-320701" y="3423523"/>
            <a:chExt cx="3988149" cy="3718017"/>
          </a:xfrm>
        </p:grpSpPr>
        <p:sp>
          <p:nvSpPr>
            <p:cNvPr id="3" name="Freeform 36">
              <a:extLst>
                <a:ext uri="{FF2B5EF4-FFF2-40B4-BE49-F238E27FC236}">
                  <a16:creationId xmlns:a16="http://schemas.microsoft.com/office/drawing/2014/main" id="{97D95B5D-2AC2-C7F7-E85A-0D9329CE2392}"/>
                </a:ext>
              </a:extLst>
            </p:cNvPr>
            <p:cNvSpPr/>
            <p:nvPr/>
          </p:nvSpPr>
          <p:spPr>
            <a:xfrm>
              <a:off x="-320701" y="3423523"/>
              <a:ext cx="3988149" cy="3718017"/>
            </a:xfrm>
            <a:custGeom>
              <a:avLst/>
              <a:gdLst/>
              <a:ahLst/>
              <a:cxnLst/>
              <a:rect l="l" t="t" r="r" b="b"/>
              <a:pathLst>
                <a:path w="2222360" h="2222360">
                  <a:moveTo>
                    <a:pt x="0" y="0"/>
                  </a:moveTo>
                  <a:lnTo>
                    <a:pt x="2222359" y="0"/>
                  </a:lnTo>
                  <a:lnTo>
                    <a:pt x="2222359" y="2222359"/>
                  </a:lnTo>
                  <a:lnTo>
                    <a:pt x="0" y="2222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Freeform 37">
              <a:extLst>
                <a:ext uri="{FF2B5EF4-FFF2-40B4-BE49-F238E27FC236}">
                  <a16:creationId xmlns:a16="http://schemas.microsoft.com/office/drawing/2014/main" id="{75F0D597-1C69-49B2-91CB-9EE21142DB74}"/>
                </a:ext>
              </a:extLst>
            </p:cNvPr>
            <p:cNvSpPr/>
            <p:nvPr/>
          </p:nvSpPr>
          <p:spPr>
            <a:xfrm>
              <a:off x="-26625" y="3832926"/>
              <a:ext cx="3294608" cy="2946520"/>
            </a:xfrm>
            <a:custGeom>
              <a:avLst/>
              <a:gdLst/>
              <a:ahLst/>
              <a:cxnLst/>
              <a:rect l="l" t="t" r="r" b="b"/>
              <a:pathLst>
                <a:path w="1895700" h="1895700">
                  <a:moveTo>
                    <a:pt x="0" y="0"/>
                  </a:moveTo>
                  <a:lnTo>
                    <a:pt x="1895701" y="0"/>
                  </a:lnTo>
                  <a:lnTo>
                    <a:pt x="1895701" y="1895701"/>
                  </a:lnTo>
                  <a:lnTo>
                    <a:pt x="0" y="1895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5" name="TextBox 38">
              <a:extLst>
                <a:ext uri="{FF2B5EF4-FFF2-40B4-BE49-F238E27FC236}">
                  <a16:creationId xmlns:a16="http://schemas.microsoft.com/office/drawing/2014/main" id="{912B15AC-0424-4B8B-C5AE-0596239DA5B9}"/>
                </a:ext>
              </a:extLst>
            </p:cNvPr>
            <p:cNvSpPr txBox="1"/>
            <p:nvPr/>
          </p:nvSpPr>
          <p:spPr>
            <a:xfrm>
              <a:off x="-66440" y="5034741"/>
              <a:ext cx="3173826" cy="553998"/>
            </a:xfrm>
            <a:prstGeom prst="rect">
              <a:avLst/>
            </a:prstGeom>
          </p:spPr>
          <p:txBody>
            <a:bodyPr wrap="square" lIns="0" tIns="0" rIns="0" bIns="0" rtlCol="0" anchor="t">
              <a:spAutoFit/>
            </a:bodyPr>
            <a:lstStyle/>
            <a:p>
              <a:pPr algn="ctr"/>
              <a:r>
                <a:rPr lang="tr-TR" sz="3600" spc="-18" dirty="0">
                  <a:solidFill>
                    <a:srgbClr val="000000"/>
                  </a:solidFill>
                  <a:ea typeface="Inter Bold"/>
                  <a:cs typeface="Inter Bold"/>
                  <a:sym typeface="Inter Bold"/>
                </a:rPr>
                <a:t>Vahiy nedir?</a:t>
              </a:r>
              <a:endParaRPr lang="en-US" sz="3600" spc="-18" dirty="0">
                <a:solidFill>
                  <a:srgbClr val="000000"/>
                </a:solidFill>
                <a:ea typeface="Inter Bold"/>
                <a:cs typeface="Inter Bold"/>
                <a:sym typeface="Inter Bold"/>
              </a:endParaRPr>
            </a:p>
          </p:txBody>
        </p:sp>
      </p:grpSp>
      <p:grpSp>
        <p:nvGrpSpPr>
          <p:cNvPr id="6" name="Group 49">
            <a:extLst>
              <a:ext uri="{FF2B5EF4-FFF2-40B4-BE49-F238E27FC236}">
                <a16:creationId xmlns:a16="http://schemas.microsoft.com/office/drawing/2014/main" id="{7B632CA5-1843-E801-698E-F4F2A0BD701F}"/>
              </a:ext>
            </a:extLst>
          </p:cNvPr>
          <p:cNvGrpSpPr/>
          <p:nvPr/>
        </p:nvGrpSpPr>
        <p:grpSpPr>
          <a:xfrm>
            <a:off x="6837475" y="2764102"/>
            <a:ext cx="676558" cy="776582"/>
            <a:chOff x="0" y="0"/>
            <a:chExt cx="902077" cy="1035442"/>
          </a:xfrm>
        </p:grpSpPr>
        <p:grpSp>
          <p:nvGrpSpPr>
            <p:cNvPr id="7" name="Group 50">
              <a:extLst>
                <a:ext uri="{FF2B5EF4-FFF2-40B4-BE49-F238E27FC236}">
                  <a16:creationId xmlns:a16="http://schemas.microsoft.com/office/drawing/2014/main" id="{047B4AE8-0C5B-EC91-4175-60695C8071F7}"/>
                </a:ext>
              </a:extLst>
            </p:cNvPr>
            <p:cNvGrpSpPr/>
            <p:nvPr/>
          </p:nvGrpSpPr>
          <p:grpSpPr>
            <a:xfrm rot="5400000">
              <a:off x="-66682" y="66682"/>
              <a:ext cx="1035442" cy="902077"/>
              <a:chOff x="0" y="0"/>
              <a:chExt cx="6350000" cy="5532120"/>
            </a:xfrm>
          </p:grpSpPr>
          <p:sp>
            <p:nvSpPr>
              <p:cNvPr id="9" name="Freeform 51">
                <a:extLst>
                  <a:ext uri="{FF2B5EF4-FFF2-40B4-BE49-F238E27FC236}">
                    <a16:creationId xmlns:a16="http://schemas.microsoft.com/office/drawing/2014/main" id="{5E3524F1-1C5F-1E27-78ED-440D97A239CB}"/>
                  </a:ext>
                </a:extLst>
              </p:cNvPr>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A8D138"/>
              </a:solidFill>
            </p:spPr>
            <p:txBody>
              <a:bodyPr/>
              <a:lstStyle/>
              <a:p>
                <a:endParaRPr lang="tr-TR" sz="3200"/>
              </a:p>
            </p:txBody>
          </p:sp>
        </p:grpSp>
        <p:sp>
          <p:nvSpPr>
            <p:cNvPr id="8" name="TextBox 52">
              <a:extLst>
                <a:ext uri="{FF2B5EF4-FFF2-40B4-BE49-F238E27FC236}">
                  <a16:creationId xmlns:a16="http://schemas.microsoft.com/office/drawing/2014/main" id="{B79C952B-041E-5153-8090-FEE085A65CBC}"/>
                </a:ext>
              </a:extLst>
            </p:cNvPr>
            <p:cNvSpPr txBox="1"/>
            <p:nvPr/>
          </p:nvSpPr>
          <p:spPr>
            <a:xfrm>
              <a:off x="289497" y="332501"/>
              <a:ext cx="306537" cy="529205"/>
            </a:xfrm>
            <a:prstGeom prst="rect">
              <a:avLst/>
            </a:prstGeom>
          </p:spPr>
          <p:txBody>
            <a:bodyPr lIns="0" tIns="0" rIns="0" bIns="0" rtlCol="0" anchor="t">
              <a:spAutoFit/>
            </a:bodyPr>
            <a:lstStyle/>
            <a:p>
              <a:pPr algn="ctr">
                <a:lnSpc>
                  <a:spcPts val="2960"/>
                </a:lnSpc>
                <a:spcBef>
                  <a:spcPct val="0"/>
                </a:spcBef>
              </a:pPr>
              <a:r>
                <a:rPr lang="en-US" sz="3200" spc="-20" dirty="0">
                  <a:solidFill>
                    <a:srgbClr val="000000"/>
                  </a:solidFill>
                  <a:ea typeface="Inter Bold"/>
                  <a:cs typeface="Inter Bold"/>
                  <a:sym typeface="Inter Bold"/>
                </a:rPr>
                <a:t>1</a:t>
              </a:r>
            </a:p>
          </p:txBody>
        </p:sp>
      </p:grpSp>
      <p:grpSp>
        <p:nvGrpSpPr>
          <p:cNvPr id="10" name="Group 53">
            <a:extLst>
              <a:ext uri="{FF2B5EF4-FFF2-40B4-BE49-F238E27FC236}">
                <a16:creationId xmlns:a16="http://schemas.microsoft.com/office/drawing/2014/main" id="{FEDE9B57-B12D-3771-3800-9F2EF4E688D5}"/>
              </a:ext>
            </a:extLst>
          </p:cNvPr>
          <p:cNvGrpSpPr/>
          <p:nvPr/>
        </p:nvGrpSpPr>
        <p:grpSpPr>
          <a:xfrm>
            <a:off x="6891203" y="4144950"/>
            <a:ext cx="622489" cy="776582"/>
            <a:chOff x="0" y="0"/>
            <a:chExt cx="902077" cy="1035442"/>
          </a:xfrm>
        </p:grpSpPr>
        <p:grpSp>
          <p:nvGrpSpPr>
            <p:cNvPr id="11" name="Group 54">
              <a:extLst>
                <a:ext uri="{FF2B5EF4-FFF2-40B4-BE49-F238E27FC236}">
                  <a16:creationId xmlns:a16="http://schemas.microsoft.com/office/drawing/2014/main" id="{1918584D-7D9F-8432-514F-8F89C90CC02F}"/>
                </a:ext>
              </a:extLst>
            </p:cNvPr>
            <p:cNvGrpSpPr/>
            <p:nvPr/>
          </p:nvGrpSpPr>
          <p:grpSpPr>
            <a:xfrm rot="5400000">
              <a:off x="-66682" y="66682"/>
              <a:ext cx="1035442" cy="902077"/>
              <a:chOff x="0" y="0"/>
              <a:chExt cx="6350000" cy="5532120"/>
            </a:xfrm>
          </p:grpSpPr>
          <p:sp>
            <p:nvSpPr>
              <p:cNvPr id="13" name="Freeform 55">
                <a:extLst>
                  <a:ext uri="{FF2B5EF4-FFF2-40B4-BE49-F238E27FC236}">
                    <a16:creationId xmlns:a16="http://schemas.microsoft.com/office/drawing/2014/main" id="{33052929-DF74-A717-925D-ADC01AA993F7}"/>
                  </a:ext>
                </a:extLst>
              </p:cNvPr>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43D1A1"/>
              </a:solidFill>
            </p:spPr>
            <p:txBody>
              <a:bodyPr/>
              <a:lstStyle/>
              <a:p>
                <a:endParaRPr lang="tr-TR" sz="3200"/>
              </a:p>
            </p:txBody>
          </p:sp>
        </p:grpSp>
        <p:sp>
          <p:nvSpPr>
            <p:cNvPr id="12" name="TextBox 56">
              <a:extLst>
                <a:ext uri="{FF2B5EF4-FFF2-40B4-BE49-F238E27FC236}">
                  <a16:creationId xmlns:a16="http://schemas.microsoft.com/office/drawing/2014/main" id="{D823DD58-AEBF-D6BC-6749-2EE19AF39910}"/>
                </a:ext>
              </a:extLst>
            </p:cNvPr>
            <p:cNvSpPr txBox="1"/>
            <p:nvPr/>
          </p:nvSpPr>
          <p:spPr>
            <a:xfrm>
              <a:off x="285071" y="260334"/>
              <a:ext cx="306537" cy="529205"/>
            </a:xfrm>
            <a:prstGeom prst="rect">
              <a:avLst/>
            </a:prstGeom>
          </p:spPr>
          <p:txBody>
            <a:bodyPr lIns="0" tIns="0" rIns="0" bIns="0" rtlCol="0" anchor="t">
              <a:spAutoFit/>
            </a:bodyPr>
            <a:lstStyle/>
            <a:p>
              <a:pPr algn="ctr">
                <a:lnSpc>
                  <a:spcPts val="2960"/>
                </a:lnSpc>
                <a:spcBef>
                  <a:spcPct val="0"/>
                </a:spcBef>
              </a:pPr>
              <a:r>
                <a:rPr lang="en-US" sz="3200" spc="-20" dirty="0">
                  <a:solidFill>
                    <a:srgbClr val="000000"/>
                  </a:solidFill>
                  <a:ea typeface="Inter Bold"/>
                  <a:cs typeface="Inter Bold"/>
                  <a:sym typeface="Inter Bold"/>
                </a:rPr>
                <a:t>2</a:t>
              </a:r>
            </a:p>
          </p:txBody>
        </p:sp>
      </p:grpSp>
      <p:grpSp>
        <p:nvGrpSpPr>
          <p:cNvPr id="14" name="Group 57">
            <a:extLst>
              <a:ext uri="{FF2B5EF4-FFF2-40B4-BE49-F238E27FC236}">
                <a16:creationId xmlns:a16="http://schemas.microsoft.com/office/drawing/2014/main" id="{348D9194-A8A5-6775-A1B3-F1D6CEE5881B}"/>
              </a:ext>
            </a:extLst>
          </p:cNvPr>
          <p:cNvGrpSpPr/>
          <p:nvPr/>
        </p:nvGrpSpPr>
        <p:grpSpPr>
          <a:xfrm>
            <a:off x="6837475" y="5336531"/>
            <a:ext cx="676558" cy="776582"/>
            <a:chOff x="0" y="0"/>
            <a:chExt cx="902077" cy="1035442"/>
          </a:xfrm>
        </p:grpSpPr>
        <p:grpSp>
          <p:nvGrpSpPr>
            <p:cNvPr id="15" name="Group 58">
              <a:extLst>
                <a:ext uri="{FF2B5EF4-FFF2-40B4-BE49-F238E27FC236}">
                  <a16:creationId xmlns:a16="http://schemas.microsoft.com/office/drawing/2014/main" id="{E9BF7391-1F11-BBC2-9C28-A0722297C7B7}"/>
                </a:ext>
              </a:extLst>
            </p:cNvPr>
            <p:cNvGrpSpPr/>
            <p:nvPr/>
          </p:nvGrpSpPr>
          <p:grpSpPr>
            <a:xfrm rot="5400000">
              <a:off x="-66682" y="66682"/>
              <a:ext cx="1035442" cy="902077"/>
              <a:chOff x="0" y="0"/>
              <a:chExt cx="6350000" cy="5532120"/>
            </a:xfrm>
          </p:grpSpPr>
          <p:sp>
            <p:nvSpPr>
              <p:cNvPr id="17" name="Freeform 59">
                <a:extLst>
                  <a:ext uri="{FF2B5EF4-FFF2-40B4-BE49-F238E27FC236}">
                    <a16:creationId xmlns:a16="http://schemas.microsoft.com/office/drawing/2014/main" id="{4E12CF7A-505F-BC37-4BF1-2B145A02A84B}"/>
                  </a:ext>
                </a:extLst>
              </p:cNvPr>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40D4E2"/>
              </a:solidFill>
            </p:spPr>
            <p:txBody>
              <a:bodyPr/>
              <a:lstStyle/>
              <a:p>
                <a:endParaRPr lang="tr-TR" sz="3200"/>
              </a:p>
            </p:txBody>
          </p:sp>
        </p:grpSp>
        <p:sp>
          <p:nvSpPr>
            <p:cNvPr id="16" name="TextBox 60">
              <a:extLst>
                <a:ext uri="{FF2B5EF4-FFF2-40B4-BE49-F238E27FC236}">
                  <a16:creationId xmlns:a16="http://schemas.microsoft.com/office/drawing/2014/main" id="{1CB61AA9-11B6-6898-B690-8413D5FFF1D6}"/>
                </a:ext>
              </a:extLst>
            </p:cNvPr>
            <p:cNvSpPr txBox="1"/>
            <p:nvPr/>
          </p:nvSpPr>
          <p:spPr>
            <a:xfrm>
              <a:off x="285071" y="260334"/>
              <a:ext cx="306537" cy="529205"/>
            </a:xfrm>
            <a:prstGeom prst="rect">
              <a:avLst/>
            </a:prstGeom>
          </p:spPr>
          <p:txBody>
            <a:bodyPr lIns="0" tIns="0" rIns="0" bIns="0" rtlCol="0" anchor="t">
              <a:spAutoFit/>
            </a:bodyPr>
            <a:lstStyle/>
            <a:p>
              <a:pPr algn="ctr">
                <a:lnSpc>
                  <a:spcPts val="2960"/>
                </a:lnSpc>
                <a:spcBef>
                  <a:spcPct val="0"/>
                </a:spcBef>
              </a:pPr>
              <a:r>
                <a:rPr lang="en-US" sz="3200" spc="-20" dirty="0">
                  <a:solidFill>
                    <a:srgbClr val="000000"/>
                  </a:solidFill>
                  <a:ea typeface="Inter Bold"/>
                  <a:cs typeface="Inter Bold"/>
                  <a:sym typeface="Inter Bold"/>
                </a:rPr>
                <a:t>3</a:t>
              </a:r>
            </a:p>
          </p:txBody>
        </p:sp>
      </p:grpSp>
      <p:grpSp>
        <p:nvGrpSpPr>
          <p:cNvPr id="18" name="Group 61">
            <a:extLst>
              <a:ext uri="{FF2B5EF4-FFF2-40B4-BE49-F238E27FC236}">
                <a16:creationId xmlns:a16="http://schemas.microsoft.com/office/drawing/2014/main" id="{D8A92C74-D0DE-23C6-433F-3319980EC2F3}"/>
              </a:ext>
            </a:extLst>
          </p:cNvPr>
          <p:cNvGrpSpPr/>
          <p:nvPr/>
        </p:nvGrpSpPr>
        <p:grpSpPr>
          <a:xfrm>
            <a:off x="6910889" y="6935566"/>
            <a:ext cx="676558" cy="776582"/>
            <a:chOff x="0" y="0"/>
            <a:chExt cx="902077" cy="1035442"/>
          </a:xfrm>
        </p:grpSpPr>
        <p:grpSp>
          <p:nvGrpSpPr>
            <p:cNvPr id="19" name="Group 62">
              <a:extLst>
                <a:ext uri="{FF2B5EF4-FFF2-40B4-BE49-F238E27FC236}">
                  <a16:creationId xmlns:a16="http://schemas.microsoft.com/office/drawing/2014/main" id="{B7527DE2-DFC7-AC84-5B30-4EB3C12F3F18}"/>
                </a:ext>
              </a:extLst>
            </p:cNvPr>
            <p:cNvGrpSpPr/>
            <p:nvPr/>
          </p:nvGrpSpPr>
          <p:grpSpPr>
            <a:xfrm rot="5400000">
              <a:off x="-66682" y="66682"/>
              <a:ext cx="1035442" cy="902077"/>
              <a:chOff x="0" y="0"/>
              <a:chExt cx="6350000" cy="5532120"/>
            </a:xfrm>
          </p:grpSpPr>
          <p:sp>
            <p:nvSpPr>
              <p:cNvPr id="21" name="Freeform 63">
                <a:extLst>
                  <a:ext uri="{FF2B5EF4-FFF2-40B4-BE49-F238E27FC236}">
                    <a16:creationId xmlns:a16="http://schemas.microsoft.com/office/drawing/2014/main" id="{3A7DF26F-AA58-CCC3-88D2-0EDDEEE9FF27}"/>
                  </a:ext>
                </a:extLst>
              </p:cNvPr>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40A7E1"/>
              </a:solidFill>
            </p:spPr>
            <p:txBody>
              <a:bodyPr/>
              <a:lstStyle/>
              <a:p>
                <a:endParaRPr lang="tr-TR"/>
              </a:p>
            </p:txBody>
          </p:sp>
        </p:grpSp>
        <p:sp>
          <p:nvSpPr>
            <p:cNvPr id="20" name="TextBox 64">
              <a:extLst>
                <a:ext uri="{FF2B5EF4-FFF2-40B4-BE49-F238E27FC236}">
                  <a16:creationId xmlns:a16="http://schemas.microsoft.com/office/drawing/2014/main" id="{6387EC26-5009-4CF6-BDBC-FFB65312C4BB}"/>
                </a:ext>
              </a:extLst>
            </p:cNvPr>
            <p:cNvSpPr txBox="1"/>
            <p:nvPr/>
          </p:nvSpPr>
          <p:spPr>
            <a:xfrm>
              <a:off x="285070" y="260335"/>
              <a:ext cx="306537" cy="457623"/>
            </a:xfrm>
            <a:prstGeom prst="rect">
              <a:avLst/>
            </a:prstGeom>
          </p:spPr>
          <p:txBody>
            <a:bodyPr lIns="0" tIns="0" rIns="0" bIns="0" rtlCol="0" anchor="t">
              <a:spAutoFit/>
            </a:bodyPr>
            <a:lstStyle/>
            <a:p>
              <a:pPr algn="ctr">
                <a:lnSpc>
                  <a:spcPts val="2960"/>
                </a:lnSpc>
                <a:spcBef>
                  <a:spcPct val="0"/>
                </a:spcBef>
              </a:pPr>
              <a:r>
                <a:rPr lang="en-US" sz="2000" spc="-20">
                  <a:solidFill>
                    <a:srgbClr val="000000"/>
                  </a:solidFill>
                  <a:latin typeface="Inter Bold"/>
                  <a:ea typeface="Inter Bold"/>
                  <a:cs typeface="Inter Bold"/>
                  <a:sym typeface="Inter Bold"/>
                </a:rPr>
                <a:t>4</a:t>
              </a:r>
            </a:p>
          </p:txBody>
        </p:sp>
      </p:grpSp>
      <p:grpSp>
        <p:nvGrpSpPr>
          <p:cNvPr id="26" name="Grup 25">
            <a:extLst>
              <a:ext uri="{FF2B5EF4-FFF2-40B4-BE49-F238E27FC236}">
                <a16:creationId xmlns:a16="http://schemas.microsoft.com/office/drawing/2014/main" id="{87B99E2F-9EE1-FE0C-CFC1-432E7F74139C}"/>
              </a:ext>
            </a:extLst>
          </p:cNvPr>
          <p:cNvGrpSpPr/>
          <p:nvPr/>
        </p:nvGrpSpPr>
        <p:grpSpPr>
          <a:xfrm>
            <a:off x="3305534" y="3161039"/>
            <a:ext cx="3391833" cy="1616187"/>
            <a:chOff x="2323167" y="3422604"/>
            <a:chExt cx="3391833" cy="1616187"/>
          </a:xfrm>
        </p:grpSpPr>
        <p:sp>
          <p:nvSpPr>
            <p:cNvPr id="27" name="AutoShape 74">
              <a:extLst>
                <a:ext uri="{FF2B5EF4-FFF2-40B4-BE49-F238E27FC236}">
                  <a16:creationId xmlns:a16="http://schemas.microsoft.com/office/drawing/2014/main" id="{404C344A-E66E-3D47-AD9B-DD15E328BEDB}"/>
                </a:ext>
              </a:extLst>
            </p:cNvPr>
            <p:cNvSpPr/>
            <p:nvPr/>
          </p:nvSpPr>
          <p:spPr>
            <a:xfrm>
              <a:off x="4014459" y="3422605"/>
              <a:ext cx="1700541" cy="6396"/>
            </a:xfrm>
            <a:prstGeom prst="line">
              <a:avLst/>
            </a:prstGeom>
            <a:ln w="9525" cap="flat">
              <a:solidFill>
                <a:srgbClr val="000000"/>
              </a:solidFill>
              <a:prstDash val="solid"/>
              <a:headEnd type="none" w="sm" len="sm"/>
              <a:tailEnd type="triangle" w="lg" len="med"/>
            </a:ln>
          </p:spPr>
          <p:txBody>
            <a:bodyPr/>
            <a:lstStyle/>
            <a:p>
              <a:endParaRPr lang="tr-TR"/>
            </a:p>
          </p:txBody>
        </p:sp>
        <p:sp>
          <p:nvSpPr>
            <p:cNvPr id="28" name="AutoShape 75">
              <a:extLst>
                <a:ext uri="{FF2B5EF4-FFF2-40B4-BE49-F238E27FC236}">
                  <a16:creationId xmlns:a16="http://schemas.microsoft.com/office/drawing/2014/main" id="{8DB9A70B-2282-2E75-B67C-87F0CC948F66}"/>
                </a:ext>
              </a:extLst>
            </p:cNvPr>
            <p:cNvSpPr/>
            <p:nvPr/>
          </p:nvSpPr>
          <p:spPr>
            <a:xfrm flipV="1">
              <a:off x="2323167" y="3422604"/>
              <a:ext cx="1700541" cy="1616187"/>
            </a:xfrm>
            <a:prstGeom prst="line">
              <a:avLst/>
            </a:prstGeom>
            <a:ln w="9525" cap="flat">
              <a:solidFill>
                <a:srgbClr val="000000"/>
              </a:solidFill>
              <a:prstDash val="solid"/>
              <a:headEnd type="none" w="sm" len="sm"/>
              <a:tailEnd type="none" w="sm" len="sm"/>
            </a:ln>
          </p:spPr>
          <p:txBody>
            <a:bodyPr/>
            <a:lstStyle/>
            <a:p>
              <a:endParaRPr lang="tr-TR"/>
            </a:p>
          </p:txBody>
        </p:sp>
      </p:grpSp>
      <p:sp>
        <p:nvSpPr>
          <p:cNvPr id="29" name="Metin kutusu 28">
            <a:extLst>
              <a:ext uri="{FF2B5EF4-FFF2-40B4-BE49-F238E27FC236}">
                <a16:creationId xmlns:a16="http://schemas.microsoft.com/office/drawing/2014/main" id="{9F2DE8B5-40A8-3672-360F-232FA3F4ABE8}"/>
              </a:ext>
            </a:extLst>
          </p:cNvPr>
          <p:cNvSpPr txBox="1"/>
          <p:nvPr/>
        </p:nvSpPr>
        <p:spPr>
          <a:xfrm>
            <a:off x="7605138" y="2796213"/>
            <a:ext cx="10287000" cy="584775"/>
          </a:xfrm>
          <a:prstGeom prst="rect">
            <a:avLst/>
          </a:prstGeom>
          <a:noFill/>
        </p:spPr>
        <p:txBody>
          <a:bodyPr wrap="square">
            <a:spAutoFit/>
          </a:bodyPr>
          <a:lstStyle/>
          <a:p>
            <a:r>
              <a:rPr lang="tr-TR" sz="3200" dirty="0"/>
              <a:t>Vahiy Allah (</a:t>
            </a:r>
            <a:r>
              <a:rPr lang="tr-TR" sz="3200" dirty="0" err="1"/>
              <a:t>c.c</a:t>
            </a:r>
            <a:r>
              <a:rPr lang="tr-TR" sz="3200" dirty="0"/>
              <a:t>.)’</a:t>
            </a:r>
            <a:r>
              <a:rPr lang="tr-TR" sz="3200" dirty="0" err="1"/>
              <a:t>ın</a:t>
            </a:r>
            <a:r>
              <a:rPr lang="tr-TR" sz="3200" dirty="0"/>
              <a:t> sözlerinden oluşur.</a:t>
            </a:r>
          </a:p>
        </p:txBody>
      </p:sp>
      <p:sp>
        <p:nvSpPr>
          <p:cNvPr id="30" name="Metin kutusu 29">
            <a:extLst>
              <a:ext uri="{FF2B5EF4-FFF2-40B4-BE49-F238E27FC236}">
                <a16:creationId xmlns:a16="http://schemas.microsoft.com/office/drawing/2014/main" id="{1B53C2AE-429F-2232-CDB0-47463FC2AF69}"/>
              </a:ext>
            </a:extLst>
          </p:cNvPr>
          <p:cNvSpPr txBox="1"/>
          <p:nvPr/>
        </p:nvSpPr>
        <p:spPr>
          <a:xfrm>
            <a:off x="7605138" y="4192451"/>
            <a:ext cx="10287000" cy="584775"/>
          </a:xfrm>
          <a:prstGeom prst="rect">
            <a:avLst/>
          </a:prstGeom>
          <a:noFill/>
        </p:spPr>
        <p:txBody>
          <a:bodyPr wrap="square">
            <a:spAutoFit/>
          </a:bodyPr>
          <a:lstStyle/>
          <a:p>
            <a:r>
              <a:rPr lang="tr-TR" sz="3200" dirty="0"/>
              <a:t>Vahiy Allah (</a:t>
            </a:r>
            <a:r>
              <a:rPr lang="tr-TR" sz="3200" dirty="0" err="1"/>
              <a:t>c.c</a:t>
            </a:r>
            <a:r>
              <a:rPr lang="tr-TR" sz="3200" dirty="0"/>
              <a:t>.)’</a:t>
            </a:r>
            <a:r>
              <a:rPr lang="tr-TR" sz="3200" dirty="0" err="1"/>
              <a:t>ın</a:t>
            </a:r>
            <a:r>
              <a:rPr lang="tr-TR" sz="3200" dirty="0"/>
              <a:t> mesajlarının peygamberlere bildirmesidir.</a:t>
            </a:r>
          </a:p>
        </p:txBody>
      </p:sp>
      <p:sp>
        <p:nvSpPr>
          <p:cNvPr id="31" name="Dikdörtgen 30">
            <a:extLst>
              <a:ext uri="{FF2B5EF4-FFF2-40B4-BE49-F238E27FC236}">
                <a16:creationId xmlns:a16="http://schemas.microsoft.com/office/drawing/2014/main" id="{EC3A045A-46F6-270B-C6C8-C8AB8C41301F}"/>
              </a:ext>
            </a:extLst>
          </p:cNvPr>
          <p:cNvSpPr/>
          <p:nvPr/>
        </p:nvSpPr>
        <p:spPr>
          <a:xfrm>
            <a:off x="7605138" y="5233266"/>
            <a:ext cx="10287000" cy="1077218"/>
          </a:xfrm>
          <a:prstGeom prst="rect">
            <a:avLst/>
          </a:prstGeom>
        </p:spPr>
        <p:txBody>
          <a:bodyPr wrap="square">
            <a:spAutoFit/>
          </a:bodyPr>
          <a:lstStyle/>
          <a:p>
            <a:pPr>
              <a:defRPr/>
            </a:pPr>
            <a:r>
              <a:rPr lang="tr-TR" sz="3200" kern="0" dirty="0"/>
              <a:t>Vahiy Allah (</a:t>
            </a:r>
            <a:r>
              <a:rPr lang="tr-TR" sz="3200" kern="0" dirty="0" err="1"/>
              <a:t>c.c</a:t>
            </a:r>
            <a:r>
              <a:rPr lang="tr-TR" sz="3200" kern="0" dirty="0"/>
              <a:t>.)’</a:t>
            </a:r>
            <a:r>
              <a:rPr lang="tr-TR" sz="3200" kern="0" dirty="0" err="1"/>
              <a:t>ın</a:t>
            </a:r>
            <a:r>
              <a:rPr lang="tr-TR" sz="3200" kern="0" dirty="0"/>
              <a:t> emir ve yasaklarını peygambere ulaştırmasıdır.</a:t>
            </a:r>
            <a:endParaRPr kumimoji="0" lang="tr-TR" sz="3200" i="0" u="none" strike="noStrike" kern="0" cap="none" spc="0" normalizeH="0" baseline="0" noProof="0" dirty="0">
              <a:ln>
                <a:noFill/>
              </a:ln>
              <a:effectLst/>
              <a:uLnTx/>
              <a:uFillTx/>
            </a:endParaRPr>
          </a:p>
        </p:txBody>
      </p:sp>
      <p:sp>
        <p:nvSpPr>
          <p:cNvPr id="32" name="Dikdörtgen 31">
            <a:extLst>
              <a:ext uri="{FF2B5EF4-FFF2-40B4-BE49-F238E27FC236}">
                <a16:creationId xmlns:a16="http://schemas.microsoft.com/office/drawing/2014/main" id="{FB96DBAF-F679-FC6A-716D-9E950096C48D}"/>
              </a:ext>
            </a:extLst>
          </p:cNvPr>
          <p:cNvSpPr/>
          <p:nvPr/>
        </p:nvSpPr>
        <p:spPr>
          <a:xfrm>
            <a:off x="7605138" y="6785248"/>
            <a:ext cx="10195555" cy="1077218"/>
          </a:xfrm>
          <a:prstGeom prst="rect">
            <a:avLst/>
          </a:prstGeom>
        </p:spPr>
        <p:txBody>
          <a:bodyPr wrap="square">
            <a:spAutoFit/>
          </a:bodyPr>
          <a:lstStyle/>
          <a:p>
            <a:pPr lvl="0">
              <a:defRPr/>
            </a:pPr>
            <a:r>
              <a:rPr lang="tr-TR" sz="3200" kern="0" dirty="0"/>
              <a:t>Vahiy Allah (</a:t>
            </a:r>
            <a:r>
              <a:rPr lang="tr-TR" sz="3200" kern="0" dirty="0" err="1"/>
              <a:t>c.c</a:t>
            </a:r>
            <a:r>
              <a:rPr lang="tr-TR" sz="3200" kern="0" dirty="0"/>
              <a:t>.)’</a:t>
            </a:r>
            <a:r>
              <a:rPr lang="tr-TR" sz="3200" kern="0" dirty="0" err="1"/>
              <a:t>ın</a:t>
            </a:r>
            <a:r>
              <a:rPr lang="tr-TR" sz="3200" kern="0" dirty="0"/>
              <a:t> gizli bir şekilde bilgileri peygambere iletmesidir. </a:t>
            </a:r>
            <a:endParaRPr kumimoji="0" lang="tr-TR" sz="3200" i="0" u="none" strike="noStrike" kern="0" cap="none" spc="0" normalizeH="0" baseline="0" noProof="0" dirty="0">
              <a:ln>
                <a:noFill/>
              </a:ln>
              <a:effectLst/>
              <a:uLnTx/>
              <a:uFillTx/>
            </a:endParaRPr>
          </a:p>
        </p:txBody>
      </p:sp>
      <p:grpSp>
        <p:nvGrpSpPr>
          <p:cNvPr id="34" name="Grup 33">
            <a:extLst>
              <a:ext uri="{FF2B5EF4-FFF2-40B4-BE49-F238E27FC236}">
                <a16:creationId xmlns:a16="http://schemas.microsoft.com/office/drawing/2014/main" id="{40CD298E-2E1A-1569-9E8F-168402687185}"/>
              </a:ext>
            </a:extLst>
          </p:cNvPr>
          <p:cNvGrpSpPr/>
          <p:nvPr/>
        </p:nvGrpSpPr>
        <p:grpSpPr>
          <a:xfrm>
            <a:off x="3834032" y="4526845"/>
            <a:ext cx="2776955" cy="792306"/>
            <a:chOff x="2938045" y="4520658"/>
            <a:chExt cx="2776955" cy="792306"/>
          </a:xfrm>
        </p:grpSpPr>
        <p:sp>
          <p:nvSpPr>
            <p:cNvPr id="35" name="AutoShape 74">
              <a:extLst>
                <a:ext uri="{FF2B5EF4-FFF2-40B4-BE49-F238E27FC236}">
                  <a16:creationId xmlns:a16="http://schemas.microsoft.com/office/drawing/2014/main" id="{A9816E0B-DE77-412D-5CFF-59AB95D38E20}"/>
                </a:ext>
              </a:extLst>
            </p:cNvPr>
            <p:cNvSpPr/>
            <p:nvPr/>
          </p:nvSpPr>
          <p:spPr>
            <a:xfrm>
              <a:off x="4014459" y="4520658"/>
              <a:ext cx="1700541" cy="6396"/>
            </a:xfrm>
            <a:prstGeom prst="line">
              <a:avLst/>
            </a:prstGeom>
            <a:ln w="9525" cap="flat">
              <a:solidFill>
                <a:srgbClr val="000000"/>
              </a:solidFill>
              <a:prstDash val="solid"/>
              <a:headEnd type="none" w="sm" len="sm"/>
              <a:tailEnd type="triangle" w="lg" len="med"/>
            </a:ln>
          </p:spPr>
          <p:txBody>
            <a:bodyPr/>
            <a:lstStyle/>
            <a:p>
              <a:endParaRPr lang="tr-TR" dirty="0"/>
            </a:p>
          </p:txBody>
        </p:sp>
        <p:sp>
          <p:nvSpPr>
            <p:cNvPr id="36" name="AutoShape 75">
              <a:extLst>
                <a:ext uri="{FF2B5EF4-FFF2-40B4-BE49-F238E27FC236}">
                  <a16:creationId xmlns:a16="http://schemas.microsoft.com/office/drawing/2014/main" id="{37D9D43B-CC54-A6E3-C0DD-468725A45D66}"/>
                </a:ext>
              </a:extLst>
            </p:cNvPr>
            <p:cNvSpPr/>
            <p:nvPr/>
          </p:nvSpPr>
          <p:spPr>
            <a:xfrm flipV="1">
              <a:off x="2938045" y="4527054"/>
              <a:ext cx="1067430" cy="785910"/>
            </a:xfrm>
            <a:prstGeom prst="line">
              <a:avLst/>
            </a:prstGeom>
            <a:ln w="9525" cap="flat">
              <a:solidFill>
                <a:srgbClr val="000000"/>
              </a:solidFill>
              <a:prstDash val="solid"/>
              <a:headEnd type="none" w="sm" len="sm"/>
              <a:tailEnd type="none" w="sm" len="sm"/>
            </a:ln>
          </p:spPr>
          <p:txBody>
            <a:bodyPr/>
            <a:lstStyle/>
            <a:p>
              <a:endParaRPr lang="tr-TR"/>
            </a:p>
          </p:txBody>
        </p:sp>
      </p:grpSp>
      <p:sp>
        <p:nvSpPr>
          <p:cNvPr id="37" name="AutoShape 74">
            <a:extLst>
              <a:ext uri="{FF2B5EF4-FFF2-40B4-BE49-F238E27FC236}">
                <a16:creationId xmlns:a16="http://schemas.microsoft.com/office/drawing/2014/main" id="{89EED88D-96D7-0020-393B-1AF81BC7A285}"/>
              </a:ext>
            </a:extLst>
          </p:cNvPr>
          <p:cNvSpPr/>
          <p:nvPr/>
        </p:nvSpPr>
        <p:spPr>
          <a:xfrm>
            <a:off x="3881666" y="5751051"/>
            <a:ext cx="2754698" cy="20824"/>
          </a:xfrm>
          <a:prstGeom prst="line">
            <a:avLst/>
          </a:prstGeom>
          <a:ln w="9525" cap="flat">
            <a:solidFill>
              <a:srgbClr val="000000"/>
            </a:solidFill>
            <a:prstDash val="solid"/>
            <a:headEnd type="none" w="sm" len="sm"/>
            <a:tailEnd type="triangle" w="lg" len="med"/>
          </a:ln>
        </p:spPr>
        <p:txBody>
          <a:bodyPr/>
          <a:lstStyle/>
          <a:p>
            <a:endParaRPr lang="tr-TR"/>
          </a:p>
        </p:txBody>
      </p:sp>
      <p:grpSp>
        <p:nvGrpSpPr>
          <p:cNvPr id="38" name="Grup 37">
            <a:extLst>
              <a:ext uri="{FF2B5EF4-FFF2-40B4-BE49-F238E27FC236}">
                <a16:creationId xmlns:a16="http://schemas.microsoft.com/office/drawing/2014/main" id="{32E8B0D4-D396-CD2A-964E-62447A7CF34C}"/>
              </a:ext>
            </a:extLst>
          </p:cNvPr>
          <p:cNvGrpSpPr/>
          <p:nvPr/>
        </p:nvGrpSpPr>
        <p:grpSpPr>
          <a:xfrm>
            <a:off x="3587070" y="6038309"/>
            <a:ext cx="3154974" cy="1276313"/>
            <a:chOff x="2560026" y="5534034"/>
            <a:chExt cx="3154974" cy="1276313"/>
          </a:xfrm>
        </p:grpSpPr>
        <p:sp>
          <p:nvSpPr>
            <p:cNvPr id="39" name="AutoShape 74">
              <a:extLst>
                <a:ext uri="{FF2B5EF4-FFF2-40B4-BE49-F238E27FC236}">
                  <a16:creationId xmlns:a16="http://schemas.microsoft.com/office/drawing/2014/main" id="{E06F4D33-37E2-A918-42C2-8E44A3A59254}"/>
                </a:ext>
              </a:extLst>
            </p:cNvPr>
            <p:cNvSpPr/>
            <p:nvPr/>
          </p:nvSpPr>
          <p:spPr>
            <a:xfrm>
              <a:off x="4014459" y="6803951"/>
              <a:ext cx="1700541" cy="6396"/>
            </a:xfrm>
            <a:prstGeom prst="line">
              <a:avLst/>
            </a:prstGeom>
            <a:ln w="9525" cap="flat">
              <a:solidFill>
                <a:srgbClr val="000000"/>
              </a:solidFill>
              <a:prstDash val="solid"/>
              <a:headEnd type="none" w="sm" len="sm"/>
              <a:tailEnd type="triangle" w="lg" len="med"/>
            </a:ln>
          </p:spPr>
          <p:txBody>
            <a:bodyPr/>
            <a:lstStyle/>
            <a:p>
              <a:endParaRPr lang="tr-TR"/>
            </a:p>
          </p:txBody>
        </p:sp>
        <p:sp>
          <p:nvSpPr>
            <p:cNvPr id="40" name="AutoShape 75">
              <a:extLst>
                <a:ext uri="{FF2B5EF4-FFF2-40B4-BE49-F238E27FC236}">
                  <a16:creationId xmlns:a16="http://schemas.microsoft.com/office/drawing/2014/main" id="{79B0DAD5-8A32-CAAF-FDB2-E1E7D191CC07}"/>
                </a:ext>
              </a:extLst>
            </p:cNvPr>
            <p:cNvSpPr/>
            <p:nvPr/>
          </p:nvSpPr>
          <p:spPr>
            <a:xfrm>
              <a:off x="2560026" y="5534034"/>
              <a:ext cx="1463681" cy="1269918"/>
            </a:xfrm>
            <a:prstGeom prst="line">
              <a:avLst/>
            </a:prstGeom>
            <a:ln w="9525" cap="flat">
              <a:solidFill>
                <a:srgbClr val="000000"/>
              </a:solidFill>
              <a:prstDash val="solid"/>
              <a:headEnd type="none" w="sm" len="sm"/>
              <a:tailEnd type="none" w="sm" len="sm"/>
            </a:ln>
          </p:spPr>
          <p:txBody>
            <a:bodyPr/>
            <a:lstStyle/>
            <a:p>
              <a:endParaRPr lang="tr-TR"/>
            </a:p>
          </p:txBody>
        </p:sp>
      </p:grpSp>
      <p:pic>
        <p:nvPicPr>
          <p:cNvPr id="45" name="Picture 2" descr="Ä°lgili resim">
            <a:extLst>
              <a:ext uri="{FF2B5EF4-FFF2-40B4-BE49-F238E27FC236}">
                <a16:creationId xmlns:a16="http://schemas.microsoft.com/office/drawing/2014/main" id="{BC9E7562-F819-9E29-B74F-6ECC66592F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2456" y="95894"/>
            <a:ext cx="2726350" cy="28458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31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500"/>
                                        <p:tgtEl>
                                          <p:spTgt spid="38"/>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C692612-35B1-1B43-EF95-C5579091E30E}"/>
              </a:ext>
            </a:extLst>
          </p:cNvPr>
          <p:cNvSpPr/>
          <p:nvPr/>
        </p:nvSpPr>
        <p:spPr>
          <a:xfrm>
            <a:off x="271482" y="979714"/>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3" name="Grup 2">
            <a:extLst>
              <a:ext uri="{FF2B5EF4-FFF2-40B4-BE49-F238E27FC236}">
                <a16:creationId xmlns:a16="http://schemas.microsoft.com/office/drawing/2014/main" id="{BB950337-44B9-FEB4-9B88-BA785AFC203A}"/>
              </a:ext>
            </a:extLst>
          </p:cNvPr>
          <p:cNvGrpSpPr/>
          <p:nvPr/>
        </p:nvGrpSpPr>
        <p:grpSpPr>
          <a:xfrm>
            <a:off x="234245" y="633642"/>
            <a:ext cx="659859" cy="692401"/>
            <a:chOff x="0" y="1838262"/>
            <a:chExt cx="744869" cy="723435"/>
          </a:xfrm>
        </p:grpSpPr>
        <p:sp>
          <p:nvSpPr>
            <p:cNvPr id="4" name="Freeform 8">
              <a:extLst>
                <a:ext uri="{FF2B5EF4-FFF2-40B4-BE49-F238E27FC236}">
                  <a16:creationId xmlns:a16="http://schemas.microsoft.com/office/drawing/2014/main" id="{60C9F88F-3094-BDEC-6AA6-899B6B1251CB}"/>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5" name="TextBox 49">
              <a:extLst>
                <a:ext uri="{FF2B5EF4-FFF2-40B4-BE49-F238E27FC236}">
                  <a16:creationId xmlns:a16="http://schemas.microsoft.com/office/drawing/2014/main" id="{0C96A801-6B25-1578-3D6D-2F890CF12518}"/>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en-US" sz="3600" dirty="0">
                  <a:solidFill>
                    <a:srgbClr val="000000"/>
                  </a:solidFill>
                  <a:latin typeface="Calibri"/>
                </a:rPr>
                <a:t>1</a:t>
              </a:r>
            </a:p>
          </p:txBody>
        </p:sp>
      </p:grpSp>
      <p:sp>
        <p:nvSpPr>
          <p:cNvPr id="6" name="Metin kutusu 5">
            <a:extLst>
              <a:ext uri="{FF2B5EF4-FFF2-40B4-BE49-F238E27FC236}">
                <a16:creationId xmlns:a16="http://schemas.microsoft.com/office/drawing/2014/main" id="{20540C37-C883-C6D7-5AC4-E46BF6D8E1C9}"/>
              </a:ext>
            </a:extLst>
          </p:cNvPr>
          <p:cNvSpPr txBox="1"/>
          <p:nvPr/>
        </p:nvSpPr>
        <p:spPr>
          <a:xfrm>
            <a:off x="728354" y="1020095"/>
            <a:ext cx="13364322" cy="584775"/>
          </a:xfrm>
          <a:prstGeom prst="rect">
            <a:avLst/>
          </a:prstGeom>
          <a:noFill/>
        </p:spPr>
        <p:txBody>
          <a:bodyPr wrap="square">
            <a:spAutoFit/>
          </a:bodyPr>
          <a:lstStyle/>
          <a:p>
            <a:r>
              <a:rPr lang="tr-TR" sz="3200" dirty="0"/>
              <a:t> Vahiy emirlerini/peygamberlere/Yüce/bildirmesidir./Allah’ın</a:t>
            </a:r>
          </a:p>
        </p:txBody>
      </p:sp>
      <p:sp>
        <p:nvSpPr>
          <p:cNvPr id="7" name="Dikdörtgen: Köşeleri Yuvarlatılmış 6">
            <a:extLst>
              <a:ext uri="{FF2B5EF4-FFF2-40B4-BE49-F238E27FC236}">
                <a16:creationId xmlns:a16="http://schemas.microsoft.com/office/drawing/2014/main" id="{6FC4A388-D3EB-7B85-20E5-0213CBE6CC04}"/>
              </a:ext>
            </a:extLst>
          </p:cNvPr>
          <p:cNvSpPr/>
          <p:nvPr/>
        </p:nvSpPr>
        <p:spPr>
          <a:xfrm>
            <a:off x="718011" y="1604870"/>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8" name="Freeform 3">
            <a:extLst>
              <a:ext uri="{FF2B5EF4-FFF2-40B4-BE49-F238E27FC236}">
                <a16:creationId xmlns:a16="http://schemas.microsoft.com/office/drawing/2014/main" id="{BD439E7E-09D4-2698-3A1C-68535E845D2B}"/>
              </a:ext>
            </a:extLst>
          </p:cNvPr>
          <p:cNvSpPr/>
          <p:nvPr/>
        </p:nvSpPr>
        <p:spPr>
          <a:xfrm>
            <a:off x="271482" y="3254056"/>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9" name="Grup 8">
            <a:extLst>
              <a:ext uri="{FF2B5EF4-FFF2-40B4-BE49-F238E27FC236}">
                <a16:creationId xmlns:a16="http://schemas.microsoft.com/office/drawing/2014/main" id="{32512C9A-DF24-D82F-671C-822B371A9751}"/>
              </a:ext>
            </a:extLst>
          </p:cNvPr>
          <p:cNvGrpSpPr/>
          <p:nvPr/>
        </p:nvGrpSpPr>
        <p:grpSpPr>
          <a:xfrm>
            <a:off x="234245" y="2907984"/>
            <a:ext cx="659859" cy="692401"/>
            <a:chOff x="0" y="1838262"/>
            <a:chExt cx="744869" cy="723435"/>
          </a:xfrm>
        </p:grpSpPr>
        <p:sp>
          <p:nvSpPr>
            <p:cNvPr id="10" name="Freeform 8">
              <a:extLst>
                <a:ext uri="{FF2B5EF4-FFF2-40B4-BE49-F238E27FC236}">
                  <a16:creationId xmlns:a16="http://schemas.microsoft.com/office/drawing/2014/main" id="{61F97F5A-252E-08EB-2222-B61F3C06223C}"/>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11" name="TextBox 49">
              <a:extLst>
                <a:ext uri="{FF2B5EF4-FFF2-40B4-BE49-F238E27FC236}">
                  <a16:creationId xmlns:a16="http://schemas.microsoft.com/office/drawing/2014/main" id="{7D94C0CF-6EFF-28C4-08BC-0EA0B3B11BE2}"/>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2</a:t>
              </a:r>
              <a:endParaRPr lang="en-US" sz="3600" dirty="0">
                <a:solidFill>
                  <a:srgbClr val="000000"/>
                </a:solidFill>
                <a:latin typeface="Calibri"/>
              </a:endParaRPr>
            </a:p>
          </p:txBody>
        </p:sp>
      </p:grpSp>
      <p:sp>
        <p:nvSpPr>
          <p:cNvPr id="12" name="Metin kutusu 11">
            <a:extLst>
              <a:ext uri="{FF2B5EF4-FFF2-40B4-BE49-F238E27FC236}">
                <a16:creationId xmlns:a16="http://schemas.microsoft.com/office/drawing/2014/main" id="{994F6A14-DA10-7EF7-2FAD-CAC0D919E91D}"/>
              </a:ext>
            </a:extLst>
          </p:cNvPr>
          <p:cNvSpPr txBox="1"/>
          <p:nvPr/>
        </p:nvSpPr>
        <p:spPr>
          <a:xfrm>
            <a:off x="728354" y="3242624"/>
            <a:ext cx="13364322" cy="584775"/>
          </a:xfrm>
          <a:prstGeom prst="rect">
            <a:avLst/>
          </a:prstGeom>
          <a:noFill/>
        </p:spPr>
        <p:txBody>
          <a:bodyPr wrap="square">
            <a:spAutoFit/>
          </a:bodyPr>
          <a:lstStyle/>
          <a:p>
            <a:r>
              <a:rPr lang="tr-TR" sz="3200" dirty="0"/>
              <a:t> iletmesidir./mesajlarını/Allah’ın/ Vahiy/ peygamberlere</a:t>
            </a:r>
          </a:p>
        </p:txBody>
      </p:sp>
      <p:sp>
        <p:nvSpPr>
          <p:cNvPr id="13" name="Dikdörtgen: Köşeleri Yuvarlatılmış 12">
            <a:extLst>
              <a:ext uri="{FF2B5EF4-FFF2-40B4-BE49-F238E27FC236}">
                <a16:creationId xmlns:a16="http://schemas.microsoft.com/office/drawing/2014/main" id="{20746552-4514-9E68-86F3-B2BC90C96FA8}"/>
              </a:ext>
            </a:extLst>
          </p:cNvPr>
          <p:cNvSpPr/>
          <p:nvPr/>
        </p:nvSpPr>
        <p:spPr>
          <a:xfrm>
            <a:off x="718011" y="3879212"/>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14" name="Freeform 3">
            <a:extLst>
              <a:ext uri="{FF2B5EF4-FFF2-40B4-BE49-F238E27FC236}">
                <a16:creationId xmlns:a16="http://schemas.microsoft.com/office/drawing/2014/main" id="{B3F29B93-8C31-8032-E886-98E170F64B58}"/>
              </a:ext>
            </a:extLst>
          </p:cNvPr>
          <p:cNvSpPr/>
          <p:nvPr/>
        </p:nvSpPr>
        <p:spPr>
          <a:xfrm>
            <a:off x="340330" y="5473781"/>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15" name="Grup 14">
            <a:extLst>
              <a:ext uri="{FF2B5EF4-FFF2-40B4-BE49-F238E27FC236}">
                <a16:creationId xmlns:a16="http://schemas.microsoft.com/office/drawing/2014/main" id="{48ED36BB-E94A-E67B-2653-5D1F75AA3CE6}"/>
              </a:ext>
            </a:extLst>
          </p:cNvPr>
          <p:cNvGrpSpPr/>
          <p:nvPr/>
        </p:nvGrpSpPr>
        <p:grpSpPr>
          <a:xfrm>
            <a:off x="303093" y="5127709"/>
            <a:ext cx="659859" cy="692401"/>
            <a:chOff x="0" y="1838262"/>
            <a:chExt cx="744869" cy="723435"/>
          </a:xfrm>
        </p:grpSpPr>
        <p:sp>
          <p:nvSpPr>
            <p:cNvPr id="16" name="Freeform 8">
              <a:extLst>
                <a:ext uri="{FF2B5EF4-FFF2-40B4-BE49-F238E27FC236}">
                  <a16:creationId xmlns:a16="http://schemas.microsoft.com/office/drawing/2014/main" id="{5DD387B3-199B-0B08-5261-60688EBCB3AC}"/>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17" name="TextBox 49">
              <a:extLst>
                <a:ext uri="{FF2B5EF4-FFF2-40B4-BE49-F238E27FC236}">
                  <a16:creationId xmlns:a16="http://schemas.microsoft.com/office/drawing/2014/main" id="{176ED9A2-3530-8E01-4CCD-3B14446DFCAE}"/>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3</a:t>
              </a:r>
              <a:endParaRPr lang="en-US" sz="3600" dirty="0">
                <a:solidFill>
                  <a:srgbClr val="000000"/>
                </a:solidFill>
                <a:latin typeface="Calibri"/>
              </a:endParaRPr>
            </a:p>
          </p:txBody>
        </p:sp>
      </p:grpSp>
      <p:sp>
        <p:nvSpPr>
          <p:cNvPr id="18" name="Metin kutusu 17">
            <a:extLst>
              <a:ext uri="{FF2B5EF4-FFF2-40B4-BE49-F238E27FC236}">
                <a16:creationId xmlns:a16="http://schemas.microsoft.com/office/drawing/2014/main" id="{9BCB0B47-79CF-6F1F-A888-A75510E42457}"/>
              </a:ext>
            </a:extLst>
          </p:cNvPr>
          <p:cNvSpPr txBox="1"/>
          <p:nvPr/>
        </p:nvSpPr>
        <p:spPr>
          <a:xfrm>
            <a:off x="797202" y="5514162"/>
            <a:ext cx="15738198" cy="584775"/>
          </a:xfrm>
          <a:prstGeom prst="rect">
            <a:avLst/>
          </a:prstGeom>
          <a:noFill/>
        </p:spPr>
        <p:txBody>
          <a:bodyPr wrap="square">
            <a:spAutoFit/>
          </a:bodyPr>
          <a:lstStyle/>
          <a:p>
            <a:r>
              <a:rPr lang="tr-TR" sz="3200" dirty="0"/>
              <a:t> ulaştırmasıdır./yasaklarını/Allah'ın emri /Vahiy /ve/peygamberlerine</a:t>
            </a:r>
          </a:p>
        </p:txBody>
      </p:sp>
      <p:sp>
        <p:nvSpPr>
          <p:cNvPr id="19" name="Dikdörtgen: Köşeleri Yuvarlatılmış 18">
            <a:extLst>
              <a:ext uri="{FF2B5EF4-FFF2-40B4-BE49-F238E27FC236}">
                <a16:creationId xmlns:a16="http://schemas.microsoft.com/office/drawing/2014/main" id="{209F6B2A-7DFE-F197-C4A6-B92EBBB061D0}"/>
              </a:ext>
            </a:extLst>
          </p:cNvPr>
          <p:cNvSpPr/>
          <p:nvPr/>
        </p:nvSpPr>
        <p:spPr>
          <a:xfrm>
            <a:off x="729634" y="6187724"/>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20" name="Freeform 3">
            <a:extLst>
              <a:ext uri="{FF2B5EF4-FFF2-40B4-BE49-F238E27FC236}">
                <a16:creationId xmlns:a16="http://schemas.microsoft.com/office/drawing/2014/main" id="{08F851F3-413C-E81F-4433-3FE0DA9B3833}"/>
              </a:ext>
            </a:extLst>
          </p:cNvPr>
          <p:cNvSpPr/>
          <p:nvPr/>
        </p:nvSpPr>
        <p:spPr>
          <a:xfrm>
            <a:off x="340330" y="7748123"/>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21" name="Grup 20">
            <a:extLst>
              <a:ext uri="{FF2B5EF4-FFF2-40B4-BE49-F238E27FC236}">
                <a16:creationId xmlns:a16="http://schemas.microsoft.com/office/drawing/2014/main" id="{D9362EFE-7ADE-B4C3-D619-FB249651CA4F}"/>
              </a:ext>
            </a:extLst>
          </p:cNvPr>
          <p:cNvGrpSpPr/>
          <p:nvPr/>
        </p:nvGrpSpPr>
        <p:grpSpPr>
          <a:xfrm>
            <a:off x="303093" y="7402051"/>
            <a:ext cx="659859" cy="692401"/>
            <a:chOff x="0" y="1838262"/>
            <a:chExt cx="744869" cy="723435"/>
          </a:xfrm>
        </p:grpSpPr>
        <p:sp>
          <p:nvSpPr>
            <p:cNvPr id="22" name="Freeform 8">
              <a:extLst>
                <a:ext uri="{FF2B5EF4-FFF2-40B4-BE49-F238E27FC236}">
                  <a16:creationId xmlns:a16="http://schemas.microsoft.com/office/drawing/2014/main" id="{86DD6476-3BAC-5415-03EC-FC935C51BEBF}"/>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23" name="TextBox 49">
              <a:extLst>
                <a:ext uri="{FF2B5EF4-FFF2-40B4-BE49-F238E27FC236}">
                  <a16:creationId xmlns:a16="http://schemas.microsoft.com/office/drawing/2014/main" id="{8B9327AC-D110-C48E-4C1A-3B4DC7F0D533}"/>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4</a:t>
              </a:r>
              <a:endParaRPr lang="en-US" sz="3600" dirty="0">
                <a:solidFill>
                  <a:srgbClr val="000000"/>
                </a:solidFill>
                <a:latin typeface="Calibri"/>
              </a:endParaRPr>
            </a:p>
          </p:txBody>
        </p:sp>
      </p:grpSp>
      <p:sp>
        <p:nvSpPr>
          <p:cNvPr id="24" name="Metin kutusu 23">
            <a:extLst>
              <a:ext uri="{FF2B5EF4-FFF2-40B4-BE49-F238E27FC236}">
                <a16:creationId xmlns:a16="http://schemas.microsoft.com/office/drawing/2014/main" id="{21ADB1F8-36EB-296F-FCA8-83895B675274}"/>
              </a:ext>
            </a:extLst>
          </p:cNvPr>
          <p:cNvSpPr txBox="1"/>
          <p:nvPr/>
        </p:nvSpPr>
        <p:spPr>
          <a:xfrm>
            <a:off x="797202" y="7788504"/>
            <a:ext cx="13364322" cy="584775"/>
          </a:xfrm>
          <a:prstGeom prst="rect">
            <a:avLst/>
          </a:prstGeom>
          <a:noFill/>
        </p:spPr>
        <p:txBody>
          <a:bodyPr wrap="square">
            <a:spAutoFit/>
          </a:bodyPr>
          <a:lstStyle/>
          <a:p>
            <a:r>
              <a:rPr lang="tr-TR" sz="3200" dirty="0"/>
              <a:t> sözlerinden /Allah’ın/ oluşur/vahiy.</a:t>
            </a:r>
          </a:p>
        </p:txBody>
      </p:sp>
      <p:sp>
        <p:nvSpPr>
          <p:cNvPr id="25" name="Dikdörtgen: Köşeleri Yuvarlatılmış 24">
            <a:extLst>
              <a:ext uri="{FF2B5EF4-FFF2-40B4-BE49-F238E27FC236}">
                <a16:creationId xmlns:a16="http://schemas.microsoft.com/office/drawing/2014/main" id="{EF28C1F5-EB12-14AA-94B8-7B4EED1A273B}"/>
              </a:ext>
            </a:extLst>
          </p:cNvPr>
          <p:cNvSpPr/>
          <p:nvPr/>
        </p:nvSpPr>
        <p:spPr>
          <a:xfrm>
            <a:off x="786859" y="8373279"/>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26" name="Metin kutusu 25">
            <a:extLst>
              <a:ext uri="{FF2B5EF4-FFF2-40B4-BE49-F238E27FC236}">
                <a16:creationId xmlns:a16="http://schemas.microsoft.com/office/drawing/2014/main" id="{8AF90E95-00B2-A692-BD1F-B136F49C89A0}"/>
              </a:ext>
            </a:extLst>
          </p:cNvPr>
          <p:cNvSpPr txBox="1"/>
          <p:nvPr/>
        </p:nvSpPr>
        <p:spPr>
          <a:xfrm>
            <a:off x="962952" y="113741"/>
            <a:ext cx="10363200" cy="646331"/>
          </a:xfrm>
          <a:prstGeom prst="rect">
            <a:avLst/>
          </a:prstGeom>
          <a:noFill/>
        </p:spPr>
        <p:txBody>
          <a:bodyPr wrap="square">
            <a:spAutoFit/>
          </a:bodyPr>
          <a:lstStyle/>
          <a:p>
            <a:r>
              <a:rPr lang="tr-TR" sz="3600" dirty="0"/>
              <a:t>Karışık verilen kelimeleri düzgün bir cümle yapalım.</a:t>
            </a:r>
          </a:p>
        </p:txBody>
      </p:sp>
      <p:sp>
        <p:nvSpPr>
          <p:cNvPr id="27" name="Freeform 35">
            <a:extLst>
              <a:ext uri="{FF2B5EF4-FFF2-40B4-BE49-F238E27FC236}">
                <a16:creationId xmlns:a16="http://schemas.microsoft.com/office/drawing/2014/main" id="{D782FA3D-5756-985D-D983-37ADA4346D17}"/>
              </a:ext>
            </a:extLst>
          </p:cNvPr>
          <p:cNvSpPr/>
          <p:nvPr/>
        </p:nvSpPr>
        <p:spPr>
          <a:xfrm rot="20444029">
            <a:off x="10518128" y="94991"/>
            <a:ext cx="620876" cy="582583"/>
          </a:xfrm>
          <a:custGeom>
            <a:avLst/>
            <a:gdLst/>
            <a:ahLst/>
            <a:cxnLst/>
            <a:rect l="l" t="t" r="r" b="b"/>
            <a:pathLst>
              <a:path w="808968" h="808968">
                <a:moveTo>
                  <a:pt x="0" y="0"/>
                </a:moveTo>
                <a:lnTo>
                  <a:pt x="808968" y="0"/>
                </a:lnTo>
                <a:lnTo>
                  <a:pt x="808968" y="808968"/>
                </a:lnTo>
                <a:lnTo>
                  <a:pt x="0" y="808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tr-TR" sz="1200">
              <a:solidFill>
                <a:prstClr val="black"/>
              </a:solidFill>
              <a:latin typeface="Calibri"/>
            </a:endParaRPr>
          </a:p>
        </p:txBody>
      </p:sp>
      <p:sp>
        <p:nvSpPr>
          <p:cNvPr id="28" name="Metin kutusu 27">
            <a:extLst>
              <a:ext uri="{FF2B5EF4-FFF2-40B4-BE49-F238E27FC236}">
                <a16:creationId xmlns:a16="http://schemas.microsoft.com/office/drawing/2014/main" id="{4AB40305-4BE9-0FB7-AA10-DC454CC61BDB}"/>
              </a:ext>
            </a:extLst>
          </p:cNvPr>
          <p:cNvSpPr txBox="1"/>
          <p:nvPr/>
        </p:nvSpPr>
        <p:spPr>
          <a:xfrm>
            <a:off x="484094" y="1764785"/>
            <a:ext cx="12393706" cy="584775"/>
          </a:xfrm>
          <a:prstGeom prst="rect">
            <a:avLst/>
          </a:prstGeom>
          <a:noFill/>
        </p:spPr>
        <p:txBody>
          <a:bodyPr wrap="square">
            <a:spAutoFit/>
          </a:bodyPr>
          <a:lstStyle/>
          <a:p>
            <a:pPr marL="914400" lvl="1" indent="-457200">
              <a:buFont typeface="Wingdings" panose="05000000000000000000" pitchFamily="2" charset="2"/>
              <a:buChar char="Ø"/>
              <a:defRPr/>
            </a:pPr>
            <a:r>
              <a:rPr lang="tr-TR" sz="3200" dirty="0">
                <a:solidFill>
                  <a:srgbClr val="C00000"/>
                </a:solidFill>
              </a:rPr>
              <a:t>Vahiy, Yüce Allah’ın emirlerini peygamberlere bildirmesidir.</a:t>
            </a:r>
            <a:endParaRPr kumimoji="0" lang="tr-TR"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29" name="Metin kutusu 28">
            <a:extLst>
              <a:ext uri="{FF2B5EF4-FFF2-40B4-BE49-F238E27FC236}">
                <a16:creationId xmlns:a16="http://schemas.microsoft.com/office/drawing/2014/main" id="{FBA73C9D-873C-DC29-CD92-FEF9AA3A9294}"/>
              </a:ext>
            </a:extLst>
          </p:cNvPr>
          <p:cNvSpPr txBox="1"/>
          <p:nvPr/>
        </p:nvSpPr>
        <p:spPr>
          <a:xfrm>
            <a:off x="929569" y="4013894"/>
            <a:ext cx="13364322" cy="584775"/>
          </a:xfrm>
          <a:prstGeom prst="rect">
            <a:avLst/>
          </a:prstGeom>
          <a:noFill/>
        </p:spPr>
        <p:txBody>
          <a:bodyPr wrap="square">
            <a:spAutoFit/>
          </a:bodyPr>
          <a:lstStyle/>
          <a:p>
            <a:pPr marL="457200" indent="-457200">
              <a:buFont typeface="Wingdings" panose="05000000000000000000" pitchFamily="2" charset="2"/>
              <a:buChar char="Ø"/>
            </a:pPr>
            <a:r>
              <a:rPr lang="tr-TR" sz="3200" dirty="0">
                <a:solidFill>
                  <a:srgbClr val="C00000"/>
                </a:solidFill>
              </a:rPr>
              <a:t>Vahiy Allah'ın mesajlarını peygamberlere iletmesidir.</a:t>
            </a:r>
            <a:endParaRPr lang="tr-TR" sz="3200" dirty="0"/>
          </a:p>
        </p:txBody>
      </p:sp>
      <p:sp>
        <p:nvSpPr>
          <p:cNvPr id="30" name="Metin kutusu 29">
            <a:extLst>
              <a:ext uri="{FF2B5EF4-FFF2-40B4-BE49-F238E27FC236}">
                <a16:creationId xmlns:a16="http://schemas.microsoft.com/office/drawing/2014/main" id="{EC665DF3-05D7-1B6A-A645-E06820A3A0B0}"/>
              </a:ext>
            </a:extLst>
          </p:cNvPr>
          <p:cNvSpPr txBox="1"/>
          <p:nvPr/>
        </p:nvSpPr>
        <p:spPr>
          <a:xfrm>
            <a:off x="415246" y="6397087"/>
            <a:ext cx="12315654" cy="584775"/>
          </a:xfrm>
          <a:prstGeom prst="rect">
            <a:avLst/>
          </a:prstGeom>
          <a:noFill/>
        </p:spPr>
        <p:txBody>
          <a:bodyPr wrap="square">
            <a:spAutoFit/>
          </a:bodyPr>
          <a:lstStyle/>
          <a:p>
            <a:pPr marL="914400" lvl="1" indent="-457200">
              <a:buFont typeface="Wingdings" panose="05000000000000000000" pitchFamily="2" charset="2"/>
              <a:buChar char="Ø"/>
            </a:pPr>
            <a:r>
              <a:rPr lang="tr-TR" sz="3200" dirty="0">
                <a:solidFill>
                  <a:srgbClr val="C00000"/>
                </a:solidFill>
              </a:rPr>
              <a:t>Vahiy Allah'ın emri ve yasaklarını peygamberlerine ulaştırmasıdır.</a:t>
            </a:r>
          </a:p>
        </p:txBody>
      </p:sp>
      <p:sp>
        <p:nvSpPr>
          <p:cNvPr id="31" name="Metin kutusu 30">
            <a:extLst>
              <a:ext uri="{FF2B5EF4-FFF2-40B4-BE49-F238E27FC236}">
                <a16:creationId xmlns:a16="http://schemas.microsoft.com/office/drawing/2014/main" id="{D895B0F8-6A9A-9695-8C17-EC2945663425}"/>
              </a:ext>
            </a:extLst>
          </p:cNvPr>
          <p:cNvSpPr txBox="1"/>
          <p:nvPr/>
        </p:nvSpPr>
        <p:spPr>
          <a:xfrm>
            <a:off x="468963" y="8563803"/>
            <a:ext cx="11277600" cy="584775"/>
          </a:xfrm>
          <a:prstGeom prst="rect">
            <a:avLst/>
          </a:prstGeom>
          <a:noFill/>
        </p:spPr>
        <p:txBody>
          <a:bodyPr wrap="square">
            <a:spAutoFit/>
          </a:bodyPr>
          <a:lstStyle/>
          <a:p>
            <a:pPr marL="914400" lvl="1" indent="-457200">
              <a:buFont typeface="Wingdings" panose="05000000000000000000" pitchFamily="2" charset="2"/>
              <a:buChar char="Ø"/>
              <a:defRPr/>
            </a:pPr>
            <a:r>
              <a:rPr lang="tr-TR" sz="3200" dirty="0">
                <a:solidFill>
                  <a:srgbClr val="C00000"/>
                </a:solidFill>
              </a:rPr>
              <a:t>Vahiy Allah'ın sözlerinden oluşur.</a:t>
            </a:r>
            <a:endParaRPr kumimoji="0" lang="tr-TR" sz="3200" b="0" i="0" u="none" strike="noStrike" kern="1200" cap="none" spc="0" normalizeH="0" baseline="0" noProof="0" dirty="0">
              <a:ln>
                <a:noFill/>
              </a:ln>
              <a:solidFill>
                <a:srgbClr val="C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5114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96C27180-E2CE-46B6-B4AC-7819C86E295E}"/>
  <p:tag name="ISPRING_RESOURCE_FOLDER" val="C:\Users\Monster\Downloads\Vahiy\"/>
  <p:tag name="ISPRING_PRESENTATION_PATH" val="C:\Users\Monster\Downloads\Vahiy.pptx"/>
  <p:tag name="ISPRING_PROJECT_VERSION" val="9.3"/>
  <p:tag name="ISPRING_PROJECT_FOLDER_UPDATED" val="1"/>
  <p:tag name="ISPRING_SCREEN_RECS_UPDATED" val="C:\Users\Monster\Downloads\Vahiy\"/>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markerTool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C_MENU_OFF&quot;:&quot;Off&quot;,&quot;PB_CC_MENU_ON&quot;:&quot;On&quot;,&quot;PB_CC_MENU_TITLE&quot;:&quot;Notes&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false,&quot;texts&quot;:[&quot;DT_COMPANY_WEBSITE&quot;,&quot;DT_COURSE_TITLE&quot;,&quot;DT_SLIDE_TITLE&quot;,&quot;DT_SLIDE_NOTES_TEXT&quot;,&quot;DT_SLIDE_TEXT&quot;,&quot;DT_HYPERLINK_TOOLTIP&quot;]},&quot;resources&quot;:{&quot;attachments&quot;:fals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Drawing&quot;,&quot;Pen&quot;,&quot;Highlighter&quot;,&quot;Eraser&quot;,&quot;Erase all&quot;,&quot;Finish drawing&quot;,&quot;Slides&quot;,&quot;Outline&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Drawing&quot;,&quot;Pen&quot;,&quot;Highlighter&quot;,&quot;Eraser&quot;,&quot;Erase all&quot;,&quot;Finish drawing&quot;,&quot;Slides&quot;,&quot;Outline&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Drawing&quot;,&quot;Pen&quot;,&quot;Highlighter&quot;,&quot;Eraser&quot;,&quot;Erase all&quot;,&quot;Finish drawing&quot;,&quot;Slides&quot;,&quot;Outline&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Drawing&quot;,&quot;Pen&quot;,&quot;Highlighter&quot;,&quot;Eraser&quot;,&quot;Erase all&quot;,&quot;Finish drawing&quot;,&quot;Slides&quot;,&quot;Outline&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Drawing&quot;,&quot;Pen&quot;,&quot;Highlighter&quot;,&quot;Eraser&quot;,&quot;Erase all&quot;,&quot;Finish drawing&quot;,&quot;Slides&quot;,&quot;Outline&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Drawing&quot;,&quot;Pen&quot;,&quot;Highlighter&quot;,&quot;Eraser&quot;,&quot;Erase all&quot;,&quot;Finish drawing&quot;,&quot;Slides&quot;,&quot;Outline&quot;,&quot;Search…&quot;,&quot;in slide&quot;,&quot;Search results&quot;,&quot;No matches found.&quot;,&quot;in notes&quot;,&quot;Cancel&quot;,&quot;Next&quot;,&quot;Full screen&quot;,&quot;Exit full screen&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replay,fullscreen,volumeControl,slideNumber,goToPrev,goToNext&quot;,&quot;playerLayoutHeader&quot;:&quot;markerTool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builtin.lightBlue&quot;,&quot;playerThemeFont&quot;:&quot;Arial&quot;}}}"/>
  <p:tag name="ISPRING-SUITE_ISPRING_CURRENT_PLAYER_ID" val="universal"/>
  <p:tag name="ISPRING_PRESENTATION_COURSE_TITLE" val="6.1.4. Vahiy ve Vahyin Gönderiliş Amacı"/>
  <p:tag name="ISPRING_LMS_API_VERSION" val="SCORM 2004 (4th edition)"/>
  <p:tag name="ISPRING_ULTRA_SCORM_COURSE_ID" val="D57189FC-EB52-4DFD-8E25-6BB20151EEE5"/>
  <p:tag name="ISPRING_CMI5_LAUNCH_METHOD" val="any window"/>
  <p:tag name="İSPRİNGCLOUDFOLDERID" val="1"/>
  <p:tag name="İSPRİNGONLİNEFOLDERID" val="1"/>
  <p:tag name="ISPRING_OUTPUT_FOLDER" val="[[&quot;W\uFFFD\uFFFD{B183E348-C202-44F7-B565-2C1AFCBC22E2}&quot;,&quot;C:\\Users\\Monster\\Desktop\\YENİ SUNULAR\\6.SINIF\\1.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6.1.4. Vahiy ve Vahyin Gönderiliş Amacı"/>
  <p:tag name="ISPRING_FIRST_PUBLISH" val="1"/>
  <p:tag name="ISPRING_SCORM_ENDPOINT" val="&lt;endpoint&gt;&lt;enable&gt;0&lt;/enable&gt;&lt;lrs&gt;https://&lt;/lrs&gt;&lt;auth&gt;0&lt;/auth&gt;&lt;login&gt;&lt;/login&gt;&lt;password&gt;&lt;/password&gt;&lt;key&gt;&lt;/key&gt;&lt;name&gt;&lt;/name&gt;&lt;email&gt;&lt;/email&gt;&lt;/endpoint&gt;&#10;"/>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GENSWF_SLIDE_UID" val="{CC8093B6-4027-4F11-A443-0A3AF7B7CD26}:256"/>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GENSWF_SLIDE_UID" val="{0418D2A3-90BD-491F-A68F-A15107A1CDAE}:257"/>
</p:tagLst>
</file>

<file path=ppt/tags/tag19.xml><?xml version="1.0" encoding="utf-8"?>
<p:tagLst xmlns:a="http://schemas.openxmlformats.org/drawingml/2006/main" xmlns:r="http://schemas.openxmlformats.org/officeDocument/2006/relationships" xmlns:p="http://schemas.openxmlformats.org/presentationml/2006/main">
  <p:tag name="GENSWF_SLIDE_UID" val="{8B677082-43D1-42E2-94F7-5F8F96773FBF}:25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GENSWF_SLIDE_UID" val="{752E42E0-14C5-44B6-A5A5-084F26348925}:259"/>
</p:tagLst>
</file>

<file path=ppt/tags/tag21.xml><?xml version="1.0" encoding="utf-8"?>
<p:tagLst xmlns:a="http://schemas.openxmlformats.org/drawingml/2006/main" xmlns:r="http://schemas.openxmlformats.org/officeDocument/2006/relationships" xmlns:p="http://schemas.openxmlformats.org/presentationml/2006/main">
  <p:tag name="GENSWF_SLIDE_UID" val="{3872FEF5-B23B-4DDB-82A2-234C2DA99F04}:260"/>
</p:tagLst>
</file>

<file path=ppt/tags/tag22.xml><?xml version="1.0" encoding="utf-8"?>
<p:tagLst xmlns:a="http://schemas.openxmlformats.org/drawingml/2006/main" xmlns:r="http://schemas.openxmlformats.org/officeDocument/2006/relationships" xmlns:p="http://schemas.openxmlformats.org/presentationml/2006/main">
  <p:tag name="GENSWF_SLIDE_TITLE" val="Etkinlik için tıklayınız."/>
  <p:tag name="ISPRING_SLIDE_INDENT_LEVEL" val="0"/>
  <p:tag name="ISPRING_CUSTOM_TIMING_USED" val="0"/>
  <p:tag name="GENSWF_SLIDE_UID" val="{2ADF0508-3197-46FB-A625-E46CD7CDDE1D}:393"/>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GENSWF_SLIDE_UID" val="{71546FCC-A096-4053-A5FE-FCD287D44054}:263"/>
</p:tagLst>
</file>

<file path=ppt/tags/tag24.xml><?xml version="1.0" encoding="utf-8"?>
<p:tagLst xmlns:a="http://schemas.openxmlformats.org/drawingml/2006/main" xmlns:r="http://schemas.openxmlformats.org/officeDocument/2006/relationships" xmlns:p="http://schemas.openxmlformats.org/presentationml/2006/main">
  <p:tag name="GENSWF_SLIDE_UID" val="{7410E2F9-075B-4F5D-8EAD-4CB495624398}:265"/>
</p:tagLst>
</file>

<file path=ppt/tags/tag25.xml><?xml version="1.0" encoding="utf-8"?>
<p:tagLst xmlns:a="http://schemas.openxmlformats.org/drawingml/2006/main" xmlns:r="http://schemas.openxmlformats.org/officeDocument/2006/relationships" xmlns:p="http://schemas.openxmlformats.org/presentationml/2006/main">
  <p:tag name="GENSWF_SLIDE_UID" val="{74B0A690-A41B-4E72-9055-6438AD64C8AF}:264"/>
</p:tagLst>
</file>

<file path=ppt/tags/tag26.xml><?xml version="1.0" encoding="utf-8"?>
<p:tagLst xmlns:a="http://schemas.openxmlformats.org/drawingml/2006/main" xmlns:r="http://schemas.openxmlformats.org/officeDocument/2006/relationships" xmlns:p="http://schemas.openxmlformats.org/presentationml/2006/main">
  <p:tag name="GENSWF_SLIDE_TITLE" val="Etkinlik için tıklayınız."/>
  <p:tag name="ISPRING_SLIDE_INDENT_LEVEL" val="0"/>
  <p:tag name="ISPRING_CUSTOM_TIMING_USED" val="0"/>
  <p:tag name="GENSWF_SLIDE_UID" val="{2ADF0508-3197-46FB-A625-E46CD7CDDE1D}:393"/>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GENSWF_SLIDE_UID" val="{983E0331-B04F-4F09-8D57-531001F4E236}:266"/>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GENSWF_SLIDE_UID" val="{752C8483-7AD9-421C-8587-AF14875008F9}:268"/>
</p:tagLst>
</file>

<file path=ppt/tags/tag29.xml><?xml version="1.0" encoding="utf-8"?>
<p:tagLst xmlns:a="http://schemas.openxmlformats.org/drawingml/2006/main" xmlns:r="http://schemas.openxmlformats.org/officeDocument/2006/relationships" xmlns:p="http://schemas.openxmlformats.org/presentationml/2006/main">
  <p:tag name="GENSWF_SLIDE_UID" val="{65632F24-885E-48E3-ACED-0601F77472DF}:26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GENSWF_SLIDE_UID" val="{0084E2BA-3550-46C7-8D04-92CA9AAE32BA}:270"/>
</p:tagLst>
</file>

<file path=ppt/tags/tag31.xml><?xml version="1.0" encoding="utf-8"?>
<p:tagLst xmlns:a="http://schemas.openxmlformats.org/drawingml/2006/main" xmlns:r="http://schemas.openxmlformats.org/officeDocument/2006/relationships" xmlns:p="http://schemas.openxmlformats.org/presentationml/2006/main">
  <p:tag name="GENSWF_SLIDE_UID" val="{F86871E5-25BC-4498-963B-59509B7B82BF}:399"/>
</p:tagLst>
</file>

<file path=ppt/tags/tag32.xml><?xml version="1.0" encoding="utf-8"?>
<p:tagLst xmlns:a="http://schemas.openxmlformats.org/drawingml/2006/main" xmlns:r="http://schemas.openxmlformats.org/officeDocument/2006/relationships" xmlns:p="http://schemas.openxmlformats.org/presentationml/2006/main">
  <p:tag name="GENSWF_SLIDE_TITLE" val="Video"/>
  <p:tag name="ISPRING_SLIDE_INDENT_LEVEL" val="0"/>
  <p:tag name="ISPRING_CUSTOM_TIMING_USED" val="0"/>
  <p:tag name="GENSWF_SLIDE_UID" val="{F046D548-D8B9-4912-B90B-74507D4AEA5A}:28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GENSWF_SLIDE_TITLE" val="Etkinlik için tıklayınız."/>
  <p:tag name="ISPRING_SLIDE_INDENT_LEVEL" val="0"/>
  <p:tag name="ISPRING_CUSTOM_TIMING_USED" val="0"/>
  <p:tag name="GENSWF_SLIDE_UID" val="{2ADF0508-3197-46FB-A625-E46CD7CDDE1D}:393"/>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UDIO_ID" val="391"/>
  <p:tag name="ARTICULATE_USED_LAYOUT" val="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461</TotalTime>
  <Words>902</Words>
  <Application>Microsoft Office PowerPoint</Application>
  <PresentationFormat>Özel</PresentationFormat>
  <Paragraphs>180</Paragraphs>
  <Slides>21</Slides>
  <Notes>18</Notes>
  <HiddenSlides>0</HiddenSlides>
  <MMClips>1</MMClips>
  <ScaleCrop>false</ScaleCrop>
  <HeadingPairs>
    <vt:vector size="6" baseType="variant">
      <vt:variant>
        <vt:lpstr>Kullanılan Yazı Tipleri</vt:lpstr>
      </vt:variant>
      <vt:variant>
        <vt:i4>18</vt:i4>
      </vt:variant>
      <vt:variant>
        <vt:lpstr>Tema</vt:lpstr>
      </vt:variant>
      <vt:variant>
        <vt:i4>4</vt:i4>
      </vt:variant>
      <vt:variant>
        <vt:lpstr>Slayt Başlıkları</vt:lpstr>
      </vt:variant>
      <vt:variant>
        <vt:i4>21</vt:i4>
      </vt:variant>
    </vt:vector>
  </HeadingPairs>
  <TitlesOfParts>
    <vt:vector size="43" baseType="lpstr">
      <vt:lpstr>Helvetica</vt:lpstr>
      <vt:lpstr>Inter Bold</vt:lpstr>
      <vt:lpstr>Public Sans</vt:lpstr>
      <vt:lpstr>맑은 고딕</vt:lpstr>
      <vt:lpstr>Calibri</vt:lpstr>
      <vt:lpstr>Arial</vt:lpstr>
      <vt:lpstr>Tisa Offc Serif Pro</vt:lpstr>
      <vt:lpstr>Public Sans Bold</vt:lpstr>
      <vt:lpstr>Cascadia Mono</vt:lpstr>
      <vt:lpstr>Wingdings</vt:lpstr>
      <vt:lpstr>League Spartan</vt:lpstr>
      <vt:lpstr>Calibri Light</vt:lpstr>
      <vt:lpstr>Abril Fatface</vt:lpstr>
      <vt:lpstr>Times New Roman</vt:lpstr>
      <vt:lpstr>DejaVu Serif Bold</vt:lpstr>
      <vt:lpstr>Aptos Display</vt:lpstr>
      <vt:lpstr>Aptos</vt:lpstr>
      <vt:lpstr>Agrandir Bold</vt:lpstr>
      <vt:lpstr>Office Theme</vt:lpstr>
      <vt:lpstr>Office Teması</vt:lpstr>
      <vt:lpstr>2_Office Teması</vt:lpstr>
      <vt:lpstr>1_Office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6.1.4. Vahiy ve Vahyin Gönderiliş Amacı</dc:title>
  <cp:lastModifiedBy>Mustafa YILDIRIM</cp:lastModifiedBy>
  <cp:revision>29</cp:revision>
  <dcterms:created xsi:type="dcterms:W3CDTF">2006-08-16T00:00:00Z</dcterms:created>
  <dcterms:modified xsi:type="dcterms:W3CDTF">2024-09-27T12:12:57Z</dcterms:modified>
  <dc:identifier>DAGPpeMoxHE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11ACB1EA-9879-4104-9F95-F9157B9FE66C</vt:lpwstr>
  </property>
  <property fmtid="{D5CDD505-2E9C-101B-9397-08002B2CF9AE}" pid="3" name="ArticulatePath">
    <vt:lpwstr>6.1.4. Vahiy ve Vahyin Gönderiliş Amacı</vt:lpwstr>
  </property>
</Properties>
</file>