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19"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85" r:id="rId18"/>
    <p:sldId id="286" r:id="rId19"/>
    <p:sldId id="287" r:id="rId20"/>
    <p:sldId id="288" r:id="rId21"/>
    <p:sldId id="289" r:id="rId22"/>
    <p:sldId id="290" r:id="rId23"/>
    <p:sldId id="291" r:id="rId24"/>
    <p:sldId id="292" r:id="rId25"/>
    <p:sldId id="293" r:id="rId26"/>
    <p:sldId id="294" r:id="rId27"/>
    <p:sldId id="295" r:id="rId28"/>
    <p:sldId id="296" r:id="rId29"/>
    <p:sldId id="297" r:id="rId30"/>
    <p:sldId id="298" r:id="rId31"/>
    <p:sldId id="299" r:id="rId32"/>
    <p:sldId id="300" r:id="rId33"/>
    <p:sldId id="301" r:id="rId34"/>
    <p:sldId id="302" r:id="rId35"/>
    <p:sldId id="303" r:id="rId36"/>
    <p:sldId id="304" r:id="rId37"/>
    <p:sldId id="305" r:id="rId38"/>
    <p:sldId id="306" r:id="rId39"/>
    <p:sldId id="307" r:id="rId40"/>
    <p:sldId id="308" r:id="rId41"/>
    <p:sldId id="309" r:id="rId42"/>
    <p:sldId id="310" r:id="rId43"/>
    <p:sldId id="311" r:id="rId44"/>
    <p:sldId id="312" r:id="rId45"/>
    <p:sldId id="313" r:id="rId46"/>
    <p:sldId id="271" r:id="rId47"/>
    <p:sldId id="314" r:id="rId48"/>
    <p:sldId id="272" r:id="rId49"/>
    <p:sldId id="316" r:id="rId50"/>
    <p:sldId id="317" r:id="rId51"/>
    <p:sldId id="318" r:id="rId52"/>
    <p:sldId id="315" r:id="rId5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1" d="100"/>
          <a:sy n="61" d="100"/>
        </p:scale>
        <p:origin x="-672"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20.07.2015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20.07.2015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20.07.2015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20.07.2015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20.07.2015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20.07.2015</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20.07.2015</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20.07.2015</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20.07.2015</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20.07.2015</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20.07.2015</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000" r="-1000" b="-2000"/>
          </a:stretch>
        </a:blipFill>
        <a:effectLst/>
      </p:bgPr>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20.07.2015</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357158" y="428604"/>
            <a:ext cx="7286676" cy="1470025"/>
          </a:xfrm>
        </p:spPr>
        <p:style>
          <a:lnRef idx="0">
            <a:schemeClr val="accent4"/>
          </a:lnRef>
          <a:fillRef idx="3">
            <a:schemeClr val="accent4"/>
          </a:fillRef>
          <a:effectRef idx="3">
            <a:schemeClr val="accent4"/>
          </a:effectRef>
          <a:fontRef idx="minor">
            <a:schemeClr val="lt1"/>
          </a:fontRef>
        </p:style>
        <p:txBody>
          <a:bodyPr/>
          <a:lstStyle/>
          <a:p>
            <a:r>
              <a:rPr lang="tr-TR" dirty="0" smtClean="0"/>
              <a:t>3. MELEKLERE İNANIYORUM</a:t>
            </a:r>
            <a:endParaRPr lang="tr-TR" dirty="0"/>
          </a:p>
        </p:txBody>
      </p:sp>
      <p:pic>
        <p:nvPicPr>
          <p:cNvPr id="53250" name="Picture 2" descr="meleklere iman ile ilgili görsel sonucu"/>
          <p:cNvPicPr>
            <a:picLocks noChangeAspect="1" noChangeArrowheads="1"/>
          </p:cNvPicPr>
          <p:nvPr/>
        </p:nvPicPr>
        <p:blipFill>
          <a:blip r:embed="rId2"/>
          <a:srcRect/>
          <a:stretch>
            <a:fillRect/>
          </a:stretch>
        </p:blipFill>
        <p:spPr bwMode="auto">
          <a:xfrm>
            <a:off x="714348" y="2143116"/>
            <a:ext cx="7429552" cy="4143404"/>
          </a:xfrm>
          <a:prstGeom prst="rect">
            <a:avLst/>
          </a:prstGeom>
          <a:noFill/>
        </p:spPr>
      </p:pic>
    </p:spTree>
  </p:cSld>
  <p:clrMapOvr>
    <a:masterClrMapping/>
  </p:clrMapOvr>
  <p:transition advClick="0" advTm="800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571472" y="1071546"/>
            <a:ext cx="5857916" cy="4756173"/>
          </a:xfrm>
        </p:spPr>
        <p:txBody>
          <a:bodyPr>
            <a:normAutofit/>
          </a:bodyPr>
          <a:lstStyle/>
          <a:p>
            <a:pPr algn="l"/>
            <a:r>
              <a:rPr lang="tr-TR" sz="3200" dirty="0" smtClean="0"/>
              <a:t>3- Melekler çok güçlü ve çok hızlı varlıklardır. Allah’ın emriyle bir anda yerleri ve gökleri dolaşacak</a:t>
            </a:r>
            <a:br>
              <a:rPr lang="tr-TR" sz="3200" dirty="0" smtClean="0"/>
            </a:br>
            <a:r>
              <a:rPr lang="tr-TR" sz="3200" dirty="0" smtClean="0"/>
              <a:t>yetenektedirler. Kur’an-ı Kerim bu özelliğe şöyle dikkat çeker: </a:t>
            </a:r>
            <a:r>
              <a:rPr lang="tr-TR" sz="3200" b="1" dirty="0" smtClean="0"/>
              <a:t>“Melekler ve Ruh (Cebrail) oraya</a:t>
            </a:r>
            <a:br>
              <a:rPr lang="tr-TR" sz="3200" b="1" dirty="0" smtClean="0"/>
            </a:br>
            <a:r>
              <a:rPr lang="tr-TR" sz="3200" b="1" dirty="0" smtClean="0"/>
              <a:t>miktarı (dünya senesi ile) elli bin yıl olan bir günde yükselip çıkar.”</a:t>
            </a:r>
            <a:endParaRPr lang="tr-TR" sz="3200" b="1" dirty="0"/>
          </a:p>
        </p:txBody>
      </p:sp>
      <p:pic>
        <p:nvPicPr>
          <p:cNvPr id="45058" name="Picture 2" descr="meleklere iman ile ilgili görsel sonucu"/>
          <p:cNvPicPr>
            <a:picLocks noChangeAspect="1" noChangeArrowheads="1"/>
          </p:cNvPicPr>
          <p:nvPr/>
        </p:nvPicPr>
        <p:blipFill>
          <a:blip r:embed="rId2"/>
          <a:srcRect/>
          <a:stretch>
            <a:fillRect/>
          </a:stretch>
        </p:blipFill>
        <p:spPr bwMode="auto">
          <a:xfrm>
            <a:off x="6429388" y="2714620"/>
            <a:ext cx="1990725" cy="2295526"/>
          </a:xfrm>
          <a:prstGeom prst="rect">
            <a:avLst/>
          </a:prstGeom>
          <a:noFill/>
        </p:spPr>
      </p:pic>
    </p:spTree>
  </p:cSld>
  <p:clrMapOvr>
    <a:masterClrMapping/>
  </p:clrMapOvr>
  <p:transition advClick="0" advTm="8000"/>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42910" y="4000504"/>
            <a:ext cx="7286676" cy="1470025"/>
          </a:xfrm>
        </p:spPr>
        <p:txBody>
          <a:bodyPr>
            <a:normAutofit/>
          </a:bodyPr>
          <a:lstStyle/>
          <a:p>
            <a:pPr algn="l"/>
            <a:r>
              <a:rPr lang="tr-TR" sz="3200" dirty="0" smtClean="0"/>
              <a:t>4- Melekler gözle görülmezler. Gözlerimiz onları görme yeteneğiyle yaratılmamıştır.</a:t>
            </a:r>
            <a:endParaRPr lang="tr-TR" sz="3200" dirty="0"/>
          </a:p>
        </p:txBody>
      </p:sp>
      <p:pic>
        <p:nvPicPr>
          <p:cNvPr id="44034" name="Picture 2" descr="meleklere iman ile ilgili görsel sonucu"/>
          <p:cNvPicPr>
            <a:picLocks noChangeAspect="1" noChangeArrowheads="1"/>
          </p:cNvPicPr>
          <p:nvPr/>
        </p:nvPicPr>
        <p:blipFill>
          <a:blip r:embed="rId2"/>
          <a:srcRect/>
          <a:stretch>
            <a:fillRect/>
          </a:stretch>
        </p:blipFill>
        <p:spPr bwMode="auto">
          <a:xfrm>
            <a:off x="1928794" y="1214422"/>
            <a:ext cx="5233074" cy="2214578"/>
          </a:xfrm>
          <a:prstGeom prst="rect">
            <a:avLst/>
          </a:prstGeom>
          <a:noFill/>
        </p:spPr>
      </p:pic>
    </p:spTree>
  </p:cSld>
  <p:clrMapOvr>
    <a:masterClrMapping/>
  </p:clrMapOvr>
  <p:transition advClick="0" advTm="8000"/>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571472" y="3429000"/>
            <a:ext cx="7286676" cy="2970223"/>
          </a:xfrm>
        </p:spPr>
        <p:txBody>
          <a:bodyPr>
            <a:normAutofit fontScale="90000"/>
          </a:bodyPr>
          <a:lstStyle/>
          <a:p>
            <a:pPr algn="l"/>
            <a:r>
              <a:rPr lang="tr-TR" sz="3200" dirty="0" smtClean="0"/>
              <a:t>5- Melekler, Allah’ın emriyle farklı şekillere girebilirler. Örneğin Cebrail çeşitli zamanlarda </a:t>
            </a:r>
            <a:r>
              <a:rPr lang="tr-TR" sz="3200" dirty="0" err="1" smtClean="0"/>
              <a:t>Hz.Peygamber’e</a:t>
            </a:r>
            <a:r>
              <a:rPr lang="tr-TR" sz="3200" dirty="0" smtClean="0"/>
              <a:t> insan şeklinde görünmüştür. Kur’an-ı Kerim’de Hz. İbrahim ve Hz. İsa’ya da insan şeklinde melekler gönderildiği ifade edilmiştir.</a:t>
            </a:r>
            <a:endParaRPr lang="tr-TR" sz="3200" dirty="0"/>
          </a:p>
        </p:txBody>
      </p:sp>
      <p:pic>
        <p:nvPicPr>
          <p:cNvPr id="43010" name="Picture 2" descr="meleklere iman ile ilgili görsel sonucu"/>
          <p:cNvPicPr>
            <a:picLocks noChangeAspect="1" noChangeArrowheads="1"/>
          </p:cNvPicPr>
          <p:nvPr/>
        </p:nvPicPr>
        <p:blipFill>
          <a:blip r:embed="rId2"/>
          <a:srcRect/>
          <a:stretch>
            <a:fillRect/>
          </a:stretch>
        </p:blipFill>
        <p:spPr bwMode="auto">
          <a:xfrm>
            <a:off x="1857356" y="642918"/>
            <a:ext cx="3571900" cy="2724096"/>
          </a:xfrm>
          <a:prstGeom prst="rect">
            <a:avLst/>
          </a:prstGeom>
          <a:noFill/>
        </p:spPr>
      </p:pic>
    </p:spTree>
  </p:cSld>
  <p:clrMapOvr>
    <a:masterClrMapping/>
  </p:clrMapOvr>
  <p:transition advClick="0" advTm="8000"/>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571472" y="1285860"/>
            <a:ext cx="8143932" cy="4541859"/>
          </a:xfrm>
        </p:spPr>
        <p:txBody>
          <a:bodyPr>
            <a:normAutofit/>
          </a:bodyPr>
          <a:lstStyle/>
          <a:p>
            <a:pPr algn="l"/>
            <a:r>
              <a:rPr lang="tr-TR" sz="3200" dirty="0" smtClean="0"/>
              <a:t>6- Melekler </a:t>
            </a:r>
            <a:r>
              <a:rPr lang="tr-TR" sz="3200" dirty="0" err="1" smtClean="0"/>
              <a:t>gaybı</a:t>
            </a:r>
            <a:r>
              <a:rPr lang="tr-TR" sz="3200" dirty="0" smtClean="0"/>
              <a:t> bilemezler. Ancak Allah tarafından kendilerine </a:t>
            </a:r>
            <a:r>
              <a:rPr lang="tr-TR" sz="3200" dirty="0" err="1" smtClean="0"/>
              <a:t>gaybla</a:t>
            </a:r>
            <a:r>
              <a:rPr lang="tr-TR" sz="3200" dirty="0" smtClean="0"/>
              <a:t> ilgili ne öğretilmişse yalnız onu bilirler. Kur’an-ı Kerim’de Hz. Âdem’in yaratılış hikâyesinin anlatıldığı ayetlerde bu özellik şöyle ifade edilir: “Melekler, “</a:t>
            </a:r>
            <a:r>
              <a:rPr lang="tr-TR" sz="3200" dirty="0" err="1" smtClean="0"/>
              <a:t>Yâ</a:t>
            </a:r>
            <a:r>
              <a:rPr lang="tr-TR" sz="3200" dirty="0" smtClean="0"/>
              <a:t> Rabbi! Sen ne yücesin ki, senin bize öğrettiklerinden başka biz bir şey bilmeyiz. Şüphesiz </a:t>
            </a:r>
            <a:r>
              <a:rPr lang="tr-TR" sz="3200" dirty="0" err="1" smtClean="0"/>
              <a:t>alîm</a:t>
            </a:r>
            <a:r>
              <a:rPr lang="tr-TR" sz="3200" dirty="0" smtClean="0"/>
              <a:t> ve hakîm olan yalnız sensin” dediler.”</a:t>
            </a:r>
            <a:endParaRPr lang="tr-TR" sz="3200" dirty="0"/>
          </a:p>
        </p:txBody>
      </p:sp>
    </p:spTree>
  </p:cSld>
  <p:clrMapOvr>
    <a:masterClrMapping/>
  </p:clrMapOvr>
  <p:transition advClick="0" advTm="8000"/>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500034" y="1643050"/>
            <a:ext cx="8143932" cy="4756173"/>
          </a:xfrm>
        </p:spPr>
        <p:txBody>
          <a:bodyPr>
            <a:normAutofit/>
          </a:bodyPr>
          <a:lstStyle/>
          <a:p>
            <a:pPr algn="l"/>
            <a:r>
              <a:rPr lang="tr-TR" sz="3200" b="1" dirty="0" smtClean="0"/>
              <a:t>7- </a:t>
            </a:r>
            <a:r>
              <a:rPr lang="tr-TR" sz="3200" dirty="0" smtClean="0"/>
              <a:t>Melekler Allah’a karşı çıkmazlar. Hangi iş için yaratılmışlarsa o işi yaparlar. Allah bu </a:t>
            </a:r>
            <a:r>
              <a:rPr lang="tr-TR" sz="3200" dirty="0" err="1" smtClean="0"/>
              <a:t>konudaşöyle</a:t>
            </a:r>
            <a:r>
              <a:rPr lang="tr-TR" sz="3200" dirty="0" smtClean="0"/>
              <a:t> ayetler göndermiştir: </a:t>
            </a:r>
            <a:br>
              <a:rPr lang="tr-TR" sz="3200" dirty="0" smtClean="0"/>
            </a:br>
            <a:r>
              <a:rPr lang="tr-TR" sz="3200" b="1" dirty="0" smtClean="0"/>
              <a:t>“Çünkü onlar Rablerinden korkarlar ve kendilerine ne emredilmişse onu yaparlar.” </a:t>
            </a:r>
            <a:br>
              <a:rPr lang="tr-TR" sz="3200" b="1" dirty="0" smtClean="0"/>
            </a:br>
            <a:r>
              <a:rPr lang="tr-TR" sz="3200" b="1" dirty="0" smtClean="0"/>
              <a:t/>
            </a:r>
            <a:br>
              <a:rPr lang="tr-TR" sz="3200" b="1" dirty="0" smtClean="0"/>
            </a:br>
            <a:r>
              <a:rPr lang="tr-TR" sz="3200" b="1" dirty="0" smtClean="0"/>
              <a:t>“…Allah’ın kendilerine verdiği emirlere karşı gelmeyen ve kendilerine emredilen her şeyi yapan melekleri vardır.”</a:t>
            </a:r>
            <a:endParaRPr lang="tr-TR" sz="3200" dirty="0"/>
          </a:p>
        </p:txBody>
      </p:sp>
      <p:pic>
        <p:nvPicPr>
          <p:cNvPr id="40962" name="Picture 2" descr="meleklere iman ile ilgili görsel sonucu"/>
          <p:cNvPicPr>
            <a:picLocks noChangeAspect="1" noChangeArrowheads="1"/>
          </p:cNvPicPr>
          <p:nvPr/>
        </p:nvPicPr>
        <p:blipFill>
          <a:blip r:embed="rId2"/>
          <a:srcRect/>
          <a:stretch>
            <a:fillRect/>
          </a:stretch>
        </p:blipFill>
        <p:spPr bwMode="auto">
          <a:xfrm>
            <a:off x="357158" y="428604"/>
            <a:ext cx="3286125" cy="1390651"/>
          </a:xfrm>
          <a:prstGeom prst="rect">
            <a:avLst/>
          </a:prstGeom>
          <a:noFill/>
        </p:spPr>
      </p:pic>
    </p:spTree>
  </p:cSld>
  <p:clrMapOvr>
    <a:masterClrMapping/>
  </p:clrMapOvr>
  <p:transition advClick="0" advTm="8000"/>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571472" y="4357694"/>
            <a:ext cx="7286676" cy="1470025"/>
          </a:xfrm>
        </p:spPr>
        <p:txBody>
          <a:bodyPr>
            <a:normAutofit/>
          </a:bodyPr>
          <a:lstStyle/>
          <a:p>
            <a:pPr algn="l"/>
            <a:r>
              <a:rPr lang="tr-TR" sz="3200" dirty="0" smtClean="0"/>
              <a:t>8. Tüm meleklerin Allah’ı tespih, </a:t>
            </a:r>
            <a:r>
              <a:rPr lang="tr-TR" sz="3200" dirty="0" err="1" smtClean="0"/>
              <a:t>hamd</a:t>
            </a:r>
            <a:r>
              <a:rPr lang="tr-TR" sz="3200" dirty="0" smtClean="0"/>
              <a:t> etme, kulluk etme gibi görevleri bulunur.</a:t>
            </a:r>
            <a:endParaRPr lang="tr-TR" sz="3200" dirty="0"/>
          </a:p>
        </p:txBody>
      </p:sp>
      <p:pic>
        <p:nvPicPr>
          <p:cNvPr id="39938" name="Picture 2" descr="meleklere iman ile ilgili görsel sonucu"/>
          <p:cNvPicPr>
            <a:picLocks noChangeAspect="1" noChangeArrowheads="1"/>
          </p:cNvPicPr>
          <p:nvPr/>
        </p:nvPicPr>
        <p:blipFill>
          <a:blip r:embed="rId2"/>
          <a:srcRect/>
          <a:stretch>
            <a:fillRect/>
          </a:stretch>
        </p:blipFill>
        <p:spPr bwMode="auto">
          <a:xfrm>
            <a:off x="1428728" y="1357298"/>
            <a:ext cx="5286412" cy="2643206"/>
          </a:xfrm>
          <a:prstGeom prst="rect">
            <a:avLst/>
          </a:prstGeom>
          <a:noFill/>
        </p:spPr>
      </p:pic>
    </p:spTree>
  </p:cSld>
  <p:clrMapOvr>
    <a:masterClrMapping/>
  </p:clrMapOvr>
  <p:transition advClick="0" advTm="8000"/>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571472" y="642918"/>
            <a:ext cx="7286676" cy="5184801"/>
          </a:xfrm>
        </p:spPr>
        <p:txBody>
          <a:bodyPr>
            <a:normAutofit fontScale="90000"/>
          </a:bodyPr>
          <a:lstStyle/>
          <a:p>
            <a:pPr algn="l"/>
            <a:r>
              <a:rPr lang="tr-TR" sz="3200" dirty="0" smtClean="0"/>
              <a:t>Meleklerin içerisinde özel görevleri olan melekler de vardır. Kur’an-ı Kerim’de bu görevlerden bazıları şöyle ifade edilir:</a:t>
            </a:r>
            <a:br>
              <a:rPr lang="tr-TR" sz="3200" dirty="0" smtClean="0"/>
            </a:br>
            <a:r>
              <a:rPr lang="tr-TR" sz="3200" dirty="0" smtClean="0"/>
              <a:t>Arş’ı taşıyanlar ve onun çevresinde bulunanlar (melekler) Rablerini </a:t>
            </a:r>
            <a:r>
              <a:rPr lang="tr-TR" sz="3200" dirty="0" err="1" smtClean="0"/>
              <a:t>hamd</a:t>
            </a:r>
            <a:r>
              <a:rPr lang="tr-TR" sz="3200" dirty="0" smtClean="0"/>
              <a:t> ederek tespih</a:t>
            </a:r>
            <a:br>
              <a:rPr lang="tr-TR" sz="3200" dirty="0" smtClean="0"/>
            </a:br>
            <a:r>
              <a:rPr lang="tr-TR" sz="3200" dirty="0" smtClean="0"/>
              <a:t>ederler, ona inanırlar ve inananlar için (şöyle diyerek) bağışlanma dilerler: </a:t>
            </a:r>
            <a:r>
              <a:rPr lang="tr-TR" sz="3200" b="1" dirty="0" smtClean="0"/>
              <a:t>“Ey Rabbimiz!</a:t>
            </a:r>
            <a:br>
              <a:rPr lang="tr-TR" sz="3200" b="1" dirty="0" smtClean="0"/>
            </a:br>
            <a:r>
              <a:rPr lang="tr-TR" sz="3200" b="1" dirty="0" smtClean="0"/>
              <a:t>Senin rahmetin ve ilmin her şeyi kuşatmıştır. O halde tövbe eden ve senin yoluna uyanları</a:t>
            </a:r>
            <a:br>
              <a:rPr lang="tr-TR" sz="3200" b="1" dirty="0" smtClean="0"/>
            </a:br>
            <a:r>
              <a:rPr lang="tr-TR" sz="3200" b="1" dirty="0" smtClean="0"/>
              <a:t>bağışla ve onları cehennem </a:t>
            </a:r>
            <a:r>
              <a:rPr lang="tr-TR" sz="3200" b="1" dirty="0" err="1" smtClean="0"/>
              <a:t>azâbından</a:t>
            </a:r>
            <a:r>
              <a:rPr lang="tr-TR" sz="3200" b="1" dirty="0" smtClean="0"/>
              <a:t> koru.” </a:t>
            </a:r>
            <a:r>
              <a:rPr lang="tr-TR" sz="3200" dirty="0" smtClean="0"/>
              <a:t>(Mümin suresi, 7. ayet)</a:t>
            </a:r>
            <a:endParaRPr lang="tr-TR" sz="3200" dirty="0"/>
          </a:p>
        </p:txBody>
      </p:sp>
    </p:spTree>
  </p:cSld>
  <p:clrMapOvr>
    <a:masterClrMapping/>
  </p:clrMapOvr>
  <p:transition advClick="0" advTm="8000"/>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357158" y="357167"/>
            <a:ext cx="6715172" cy="785817"/>
          </a:xfrm>
        </p:spPr>
        <p:style>
          <a:lnRef idx="1">
            <a:schemeClr val="accent6"/>
          </a:lnRef>
          <a:fillRef idx="2">
            <a:schemeClr val="accent6"/>
          </a:fillRef>
          <a:effectRef idx="1">
            <a:schemeClr val="accent6"/>
          </a:effectRef>
          <a:fontRef idx="minor">
            <a:schemeClr val="dk1"/>
          </a:fontRef>
        </p:style>
        <p:txBody>
          <a:bodyPr/>
          <a:lstStyle/>
          <a:p>
            <a:r>
              <a:rPr lang="tr-TR" b="1" dirty="0" smtClean="0"/>
              <a:t>MELEKLERİN YARATILIŞI:</a:t>
            </a:r>
            <a:endParaRPr lang="tr-TR" dirty="0"/>
          </a:p>
        </p:txBody>
      </p:sp>
      <p:sp>
        <p:nvSpPr>
          <p:cNvPr id="4" name="3 Metin kutusu"/>
          <p:cNvSpPr txBox="1"/>
          <p:nvPr/>
        </p:nvSpPr>
        <p:spPr>
          <a:xfrm>
            <a:off x="285720" y="2357430"/>
            <a:ext cx="7715304" cy="1569660"/>
          </a:xfrm>
          <a:prstGeom prst="rect">
            <a:avLst/>
          </a:prstGeom>
        </p:spPr>
        <p:style>
          <a:lnRef idx="3">
            <a:schemeClr val="lt1"/>
          </a:lnRef>
          <a:fillRef idx="1">
            <a:schemeClr val="accent4"/>
          </a:fillRef>
          <a:effectRef idx="1">
            <a:schemeClr val="accent4"/>
          </a:effectRef>
          <a:fontRef idx="minor">
            <a:schemeClr val="lt1"/>
          </a:fontRef>
        </p:style>
        <p:txBody>
          <a:bodyPr wrap="square" rtlCol="0">
            <a:spAutoFit/>
          </a:bodyPr>
          <a:lstStyle/>
          <a:p>
            <a:r>
              <a:rPr lang="tr-TR" sz="3200" dirty="0" smtClean="0"/>
              <a:t> Melekler, nurdan yaratılmışlardır. Yemezler, içmezler, uyumazlar. </a:t>
            </a:r>
            <a:r>
              <a:rPr lang="tr-TR" sz="3200" dirty="0" err="1" smtClean="0"/>
              <a:t>Cenab</a:t>
            </a:r>
            <a:r>
              <a:rPr lang="tr-TR" sz="3200" dirty="0" smtClean="0"/>
              <a:t>-ı Allah’a ibadet ve itaat ederler.</a:t>
            </a:r>
          </a:p>
        </p:txBody>
      </p:sp>
      <p:sp>
        <p:nvSpPr>
          <p:cNvPr id="5" name="4 Dikdörtgen"/>
          <p:cNvSpPr/>
          <p:nvPr/>
        </p:nvSpPr>
        <p:spPr>
          <a:xfrm>
            <a:off x="285720" y="1571612"/>
            <a:ext cx="4524572" cy="584775"/>
          </a:xfrm>
          <a:prstGeom prst="rect">
            <a:avLst/>
          </a:prstGeom>
        </p:spPr>
        <p:style>
          <a:lnRef idx="3">
            <a:schemeClr val="lt1"/>
          </a:lnRef>
          <a:fillRef idx="1">
            <a:schemeClr val="accent2"/>
          </a:fillRef>
          <a:effectRef idx="1">
            <a:schemeClr val="accent2"/>
          </a:effectRef>
          <a:fontRef idx="minor">
            <a:schemeClr val="lt1"/>
          </a:fontRef>
        </p:style>
        <p:txBody>
          <a:bodyPr wrap="none">
            <a:spAutoFit/>
          </a:bodyPr>
          <a:lstStyle/>
          <a:p>
            <a:r>
              <a:rPr lang="tr-TR" sz="3200" b="1" dirty="0" smtClean="0"/>
              <a:t>a)     Meleklerin mahiyeti:</a:t>
            </a:r>
            <a:endParaRPr lang="tr-TR" sz="3200" dirty="0" smtClean="0"/>
          </a:p>
        </p:txBody>
      </p:sp>
      <p:sp>
        <p:nvSpPr>
          <p:cNvPr id="6" name="5 Dikdörtgen"/>
          <p:cNvSpPr/>
          <p:nvPr/>
        </p:nvSpPr>
        <p:spPr>
          <a:xfrm>
            <a:off x="285720" y="4286256"/>
            <a:ext cx="8215370" cy="1569660"/>
          </a:xfrm>
          <a:prstGeom prst="rect">
            <a:avLst/>
          </a:prstGeom>
        </p:spPr>
        <p:style>
          <a:lnRef idx="1">
            <a:schemeClr val="accent3"/>
          </a:lnRef>
          <a:fillRef idx="3">
            <a:schemeClr val="accent3"/>
          </a:fillRef>
          <a:effectRef idx="2">
            <a:schemeClr val="accent3"/>
          </a:effectRef>
          <a:fontRef idx="minor">
            <a:schemeClr val="lt1"/>
          </a:fontRef>
        </p:style>
        <p:txBody>
          <a:bodyPr wrap="square">
            <a:spAutoFit/>
          </a:bodyPr>
          <a:lstStyle/>
          <a:p>
            <a:r>
              <a:rPr lang="tr-TR" sz="3200" dirty="0" smtClean="0">
                <a:solidFill>
                  <a:srgbClr val="FF0000"/>
                </a:solidFill>
              </a:rPr>
              <a:t>Cebrail, Azrail, Mikail, İsrafil </a:t>
            </a:r>
            <a:r>
              <a:rPr lang="tr-TR" sz="3200" dirty="0" smtClean="0"/>
              <a:t>olmak üzere dört büyük melek vardır. Bunlardan başka adları bilinen melekler de şunlardır</a:t>
            </a:r>
            <a:endParaRPr lang="tr-TR" sz="3200" dirty="0"/>
          </a:p>
        </p:txBody>
      </p:sp>
    </p:spTree>
  </p:cSld>
  <p:clrMapOvr>
    <a:masterClrMapping/>
  </p:clrMapOvr>
  <p:transition advClick="0" advTm="3000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par>
                          <p:cTn id="8" fill="hold">
                            <p:stCondLst>
                              <p:cond delay="2000"/>
                            </p:stCondLst>
                            <p:childTnLst>
                              <p:par>
                                <p:cTn id="9" presetID="6" presetClass="entr" presetSubtype="16" fill="hold" grpId="0"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circle(in)">
                                      <p:cBhvr>
                                        <p:cTn id="11" dur="2000"/>
                                        <p:tgtEl>
                                          <p:spTgt spid="5"/>
                                        </p:tgtEl>
                                      </p:cBhvr>
                                    </p:animEffect>
                                  </p:childTnLst>
                                </p:cTn>
                              </p:par>
                            </p:childTnLst>
                          </p:cTn>
                        </p:par>
                        <p:par>
                          <p:cTn id="12" fill="hold">
                            <p:stCondLst>
                              <p:cond delay="4000"/>
                            </p:stCondLst>
                            <p:childTnLst>
                              <p:par>
                                <p:cTn id="13" presetID="5" presetClass="entr" presetSubtype="10" fill="hold" grpId="0" nodeType="after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checkerboard(across)">
                                      <p:cBhvr>
                                        <p:cTn id="15" dur="1000"/>
                                        <p:tgtEl>
                                          <p:spTgt spid="4"/>
                                        </p:tgtEl>
                                      </p:cBhvr>
                                    </p:animEffect>
                                  </p:childTnLst>
                                </p:cTn>
                              </p:par>
                            </p:childTnLst>
                          </p:cTn>
                        </p:par>
                        <p:par>
                          <p:cTn id="16" fill="hold">
                            <p:stCondLst>
                              <p:cond delay="5000"/>
                            </p:stCondLst>
                            <p:childTnLst>
                              <p:par>
                                <p:cTn id="17" presetID="8" presetClass="entr" presetSubtype="16" fill="hold" grpId="0" nodeType="after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diamond(in)">
                                      <p:cBhvr>
                                        <p:cTn id="19"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5" grpId="0" animBg="1"/>
      <p:bldP spid="6"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Başlık"/>
          <p:cNvSpPr>
            <a:spLocks noGrp="1"/>
          </p:cNvSpPr>
          <p:nvPr>
            <p:ph type="ctrTitle"/>
          </p:nvPr>
        </p:nvSpPr>
        <p:spPr>
          <a:xfrm>
            <a:off x="685800" y="2130425"/>
            <a:ext cx="7772400" cy="4227533"/>
          </a:xfrm>
        </p:spPr>
        <p:style>
          <a:lnRef idx="2">
            <a:schemeClr val="accent3">
              <a:shade val="50000"/>
            </a:schemeClr>
          </a:lnRef>
          <a:fillRef idx="1">
            <a:schemeClr val="accent3"/>
          </a:fillRef>
          <a:effectRef idx="0">
            <a:schemeClr val="accent3"/>
          </a:effectRef>
          <a:fontRef idx="minor">
            <a:schemeClr val="lt1"/>
          </a:fontRef>
        </p:style>
        <p:txBody>
          <a:bodyPr>
            <a:normAutofit/>
          </a:bodyPr>
          <a:lstStyle/>
          <a:p>
            <a:pPr algn="l"/>
            <a:r>
              <a:rPr lang="tr-TR" dirty="0" err="1" smtClean="0">
                <a:solidFill>
                  <a:srgbClr val="FF0000"/>
                </a:solidFill>
              </a:rPr>
              <a:t>Hafaza</a:t>
            </a:r>
            <a:r>
              <a:rPr lang="tr-TR" dirty="0" smtClean="0">
                <a:solidFill>
                  <a:srgbClr val="FF0000"/>
                </a:solidFill>
              </a:rPr>
              <a:t> melekleri, </a:t>
            </a:r>
            <a:r>
              <a:rPr lang="tr-TR" dirty="0" err="1" smtClean="0">
                <a:solidFill>
                  <a:srgbClr val="FF0000"/>
                </a:solidFill>
              </a:rPr>
              <a:t>Kiramen</a:t>
            </a:r>
            <a:r>
              <a:rPr lang="tr-TR" dirty="0" smtClean="0">
                <a:solidFill>
                  <a:srgbClr val="FF0000"/>
                </a:solidFill>
              </a:rPr>
              <a:t> Katibin, </a:t>
            </a:r>
            <a:r>
              <a:rPr lang="tr-TR" dirty="0" err="1" smtClean="0">
                <a:solidFill>
                  <a:srgbClr val="FF0000"/>
                </a:solidFill>
              </a:rPr>
              <a:t>Münker</a:t>
            </a:r>
            <a:r>
              <a:rPr lang="tr-TR" dirty="0" smtClean="0">
                <a:solidFill>
                  <a:srgbClr val="FF0000"/>
                </a:solidFill>
              </a:rPr>
              <a:t> ve </a:t>
            </a:r>
            <a:r>
              <a:rPr lang="tr-TR" dirty="0" err="1" smtClean="0">
                <a:solidFill>
                  <a:srgbClr val="FF0000"/>
                </a:solidFill>
              </a:rPr>
              <a:t>Nekir</a:t>
            </a:r>
            <a:r>
              <a:rPr lang="tr-TR" dirty="0" smtClean="0">
                <a:solidFill>
                  <a:srgbClr val="FF0000"/>
                </a:solidFill>
              </a:rPr>
              <a:t> </a:t>
            </a:r>
            <a:r>
              <a:rPr lang="tr-TR" dirty="0" smtClean="0"/>
              <a:t>insanı hayra çağıran melekler, müminler için dua eden ve dualarına “amin” diyen melekler.</a:t>
            </a:r>
            <a:endParaRPr lang="tr-TR" dirty="0"/>
          </a:p>
        </p:txBody>
      </p:sp>
    </p:spTree>
  </p:cSld>
  <p:clrMapOvr>
    <a:masterClrMapping/>
  </p:clrMapOvr>
  <p:transition advClick="0" advTm="2000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amond(in)">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0" y="500042"/>
            <a:ext cx="6715172" cy="646331"/>
          </a:xfrm>
          <a:prstGeom prst="rect">
            <a:avLst/>
          </a:prstGeom>
          <a:noFill/>
        </p:spPr>
        <p:txBody>
          <a:bodyPr wrap="square" rtlCol="0">
            <a:spAutoFit/>
          </a:bodyPr>
          <a:lstStyle/>
          <a:p>
            <a:r>
              <a:rPr lang="tr-TR" sz="3600" b="1" dirty="0" smtClean="0"/>
              <a:t>                    BÜYÜK MELEKLER</a:t>
            </a:r>
            <a:endParaRPr lang="tr-TR" sz="3600" b="1" dirty="0"/>
          </a:p>
        </p:txBody>
      </p:sp>
      <p:sp>
        <p:nvSpPr>
          <p:cNvPr id="6" name="5 Tek Köşesi Kesik Dikdörtgen"/>
          <p:cNvSpPr/>
          <p:nvPr/>
        </p:nvSpPr>
        <p:spPr>
          <a:xfrm>
            <a:off x="214282" y="1714488"/>
            <a:ext cx="2143140" cy="928694"/>
          </a:xfrm>
          <a:prstGeom prst="snip1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lang="tr-TR" sz="3200" b="1" dirty="0" smtClean="0">
                <a:solidFill>
                  <a:schemeClr val="tx1"/>
                </a:solidFill>
              </a:rPr>
              <a:t>CEBRAİL</a:t>
            </a:r>
            <a:endParaRPr lang="tr-TR" b="1" dirty="0"/>
          </a:p>
        </p:txBody>
      </p:sp>
      <p:sp>
        <p:nvSpPr>
          <p:cNvPr id="8" name="7 Tek Köşesi Kesik Dikdörtgen"/>
          <p:cNvSpPr/>
          <p:nvPr/>
        </p:nvSpPr>
        <p:spPr>
          <a:xfrm>
            <a:off x="214282" y="2857496"/>
            <a:ext cx="2143140" cy="928694"/>
          </a:xfrm>
          <a:prstGeom prst="snip1Rect">
            <a:avLst/>
          </a:prstGeom>
        </p:spPr>
        <p:style>
          <a:lnRef idx="0">
            <a:schemeClr val="accent3"/>
          </a:lnRef>
          <a:fillRef idx="3">
            <a:schemeClr val="accent3"/>
          </a:fillRef>
          <a:effectRef idx="3">
            <a:schemeClr val="accent3"/>
          </a:effectRef>
          <a:fontRef idx="minor">
            <a:schemeClr val="lt1"/>
          </a:fontRef>
        </p:style>
        <p:txBody>
          <a:bodyPr rtlCol="0" anchor="ctr"/>
          <a:lstStyle/>
          <a:p>
            <a:r>
              <a:rPr lang="tr-TR" sz="3200" b="1" dirty="0" smtClean="0">
                <a:solidFill>
                  <a:schemeClr val="tx1"/>
                </a:solidFill>
              </a:rPr>
              <a:t>MİKAİL</a:t>
            </a:r>
            <a:endParaRPr lang="tr-TR" sz="3200" b="1" dirty="0"/>
          </a:p>
        </p:txBody>
      </p:sp>
      <p:sp>
        <p:nvSpPr>
          <p:cNvPr id="10" name="9 Tek Köşesi Kesik Dikdörtgen"/>
          <p:cNvSpPr/>
          <p:nvPr/>
        </p:nvSpPr>
        <p:spPr>
          <a:xfrm>
            <a:off x="214282" y="4143380"/>
            <a:ext cx="2143140" cy="928694"/>
          </a:xfrm>
          <a:prstGeom prst="snip1Rect">
            <a:avLst/>
          </a:prstGeom>
        </p:spPr>
        <p:style>
          <a:lnRef idx="0">
            <a:schemeClr val="accent3"/>
          </a:lnRef>
          <a:fillRef idx="3">
            <a:schemeClr val="accent3"/>
          </a:fillRef>
          <a:effectRef idx="3">
            <a:schemeClr val="accent3"/>
          </a:effectRef>
          <a:fontRef idx="minor">
            <a:schemeClr val="lt1"/>
          </a:fontRef>
        </p:style>
        <p:txBody>
          <a:bodyPr rtlCol="0" anchor="ctr"/>
          <a:lstStyle/>
          <a:p>
            <a:r>
              <a:rPr lang="tr-TR" sz="3200" b="1" dirty="0" smtClean="0">
                <a:solidFill>
                  <a:schemeClr val="tx1"/>
                </a:solidFill>
              </a:rPr>
              <a:t>AZRAİL</a:t>
            </a:r>
            <a:endParaRPr lang="tr-TR" sz="3200" b="1" dirty="0">
              <a:solidFill>
                <a:schemeClr val="tx1"/>
              </a:solidFill>
            </a:endParaRPr>
          </a:p>
        </p:txBody>
      </p:sp>
      <p:sp>
        <p:nvSpPr>
          <p:cNvPr id="12" name="11 Tek Köşesi Kesik Dikdörtgen"/>
          <p:cNvSpPr/>
          <p:nvPr/>
        </p:nvSpPr>
        <p:spPr>
          <a:xfrm>
            <a:off x="214282" y="5429264"/>
            <a:ext cx="2143140" cy="928694"/>
          </a:xfrm>
          <a:prstGeom prst="snip1Rect">
            <a:avLst/>
          </a:prstGeom>
        </p:spPr>
        <p:style>
          <a:lnRef idx="0">
            <a:schemeClr val="accent3"/>
          </a:lnRef>
          <a:fillRef idx="3">
            <a:schemeClr val="accent3"/>
          </a:fillRef>
          <a:effectRef idx="3">
            <a:schemeClr val="accent3"/>
          </a:effectRef>
          <a:fontRef idx="minor">
            <a:schemeClr val="lt1"/>
          </a:fontRef>
        </p:style>
        <p:txBody>
          <a:bodyPr rtlCol="0" anchor="ctr"/>
          <a:lstStyle/>
          <a:p>
            <a:r>
              <a:rPr lang="tr-TR" sz="3200" b="1" dirty="0" smtClean="0">
                <a:solidFill>
                  <a:schemeClr val="tx1"/>
                </a:solidFill>
              </a:rPr>
              <a:t>İSRAFİL</a:t>
            </a:r>
            <a:endParaRPr lang="tr-TR" sz="3200" b="1" dirty="0">
              <a:solidFill>
                <a:schemeClr val="tx1"/>
              </a:solidFill>
            </a:endParaRPr>
          </a:p>
        </p:txBody>
      </p:sp>
      <p:sp>
        <p:nvSpPr>
          <p:cNvPr id="14" name="13 Çapraz Köşesi Kesik Dikdörtgen"/>
          <p:cNvSpPr/>
          <p:nvPr/>
        </p:nvSpPr>
        <p:spPr>
          <a:xfrm>
            <a:off x="2571736" y="1785926"/>
            <a:ext cx="6215106" cy="857256"/>
          </a:xfrm>
          <a:prstGeom prst="snip2DiagRect">
            <a:avLst/>
          </a:prstGeom>
          <a:ln/>
        </p:spPr>
        <p:style>
          <a:lnRef idx="1">
            <a:schemeClr val="accent2"/>
          </a:lnRef>
          <a:fillRef idx="2">
            <a:schemeClr val="accent2"/>
          </a:fillRef>
          <a:effectRef idx="1">
            <a:schemeClr val="accent2"/>
          </a:effectRef>
          <a:fontRef idx="minor">
            <a:schemeClr val="dk1"/>
          </a:fontRef>
        </p:style>
        <p:txBody>
          <a:bodyPr rtlCol="0" anchor="ctr"/>
          <a:lstStyle/>
          <a:p>
            <a:r>
              <a:rPr lang="tr-TR" sz="2400" b="1" dirty="0" smtClean="0">
                <a:solidFill>
                  <a:schemeClr val="tx1"/>
                </a:solidFill>
              </a:rPr>
              <a:t>Vahiy Meleği:Allah’tan aldığı vahiyleri peygamberlere iletir</a:t>
            </a:r>
            <a:r>
              <a:rPr lang="tr-TR" b="1" dirty="0" smtClean="0"/>
              <a:t>.</a:t>
            </a:r>
            <a:endParaRPr lang="tr-TR" b="1" dirty="0"/>
          </a:p>
        </p:txBody>
      </p:sp>
      <p:sp>
        <p:nvSpPr>
          <p:cNvPr id="16" name="15 Çapraz Köşesi Kesik Dikdörtgen"/>
          <p:cNvSpPr/>
          <p:nvPr/>
        </p:nvSpPr>
        <p:spPr>
          <a:xfrm>
            <a:off x="2643174" y="2928934"/>
            <a:ext cx="6215106" cy="857256"/>
          </a:xfrm>
          <a:prstGeom prst="snip2DiagRect">
            <a:avLst/>
          </a:prstGeom>
          <a:ln/>
        </p:spPr>
        <p:style>
          <a:lnRef idx="1">
            <a:schemeClr val="accent2"/>
          </a:lnRef>
          <a:fillRef idx="2">
            <a:schemeClr val="accent2"/>
          </a:fillRef>
          <a:effectRef idx="1">
            <a:schemeClr val="accent2"/>
          </a:effectRef>
          <a:fontRef idx="minor">
            <a:schemeClr val="dk1"/>
          </a:fontRef>
        </p:style>
        <p:txBody>
          <a:bodyPr rtlCol="0" anchor="ctr"/>
          <a:lstStyle/>
          <a:p>
            <a:r>
              <a:rPr lang="tr-TR" sz="2400" b="1" dirty="0" smtClean="0">
                <a:solidFill>
                  <a:schemeClr val="tx1"/>
                </a:solidFill>
              </a:rPr>
              <a:t>Ölüm Meleği: Allah’ın izniyle, eceli gelenlerin canını almakla görevli melektir.</a:t>
            </a:r>
            <a:endParaRPr lang="tr-TR" sz="2400" b="1" dirty="0">
              <a:solidFill>
                <a:schemeClr val="tx1"/>
              </a:solidFill>
            </a:endParaRPr>
          </a:p>
        </p:txBody>
      </p:sp>
      <p:sp>
        <p:nvSpPr>
          <p:cNvPr id="17" name="16 Çapraz Köşesi Kesik Dikdörtgen"/>
          <p:cNvSpPr/>
          <p:nvPr/>
        </p:nvSpPr>
        <p:spPr>
          <a:xfrm>
            <a:off x="2571736" y="4143380"/>
            <a:ext cx="6215106" cy="928694"/>
          </a:xfrm>
          <a:prstGeom prst="snip2DiagRect">
            <a:avLst/>
          </a:prstGeom>
          <a:ln/>
        </p:spPr>
        <p:style>
          <a:lnRef idx="1">
            <a:schemeClr val="accent2"/>
          </a:lnRef>
          <a:fillRef idx="2">
            <a:schemeClr val="accent2"/>
          </a:fillRef>
          <a:effectRef idx="1">
            <a:schemeClr val="accent2"/>
          </a:effectRef>
          <a:fontRef idx="minor">
            <a:schemeClr val="dk1"/>
          </a:fontRef>
        </p:style>
        <p:txBody>
          <a:bodyPr rtlCol="0" anchor="ctr"/>
          <a:lstStyle/>
          <a:p>
            <a:endParaRPr lang="tr-TR" b="1" dirty="0" smtClean="0">
              <a:solidFill>
                <a:schemeClr val="tx1"/>
              </a:solidFill>
            </a:endParaRPr>
          </a:p>
          <a:p>
            <a:r>
              <a:rPr lang="tr-TR" sz="2400" b="1" dirty="0" smtClean="0">
                <a:solidFill>
                  <a:schemeClr val="tx1"/>
                </a:solidFill>
              </a:rPr>
              <a:t>Evrende meydana gelen doğa olaylarını yürütmekle görevli melektir.</a:t>
            </a:r>
          </a:p>
          <a:p>
            <a:pPr algn="ctr"/>
            <a:r>
              <a:rPr lang="tr-TR" b="1" dirty="0" smtClean="0"/>
              <a:t>.</a:t>
            </a:r>
            <a:endParaRPr lang="tr-TR" b="1" dirty="0"/>
          </a:p>
        </p:txBody>
      </p:sp>
      <p:sp>
        <p:nvSpPr>
          <p:cNvPr id="18" name="17 Çapraz Köşesi Kesik Dikdörtgen"/>
          <p:cNvSpPr/>
          <p:nvPr/>
        </p:nvSpPr>
        <p:spPr>
          <a:xfrm>
            <a:off x="2571736" y="5429264"/>
            <a:ext cx="6215106" cy="857256"/>
          </a:xfrm>
          <a:prstGeom prst="snip2DiagRect">
            <a:avLst/>
          </a:prstGeom>
          <a:ln/>
        </p:spPr>
        <p:style>
          <a:lnRef idx="1">
            <a:schemeClr val="accent2"/>
          </a:lnRef>
          <a:fillRef idx="2">
            <a:schemeClr val="accent2"/>
          </a:fillRef>
          <a:effectRef idx="1">
            <a:schemeClr val="accent2"/>
          </a:effectRef>
          <a:fontRef idx="minor">
            <a:schemeClr val="dk1"/>
          </a:fontRef>
        </p:style>
        <p:txBody>
          <a:bodyPr rtlCol="0" anchor="ctr"/>
          <a:lstStyle/>
          <a:p>
            <a:r>
              <a:rPr lang="tr-TR" sz="2400" b="1" dirty="0" err="1" smtClean="0">
                <a:solidFill>
                  <a:schemeClr val="tx1"/>
                </a:solidFill>
              </a:rPr>
              <a:t>Kıyâmet</a:t>
            </a:r>
            <a:r>
              <a:rPr lang="tr-TR" sz="2400" b="1" dirty="0" smtClean="0">
                <a:solidFill>
                  <a:schemeClr val="tx1"/>
                </a:solidFill>
              </a:rPr>
              <a:t> vakti geldiğinde </a:t>
            </a:r>
            <a:r>
              <a:rPr lang="tr-TR" sz="2400" b="1" dirty="0" err="1" smtClean="0">
                <a:solidFill>
                  <a:schemeClr val="tx1"/>
                </a:solidFill>
              </a:rPr>
              <a:t>sûra</a:t>
            </a:r>
            <a:r>
              <a:rPr lang="tr-TR" sz="2400" b="1" dirty="0" smtClean="0">
                <a:solidFill>
                  <a:schemeClr val="tx1"/>
                </a:solidFill>
              </a:rPr>
              <a:t> üflemekle görevli melektir</a:t>
            </a:r>
            <a:r>
              <a:rPr lang="tr-TR" dirty="0" smtClean="0"/>
              <a:t>.</a:t>
            </a:r>
            <a:r>
              <a:rPr lang="tr-TR" b="1" dirty="0" smtClean="0"/>
              <a:t>.</a:t>
            </a:r>
            <a:endParaRPr lang="tr-TR" b="1" dirty="0"/>
          </a:p>
        </p:txBody>
      </p:sp>
    </p:spTree>
  </p:cSld>
  <p:clrMapOvr>
    <a:masterClrMapping/>
  </p:clrMapOvr>
  <p:transition advClick="0" advTm="3000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4"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from="(-#ppt_w/2)" to="(#ppt_x)" calcmode="lin" valueType="num">
                                      <p:cBhvr>
                                        <p:cTn id="7" dur="600" fill="hold">
                                          <p:stCondLst>
                                            <p:cond delay="0"/>
                                          </p:stCondLst>
                                        </p:cTn>
                                        <p:tgtEl>
                                          <p:spTgt spid="2"/>
                                        </p:tgtEl>
                                        <p:attrNameLst>
                                          <p:attrName>ppt_x</p:attrName>
                                        </p:attrNameLst>
                                      </p:cBhvr>
                                    </p:anim>
                                    <p:anim from="0" to="-1.0" calcmode="lin" valueType="num">
                                      <p:cBhvr>
                                        <p:cTn id="8" dur="200" decel="50000" autoRev="1" fill="hold">
                                          <p:stCondLst>
                                            <p:cond delay="600"/>
                                          </p:stCondLst>
                                        </p:cTn>
                                        <p:tgtEl>
                                          <p:spTgt spid="2"/>
                                        </p:tgtEl>
                                        <p:attrNameLst>
                                          <p:attrName>xshear</p:attrName>
                                        </p:attrNameLst>
                                      </p:cBhvr>
                                    </p:anim>
                                    <p:animScale>
                                      <p:cBhvr>
                                        <p:cTn id="9" dur="200" decel="100000" autoRev="1" fill="hold">
                                          <p:stCondLst>
                                            <p:cond delay="600"/>
                                          </p:stCondLst>
                                        </p:cTn>
                                        <p:tgtEl>
                                          <p:spTgt spid="2"/>
                                        </p:tgtEl>
                                      </p:cBhvr>
                                      <p:from x="100000" y="100000"/>
                                      <p:to x="80000" y="100000"/>
                                    </p:animScale>
                                    <p:anim by="(#ppt_h/3+#ppt_w*0.1)" calcmode="lin" valueType="num">
                                      <p:cBhvr additive="sum">
                                        <p:cTn id="10" dur="200" decel="100000" autoRev="1" fill="hold">
                                          <p:stCondLst>
                                            <p:cond delay="600"/>
                                          </p:stCondLst>
                                        </p:cTn>
                                        <p:tgtEl>
                                          <p:spTgt spid="2"/>
                                        </p:tgtEl>
                                        <p:attrNameLst>
                                          <p:attrName>ppt_x</p:attrName>
                                        </p:attrNameLst>
                                      </p:cBhvr>
                                    </p:anim>
                                  </p:childTnLst>
                                </p:cTn>
                              </p:par>
                            </p:childTnLst>
                          </p:cTn>
                        </p:par>
                        <p:par>
                          <p:cTn id="11" fill="hold">
                            <p:stCondLst>
                              <p:cond delay="1000"/>
                            </p:stCondLst>
                            <p:childTnLst>
                              <p:par>
                                <p:cTn id="12" presetID="6" presetClass="entr" presetSubtype="16" fill="hold" grpId="0" nodeType="after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circle(in)">
                                      <p:cBhvr>
                                        <p:cTn id="14" dur="2000"/>
                                        <p:tgtEl>
                                          <p:spTgt spid="6"/>
                                        </p:tgtEl>
                                      </p:cBhvr>
                                    </p:animEffect>
                                  </p:childTnLst>
                                </p:cTn>
                              </p:par>
                            </p:childTnLst>
                          </p:cTn>
                        </p:par>
                        <p:par>
                          <p:cTn id="15" fill="hold">
                            <p:stCondLst>
                              <p:cond delay="3000"/>
                            </p:stCondLst>
                            <p:childTnLst>
                              <p:par>
                                <p:cTn id="16" presetID="8" presetClass="entr" presetSubtype="16" fill="hold" grpId="0" nodeType="afterEffect">
                                  <p:stCondLst>
                                    <p:cond delay="0"/>
                                  </p:stCondLst>
                                  <p:childTnLst>
                                    <p:set>
                                      <p:cBhvr>
                                        <p:cTn id="17" dur="1" fill="hold">
                                          <p:stCondLst>
                                            <p:cond delay="0"/>
                                          </p:stCondLst>
                                        </p:cTn>
                                        <p:tgtEl>
                                          <p:spTgt spid="14"/>
                                        </p:tgtEl>
                                        <p:attrNameLst>
                                          <p:attrName>style.visibility</p:attrName>
                                        </p:attrNameLst>
                                      </p:cBhvr>
                                      <p:to>
                                        <p:strVal val="visible"/>
                                      </p:to>
                                    </p:set>
                                    <p:animEffect transition="in" filter="diamond(in)">
                                      <p:cBhvr>
                                        <p:cTn id="18" dur="2000"/>
                                        <p:tgtEl>
                                          <p:spTgt spid="14"/>
                                        </p:tgtEl>
                                      </p:cBhvr>
                                    </p:animEffect>
                                  </p:childTnLst>
                                </p:cTn>
                              </p:par>
                            </p:childTnLst>
                          </p:cTn>
                        </p:par>
                        <p:par>
                          <p:cTn id="19" fill="hold">
                            <p:stCondLst>
                              <p:cond delay="5000"/>
                            </p:stCondLst>
                            <p:childTnLst>
                              <p:par>
                                <p:cTn id="20" presetID="14" presetClass="entr" presetSubtype="10" fill="hold" grpId="0" nodeType="after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randombar(horizontal)">
                                      <p:cBhvr>
                                        <p:cTn id="22" dur="1000"/>
                                        <p:tgtEl>
                                          <p:spTgt spid="8"/>
                                        </p:tgtEl>
                                      </p:cBhvr>
                                    </p:animEffect>
                                  </p:childTnLst>
                                </p:cTn>
                              </p:par>
                            </p:childTnLst>
                          </p:cTn>
                        </p:par>
                        <p:par>
                          <p:cTn id="23" fill="hold">
                            <p:stCondLst>
                              <p:cond delay="6000"/>
                            </p:stCondLst>
                            <p:childTnLst>
                              <p:par>
                                <p:cTn id="24" presetID="18" presetClass="entr" presetSubtype="12" fill="hold" grpId="0" nodeType="afterEffect">
                                  <p:stCondLst>
                                    <p:cond delay="0"/>
                                  </p:stCondLst>
                                  <p:childTnLst>
                                    <p:set>
                                      <p:cBhvr>
                                        <p:cTn id="25" dur="1" fill="hold">
                                          <p:stCondLst>
                                            <p:cond delay="0"/>
                                          </p:stCondLst>
                                        </p:cTn>
                                        <p:tgtEl>
                                          <p:spTgt spid="16"/>
                                        </p:tgtEl>
                                        <p:attrNameLst>
                                          <p:attrName>style.visibility</p:attrName>
                                        </p:attrNameLst>
                                      </p:cBhvr>
                                      <p:to>
                                        <p:strVal val="visible"/>
                                      </p:to>
                                    </p:set>
                                    <p:animEffect transition="in" filter="strips(downLeft)">
                                      <p:cBhvr>
                                        <p:cTn id="26" dur="1000"/>
                                        <p:tgtEl>
                                          <p:spTgt spid="16"/>
                                        </p:tgtEl>
                                      </p:cBhvr>
                                    </p:animEffect>
                                  </p:childTnLst>
                                </p:cTn>
                              </p:par>
                            </p:childTnLst>
                          </p:cTn>
                        </p:par>
                        <p:par>
                          <p:cTn id="27" fill="hold">
                            <p:stCondLst>
                              <p:cond delay="7000"/>
                            </p:stCondLst>
                            <p:childTnLst>
                              <p:par>
                                <p:cTn id="28" presetID="14" presetClass="entr" presetSubtype="10" fill="hold" grpId="0" nodeType="afterEffect">
                                  <p:stCondLst>
                                    <p:cond delay="0"/>
                                  </p:stCondLst>
                                  <p:childTnLst>
                                    <p:set>
                                      <p:cBhvr>
                                        <p:cTn id="29" dur="1" fill="hold">
                                          <p:stCondLst>
                                            <p:cond delay="0"/>
                                          </p:stCondLst>
                                        </p:cTn>
                                        <p:tgtEl>
                                          <p:spTgt spid="10"/>
                                        </p:tgtEl>
                                        <p:attrNameLst>
                                          <p:attrName>style.visibility</p:attrName>
                                        </p:attrNameLst>
                                      </p:cBhvr>
                                      <p:to>
                                        <p:strVal val="visible"/>
                                      </p:to>
                                    </p:set>
                                    <p:animEffect transition="in" filter="randombar(horizontal)">
                                      <p:cBhvr>
                                        <p:cTn id="30" dur="1000"/>
                                        <p:tgtEl>
                                          <p:spTgt spid="10"/>
                                        </p:tgtEl>
                                      </p:cBhvr>
                                    </p:animEffect>
                                  </p:childTnLst>
                                </p:cTn>
                              </p:par>
                            </p:childTnLst>
                          </p:cTn>
                        </p:par>
                        <p:par>
                          <p:cTn id="31" fill="hold">
                            <p:stCondLst>
                              <p:cond delay="8000"/>
                            </p:stCondLst>
                            <p:childTnLst>
                              <p:par>
                                <p:cTn id="32" presetID="2" presetClass="entr" presetSubtype="4" fill="hold" grpId="0" nodeType="afterEffect">
                                  <p:stCondLst>
                                    <p:cond delay="0"/>
                                  </p:stCondLst>
                                  <p:childTnLst>
                                    <p:set>
                                      <p:cBhvr>
                                        <p:cTn id="33" dur="1" fill="hold">
                                          <p:stCondLst>
                                            <p:cond delay="0"/>
                                          </p:stCondLst>
                                        </p:cTn>
                                        <p:tgtEl>
                                          <p:spTgt spid="17"/>
                                        </p:tgtEl>
                                        <p:attrNameLst>
                                          <p:attrName>style.visibility</p:attrName>
                                        </p:attrNameLst>
                                      </p:cBhvr>
                                      <p:to>
                                        <p:strVal val="visible"/>
                                      </p:to>
                                    </p:set>
                                    <p:anim calcmode="lin" valueType="num">
                                      <p:cBhvr additive="base">
                                        <p:cTn id="34" dur="1000" fill="hold"/>
                                        <p:tgtEl>
                                          <p:spTgt spid="17"/>
                                        </p:tgtEl>
                                        <p:attrNameLst>
                                          <p:attrName>ppt_x</p:attrName>
                                        </p:attrNameLst>
                                      </p:cBhvr>
                                      <p:tavLst>
                                        <p:tav tm="0">
                                          <p:val>
                                            <p:strVal val="#ppt_x"/>
                                          </p:val>
                                        </p:tav>
                                        <p:tav tm="100000">
                                          <p:val>
                                            <p:strVal val="#ppt_x"/>
                                          </p:val>
                                        </p:tav>
                                      </p:tavLst>
                                    </p:anim>
                                    <p:anim calcmode="lin" valueType="num">
                                      <p:cBhvr additive="base">
                                        <p:cTn id="35" dur="1000" fill="hold"/>
                                        <p:tgtEl>
                                          <p:spTgt spid="17"/>
                                        </p:tgtEl>
                                        <p:attrNameLst>
                                          <p:attrName>ppt_y</p:attrName>
                                        </p:attrNameLst>
                                      </p:cBhvr>
                                      <p:tavLst>
                                        <p:tav tm="0">
                                          <p:val>
                                            <p:strVal val="1+#ppt_h/2"/>
                                          </p:val>
                                        </p:tav>
                                        <p:tav tm="100000">
                                          <p:val>
                                            <p:strVal val="#ppt_y"/>
                                          </p:val>
                                        </p:tav>
                                      </p:tavLst>
                                    </p:anim>
                                  </p:childTnLst>
                                </p:cTn>
                              </p:par>
                            </p:childTnLst>
                          </p:cTn>
                        </p:par>
                        <p:par>
                          <p:cTn id="36" fill="hold">
                            <p:stCondLst>
                              <p:cond delay="9000"/>
                            </p:stCondLst>
                            <p:childTnLst>
                              <p:par>
                                <p:cTn id="37" presetID="47" presetClass="entr" presetSubtype="0" fill="hold" grpId="0" nodeType="afterEffect">
                                  <p:stCondLst>
                                    <p:cond delay="0"/>
                                  </p:stCondLst>
                                  <p:childTnLst>
                                    <p:set>
                                      <p:cBhvr>
                                        <p:cTn id="38" dur="1" fill="hold">
                                          <p:stCondLst>
                                            <p:cond delay="0"/>
                                          </p:stCondLst>
                                        </p:cTn>
                                        <p:tgtEl>
                                          <p:spTgt spid="12"/>
                                        </p:tgtEl>
                                        <p:attrNameLst>
                                          <p:attrName>style.visibility</p:attrName>
                                        </p:attrNameLst>
                                      </p:cBhvr>
                                      <p:to>
                                        <p:strVal val="visible"/>
                                      </p:to>
                                    </p:set>
                                    <p:animEffect transition="in" filter="fade">
                                      <p:cBhvr>
                                        <p:cTn id="39" dur="1000"/>
                                        <p:tgtEl>
                                          <p:spTgt spid="12"/>
                                        </p:tgtEl>
                                      </p:cBhvr>
                                    </p:animEffect>
                                    <p:anim calcmode="lin" valueType="num">
                                      <p:cBhvr>
                                        <p:cTn id="40" dur="1000" fill="hold"/>
                                        <p:tgtEl>
                                          <p:spTgt spid="12"/>
                                        </p:tgtEl>
                                        <p:attrNameLst>
                                          <p:attrName>ppt_x</p:attrName>
                                        </p:attrNameLst>
                                      </p:cBhvr>
                                      <p:tavLst>
                                        <p:tav tm="0">
                                          <p:val>
                                            <p:strVal val="#ppt_x"/>
                                          </p:val>
                                        </p:tav>
                                        <p:tav tm="100000">
                                          <p:val>
                                            <p:strVal val="#ppt_x"/>
                                          </p:val>
                                        </p:tav>
                                      </p:tavLst>
                                    </p:anim>
                                    <p:anim calcmode="lin" valueType="num">
                                      <p:cBhvr>
                                        <p:cTn id="41" dur="1000" fill="hold"/>
                                        <p:tgtEl>
                                          <p:spTgt spid="12"/>
                                        </p:tgtEl>
                                        <p:attrNameLst>
                                          <p:attrName>ppt_y</p:attrName>
                                        </p:attrNameLst>
                                      </p:cBhvr>
                                      <p:tavLst>
                                        <p:tav tm="0">
                                          <p:val>
                                            <p:strVal val="#ppt_y-.1"/>
                                          </p:val>
                                        </p:tav>
                                        <p:tav tm="100000">
                                          <p:val>
                                            <p:strVal val="#ppt_y"/>
                                          </p:val>
                                        </p:tav>
                                      </p:tavLst>
                                    </p:anim>
                                  </p:childTnLst>
                                </p:cTn>
                              </p:par>
                            </p:childTnLst>
                          </p:cTn>
                        </p:par>
                        <p:par>
                          <p:cTn id="42" fill="hold">
                            <p:stCondLst>
                              <p:cond delay="10000"/>
                            </p:stCondLst>
                            <p:childTnLst>
                              <p:par>
                                <p:cTn id="43" presetID="47" presetClass="entr" presetSubtype="0" fill="hold" grpId="0" nodeType="afterEffect">
                                  <p:stCondLst>
                                    <p:cond delay="0"/>
                                  </p:stCondLst>
                                  <p:childTnLst>
                                    <p:set>
                                      <p:cBhvr>
                                        <p:cTn id="44" dur="1" fill="hold">
                                          <p:stCondLst>
                                            <p:cond delay="0"/>
                                          </p:stCondLst>
                                        </p:cTn>
                                        <p:tgtEl>
                                          <p:spTgt spid="18"/>
                                        </p:tgtEl>
                                        <p:attrNameLst>
                                          <p:attrName>style.visibility</p:attrName>
                                        </p:attrNameLst>
                                      </p:cBhvr>
                                      <p:to>
                                        <p:strVal val="visible"/>
                                      </p:to>
                                    </p:set>
                                    <p:animEffect transition="in" filter="fade">
                                      <p:cBhvr>
                                        <p:cTn id="45" dur="2000"/>
                                        <p:tgtEl>
                                          <p:spTgt spid="18"/>
                                        </p:tgtEl>
                                      </p:cBhvr>
                                    </p:animEffect>
                                    <p:anim calcmode="lin" valueType="num">
                                      <p:cBhvr>
                                        <p:cTn id="46" dur="2000" fill="hold"/>
                                        <p:tgtEl>
                                          <p:spTgt spid="18"/>
                                        </p:tgtEl>
                                        <p:attrNameLst>
                                          <p:attrName>ppt_x</p:attrName>
                                        </p:attrNameLst>
                                      </p:cBhvr>
                                      <p:tavLst>
                                        <p:tav tm="0">
                                          <p:val>
                                            <p:strVal val="#ppt_x"/>
                                          </p:val>
                                        </p:tav>
                                        <p:tav tm="100000">
                                          <p:val>
                                            <p:strVal val="#ppt_x"/>
                                          </p:val>
                                        </p:tav>
                                      </p:tavLst>
                                    </p:anim>
                                    <p:anim calcmode="lin" valueType="num">
                                      <p:cBhvr>
                                        <p:cTn id="47" dur="2000" fill="hold"/>
                                        <p:tgtEl>
                                          <p:spTgt spid="1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animBg="1"/>
      <p:bldP spid="8" grpId="0" animBg="1"/>
      <p:bldP spid="10" grpId="0" animBg="1"/>
      <p:bldP spid="12" grpId="0" animBg="1"/>
      <p:bldP spid="14" grpId="0" animBg="1"/>
      <p:bldP spid="16" grpId="0" animBg="1"/>
      <p:bldP spid="17" grpId="0" animBg="1"/>
      <p:bldP spid="18"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Başlık"/>
          <p:cNvSpPr txBox="1">
            <a:spLocks/>
          </p:cNvSpPr>
          <p:nvPr/>
        </p:nvSpPr>
        <p:spPr>
          <a:xfrm>
            <a:off x="857224" y="2643182"/>
            <a:ext cx="7286676" cy="3613165"/>
          </a:xfrm>
          <a:prstGeom prst="rect">
            <a:avLst/>
          </a:prstGeom>
        </p:spPr>
        <p:txBody>
          <a:bodyPr vert="horz" lIns="91440" tIns="45720" rIns="91440" bIns="45720" rtlCol="0" anchor="ctr">
            <a:normAutofit fontScale="92500" lnSpcReduction="10000"/>
          </a:bodyPr>
          <a:lstStyle/>
          <a:p>
            <a:r>
              <a:rPr lang="tr-TR" sz="3200" dirty="0" smtClean="0"/>
              <a:t>Temel inanç esaslarından biri de Allah’ın melekler yarattığına inanmaktır. Melekleri Allah yaratmıştır</a:t>
            </a:r>
          </a:p>
          <a:p>
            <a:r>
              <a:rPr lang="tr-TR" sz="3200" dirty="0" smtClean="0"/>
              <a:t>ve melekler gözle görülmezler. Var olduklarını duyu organlarımızla kavrayamayız. Allah’ın</a:t>
            </a:r>
          </a:p>
          <a:p>
            <a:r>
              <a:rPr lang="tr-TR" sz="3200" dirty="0" smtClean="0"/>
              <a:t>bizden istediği onların var olduklarını ispatlamamız değil onların var olduklarına inanmamızdır.</a:t>
            </a:r>
            <a:endParaRPr kumimoji="0" lang="tr-TR" sz="3200" b="0" i="0" u="none" strike="noStrike" kern="1200" cap="none" spc="0" normalizeH="0" baseline="0" noProof="0" dirty="0">
              <a:ln>
                <a:noFill/>
              </a:ln>
              <a:solidFill>
                <a:schemeClr val="tx1"/>
              </a:solidFill>
              <a:effectLst/>
              <a:uLnTx/>
              <a:uFillTx/>
              <a:latin typeface="+mj-lt"/>
              <a:ea typeface="+mj-ea"/>
              <a:cs typeface="+mj-cs"/>
            </a:endParaRPr>
          </a:p>
        </p:txBody>
      </p:sp>
      <p:pic>
        <p:nvPicPr>
          <p:cNvPr id="1026" name="Picture 2" descr="meleklere iman ile ilgili görsel sonucu"/>
          <p:cNvPicPr>
            <a:picLocks noChangeAspect="1" noChangeArrowheads="1"/>
          </p:cNvPicPr>
          <p:nvPr/>
        </p:nvPicPr>
        <p:blipFill>
          <a:blip r:embed="rId2"/>
          <a:srcRect/>
          <a:stretch>
            <a:fillRect/>
          </a:stretch>
        </p:blipFill>
        <p:spPr bwMode="auto">
          <a:xfrm>
            <a:off x="928662" y="642918"/>
            <a:ext cx="2534109" cy="1857388"/>
          </a:xfrm>
          <a:prstGeom prst="rect">
            <a:avLst/>
          </a:prstGeom>
          <a:noFill/>
        </p:spPr>
      </p:pic>
    </p:spTree>
  </p:cSld>
  <p:clrMapOvr>
    <a:masterClrMapping/>
  </p:clrMapOvr>
  <p:transition advClick="0" advTm="8000"/>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0" y="500042"/>
            <a:ext cx="6715172" cy="523220"/>
          </a:xfrm>
          <a:prstGeom prst="rect">
            <a:avLst/>
          </a:prstGeom>
          <a:noFill/>
        </p:spPr>
        <p:txBody>
          <a:bodyPr wrap="square" rtlCol="0">
            <a:spAutoFit/>
          </a:bodyPr>
          <a:lstStyle/>
          <a:p>
            <a:r>
              <a:rPr lang="tr-TR" sz="2800" b="1" dirty="0" smtClean="0"/>
              <a:t>                    BÜYÜK MELEKLER</a:t>
            </a:r>
            <a:endParaRPr lang="tr-TR" sz="2800" b="1" dirty="0"/>
          </a:p>
        </p:txBody>
      </p:sp>
      <p:sp>
        <p:nvSpPr>
          <p:cNvPr id="6" name="5 Tek Köşesi Kesik Dikdörtgen"/>
          <p:cNvSpPr/>
          <p:nvPr/>
        </p:nvSpPr>
        <p:spPr>
          <a:xfrm>
            <a:off x="214282" y="1714488"/>
            <a:ext cx="2143140" cy="1214446"/>
          </a:xfrm>
          <a:prstGeom prst="snip1Rect">
            <a:avLst/>
          </a:prstGeom>
        </p:spPr>
        <p:style>
          <a:lnRef idx="1">
            <a:schemeClr val="accent2"/>
          </a:lnRef>
          <a:fillRef idx="2">
            <a:schemeClr val="accent2"/>
          </a:fillRef>
          <a:effectRef idx="1">
            <a:schemeClr val="accent2"/>
          </a:effectRef>
          <a:fontRef idx="minor">
            <a:schemeClr val="dk1"/>
          </a:fontRef>
        </p:style>
        <p:txBody>
          <a:bodyPr rtlCol="0" anchor="ctr"/>
          <a:lstStyle/>
          <a:p>
            <a:r>
              <a:rPr lang="tr-TR" sz="3200" b="1" dirty="0" err="1" smtClean="0">
                <a:solidFill>
                  <a:schemeClr val="tx1"/>
                </a:solidFill>
              </a:rPr>
              <a:t>Münker</a:t>
            </a:r>
            <a:r>
              <a:rPr lang="tr-TR" sz="3200" b="1" dirty="0" smtClean="0">
                <a:solidFill>
                  <a:schemeClr val="tx1"/>
                </a:solidFill>
              </a:rPr>
              <a:t>-</a:t>
            </a:r>
            <a:r>
              <a:rPr lang="tr-TR" sz="3200" b="1" dirty="0" err="1" smtClean="0">
                <a:solidFill>
                  <a:schemeClr val="tx1"/>
                </a:solidFill>
              </a:rPr>
              <a:t>Nekir</a:t>
            </a:r>
            <a:endParaRPr lang="tr-TR" b="1" dirty="0"/>
          </a:p>
        </p:txBody>
      </p:sp>
      <p:sp>
        <p:nvSpPr>
          <p:cNvPr id="8" name="7 Tek Köşesi Kesik Dikdörtgen"/>
          <p:cNvSpPr/>
          <p:nvPr/>
        </p:nvSpPr>
        <p:spPr>
          <a:xfrm>
            <a:off x="285720" y="3268264"/>
            <a:ext cx="2143140" cy="1160868"/>
          </a:xfrm>
          <a:prstGeom prst="snip1Rect">
            <a:avLst/>
          </a:prstGeom>
        </p:spPr>
        <p:style>
          <a:lnRef idx="1">
            <a:schemeClr val="accent2"/>
          </a:lnRef>
          <a:fillRef idx="2">
            <a:schemeClr val="accent2"/>
          </a:fillRef>
          <a:effectRef idx="1">
            <a:schemeClr val="accent2"/>
          </a:effectRef>
          <a:fontRef idx="minor">
            <a:schemeClr val="dk1"/>
          </a:fontRef>
        </p:style>
        <p:txBody>
          <a:bodyPr rtlCol="0" anchor="ctr"/>
          <a:lstStyle/>
          <a:p>
            <a:r>
              <a:rPr lang="tr-TR" sz="3200" b="1" dirty="0" err="1" smtClean="0">
                <a:solidFill>
                  <a:srgbClr val="000000"/>
                </a:solidFill>
                <a:ea typeface="Calibri" pitchFamily="34" charset="0"/>
                <a:cs typeface="Tahoma" pitchFamily="34" charset="0"/>
              </a:rPr>
              <a:t>Hafaza</a:t>
            </a:r>
            <a:r>
              <a:rPr lang="tr-TR" sz="3200" b="1" dirty="0" smtClean="0">
                <a:solidFill>
                  <a:srgbClr val="000000"/>
                </a:solidFill>
                <a:ea typeface="Calibri" pitchFamily="34" charset="0"/>
                <a:cs typeface="Tahoma" pitchFamily="34" charset="0"/>
              </a:rPr>
              <a:t> Melekleri</a:t>
            </a:r>
            <a:endParaRPr lang="tr-TR" sz="3200" b="1" dirty="0"/>
          </a:p>
        </p:txBody>
      </p:sp>
      <p:sp>
        <p:nvSpPr>
          <p:cNvPr id="10" name="9 Tek Köşesi Kesik Dikdörtgen"/>
          <p:cNvSpPr/>
          <p:nvPr/>
        </p:nvSpPr>
        <p:spPr>
          <a:xfrm>
            <a:off x="285720" y="4929198"/>
            <a:ext cx="2143140" cy="1214446"/>
          </a:xfrm>
          <a:prstGeom prst="snip1Rect">
            <a:avLst/>
          </a:prstGeom>
        </p:spPr>
        <p:style>
          <a:lnRef idx="1">
            <a:schemeClr val="accent2"/>
          </a:lnRef>
          <a:fillRef idx="2">
            <a:schemeClr val="accent2"/>
          </a:fillRef>
          <a:effectRef idx="1">
            <a:schemeClr val="accent2"/>
          </a:effectRef>
          <a:fontRef idx="minor">
            <a:schemeClr val="dk1"/>
          </a:fontRef>
        </p:style>
        <p:txBody>
          <a:bodyPr rtlCol="0" anchor="ctr"/>
          <a:lstStyle/>
          <a:p>
            <a:r>
              <a:rPr lang="tr-TR" sz="3200" b="1" dirty="0" err="1" smtClean="0">
                <a:solidFill>
                  <a:schemeClr val="tx1"/>
                </a:solidFill>
              </a:rPr>
              <a:t>Kiramen</a:t>
            </a:r>
            <a:r>
              <a:rPr lang="tr-TR" sz="3200" b="1" dirty="0" smtClean="0">
                <a:solidFill>
                  <a:schemeClr val="tx1"/>
                </a:solidFill>
              </a:rPr>
              <a:t> Katibin</a:t>
            </a:r>
            <a:endParaRPr lang="tr-TR" sz="3200" b="1" dirty="0">
              <a:solidFill>
                <a:schemeClr val="tx1"/>
              </a:solidFill>
            </a:endParaRPr>
          </a:p>
        </p:txBody>
      </p:sp>
      <p:sp>
        <p:nvSpPr>
          <p:cNvPr id="14" name="13 Çapraz Köşesi Kesik Dikdörtgen"/>
          <p:cNvSpPr/>
          <p:nvPr/>
        </p:nvSpPr>
        <p:spPr>
          <a:xfrm>
            <a:off x="2714612" y="1785926"/>
            <a:ext cx="6143668" cy="1121027"/>
          </a:xfrm>
          <a:prstGeom prst="snip2DiagRect">
            <a:avLst/>
          </a:prstGeom>
          <a:ln/>
        </p:spPr>
        <p:style>
          <a:lnRef idx="1">
            <a:schemeClr val="accent4"/>
          </a:lnRef>
          <a:fillRef idx="2">
            <a:schemeClr val="accent4"/>
          </a:fillRef>
          <a:effectRef idx="1">
            <a:schemeClr val="accent4"/>
          </a:effectRef>
          <a:fontRef idx="minor">
            <a:schemeClr val="dk1"/>
          </a:fontRef>
        </p:style>
        <p:txBody>
          <a:bodyPr rtlCol="0" anchor="ctr"/>
          <a:lstStyle/>
          <a:p>
            <a:r>
              <a:rPr lang="tr-TR" sz="2400" b="1" dirty="0" smtClean="0">
                <a:solidFill>
                  <a:schemeClr val="tx1"/>
                </a:solidFill>
              </a:rPr>
              <a:t>SORGULAYICI MELEKLER:İnsanları sorgulamakla görevli melekler</a:t>
            </a:r>
          </a:p>
        </p:txBody>
      </p:sp>
      <p:sp>
        <p:nvSpPr>
          <p:cNvPr id="16" name="15 Çapraz Köşesi Kesik Dikdörtgen"/>
          <p:cNvSpPr/>
          <p:nvPr/>
        </p:nvSpPr>
        <p:spPr>
          <a:xfrm>
            <a:off x="2714612" y="3357562"/>
            <a:ext cx="6215106" cy="1071570"/>
          </a:xfrm>
          <a:prstGeom prst="snip2DiagRect">
            <a:avLst/>
          </a:prstGeom>
          <a:ln/>
        </p:spPr>
        <p:style>
          <a:lnRef idx="1">
            <a:schemeClr val="accent4"/>
          </a:lnRef>
          <a:fillRef idx="2">
            <a:schemeClr val="accent4"/>
          </a:fillRef>
          <a:effectRef idx="1">
            <a:schemeClr val="accent4"/>
          </a:effectRef>
          <a:fontRef idx="minor">
            <a:schemeClr val="dk1"/>
          </a:fontRef>
        </p:style>
        <p:txBody>
          <a:bodyPr rtlCol="0" anchor="ctr"/>
          <a:lstStyle/>
          <a:p>
            <a:pPr lvl="0"/>
            <a:r>
              <a:rPr lang="tr-TR" sz="2400" b="1" dirty="0" smtClean="0">
                <a:solidFill>
                  <a:srgbClr val="000000"/>
                </a:solidFill>
                <a:ea typeface="Calibri" pitchFamily="34" charset="0"/>
                <a:cs typeface="Tahoma" pitchFamily="34" charset="0"/>
              </a:rPr>
              <a:t>KORUYUCU MELEKLER :İnsanları başına gelecek olumsuzluklardan korumakla görevli</a:t>
            </a:r>
            <a:endParaRPr lang="tr-TR" sz="2400" dirty="0" smtClean="0">
              <a:solidFill>
                <a:schemeClr val="tx1"/>
              </a:solidFill>
              <a:cs typeface="Arial" pitchFamily="34" charset="0"/>
            </a:endParaRPr>
          </a:p>
        </p:txBody>
      </p:sp>
      <p:sp>
        <p:nvSpPr>
          <p:cNvPr id="17" name="16 Çapraz Köşesi Kesik Dikdörtgen"/>
          <p:cNvSpPr/>
          <p:nvPr/>
        </p:nvSpPr>
        <p:spPr>
          <a:xfrm>
            <a:off x="2643174" y="4929198"/>
            <a:ext cx="6215106" cy="1214446"/>
          </a:xfrm>
          <a:prstGeom prst="snip2DiagRect">
            <a:avLst/>
          </a:prstGeom>
          <a:ln/>
        </p:spPr>
        <p:style>
          <a:lnRef idx="1">
            <a:schemeClr val="accent4"/>
          </a:lnRef>
          <a:fillRef idx="2">
            <a:schemeClr val="accent4"/>
          </a:fillRef>
          <a:effectRef idx="1">
            <a:schemeClr val="accent4"/>
          </a:effectRef>
          <a:fontRef idx="minor">
            <a:schemeClr val="dk1"/>
          </a:fontRef>
        </p:style>
        <p:txBody>
          <a:bodyPr rtlCol="0" anchor="ctr"/>
          <a:lstStyle/>
          <a:p>
            <a:endParaRPr lang="tr-TR" b="1" dirty="0" smtClean="0">
              <a:solidFill>
                <a:schemeClr val="tx1"/>
              </a:solidFill>
            </a:endParaRPr>
          </a:p>
          <a:p>
            <a:r>
              <a:rPr lang="tr-TR" sz="2400" b="1" dirty="0" smtClean="0">
                <a:solidFill>
                  <a:schemeClr val="tx1"/>
                </a:solidFill>
              </a:rPr>
              <a:t>YAZICI MELEKLER  :</a:t>
            </a:r>
            <a:r>
              <a:rPr lang="tr-TR" sz="2400" b="1" dirty="0" smtClean="0">
                <a:solidFill>
                  <a:schemeClr val="tx1"/>
                </a:solidFill>
                <a:effectLst>
                  <a:outerShdw blurRad="50800" dist="38100" algn="tr" rotWithShape="0">
                    <a:prstClr val="black">
                      <a:alpha val="40000"/>
                    </a:prstClr>
                  </a:outerShdw>
                </a:effectLst>
              </a:rPr>
              <a:t> </a:t>
            </a:r>
            <a:r>
              <a:rPr lang="tr-TR" sz="2400" b="1" dirty="0" smtClean="0">
                <a:solidFill>
                  <a:schemeClr val="tx1"/>
                </a:solidFill>
              </a:rPr>
              <a:t>Sevap ve günahlarımızı yazan melekler</a:t>
            </a:r>
          </a:p>
          <a:p>
            <a:pPr algn="ctr"/>
            <a:r>
              <a:rPr lang="tr-TR" b="1" dirty="0" smtClean="0"/>
              <a:t>.</a:t>
            </a:r>
            <a:endParaRPr lang="tr-TR" b="1" dirty="0"/>
          </a:p>
        </p:txBody>
      </p:sp>
    </p:spTree>
  </p:cSld>
  <p:clrMapOvr>
    <a:masterClrMapping/>
  </p:clrMapOvr>
  <p:transition advClick="0" advTm="3000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8" presetClass="entr" presetSubtype="16" fill="hold" grpId="0" nodeType="after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diamond(in)">
                                      <p:cBhvr>
                                        <p:cTn id="13" dur="2000"/>
                                        <p:tgtEl>
                                          <p:spTgt spid="14"/>
                                        </p:tgtEl>
                                      </p:cBhvr>
                                    </p:animEffect>
                                  </p:childTnLst>
                                </p:cTn>
                              </p:par>
                            </p:childTnLst>
                          </p:cTn>
                        </p:par>
                        <p:par>
                          <p:cTn id="14" fill="hold">
                            <p:stCondLst>
                              <p:cond delay="3000"/>
                            </p:stCondLst>
                            <p:childTnLst>
                              <p:par>
                                <p:cTn id="15" presetID="14" presetClass="entr" presetSubtype="10" fill="hold" grpId="0" nodeType="after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randombar(horizontal)">
                                      <p:cBhvr>
                                        <p:cTn id="17" dur="500"/>
                                        <p:tgtEl>
                                          <p:spTgt spid="8"/>
                                        </p:tgtEl>
                                      </p:cBhvr>
                                    </p:animEffect>
                                  </p:childTnLst>
                                </p:cTn>
                              </p:par>
                            </p:childTnLst>
                          </p:cTn>
                        </p:par>
                        <p:par>
                          <p:cTn id="18" fill="hold">
                            <p:stCondLst>
                              <p:cond delay="3500"/>
                            </p:stCondLst>
                            <p:childTnLst>
                              <p:par>
                                <p:cTn id="19" presetID="18" presetClass="entr" presetSubtype="12" fill="hold" grpId="0" nodeType="afterEffect">
                                  <p:stCondLst>
                                    <p:cond delay="0"/>
                                  </p:stCondLst>
                                  <p:childTnLst>
                                    <p:set>
                                      <p:cBhvr>
                                        <p:cTn id="20" dur="1" fill="hold">
                                          <p:stCondLst>
                                            <p:cond delay="0"/>
                                          </p:stCondLst>
                                        </p:cTn>
                                        <p:tgtEl>
                                          <p:spTgt spid="16"/>
                                        </p:tgtEl>
                                        <p:attrNameLst>
                                          <p:attrName>style.visibility</p:attrName>
                                        </p:attrNameLst>
                                      </p:cBhvr>
                                      <p:to>
                                        <p:strVal val="visible"/>
                                      </p:to>
                                    </p:set>
                                    <p:animEffect transition="in" filter="strips(downLeft)">
                                      <p:cBhvr>
                                        <p:cTn id="21" dur="1000"/>
                                        <p:tgtEl>
                                          <p:spTgt spid="16"/>
                                        </p:tgtEl>
                                      </p:cBhvr>
                                    </p:animEffect>
                                  </p:childTnLst>
                                </p:cTn>
                              </p:par>
                            </p:childTnLst>
                          </p:cTn>
                        </p:par>
                        <p:par>
                          <p:cTn id="22" fill="hold">
                            <p:stCondLst>
                              <p:cond delay="4500"/>
                            </p:stCondLst>
                            <p:childTnLst>
                              <p:par>
                                <p:cTn id="23" presetID="17" presetClass="entr" presetSubtype="10" fill="hold" grpId="0" nodeType="afterEffect">
                                  <p:stCondLst>
                                    <p:cond delay="0"/>
                                  </p:stCondLst>
                                  <p:childTnLst>
                                    <p:set>
                                      <p:cBhvr>
                                        <p:cTn id="24" dur="1" fill="hold">
                                          <p:stCondLst>
                                            <p:cond delay="0"/>
                                          </p:stCondLst>
                                        </p:cTn>
                                        <p:tgtEl>
                                          <p:spTgt spid="10"/>
                                        </p:tgtEl>
                                        <p:attrNameLst>
                                          <p:attrName>style.visibility</p:attrName>
                                        </p:attrNameLst>
                                      </p:cBhvr>
                                      <p:to>
                                        <p:strVal val="visible"/>
                                      </p:to>
                                    </p:set>
                                    <p:anim calcmode="lin" valueType="num">
                                      <p:cBhvr>
                                        <p:cTn id="25" dur="1000" fill="hold"/>
                                        <p:tgtEl>
                                          <p:spTgt spid="10"/>
                                        </p:tgtEl>
                                        <p:attrNameLst>
                                          <p:attrName>ppt_w</p:attrName>
                                        </p:attrNameLst>
                                      </p:cBhvr>
                                      <p:tavLst>
                                        <p:tav tm="0">
                                          <p:val>
                                            <p:fltVal val="0"/>
                                          </p:val>
                                        </p:tav>
                                        <p:tav tm="100000">
                                          <p:val>
                                            <p:strVal val="#ppt_w"/>
                                          </p:val>
                                        </p:tav>
                                      </p:tavLst>
                                    </p:anim>
                                    <p:anim calcmode="lin" valueType="num">
                                      <p:cBhvr>
                                        <p:cTn id="26" dur="1000" fill="hold"/>
                                        <p:tgtEl>
                                          <p:spTgt spid="10"/>
                                        </p:tgtEl>
                                        <p:attrNameLst>
                                          <p:attrName>ppt_h</p:attrName>
                                        </p:attrNameLst>
                                      </p:cBhvr>
                                      <p:tavLst>
                                        <p:tav tm="0">
                                          <p:val>
                                            <p:strVal val="#ppt_h"/>
                                          </p:val>
                                        </p:tav>
                                        <p:tav tm="100000">
                                          <p:val>
                                            <p:strVal val="#ppt_h"/>
                                          </p:val>
                                        </p:tav>
                                      </p:tavLst>
                                    </p:anim>
                                  </p:childTnLst>
                                </p:cTn>
                              </p:par>
                            </p:childTnLst>
                          </p:cTn>
                        </p:par>
                        <p:par>
                          <p:cTn id="27" fill="hold">
                            <p:stCondLst>
                              <p:cond delay="5500"/>
                            </p:stCondLst>
                            <p:childTnLst>
                              <p:par>
                                <p:cTn id="28" presetID="34" presetClass="entr" presetSubtype="0" fill="hold" grpId="0" nodeType="afterEffect">
                                  <p:stCondLst>
                                    <p:cond delay="0"/>
                                  </p:stCondLst>
                                  <p:childTnLst>
                                    <p:set>
                                      <p:cBhvr>
                                        <p:cTn id="29" dur="1" fill="hold">
                                          <p:stCondLst>
                                            <p:cond delay="0"/>
                                          </p:stCondLst>
                                        </p:cTn>
                                        <p:tgtEl>
                                          <p:spTgt spid="17"/>
                                        </p:tgtEl>
                                        <p:attrNameLst>
                                          <p:attrName>style.visibility</p:attrName>
                                        </p:attrNameLst>
                                      </p:cBhvr>
                                      <p:to>
                                        <p:strVal val="visible"/>
                                      </p:to>
                                    </p:set>
                                    <p:anim from="(-#ppt_w/2)" to="(#ppt_x)" calcmode="lin" valueType="num">
                                      <p:cBhvr>
                                        <p:cTn id="30" dur="1200" fill="hold">
                                          <p:stCondLst>
                                            <p:cond delay="0"/>
                                          </p:stCondLst>
                                        </p:cTn>
                                        <p:tgtEl>
                                          <p:spTgt spid="17"/>
                                        </p:tgtEl>
                                        <p:attrNameLst>
                                          <p:attrName>ppt_x</p:attrName>
                                        </p:attrNameLst>
                                      </p:cBhvr>
                                    </p:anim>
                                    <p:anim from="0" to="-1.0" calcmode="lin" valueType="num">
                                      <p:cBhvr>
                                        <p:cTn id="31" dur="400" decel="50000" autoRev="1" fill="hold">
                                          <p:stCondLst>
                                            <p:cond delay="1200"/>
                                          </p:stCondLst>
                                        </p:cTn>
                                        <p:tgtEl>
                                          <p:spTgt spid="17"/>
                                        </p:tgtEl>
                                        <p:attrNameLst>
                                          <p:attrName>xshear</p:attrName>
                                        </p:attrNameLst>
                                      </p:cBhvr>
                                    </p:anim>
                                    <p:animScale>
                                      <p:cBhvr>
                                        <p:cTn id="32" dur="400" decel="100000" autoRev="1" fill="hold">
                                          <p:stCondLst>
                                            <p:cond delay="1200"/>
                                          </p:stCondLst>
                                        </p:cTn>
                                        <p:tgtEl>
                                          <p:spTgt spid="17"/>
                                        </p:tgtEl>
                                      </p:cBhvr>
                                      <p:from x="100000" y="100000"/>
                                      <p:to x="80000" y="100000"/>
                                    </p:animScale>
                                    <p:anim by="(#ppt_h/3+#ppt_w*0.1)" calcmode="lin" valueType="num">
                                      <p:cBhvr additive="sum">
                                        <p:cTn id="33" dur="400" decel="100000" autoRev="1" fill="hold">
                                          <p:stCondLst>
                                            <p:cond delay="1200"/>
                                          </p:stCondLst>
                                        </p:cTn>
                                        <p:tgtEl>
                                          <p:spTgt spid="17"/>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P spid="10" grpId="0" animBg="1"/>
      <p:bldP spid="14" grpId="0" animBg="1"/>
      <p:bldP spid="16" grpId="0" animBg="1"/>
      <p:bldP spid="17"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0" y="500042"/>
            <a:ext cx="6715172" cy="523220"/>
          </a:xfrm>
          <a:prstGeom prst="rect">
            <a:avLst/>
          </a:prstGeom>
          <a:noFill/>
        </p:spPr>
        <p:txBody>
          <a:bodyPr wrap="square" rtlCol="0">
            <a:spAutoFit/>
          </a:bodyPr>
          <a:lstStyle/>
          <a:p>
            <a:r>
              <a:rPr lang="tr-TR" sz="2800" b="1" dirty="0" smtClean="0"/>
              <a:t>                    BÜYÜK MELEKLER</a:t>
            </a:r>
            <a:endParaRPr lang="tr-TR" sz="2800" b="1" dirty="0"/>
          </a:p>
        </p:txBody>
      </p:sp>
      <p:sp>
        <p:nvSpPr>
          <p:cNvPr id="6" name="5 Tek Köşesi Kesik Dikdörtgen"/>
          <p:cNvSpPr/>
          <p:nvPr/>
        </p:nvSpPr>
        <p:spPr>
          <a:xfrm>
            <a:off x="214282" y="1714488"/>
            <a:ext cx="2143140" cy="1214446"/>
          </a:xfrm>
          <a:prstGeom prst="snip1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tr-TR" sz="3200" b="1" dirty="0" err="1" smtClean="0">
                <a:solidFill>
                  <a:schemeClr val="tx1"/>
                </a:solidFill>
              </a:rPr>
              <a:t>HAMELE</a:t>
            </a:r>
            <a:r>
              <a:rPr lang="tr-TR" sz="3200" b="1" dirty="0" smtClean="0">
                <a:solidFill>
                  <a:schemeClr val="tx1"/>
                </a:solidFill>
              </a:rPr>
              <a:t>-İ ARŞ:</a:t>
            </a:r>
            <a:endParaRPr lang="tr-TR" b="1" dirty="0"/>
          </a:p>
        </p:txBody>
      </p:sp>
      <p:sp>
        <p:nvSpPr>
          <p:cNvPr id="8" name="7 Tek Köşesi Kesik Dikdörtgen"/>
          <p:cNvSpPr/>
          <p:nvPr/>
        </p:nvSpPr>
        <p:spPr>
          <a:xfrm>
            <a:off x="285720" y="3268264"/>
            <a:ext cx="2071702" cy="1160868"/>
          </a:xfrm>
          <a:prstGeom prst="snip1Rect">
            <a:avLst/>
          </a:prstGeom>
        </p:spPr>
        <p:style>
          <a:lnRef idx="1">
            <a:schemeClr val="accent2"/>
          </a:lnRef>
          <a:fillRef idx="2">
            <a:schemeClr val="accent2"/>
          </a:fillRef>
          <a:effectRef idx="1">
            <a:schemeClr val="accent2"/>
          </a:effectRef>
          <a:fontRef idx="minor">
            <a:schemeClr val="dk1"/>
          </a:fontRef>
        </p:style>
        <p:txBody>
          <a:bodyPr rtlCol="0" anchor="ctr"/>
          <a:lstStyle/>
          <a:p>
            <a:r>
              <a:rPr lang="tr-TR" sz="3200" b="1" dirty="0" smtClean="0">
                <a:solidFill>
                  <a:schemeClr val="tx1"/>
                </a:solidFill>
              </a:rPr>
              <a:t>RIDVAN:</a:t>
            </a:r>
            <a:endParaRPr lang="tr-TR" sz="3200" b="1" dirty="0"/>
          </a:p>
        </p:txBody>
      </p:sp>
      <p:sp>
        <p:nvSpPr>
          <p:cNvPr id="10" name="9 Tek Köşesi Kesik Dikdörtgen"/>
          <p:cNvSpPr/>
          <p:nvPr/>
        </p:nvSpPr>
        <p:spPr>
          <a:xfrm>
            <a:off x="285720" y="4929198"/>
            <a:ext cx="2143140" cy="1214446"/>
          </a:xfrm>
          <a:prstGeom prst="snip1Rect">
            <a:avLst/>
          </a:prstGeom>
        </p:spPr>
        <p:style>
          <a:lnRef idx="1">
            <a:schemeClr val="accent2"/>
          </a:lnRef>
          <a:fillRef idx="2">
            <a:schemeClr val="accent2"/>
          </a:fillRef>
          <a:effectRef idx="1">
            <a:schemeClr val="accent2"/>
          </a:effectRef>
          <a:fontRef idx="minor">
            <a:schemeClr val="dk1"/>
          </a:fontRef>
        </p:style>
        <p:txBody>
          <a:bodyPr rtlCol="0" anchor="ctr"/>
          <a:lstStyle/>
          <a:p>
            <a:r>
              <a:rPr lang="tr-TR" sz="3200" b="1" smtClean="0">
                <a:solidFill>
                  <a:schemeClr val="tx1"/>
                </a:solidFill>
              </a:rPr>
              <a:t>MALİK:</a:t>
            </a:r>
            <a:endParaRPr lang="tr-TR" sz="3200" b="1" dirty="0">
              <a:solidFill>
                <a:schemeClr val="tx1"/>
              </a:solidFill>
            </a:endParaRPr>
          </a:p>
        </p:txBody>
      </p:sp>
      <p:sp>
        <p:nvSpPr>
          <p:cNvPr id="14" name="13 Çapraz Köşesi Kesik Dikdörtgen"/>
          <p:cNvSpPr/>
          <p:nvPr/>
        </p:nvSpPr>
        <p:spPr>
          <a:xfrm>
            <a:off x="2571736" y="1785925"/>
            <a:ext cx="6215106" cy="1121027"/>
          </a:xfrm>
          <a:prstGeom prst="snip2DiagRect">
            <a:avLst/>
          </a:prstGeom>
          <a:ln/>
        </p:spPr>
        <p:style>
          <a:lnRef idx="1">
            <a:schemeClr val="accent4"/>
          </a:lnRef>
          <a:fillRef idx="2">
            <a:schemeClr val="accent4"/>
          </a:fillRef>
          <a:effectRef idx="1">
            <a:schemeClr val="accent4"/>
          </a:effectRef>
          <a:fontRef idx="minor">
            <a:schemeClr val="dk1"/>
          </a:fontRef>
        </p:style>
        <p:txBody>
          <a:bodyPr rtlCol="0" anchor="ctr"/>
          <a:lstStyle/>
          <a:p>
            <a:r>
              <a:rPr lang="tr-TR" sz="3200" b="1" dirty="0" smtClean="0">
                <a:solidFill>
                  <a:schemeClr val="tx1"/>
                </a:solidFill>
              </a:rPr>
              <a:t>Arşın Taşıyıcıları</a:t>
            </a:r>
            <a:endParaRPr lang="tr-TR" sz="3200" b="1" dirty="0">
              <a:solidFill>
                <a:schemeClr val="tx1"/>
              </a:solidFill>
            </a:endParaRPr>
          </a:p>
        </p:txBody>
      </p:sp>
      <p:sp>
        <p:nvSpPr>
          <p:cNvPr id="16" name="15 Çapraz Köşesi Kesik Dikdörtgen"/>
          <p:cNvSpPr/>
          <p:nvPr/>
        </p:nvSpPr>
        <p:spPr>
          <a:xfrm>
            <a:off x="2571736" y="3357562"/>
            <a:ext cx="6215106" cy="1071570"/>
          </a:xfrm>
          <a:prstGeom prst="snip2DiagRect">
            <a:avLst/>
          </a:prstGeom>
          <a:ln/>
        </p:spPr>
        <p:style>
          <a:lnRef idx="1">
            <a:schemeClr val="accent4"/>
          </a:lnRef>
          <a:fillRef idx="2">
            <a:schemeClr val="accent4"/>
          </a:fillRef>
          <a:effectRef idx="1">
            <a:schemeClr val="accent4"/>
          </a:effectRef>
          <a:fontRef idx="minor">
            <a:schemeClr val="dk1"/>
          </a:fontRef>
        </p:style>
        <p:txBody>
          <a:bodyPr rtlCol="0" anchor="ctr"/>
          <a:lstStyle/>
          <a:p>
            <a:r>
              <a:rPr lang="tr-TR" sz="3200" b="1" dirty="0" smtClean="0">
                <a:solidFill>
                  <a:schemeClr val="tx1"/>
                </a:solidFill>
              </a:rPr>
              <a:t>Cennetin Bekçisi</a:t>
            </a:r>
            <a:endParaRPr lang="tr-TR" sz="3200" b="1" dirty="0">
              <a:solidFill>
                <a:schemeClr val="tx1"/>
              </a:solidFill>
            </a:endParaRPr>
          </a:p>
        </p:txBody>
      </p:sp>
      <p:sp>
        <p:nvSpPr>
          <p:cNvPr id="17" name="16 Çapraz Köşesi Kesik Dikdörtgen"/>
          <p:cNvSpPr/>
          <p:nvPr/>
        </p:nvSpPr>
        <p:spPr>
          <a:xfrm>
            <a:off x="2643174" y="4929198"/>
            <a:ext cx="6215106" cy="1214446"/>
          </a:xfrm>
          <a:prstGeom prst="snip2DiagRect">
            <a:avLst/>
          </a:prstGeom>
          <a:ln/>
        </p:spPr>
        <p:style>
          <a:lnRef idx="1">
            <a:schemeClr val="accent4"/>
          </a:lnRef>
          <a:fillRef idx="2">
            <a:schemeClr val="accent4"/>
          </a:fillRef>
          <a:effectRef idx="1">
            <a:schemeClr val="accent4"/>
          </a:effectRef>
          <a:fontRef idx="minor">
            <a:schemeClr val="dk1"/>
          </a:fontRef>
        </p:style>
        <p:txBody>
          <a:bodyPr rtlCol="0" anchor="ctr"/>
          <a:lstStyle/>
          <a:p>
            <a:endParaRPr lang="tr-TR" sz="3200" b="1" dirty="0" smtClean="0">
              <a:solidFill>
                <a:schemeClr val="tx1"/>
              </a:solidFill>
            </a:endParaRPr>
          </a:p>
          <a:p>
            <a:r>
              <a:rPr lang="tr-TR" sz="3200" b="1" dirty="0" smtClean="0">
                <a:solidFill>
                  <a:schemeClr val="tx1"/>
                </a:solidFill>
              </a:rPr>
              <a:t>Cehennemin Bekçileri</a:t>
            </a:r>
          </a:p>
          <a:p>
            <a:pPr algn="ctr"/>
            <a:r>
              <a:rPr lang="tr-TR" sz="3200" b="1" dirty="0" smtClean="0"/>
              <a:t>.</a:t>
            </a:r>
            <a:endParaRPr lang="tr-TR" sz="3200" b="1" dirty="0"/>
          </a:p>
        </p:txBody>
      </p:sp>
    </p:spTree>
  </p:cSld>
  <p:clrMapOvr>
    <a:masterClrMapping/>
  </p:clrMapOvr>
  <p:transition advClick="0" advTm="3000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heckerboard(across)">
                                      <p:cBhvr>
                                        <p:cTn id="7" dur="500"/>
                                        <p:tgtEl>
                                          <p:spTgt spid="6"/>
                                        </p:tgtEl>
                                      </p:cBhvr>
                                    </p:animEffect>
                                  </p:childTnLst>
                                </p:cTn>
                              </p:par>
                            </p:childTnLst>
                          </p:cTn>
                        </p:par>
                        <p:par>
                          <p:cTn id="8" fill="hold">
                            <p:stCondLst>
                              <p:cond delay="500"/>
                            </p:stCondLst>
                            <p:childTnLst>
                              <p:par>
                                <p:cTn id="9" presetID="34" presetClass="entr" presetSubtype="0" fill="hold" grpId="0" nodeType="afterEffect">
                                  <p:stCondLst>
                                    <p:cond delay="0"/>
                                  </p:stCondLst>
                                  <p:childTnLst>
                                    <p:set>
                                      <p:cBhvr>
                                        <p:cTn id="10" dur="1" fill="hold">
                                          <p:stCondLst>
                                            <p:cond delay="0"/>
                                          </p:stCondLst>
                                        </p:cTn>
                                        <p:tgtEl>
                                          <p:spTgt spid="14"/>
                                        </p:tgtEl>
                                        <p:attrNameLst>
                                          <p:attrName>style.visibility</p:attrName>
                                        </p:attrNameLst>
                                      </p:cBhvr>
                                      <p:to>
                                        <p:strVal val="visible"/>
                                      </p:to>
                                    </p:set>
                                    <p:anim from="(-#ppt_w/2)" to="(#ppt_x)" calcmode="lin" valueType="num">
                                      <p:cBhvr>
                                        <p:cTn id="11" dur="600" fill="hold">
                                          <p:stCondLst>
                                            <p:cond delay="0"/>
                                          </p:stCondLst>
                                        </p:cTn>
                                        <p:tgtEl>
                                          <p:spTgt spid="14"/>
                                        </p:tgtEl>
                                        <p:attrNameLst>
                                          <p:attrName>ppt_x</p:attrName>
                                        </p:attrNameLst>
                                      </p:cBhvr>
                                    </p:anim>
                                    <p:anim from="0" to="-1.0" calcmode="lin" valueType="num">
                                      <p:cBhvr>
                                        <p:cTn id="12" dur="200" decel="50000" autoRev="1" fill="hold">
                                          <p:stCondLst>
                                            <p:cond delay="600"/>
                                          </p:stCondLst>
                                        </p:cTn>
                                        <p:tgtEl>
                                          <p:spTgt spid="14"/>
                                        </p:tgtEl>
                                        <p:attrNameLst>
                                          <p:attrName>xshear</p:attrName>
                                        </p:attrNameLst>
                                      </p:cBhvr>
                                    </p:anim>
                                    <p:animScale>
                                      <p:cBhvr>
                                        <p:cTn id="13" dur="200" decel="100000" autoRev="1" fill="hold">
                                          <p:stCondLst>
                                            <p:cond delay="600"/>
                                          </p:stCondLst>
                                        </p:cTn>
                                        <p:tgtEl>
                                          <p:spTgt spid="14"/>
                                        </p:tgtEl>
                                      </p:cBhvr>
                                      <p:from x="100000" y="100000"/>
                                      <p:to x="80000" y="100000"/>
                                    </p:animScale>
                                    <p:anim by="(#ppt_h/3+#ppt_w*0.1)" calcmode="lin" valueType="num">
                                      <p:cBhvr additive="sum">
                                        <p:cTn id="14" dur="200" decel="100000" autoRev="1" fill="hold">
                                          <p:stCondLst>
                                            <p:cond delay="600"/>
                                          </p:stCondLst>
                                        </p:cTn>
                                        <p:tgtEl>
                                          <p:spTgt spid="14"/>
                                        </p:tgtEl>
                                        <p:attrNameLst>
                                          <p:attrName>ppt_x</p:attrName>
                                        </p:attrNameLst>
                                      </p:cBhvr>
                                    </p:anim>
                                  </p:childTnLst>
                                </p:cTn>
                              </p:par>
                            </p:childTnLst>
                          </p:cTn>
                        </p:par>
                        <p:par>
                          <p:cTn id="15" fill="hold">
                            <p:stCondLst>
                              <p:cond delay="1500"/>
                            </p:stCondLst>
                            <p:childTnLst>
                              <p:par>
                                <p:cTn id="16" presetID="14" presetClass="entr" presetSubtype="10" fill="hold" grpId="0" nodeType="after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randombar(horizontal)">
                                      <p:cBhvr>
                                        <p:cTn id="18" dur="500"/>
                                        <p:tgtEl>
                                          <p:spTgt spid="8"/>
                                        </p:tgtEl>
                                      </p:cBhvr>
                                    </p:animEffect>
                                  </p:childTnLst>
                                </p:cTn>
                              </p:par>
                            </p:childTnLst>
                          </p:cTn>
                        </p:par>
                        <p:par>
                          <p:cTn id="19" fill="hold">
                            <p:stCondLst>
                              <p:cond delay="2000"/>
                            </p:stCondLst>
                            <p:childTnLst>
                              <p:par>
                                <p:cTn id="20" presetID="18" presetClass="entr" presetSubtype="6" fill="hold" grpId="0" nodeType="afterEffect">
                                  <p:stCondLst>
                                    <p:cond delay="0"/>
                                  </p:stCondLst>
                                  <p:childTnLst>
                                    <p:set>
                                      <p:cBhvr>
                                        <p:cTn id="21" dur="1" fill="hold">
                                          <p:stCondLst>
                                            <p:cond delay="0"/>
                                          </p:stCondLst>
                                        </p:cTn>
                                        <p:tgtEl>
                                          <p:spTgt spid="16"/>
                                        </p:tgtEl>
                                        <p:attrNameLst>
                                          <p:attrName>style.visibility</p:attrName>
                                        </p:attrNameLst>
                                      </p:cBhvr>
                                      <p:to>
                                        <p:strVal val="visible"/>
                                      </p:to>
                                    </p:set>
                                    <p:animEffect transition="in" filter="strips(downRight)">
                                      <p:cBhvr>
                                        <p:cTn id="22" dur="2000"/>
                                        <p:tgtEl>
                                          <p:spTgt spid="16"/>
                                        </p:tgtEl>
                                      </p:cBhvr>
                                    </p:animEffect>
                                  </p:childTnLst>
                                </p:cTn>
                              </p:par>
                            </p:childTnLst>
                          </p:cTn>
                        </p:par>
                        <p:par>
                          <p:cTn id="23" fill="hold">
                            <p:stCondLst>
                              <p:cond delay="4000"/>
                            </p:stCondLst>
                            <p:childTnLst>
                              <p:par>
                                <p:cTn id="24" presetID="34" presetClass="entr" presetSubtype="0" fill="hold" grpId="0" nodeType="afterEffect">
                                  <p:stCondLst>
                                    <p:cond delay="0"/>
                                  </p:stCondLst>
                                  <p:childTnLst>
                                    <p:set>
                                      <p:cBhvr>
                                        <p:cTn id="25" dur="1" fill="hold">
                                          <p:stCondLst>
                                            <p:cond delay="0"/>
                                          </p:stCondLst>
                                        </p:cTn>
                                        <p:tgtEl>
                                          <p:spTgt spid="10"/>
                                        </p:tgtEl>
                                        <p:attrNameLst>
                                          <p:attrName>style.visibility</p:attrName>
                                        </p:attrNameLst>
                                      </p:cBhvr>
                                      <p:to>
                                        <p:strVal val="visible"/>
                                      </p:to>
                                    </p:set>
                                    <p:anim from="(-#ppt_w/2)" to="(#ppt_x)" calcmode="lin" valueType="num">
                                      <p:cBhvr>
                                        <p:cTn id="26" dur="600" fill="hold">
                                          <p:stCondLst>
                                            <p:cond delay="0"/>
                                          </p:stCondLst>
                                        </p:cTn>
                                        <p:tgtEl>
                                          <p:spTgt spid="10"/>
                                        </p:tgtEl>
                                        <p:attrNameLst>
                                          <p:attrName>ppt_x</p:attrName>
                                        </p:attrNameLst>
                                      </p:cBhvr>
                                    </p:anim>
                                    <p:anim from="0" to="-1.0" calcmode="lin" valueType="num">
                                      <p:cBhvr>
                                        <p:cTn id="27" dur="200" decel="50000" autoRev="1" fill="hold">
                                          <p:stCondLst>
                                            <p:cond delay="600"/>
                                          </p:stCondLst>
                                        </p:cTn>
                                        <p:tgtEl>
                                          <p:spTgt spid="10"/>
                                        </p:tgtEl>
                                        <p:attrNameLst>
                                          <p:attrName>xshear</p:attrName>
                                        </p:attrNameLst>
                                      </p:cBhvr>
                                    </p:anim>
                                    <p:animScale>
                                      <p:cBhvr>
                                        <p:cTn id="28" dur="200" decel="100000" autoRev="1" fill="hold">
                                          <p:stCondLst>
                                            <p:cond delay="600"/>
                                          </p:stCondLst>
                                        </p:cTn>
                                        <p:tgtEl>
                                          <p:spTgt spid="10"/>
                                        </p:tgtEl>
                                      </p:cBhvr>
                                      <p:from x="100000" y="100000"/>
                                      <p:to x="80000" y="100000"/>
                                    </p:animScale>
                                    <p:anim by="(#ppt_h/3+#ppt_w*0.1)" calcmode="lin" valueType="num">
                                      <p:cBhvr additive="sum">
                                        <p:cTn id="29" dur="200" decel="100000" autoRev="1" fill="hold">
                                          <p:stCondLst>
                                            <p:cond delay="600"/>
                                          </p:stCondLst>
                                        </p:cTn>
                                        <p:tgtEl>
                                          <p:spTgt spid="10"/>
                                        </p:tgtEl>
                                        <p:attrNameLst>
                                          <p:attrName>ppt_x</p:attrName>
                                        </p:attrNameLst>
                                      </p:cBhvr>
                                    </p:anim>
                                  </p:childTnLst>
                                </p:cTn>
                              </p:par>
                            </p:childTnLst>
                          </p:cTn>
                        </p:par>
                        <p:par>
                          <p:cTn id="30" fill="hold">
                            <p:stCondLst>
                              <p:cond delay="5000"/>
                            </p:stCondLst>
                            <p:childTnLst>
                              <p:par>
                                <p:cTn id="31" presetID="2" presetClass="entr" presetSubtype="4" fill="hold" grpId="0" nodeType="afterEffect">
                                  <p:stCondLst>
                                    <p:cond delay="0"/>
                                  </p:stCondLst>
                                  <p:childTnLst>
                                    <p:set>
                                      <p:cBhvr>
                                        <p:cTn id="32" dur="1" fill="hold">
                                          <p:stCondLst>
                                            <p:cond delay="0"/>
                                          </p:stCondLst>
                                        </p:cTn>
                                        <p:tgtEl>
                                          <p:spTgt spid="17"/>
                                        </p:tgtEl>
                                        <p:attrNameLst>
                                          <p:attrName>style.visibility</p:attrName>
                                        </p:attrNameLst>
                                      </p:cBhvr>
                                      <p:to>
                                        <p:strVal val="visible"/>
                                      </p:to>
                                    </p:set>
                                    <p:anim calcmode="lin" valueType="num">
                                      <p:cBhvr additive="base">
                                        <p:cTn id="33" dur="1000" fill="hold"/>
                                        <p:tgtEl>
                                          <p:spTgt spid="17"/>
                                        </p:tgtEl>
                                        <p:attrNameLst>
                                          <p:attrName>ppt_x</p:attrName>
                                        </p:attrNameLst>
                                      </p:cBhvr>
                                      <p:tavLst>
                                        <p:tav tm="0">
                                          <p:val>
                                            <p:strVal val="#ppt_x"/>
                                          </p:val>
                                        </p:tav>
                                        <p:tav tm="100000">
                                          <p:val>
                                            <p:strVal val="#ppt_x"/>
                                          </p:val>
                                        </p:tav>
                                      </p:tavLst>
                                    </p:anim>
                                    <p:anim calcmode="lin" valueType="num">
                                      <p:cBhvr additive="base">
                                        <p:cTn id="34" dur="1000" fill="hold"/>
                                        <p:tgtEl>
                                          <p:spTgt spid="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P spid="10" grpId="0" animBg="1"/>
      <p:bldP spid="14" grpId="0" animBg="1"/>
      <p:bldP spid="16" grpId="0" animBg="1"/>
      <p:bldP spid="17"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Başlık"/>
          <p:cNvSpPr>
            <a:spLocks noGrp="1"/>
          </p:cNvSpPr>
          <p:nvPr>
            <p:ph type="ctrTitle"/>
          </p:nvPr>
        </p:nvSpPr>
        <p:spPr>
          <a:xfrm>
            <a:off x="428596" y="2500306"/>
            <a:ext cx="8286808" cy="3656029"/>
          </a:xfrm>
        </p:spPr>
        <p:style>
          <a:lnRef idx="3">
            <a:schemeClr val="lt1"/>
          </a:lnRef>
          <a:fillRef idx="1">
            <a:schemeClr val="accent5"/>
          </a:fillRef>
          <a:effectRef idx="1">
            <a:schemeClr val="accent5"/>
          </a:effectRef>
          <a:fontRef idx="minor">
            <a:schemeClr val="lt1"/>
          </a:fontRef>
        </p:style>
        <p:txBody>
          <a:bodyPr>
            <a:normAutofit fontScale="90000"/>
          </a:bodyPr>
          <a:lstStyle/>
          <a:p>
            <a:pPr algn="l"/>
            <a:r>
              <a:rPr lang="tr-TR" dirty="0" smtClean="0"/>
              <a:t/>
            </a:r>
            <a:br>
              <a:rPr lang="tr-TR" dirty="0" smtClean="0"/>
            </a:br>
            <a:r>
              <a:rPr lang="tr-TR" dirty="0" smtClean="0"/>
              <a:t>Melekler insandan önce yaratılmışlardır. </a:t>
            </a:r>
            <a:br>
              <a:rPr lang="tr-TR" dirty="0" smtClean="0"/>
            </a:br>
            <a:r>
              <a:rPr lang="tr-TR" dirty="0" smtClean="0"/>
              <a:t>Peygamberlere vahyi melekler getirdikleri için iman esaslarında peygamberlerden önce gelir.</a:t>
            </a:r>
            <a:br>
              <a:rPr lang="tr-TR" dirty="0" smtClean="0"/>
            </a:br>
            <a:endParaRPr lang="tr-TR" dirty="0"/>
          </a:p>
        </p:txBody>
      </p:sp>
      <p:pic>
        <p:nvPicPr>
          <p:cNvPr id="32770" name="Picture 2" descr="meleklere iman ile ilgili görsel sonucu"/>
          <p:cNvPicPr>
            <a:picLocks noChangeAspect="1" noChangeArrowheads="1"/>
          </p:cNvPicPr>
          <p:nvPr/>
        </p:nvPicPr>
        <p:blipFill>
          <a:blip r:embed="rId2"/>
          <a:srcRect/>
          <a:stretch>
            <a:fillRect/>
          </a:stretch>
        </p:blipFill>
        <p:spPr bwMode="auto">
          <a:xfrm>
            <a:off x="357158" y="500042"/>
            <a:ext cx="2447925" cy="1866901"/>
          </a:xfrm>
          <a:prstGeom prst="rect">
            <a:avLst/>
          </a:prstGeom>
          <a:noFill/>
        </p:spPr>
      </p:pic>
    </p:spTree>
  </p:cSld>
  <p:clrMapOvr>
    <a:masterClrMapping/>
  </p:clrMapOvr>
  <p:transition advTm="2000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500034" y="3000372"/>
            <a:ext cx="7286644" cy="3170099"/>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tr-TR" sz="4000" dirty="0" smtClean="0"/>
              <a:t> Melekler günah işlemezler. Erkeklik, dişilik sahibi değillerdir. Sürekli Allah’a ibadet ve itaat ederler. Allah’a ibadet konusunda kibirlenmezler, bıkıp usanmazlar. </a:t>
            </a:r>
            <a:endParaRPr lang="tr-TR" sz="4000" dirty="0"/>
          </a:p>
        </p:txBody>
      </p:sp>
      <p:pic>
        <p:nvPicPr>
          <p:cNvPr id="31746" name="Picture 2" descr="meleklere iman ile ilgili görsel sonucu"/>
          <p:cNvPicPr>
            <a:picLocks noChangeAspect="1" noChangeArrowheads="1"/>
          </p:cNvPicPr>
          <p:nvPr/>
        </p:nvPicPr>
        <p:blipFill>
          <a:blip r:embed="rId2"/>
          <a:srcRect/>
          <a:stretch>
            <a:fillRect/>
          </a:stretch>
        </p:blipFill>
        <p:spPr bwMode="auto">
          <a:xfrm>
            <a:off x="571472" y="714356"/>
            <a:ext cx="2576098" cy="2000264"/>
          </a:xfrm>
          <a:prstGeom prst="rect">
            <a:avLst/>
          </a:prstGeom>
          <a:noFill/>
        </p:spPr>
      </p:pic>
    </p:spTree>
  </p:cSld>
  <p:clrMapOvr>
    <a:masterClrMapping/>
  </p:clrMapOvr>
  <p:transition advClick="0" advTm="2000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0" y="285728"/>
            <a:ext cx="7772400" cy="785817"/>
          </a:xfrm>
        </p:spPr>
        <p:txBody>
          <a:bodyPr>
            <a:normAutofit/>
          </a:bodyPr>
          <a:lstStyle/>
          <a:p>
            <a:r>
              <a:rPr lang="tr-TR" b="1" dirty="0" smtClean="0">
                <a:solidFill>
                  <a:srgbClr val="FF0000"/>
                </a:solidFill>
              </a:rPr>
              <a:t>Meleklerin Özellikleri</a:t>
            </a:r>
            <a:endParaRPr lang="tr-TR" dirty="0"/>
          </a:p>
        </p:txBody>
      </p:sp>
      <p:sp>
        <p:nvSpPr>
          <p:cNvPr id="4" name="3 Yuvarlatılmış Dikdörtgen"/>
          <p:cNvSpPr/>
          <p:nvPr/>
        </p:nvSpPr>
        <p:spPr>
          <a:xfrm>
            <a:off x="285720" y="1571612"/>
            <a:ext cx="8072494" cy="107157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r>
              <a:rPr lang="tr-TR" sz="3200" b="1" dirty="0" smtClean="0"/>
              <a:t>1-Nurdan yaratılmış, gözle görülmeyen varlıklardır.</a:t>
            </a:r>
            <a:endParaRPr lang="tr-TR" sz="3200" b="1" dirty="0"/>
          </a:p>
        </p:txBody>
      </p:sp>
      <p:sp>
        <p:nvSpPr>
          <p:cNvPr id="6" name="5 Yuvarlatılmış Dikdörtgen"/>
          <p:cNvSpPr/>
          <p:nvPr/>
        </p:nvSpPr>
        <p:spPr>
          <a:xfrm>
            <a:off x="285720" y="2857496"/>
            <a:ext cx="8072494" cy="1071570"/>
          </a:xfrm>
          <a:prstGeom prst="round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r>
              <a:rPr lang="tr-TR" sz="3200" b="1" dirty="0" smtClean="0">
                <a:solidFill>
                  <a:schemeClr val="tx1"/>
                </a:solidFill>
              </a:rPr>
              <a:t>2-Güçlü, kuvvetli ve çok hızlı hareket edebilen varlıklardır.</a:t>
            </a:r>
            <a:endParaRPr lang="tr-TR" sz="3200" b="1" dirty="0">
              <a:solidFill>
                <a:schemeClr val="tx1"/>
              </a:solidFill>
            </a:endParaRPr>
          </a:p>
        </p:txBody>
      </p:sp>
      <p:sp>
        <p:nvSpPr>
          <p:cNvPr id="7" name="6 Yuvarlatılmış Dikdörtgen"/>
          <p:cNvSpPr/>
          <p:nvPr/>
        </p:nvSpPr>
        <p:spPr>
          <a:xfrm>
            <a:off x="285720" y="4214818"/>
            <a:ext cx="8072494" cy="107157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3200" b="1" dirty="0" smtClean="0">
                <a:solidFill>
                  <a:schemeClr val="tx1"/>
                </a:solidFill>
              </a:rPr>
              <a:t>3-Kötülük yapma özellikleri olmadığından günahsızdırlar.</a:t>
            </a:r>
            <a:endParaRPr lang="tr-TR" sz="3200" dirty="0">
              <a:solidFill>
                <a:schemeClr val="tx1"/>
              </a:solidFill>
            </a:endParaRPr>
          </a:p>
        </p:txBody>
      </p:sp>
      <p:sp>
        <p:nvSpPr>
          <p:cNvPr id="8" name="7 Yuvarlatılmış Dikdörtgen"/>
          <p:cNvSpPr/>
          <p:nvPr/>
        </p:nvSpPr>
        <p:spPr>
          <a:xfrm>
            <a:off x="285720" y="5500702"/>
            <a:ext cx="8072494" cy="1071570"/>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r>
              <a:rPr lang="tr-TR" sz="3200" b="1" dirty="0" smtClean="0">
                <a:solidFill>
                  <a:schemeClr val="tx1"/>
                </a:solidFill>
              </a:rPr>
              <a:t>4-Cinsiyetleri yoktur, yemez, içmez ve uyumazlar.</a:t>
            </a:r>
            <a:endParaRPr lang="tr-TR" sz="3200" b="1" dirty="0">
              <a:solidFill>
                <a:schemeClr val="tx1"/>
              </a:solidFill>
            </a:endParaRPr>
          </a:p>
        </p:txBody>
      </p:sp>
    </p:spTree>
  </p:cSld>
  <p:clrMapOvr>
    <a:masterClrMapping/>
  </p:clrMapOvr>
  <p:transition advClick="0" advTm="3000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2000"/>
                                        <p:tgtEl>
                                          <p:spTgt spid="4"/>
                                        </p:tgtEl>
                                      </p:cBhvr>
                                    </p:animEffect>
                                    <p:anim calcmode="lin" valueType="num">
                                      <p:cBhvr>
                                        <p:cTn id="15" dur="2000" fill="hold"/>
                                        <p:tgtEl>
                                          <p:spTgt spid="4"/>
                                        </p:tgtEl>
                                        <p:attrNameLst>
                                          <p:attrName>ppt_x</p:attrName>
                                        </p:attrNameLst>
                                      </p:cBhvr>
                                      <p:tavLst>
                                        <p:tav tm="0">
                                          <p:val>
                                            <p:strVal val="#ppt_x"/>
                                          </p:val>
                                        </p:tav>
                                        <p:tav tm="100000">
                                          <p:val>
                                            <p:strVal val="#ppt_x"/>
                                          </p:val>
                                        </p:tav>
                                      </p:tavLst>
                                    </p:anim>
                                    <p:anim calcmode="lin" valueType="num">
                                      <p:cBhvr>
                                        <p:cTn id="16" dur="2000" fill="hold"/>
                                        <p:tgtEl>
                                          <p:spTgt spid="4"/>
                                        </p:tgtEl>
                                        <p:attrNameLst>
                                          <p:attrName>ppt_y</p:attrName>
                                        </p:attrNameLst>
                                      </p:cBhvr>
                                      <p:tavLst>
                                        <p:tav tm="0">
                                          <p:val>
                                            <p:strVal val="#ppt_y-.1"/>
                                          </p:val>
                                        </p:tav>
                                        <p:tav tm="100000">
                                          <p:val>
                                            <p:strVal val="#ppt_y"/>
                                          </p:val>
                                        </p:tav>
                                      </p:tavLst>
                                    </p:anim>
                                  </p:childTnLst>
                                </p:cTn>
                              </p:par>
                            </p:childTnLst>
                          </p:cTn>
                        </p:par>
                        <p:par>
                          <p:cTn id="17" fill="hold">
                            <p:stCondLst>
                              <p:cond delay="2000"/>
                            </p:stCondLst>
                            <p:childTnLst>
                              <p:par>
                                <p:cTn id="18" presetID="47" presetClass="entr" presetSubtype="0" fill="hold" grpId="0" nodeType="after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fade">
                                      <p:cBhvr>
                                        <p:cTn id="20" dur="2000"/>
                                        <p:tgtEl>
                                          <p:spTgt spid="6"/>
                                        </p:tgtEl>
                                      </p:cBhvr>
                                    </p:animEffect>
                                    <p:anim calcmode="lin" valueType="num">
                                      <p:cBhvr>
                                        <p:cTn id="21" dur="2000" fill="hold"/>
                                        <p:tgtEl>
                                          <p:spTgt spid="6"/>
                                        </p:tgtEl>
                                        <p:attrNameLst>
                                          <p:attrName>ppt_x</p:attrName>
                                        </p:attrNameLst>
                                      </p:cBhvr>
                                      <p:tavLst>
                                        <p:tav tm="0">
                                          <p:val>
                                            <p:strVal val="#ppt_x"/>
                                          </p:val>
                                        </p:tav>
                                        <p:tav tm="100000">
                                          <p:val>
                                            <p:strVal val="#ppt_x"/>
                                          </p:val>
                                        </p:tav>
                                      </p:tavLst>
                                    </p:anim>
                                    <p:anim calcmode="lin" valueType="num">
                                      <p:cBhvr>
                                        <p:cTn id="22" dur="2000" fill="hold"/>
                                        <p:tgtEl>
                                          <p:spTgt spid="6"/>
                                        </p:tgtEl>
                                        <p:attrNameLst>
                                          <p:attrName>ppt_y</p:attrName>
                                        </p:attrNameLst>
                                      </p:cBhvr>
                                      <p:tavLst>
                                        <p:tav tm="0">
                                          <p:val>
                                            <p:strVal val="#ppt_y-.1"/>
                                          </p:val>
                                        </p:tav>
                                        <p:tav tm="100000">
                                          <p:val>
                                            <p:strVal val="#ppt_y"/>
                                          </p:val>
                                        </p:tav>
                                      </p:tavLst>
                                    </p:anim>
                                  </p:childTnLst>
                                </p:cTn>
                              </p:par>
                            </p:childTnLst>
                          </p:cTn>
                        </p:par>
                        <p:par>
                          <p:cTn id="23" fill="hold">
                            <p:stCondLst>
                              <p:cond delay="4000"/>
                            </p:stCondLst>
                            <p:childTnLst>
                              <p:par>
                                <p:cTn id="24" presetID="47" presetClass="entr" presetSubtype="0" fill="hold" grpId="0" nodeType="afterEffect">
                                  <p:stCondLst>
                                    <p:cond delay="0"/>
                                  </p:stCondLst>
                                  <p:childTnLst>
                                    <p:set>
                                      <p:cBhvr>
                                        <p:cTn id="25" dur="1" fill="hold">
                                          <p:stCondLst>
                                            <p:cond delay="0"/>
                                          </p:stCondLst>
                                        </p:cTn>
                                        <p:tgtEl>
                                          <p:spTgt spid="7"/>
                                        </p:tgtEl>
                                        <p:attrNameLst>
                                          <p:attrName>style.visibility</p:attrName>
                                        </p:attrNameLst>
                                      </p:cBhvr>
                                      <p:to>
                                        <p:strVal val="visible"/>
                                      </p:to>
                                    </p:set>
                                    <p:animEffect transition="in" filter="fade">
                                      <p:cBhvr>
                                        <p:cTn id="26" dur="2000"/>
                                        <p:tgtEl>
                                          <p:spTgt spid="7"/>
                                        </p:tgtEl>
                                      </p:cBhvr>
                                    </p:animEffect>
                                    <p:anim calcmode="lin" valueType="num">
                                      <p:cBhvr>
                                        <p:cTn id="27" dur="2000" fill="hold"/>
                                        <p:tgtEl>
                                          <p:spTgt spid="7"/>
                                        </p:tgtEl>
                                        <p:attrNameLst>
                                          <p:attrName>ppt_x</p:attrName>
                                        </p:attrNameLst>
                                      </p:cBhvr>
                                      <p:tavLst>
                                        <p:tav tm="0">
                                          <p:val>
                                            <p:strVal val="#ppt_x"/>
                                          </p:val>
                                        </p:tav>
                                        <p:tav tm="100000">
                                          <p:val>
                                            <p:strVal val="#ppt_x"/>
                                          </p:val>
                                        </p:tav>
                                      </p:tavLst>
                                    </p:anim>
                                    <p:anim calcmode="lin" valueType="num">
                                      <p:cBhvr>
                                        <p:cTn id="28" dur="2000" fill="hold"/>
                                        <p:tgtEl>
                                          <p:spTgt spid="7"/>
                                        </p:tgtEl>
                                        <p:attrNameLst>
                                          <p:attrName>ppt_y</p:attrName>
                                        </p:attrNameLst>
                                      </p:cBhvr>
                                      <p:tavLst>
                                        <p:tav tm="0">
                                          <p:val>
                                            <p:strVal val="#ppt_y-.1"/>
                                          </p:val>
                                        </p:tav>
                                        <p:tav tm="100000">
                                          <p:val>
                                            <p:strVal val="#ppt_y"/>
                                          </p:val>
                                        </p:tav>
                                      </p:tavLst>
                                    </p:anim>
                                  </p:childTnLst>
                                </p:cTn>
                              </p:par>
                            </p:childTnLst>
                          </p:cTn>
                        </p:par>
                        <p:par>
                          <p:cTn id="29" fill="hold">
                            <p:stCondLst>
                              <p:cond delay="6000"/>
                            </p:stCondLst>
                            <p:childTnLst>
                              <p:par>
                                <p:cTn id="30" presetID="47" presetClass="entr" presetSubtype="0" fill="hold" grpId="0" nodeType="after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fade">
                                      <p:cBhvr>
                                        <p:cTn id="32" dur="2000"/>
                                        <p:tgtEl>
                                          <p:spTgt spid="8"/>
                                        </p:tgtEl>
                                      </p:cBhvr>
                                    </p:animEffect>
                                    <p:anim calcmode="lin" valueType="num">
                                      <p:cBhvr>
                                        <p:cTn id="33" dur="2000" fill="hold"/>
                                        <p:tgtEl>
                                          <p:spTgt spid="8"/>
                                        </p:tgtEl>
                                        <p:attrNameLst>
                                          <p:attrName>ppt_x</p:attrName>
                                        </p:attrNameLst>
                                      </p:cBhvr>
                                      <p:tavLst>
                                        <p:tav tm="0">
                                          <p:val>
                                            <p:strVal val="#ppt_x"/>
                                          </p:val>
                                        </p:tav>
                                        <p:tav tm="100000">
                                          <p:val>
                                            <p:strVal val="#ppt_x"/>
                                          </p:val>
                                        </p:tav>
                                      </p:tavLst>
                                    </p:anim>
                                    <p:anim calcmode="lin" valueType="num">
                                      <p:cBhvr>
                                        <p:cTn id="34" dur="2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6" grpId="0" animBg="1"/>
      <p:bldP spid="7" grpId="0" animBg="1"/>
      <p:bldP spid="8"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Dikdörtgen"/>
          <p:cNvSpPr/>
          <p:nvPr/>
        </p:nvSpPr>
        <p:spPr>
          <a:xfrm>
            <a:off x="285720" y="1785926"/>
            <a:ext cx="7429552" cy="2123658"/>
          </a:xfrm>
          <a:prstGeom prst="rect">
            <a:avLst/>
          </a:prstGeom>
        </p:spPr>
        <p:style>
          <a:lnRef idx="0">
            <a:schemeClr val="dk1"/>
          </a:lnRef>
          <a:fillRef idx="3">
            <a:schemeClr val="dk1"/>
          </a:fillRef>
          <a:effectRef idx="3">
            <a:schemeClr val="dk1"/>
          </a:effectRef>
          <a:fontRef idx="minor">
            <a:schemeClr val="lt1"/>
          </a:fontRef>
        </p:style>
        <p:txBody>
          <a:bodyPr wrap="square">
            <a:spAutoFit/>
          </a:bodyPr>
          <a:lstStyle/>
          <a:p>
            <a:r>
              <a:rPr lang="tr-TR" sz="4400" dirty="0" smtClean="0">
                <a:solidFill>
                  <a:schemeClr val="bg1"/>
                </a:solidFill>
              </a:rPr>
              <a:t>–        “Onlar gece gündüz Allah’ı zikrederler” (Enbiya:19-20)</a:t>
            </a:r>
          </a:p>
        </p:txBody>
      </p:sp>
      <p:sp>
        <p:nvSpPr>
          <p:cNvPr id="5" name="4 Dikdörtgen"/>
          <p:cNvSpPr/>
          <p:nvPr/>
        </p:nvSpPr>
        <p:spPr>
          <a:xfrm>
            <a:off x="285720" y="4214818"/>
            <a:ext cx="7500990" cy="2123658"/>
          </a:xfrm>
          <a:prstGeom prst="rect">
            <a:avLst/>
          </a:prstGeom>
        </p:spPr>
        <p:style>
          <a:lnRef idx="0">
            <a:schemeClr val="dk1"/>
          </a:lnRef>
          <a:fillRef idx="3">
            <a:schemeClr val="dk1"/>
          </a:fillRef>
          <a:effectRef idx="3">
            <a:schemeClr val="dk1"/>
          </a:effectRef>
          <a:fontRef idx="minor">
            <a:schemeClr val="lt1"/>
          </a:fontRef>
        </p:style>
        <p:txBody>
          <a:bodyPr wrap="square">
            <a:spAutoFit/>
          </a:bodyPr>
          <a:lstStyle/>
          <a:p>
            <a:r>
              <a:rPr lang="tr-TR" sz="4400" dirty="0" smtClean="0">
                <a:solidFill>
                  <a:schemeClr val="bg1"/>
                </a:solidFill>
              </a:rPr>
              <a:t>–         “Adem’e secde edin demiştik. İblis hariç onlar hemen secde ettiler” (</a:t>
            </a:r>
            <a:r>
              <a:rPr lang="tr-TR" sz="4400" dirty="0" err="1" smtClean="0">
                <a:solidFill>
                  <a:schemeClr val="bg1"/>
                </a:solidFill>
              </a:rPr>
              <a:t>Kehf</a:t>
            </a:r>
            <a:r>
              <a:rPr lang="tr-TR" sz="4400" dirty="0" smtClean="0">
                <a:solidFill>
                  <a:schemeClr val="bg1"/>
                </a:solidFill>
              </a:rPr>
              <a:t>: 50)</a:t>
            </a:r>
          </a:p>
        </p:txBody>
      </p:sp>
    </p:spTree>
  </p:cSld>
  <p:clrMapOvr>
    <a:masterClrMapping/>
  </p:clrMapOvr>
  <p:transition advClick="0" advTm="20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from="(-#ppt_w/2)" to="(#ppt_x)" calcmode="lin" valueType="num">
                                      <p:cBhvr>
                                        <p:cTn id="7" dur="600" fill="hold">
                                          <p:stCondLst>
                                            <p:cond delay="0"/>
                                          </p:stCondLst>
                                        </p:cTn>
                                        <p:tgtEl>
                                          <p:spTgt spid="3"/>
                                        </p:tgtEl>
                                        <p:attrNameLst>
                                          <p:attrName>ppt_x</p:attrName>
                                        </p:attrNameLst>
                                      </p:cBhvr>
                                    </p:anim>
                                    <p:anim from="0" to="-1.0" calcmode="lin" valueType="num">
                                      <p:cBhvr>
                                        <p:cTn id="8" dur="200" decel="50000" autoRev="1" fill="hold">
                                          <p:stCondLst>
                                            <p:cond delay="600"/>
                                          </p:stCondLst>
                                        </p:cTn>
                                        <p:tgtEl>
                                          <p:spTgt spid="3"/>
                                        </p:tgtEl>
                                        <p:attrNameLst>
                                          <p:attrName>xshear</p:attrName>
                                        </p:attrNameLst>
                                      </p:cBhvr>
                                    </p:anim>
                                    <p:animScale>
                                      <p:cBhvr>
                                        <p:cTn id="9" dur="200" decel="100000" autoRev="1" fill="hold">
                                          <p:stCondLst>
                                            <p:cond delay="600"/>
                                          </p:stCondLst>
                                        </p:cTn>
                                        <p:tgtEl>
                                          <p:spTgt spid="3"/>
                                        </p:tgtEl>
                                      </p:cBhvr>
                                      <p:from x="100000" y="100000"/>
                                      <p:to x="80000" y="100000"/>
                                    </p:animScale>
                                    <p:anim by="(#ppt_h/3+#ppt_w*0.1)" calcmode="lin" valueType="num">
                                      <p:cBhvr additive="sum">
                                        <p:cTn id="10" dur="200" decel="100000" autoRev="1" fill="hold">
                                          <p:stCondLst>
                                            <p:cond delay="600"/>
                                          </p:stCondLst>
                                        </p:cTn>
                                        <p:tgtEl>
                                          <p:spTgt spid="3"/>
                                        </p:tgtEl>
                                        <p:attrNameLst>
                                          <p:attrName>ppt_x</p:attrName>
                                        </p:attrNameLst>
                                      </p:cBhvr>
                                    </p:anim>
                                  </p:childTnLst>
                                </p:cTn>
                              </p:par>
                            </p:childTnLst>
                          </p:cTn>
                        </p:par>
                        <p:par>
                          <p:cTn id="11" fill="hold">
                            <p:stCondLst>
                              <p:cond delay="1000"/>
                            </p:stCondLst>
                            <p:childTnLst>
                              <p:par>
                                <p:cTn id="12" presetID="14" presetClass="entr" presetSubtype="10" fill="hold" grpId="0" nodeType="after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randombar(horizontal)">
                                      <p:cBhvr>
                                        <p:cTn id="14"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Dikdörtgen"/>
          <p:cNvSpPr/>
          <p:nvPr/>
        </p:nvSpPr>
        <p:spPr>
          <a:xfrm>
            <a:off x="357158" y="3286124"/>
            <a:ext cx="8001056" cy="3170099"/>
          </a:xfrm>
          <a:prstGeom prst="rect">
            <a:avLst/>
          </a:prstGeom>
        </p:spPr>
        <p:style>
          <a:lnRef idx="0">
            <a:schemeClr val="dk1"/>
          </a:lnRef>
          <a:fillRef idx="3">
            <a:schemeClr val="dk1"/>
          </a:fillRef>
          <a:effectRef idx="3">
            <a:schemeClr val="dk1"/>
          </a:effectRef>
          <a:fontRef idx="minor">
            <a:schemeClr val="lt1"/>
          </a:fontRef>
        </p:style>
        <p:txBody>
          <a:bodyPr wrap="square">
            <a:spAutoFit/>
          </a:bodyPr>
          <a:lstStyle/>
          <a:p>
            <a:r>
              <a:rPr lang="tr-TR" sz="4000" dirty="0" smtClean="0"/>
              <a:t>Melekler nurdan yaratıldıkları için görünmezler. Değişik şekillerde görünebilirler. Hz. Meryem’e melekler insan şeklinde görünmüştür. (Meryem:17) </a:t>
            </a:r>
            <a:endParaRPr lang="tr-TR" sz="4000" dirty="0"/>
          </a:p>
        </p:txBody>
      </p:sp>
      <p:sp>
        <p:nvSpPr>
          <p:cNvPr id="6" name="5 Dikdörtgen"/>
          <p:cNvSpPr/>
          <p:nvPr/>
        </p:nvSpPr>
        <p:spPr>
          <a:xfrm>
            <a:off x="357158" y="1785926"/>
            <a:ext cx="7643866" cy="1323439"/>
          </a:xfrm>
          <a:prstGeom prst="rect">
            <a:avLst/>
          </a:prstGeom>
        </p:spPr>
        <p:style>
          <a:lnRef idx="0">
            <a:schemeClr val="dk1"/>
          </a:lnRef>
          <a:fillRef idx="3">
            <a:schemeClr val="dk1"/>
          </a:fillRef>
          <a:effectRef idx="3">
            <a:schemeClr val="dk1"/>
          </a:effectRef>
          <a:fontRef idx="minor">
            <a:schemeClr val="lt1"/>
          </a:fontRef>
        </p:style>
        <p:txBody>
          <a:bodyPr wrap="square">
            <a:spAutoFit/>
          </a:bodyPr>
          <a:lstStyle/>
          <a:p>
            <a:r>
              <a:rPr lang="tr-TR" sz="4000" dirty="0" smtClean="0"/>
              <a:t>Hz. İbrahim’e insan şeklinde görünmüşlerdir. (</a:t>
            </a:r>
            <a:r>
              <a:rPr lang="tr-TR" sz="4000" dirty="0" err="1" smtClean="0"/>
              <a:t>Hud</a:t>
            </a:r>
            <a:r>
              <a:rPr lang="tr-TR" sz="4000" dirty="0" smtClean="0"/>
              <a:t>:69)</a:t>
            </a:r>
          </a:p>
        </p:txBody>
      </p:sp>
    </p:spTree>
  </p:cSld>
  <p:clrMapOvr>
    <a:masterClrMapping/>
  </p:clrMapOvr>
  <p:transition advClick="0" advTm="3000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strips(downLeft)">
                                      <p:cBhvr>
                                        <p:cTn id="7" dur="1000"/>
                                        <p:tgtEl>
                                          <p:spTgt spid="6"/>
                                        </p:tgtEl>
                                      </p:cBhvr>
                                    </p:animEffect>
                                  </p:childTnLst>
                                </p:cTn>
                              </p:par>
                            </p:childTnLst>
                          </p:cTn>
                        </p:par>
                        <p:par>
                          <p:cTn id="8" fill="hold">
                            <p:stCondLst>
                              <p:cond delay="1000"/>
                            </p:stCondLst>
                            <p:childTnLst>
                              <p:par>
                                <p:cTn id="9" presetID="17" presetClass="entr" presetSubtype="10" fill="hold" grpId="0" nodeType="after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p:cTn id="11" dur="2000" fill="hold"/>
                                        <p:tgtEl>
                                          <p:spTgt spid="5"/>
                                        </p:tgtEl>
                                        <p:attrNameLst>
                                          <p:attrName>ppt_w</p:attrName>
                                        </p:attrNameLst>
                                      </p:cBhvr>
                                      <p:tavLst>
                                        <p:tav tm="0">
                                          <p:val>
                                            <p:fltVal val="0"/>
                                          </p:val>
                                        </p:tav>
                                        <p:tav tm="100000">
                                          <p:val>
                                            <p:strVal val="#ppt_w"/>
                                          </p:val>
                                        </p:tav>
                                      </p:tavLst>
                                    </p:anim>
                                    <p:anim calcmode="lin" valueType="num">
                                      <p:cBhvr>
                                        <p:cTn id="12" dur="2000" fill="hold"/>
                                        <p:tgtEl>
                                          <p:spTgt spid="5"/>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0" y="285728"/>
            <a:ext cx="7772400" cy="785817"/>
          </a:xfrm>
        </p:spPr>
        <p:txBody>
          <a:bodyPr>
            <a:normAutofit/>
          </a:bodyPr>
          <a:lstStyle/>
          <a:p>
            <a:r>
              <a:rPr lang="tr-TR" b="1" dirty="0" smtClean="0">
                <a:solidFill>
                  <a:srgbClr val="FF0000"/>
                </a:solidFill>
              </a:rPr>
              <a:t>Meleklerin Özellikleri</a:t>
            </a:r>
            <a:endParaRPr lang="tr-TR" dirty="0"/>
          </a:p>
        </p:txBody>
      </p:sp>
      <p:sp>
        <p:nvSpPr>
          <p:cNvPr id="4" name="3 Yuvarlatılmış Dikdörtgen"/>
          <p:cNvSpPr/>
          <p:nvPr/>
        </p:nvSpPr>
        <p:spPr>
          <a:xfrm>
            <a:off x="285720" y="1571612"/>
            <a:ext cx="8072494" cy="107157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r>
              <a:rPr lang="tr-TR" sz="3200" b="1" smtClean="0">
                <a:solidFill>
                  <a:schemeClr val="tx1"/>
                </a:solidFill>
              </a:rPr>
              <a:t>Cinsiyetleri yoktur, yemez, içmez ve uyumazlar.</a:t>
            </a:r>
            <a:endParaRPr lang="tr-TR" sz="3200" b="1" dirty="0">
              <a:solidFill>
                <a:schemeClr val="tx1"/>
              </a:solidFill>
            </a:endParaRPr>
          </a:p>
        </p:txBody>
      </p:sp>
      <p:sp>
        <p:nvSpPr>
          <p:cNvPr id="6" name="5 Yuvarlatılmış Dikdörtgen"/>
          <p:cNvSpPr/>
          <p:nvPr/>
        </p:nvSpPr>
        <p:spPr>
          <a:xfrm>
            <a:off x="285720" y="2857496"/>
            <a:ext cx="8072494" cy="1071570"/>
          </a:xfrm>
          <a:prstGeom prst="round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r>
              <a:rPr lang="tr-TR" sz="3200" b="1" dirty="0" smtClean="0">
                <a:solidFill>
                  <a:schemeClr val="tx1"/>
                </a:solidFill>
              </a:rPr>
              <a:t>Allah’ın kendilerine verdiği görevleri eksiksiz yerine getirirler.</a:t>
            </a:r>
          </a:p>
        </p:txBody>
      </p:sp>
      <p:sp>
        <p:nvSpPr>
          <p:cNvPr id="7" name="6 Yuvarlatılmış Dikdörtgen"/>
          <p:cNvSpPr/>
          <p:nvPr/>
        </p:nvSpPr>
        <p:spPr>
          <a:xfrm>
            <a:off x="285720" y="4214818"/>
            <a:ext cx="8072494" cy="107157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r>
              <a:rPr lang="tr-TR" sz="3200" b="1" dirty="0" smtClean="0">
                <a:solidFill>
                  <a:schemeClr val="tx1"/>
                </a:solidFill>
              </a:rPr>
              <a:t>Allah’a ibadet ederler ve asla onun emirlerine karşı gelmezler.</a:t>
            </a:r>
            <a:endParaRPr lang="tr-TR" sz="3200" b="1" dirty="0">
              <a:solidFill>
                <a:schemeClr val="tx1"/>
              </a:solidFill>
            </a:endParaRPr>
          </a:p>
        </p:txBody>
      </p:sp>
      <p:sp>
        <p:nvSpPr>
          <p:cNvPr id="8" name="7 Yuvarlatılmış Dikdörtgen"/>
          <p:cNvSpPr/>
          <p:nvPr/>
        </p:nvSpPr>
        <p:spPr>
          <a:xfrm>
            <a:off x="285720" y="5500702"/>
            <a:ext cx="8072494" cy="1071570"/>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r>
              <a:rPr lang="tr-TR" sz="3200" b="1" dirty="0" smtClean="0">
                <a:solidFill>
                  <a:schemeClr val="tx1"/>
                </a:solidFill>
              </a:rPr>
              <a:t>İnsanların iyiliği için dua ederler.</a:t>
            </a:r>
            <a:endParaRPr lang="tr-TR" sz="3200" b="1" dirty="0">
              <a:solidFill>
                <a:schemeClr val="tx1"/>
              </a:solidFill>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571472" y="2857496"/>
            <a:ext cx="7572428" cy="1569660"/>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tr-TR" sz="3200" dirty="0" smtClean="0"/>
              <a:t> –          “Melekler </a:t>
            </a:r>
            <a:r>
              <a:rPr lang="tr-TR" sz="3200" dirty="0" err="1" smtClean="0"/>
              <a:t>Rabblarından</a:t>
            </a:r>
            <a:r>
              <a:rPr lang="tr-TR" sz="3200" dirty="0" smtClean="0"/>
              <a:t> korkarlar ve kendilerine ne </a:t>
            </a:r>
            <a:r>
              <a:rPr lang="tr-TR" sz="3200" dirty="0" err="1" smtClean="0"/>
              <a:t>emrolunursa</a:t>
            </a:r>
            <a:r>
              <a:rPr lang="tr-TR" sz="3200" dirty="0" smtClean="0"/>
              <a:t> onu yaparlar” (</a:t>
            </a:r>
            <a:r>
              <a:rPr lang="tr-TR" sz="3200" dirty="0" err="1" smtClean="0"/>
              <a:t>Nahi</a:t>
            </a:r>
            <a:r>
              <a:rPr lang="tr-TR" sz="3200" dirty="0" smtClean="0"/>
              <a:t>:50)</a:t>
            </a:r>
            <a:endParaRPr lang="tr-TR" sz="3200" dirty="0"/>
          </a:p>
        </p:txBody>
      </p:sp>
      <p:sp>
        <p:nvSpPr>
          <p:cNvPr id="5" name="4 Metin kutusu"/>
          <p:cNvSpPr txBox="1"/>
          <p:nvPr/>
        </p:nvSpPr>
        <p:spPr>
          <a:xfrm>
            <a:off x="642910" y="500043"/>
            <a:ext cx="6643734" cy="707886"/>
          </a:xfrm>
          <a:prstGeom prst="rect">
            <a:avLst/>
          </a:prstGeom>
          <a:noFill/>
        </p:spPr>
        <p:txBody>
          <a:bodyPr wrap="square" rtlCol="0">
            <a:spAutoFit/>
          </a:bodyPr>
          <a:lstStyle/>
          <a:p>
            <a:r>
              <a:rPr lang="tr-TR" sz="4000" b="1" dirty="0" smtClean="0"/>
              <a:t>b)     Meleklerin görevleri:</a:t>
            </a:r>
            <a:endParaRPr lang="tr-TR" sz="4000" dirty="0"/>
          </a:p>
        </p:txBody>
      </p:sp>
      <p:sp>
        <p:nvSpPr>
          <p:cNvPr id="6" name="5 Dikdörtgen"/>
          <p:cNvSpPr/>
          <p:nvPr/>
        </p:nvSpPr>
        <p:spPr>
          <a:xfrm>
            <a:off x="571472" y="4857760"/>
            <a:ext cx="7572428" cy="1569660"/>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r>
              <a:rPr lang="tr-TR" sz="3200" dirty="0" smtClean="0"/>
              <a:t>–        “Allah’ın kendilerine buyurduğuna karşı gelmezler ve </a:t>
            </a:r>
            <a:r>
              <a:rPr lang="tr-TR" sz="3200" dirty="0" err="1" smtClean="0"/>
              <a:t>emrolunanı</a:t>
            </a:r>
            <a:r>
              <a:rPr lang="tr-TR" sz="3200" dirty="0" smtClean="0"/>
              <a:t> yaparlar” (</a:t>
            </a:r>
            <a:r>
              <a:rPr lang="tr-TR" sz="3200" dirty="0" err="1" smtClean="0"/>
              <a:t>Tahrim</a:t>
            </a:r>
            <a:r>
              <a:rPr lang="tr-TR" sz="3200" dirty="0" smtClean="0"/>
              <a:t>: 6)</a:t>
            </a:r>
          </a:p>
        </p:txBody>
      </p:sp>
      <p:sp>
        <p:nvSpPr>
          <p:cNvPr id="7" name="6 Dikdörtgen"/>
          <p:cNvSpPr/>
          <p:nvPr/>
        </p:nvSpPr>
        <p:spPr>
          <a:xfrm>
            <a:off x="642910" y="1571612"/>
            <a:ext cx="5878084" cy="769441"/>
          </a:xfrm>
          <a:prstGeom prst="rect">
            <a:avLst/>
          </a:prstGeom>
        </p:spPr>
        <p:style>
          <a:lnRef idx="0">
            <a:schemeClr val="accent2"/>
          </a:lnRef>
          <a:fillRef idx="3">
            <a:schemeClr val="accent2"/>
          </a:fillRef>
          <a:effectRef idx="3">
            <a:schemeClr val="accent2"/>
          </a:effectRef>
          <a:fontRef idx="minor">
            <a:schemeClr val="lt1"/>
          </a:fontRef>
        </p:style>
        <p:txBody>
          <a:bodyPr wrap="none">
            <a:spAutoFit/>
          </a:bodyPr>
          <a:lstStyle/>
          <a:p>
            <a:r>
              <a:rPr lang="tr-TR" sz="4400" dirty="0" err="1" smtClean="0"/>
              <a:t>Kur’an’da</a:t>
            </a:r>
            <a:r>
              <a:rPr lang="tr-TR" sz="4400" dirty="0" smtClean="0"/>
              <a:t> şöyle buyrulur:</a:t>
            </a:r>
            <a:endParaRPr lang="tr-TR" sz="4400" dirty="0"/>
          </a:p>
        </p:txBody>
      </p:sp>
    </p:spTree>
  </p:cSld>
  <p:clrMapOvr>
    <a:masterClrMapping/>
  </p:clrMapOvr>
  <p:transition advClick="0" advTm="3000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par>
                          <p:cTn id="8" fill="hold">
                            <p:stCondLst>
                              <p:cond delay="2000"/>
                            </p:stCondLst>
                            <p:childTnLst>
                              <p:par>
                                <p:cTn id="9" presetID="6" presetClass="entr" presetSubtype="16"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circle(in)">
                                      <p:cBhvr>
                                        <p:cTn id="11" dur="2000"/>
                                        <p:tgtEl>
                                          <p:spTgt spid="7"/>
                                        </p:tgtEl>
                                      </p:cBhvr>
                                    </p:animEffect>
                                  </p:childTnLst>
                                </p:cTn>
                              </p:par>
                            </p:childTnLst>
                          </p:cTn>
                        </p:par>
                        <p:par>
                          <p:cTn id="12" fill="hold">
                            <p:stCondLst>
                              <p:cond delay="4000"/>
                            </p:stCondLst>
                            <p:childTnLst>
                              <p:par>
                                <p:cTn id="13" presetID="6" presetClass="entr" presetSubtype="32" fill="hold" grpId="0" nodeType="after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circle(out)">
                                      <p:cBhvr>
                                        <p:cTn id="15" dur="2000"/>
                                        <p:tgtEl>
                                          <p:spTgt spid="4"/>
                                        </p:tgtEl>
                                      </p:cBhvr>
                                    </p:animEffect>
                                  </p:childTnLst>
                                </p:cTn>
                              </p:par>
                            </p:childTnLst>
                          </p:cTn>
                        </p:par>
                        <p:par>
                          <p:cTn id="16" fill="hold">
                            <p:stCondLst>
                              <p:cond delay="6000"/>
                            </p:stCondLst>
                            <p:childTnLst>
                              <p:par>
                                <p:cTn id="17" presetID="6" presetClass="entr" presetSubtype="32" fill="hold" grpId="0" nodeType="after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circle(out)">
                                      <p:cBhvr>
                                        <p:cTn id="19"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6" grpId="0" animBg="1"/>
      <p:bldP spid="7"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10 Yuvarlatılmış Dikdörtgen"/>
          <p:cNvSpPr/>
          <p:nvPr/>
        </p:nvSpPr>
        <p:spPr>
          <a:xfrm>
            <a:off x="642910" y="1071546"/>
            <a:ext cx="7215238" cy="1143008"/>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2" name="11 Yuvarlatılmış Dikdörtgen"/>
          <p:cNvSpPr/>
          <p:nvPr/>
        </p:nvSpPr>
        <p:spPr>
          <a:xfrm>
            <a:off x="642910" y="2428868"/>
            <a:ext cx="7215238" cy="1000132"/>
          </a:xfrm>
          <a:prstGeom prst="roundRect">
            <a:avLst/>
          </a:prstGeom>
        </p:spPr>
        <p:style>
          <a:lnRef idx="3">
            <a:schemeClr val="lt1"/>
          </a:lnRef>
          <a:fillRef idx="1">
            <a:schemeClr val="accent4"/>
          </a:fillRef>
          <a:effectRef idx="1">
            <a:schemeClr val="accent4"/>
          </a:effectRef>
          <a:fontRef idx="minor">
            <a:schemeClr val="lt1"/>
          </a:fontRef>
        </p:style>
        <p:txBody>
          <a:bodyPr rtlCol="0" anchor="ctr"/>
          <a:lstStyle/>
          <a:p>
            <a:pPr algn="ctr"/>
            <a:endParaRPr lang="tr-TR" dirty="0"/>
          </a:p>
        </p:txBody>
      </p:sp>
      <p:sp>
        <p:nvSpPr>
          <p:cNvPr id="8" name="7 Dikdörtgen"/>
          <p:cNvSpPr/>
          <p:nvPr/>
        </p:nvSpPr>
        <p:spPr>
          <a:xfrm>
            <a:off x="785786" y="1142984"/>
            <a:ext cx="6858048" cy="1077218"/>
          </a:xfrm>
          <a:prstGeom prst="rect">
            <a:avLst/>
          </a:prstGeom>
        </p:spPr>
        <p:txBody>
          <a:bodyPr wrap="square">
            <a:spAutoFit/>
          </a:bodyPr>
          <a:lstStyle/>
          <a:p>
            <a:r>
              <a:rPr lang="tr-TR" sz="3200" dirty="0" smtClean="0"/>
              <a:t>– “Yazıcı melekler vardır” (</a:t>
            </a:r>
            <a:r>
              <a:rPr lang="tr-TR" sz="3200" dirty="0" err="1" smtClean="0"/>
              <a:t>Zuhruf</a:t>
            </a:r>
            <a:r>
              <a:rPr lang="tr-TR" sz="3200" dirty="0" smtClean="0"/>
              <a:t>:80) (Tarık:3)</a:t>
            </a:r>
          </a:p>
        </p:txBody>
      </p:sp>
      <p:sp>
        <p:nvSpPr>
          <p:cNvPr id="6" name="5 Dikdörtgen"/>
          <p:cNvSpPr/>
          <p:nvPr/>
        </p:nvSpPr>
        <p:spPr>
          <a:xfrm>
            <a:off x="714348" y="2643182"/>
            <a:ext cx="6786610" cy="584775"/>
          </a:xfrm>
          <a:prstGeom prst="rect">
            <a:avLst/>
          </a:prstGeom>
          <a:noFill/>
          <a:ln>
            <a:noFill/>
          </a:ln>
        </p:spPr>
        <p:style>
          <a:lnRef idx="1">
            <a:schemeClr val="accent3"/>
          </a:lnRef>
          <a:fillRef idx="2">
            <a:schemeClr val="accent3"/>
          </a:fillRef>
          <a:effectRef idx="1">
            <a:schemeClr val="accent3"/>
          </a:effectRef>
          <a:fontRef idx="minor">
            <a:schemeClr val="dk1"/>
          </a:fontRef>
        </p:style>
        <p:txBody>
          <a:bodyPr wrap="square">
            <a:spAutoFit/>
          </a:bodyPr>
          <a:lstStyle/>
          <a:p>
            <a:r>
              <a:rPr lang="tr-TR" sz="3200" dirty="0" smtClean="0"/>
              <a:t>–  “Can alan melek vardır.” (Secde:11)</a:t>
            </a:r>
          </a:p>
        </p:txBody>
      </p:sp>
      <p:sp>
        <p:nvSpPr>
          <p:cNvPr id="13" name="12 Yuvarlatılmış Dikdörtgen"/>
          <p:cNvSpPr/>
          <p:nvPr/>
        </p:nvSpPr>
        <p:spPr>
          <a:xfrm>
            <a:off x="714348" y="5143512"/>
            <a:ext cx="7215238" cy="928694"/>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tr-TR"/>
          </a:p>
        </p:txBody>
      </p:sp>
      <p:sp>
        <p:nvSpPr>
          <p:cNvPr id="14" name="13 Yuvarlatılmış Dikdörtgen"/>
          <p:cNvSpPr/>
          <p:nvPr/>
        </p:nvSpPr>
        <p:spPr>
          <a:xfrm>
            <a:off x="714348" y="3786190"/>
            <a:ext cx="7215238" cy="1000132"/>
          </a:xfrm>
          <a:prstGeom prst="round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endParaRPr lang="tr-TR"/>
          </a:p>
        </p:txBody>
      </p:sp>
      <p:sp>
        <p:nvSpPr>
          <p:cNvPr id="7" name="6 Dikdörtgen"/>
          <p:cNvSpPr/>
          <p:nvPr/>
        </p:nvSpPr>
        <p:spPr>
          <a:xfrm>
            <a:off x="785786" y="3714752"/>
            <a:ext cx="6858048" cy="1077218"/>
          </a:xfrm>
          <a:prstGeom prst="rect">
            <a:avLst/>
          </a:prstGeom>
          <a:noFill/>
        </p:spPr>
        <p:style>
          <a:lnRef idx="1">
            <a:schemeClr val="accent5"/>
          </a:lnRef>
          <a:fillRef idx="3">
            <a:schemeClr val="accent5"/>
          </a:fillRef>
          <a:effectRef idx="2">
            <a:schemeClr val="accent5"/>
          </a:effectRef>
          <a:fontRef idx="minor">
            <a:schemeClr val="lt1"/>
          </a:fontRef>
        </p:style>
        <p:txBody>
          <a:bodyPr wrap="square">
            <a:spAutoFit/>
          </a:bodyPr>
          <a:lstStyle/>
          <a:p>
            <a:r>
              <a:rPr lang="tr-TR" sz="3200" dirty="0" smtClean="0"/>
              <a:t>–  “Bekçi melekler ve yazıcı melekler vardır” (</a:t>
            </a:r>
            <a:r>
              <a:rPr lang="tr-TR" sz="3200" dirty="0" err="1" smtClean="0"/>
              <a:t>infitar</a:t>
            </a:r>
            <a:r>
              <a:rPr lang="tr-TR" sz="3200" dirty="0" smtClean="0"/>
              <a:t>: 12)</a:t>
            </a:r>
          </a:p>
        </p:txBody>
      </p:sp>
      <p:sp>
        <p:nvSpPr>
          <p:cNvPr id="9" name="8 Dikdörtgen"/>
          <p:cNvSpPr/>
          <p:nvPr/>
        </p:nvSpPr>
        <p:spPr>
          <a:xfrm>
            <a:off x="857224" y="5000636"/>
            <a:ext cx="6858048" cy="1077218"/>
          </a:xfrm>
          <a:prstGeom prst="rect">
            <a:avLst/>
          </a:prstGeom>
        </p:spPr>
        <p:txBody>
          <a:bodyPr wrap="square">
            <a:spAutoFit/>
          </a:bodyPr>
          <a:lstStyle/>
          <a:p>
            <a:r>
              <a:rPr lang="tr-TR" sz="3200" dirty="0" smtClean="0"/>
              <a:t>– “İnsanın yaptıklarını tespit eden melekler vardır” (Kaf:17-18)</a:t>
            </a:r>
          </a:p>
        </p:txBody>
      </p:sp>
    </p:spTree>
  </p:cSld>
  <p:clrMapOvr>
    <a:masterClrMapping/>
  </p:clrMapOvr>
  <p:transition advClick="0" advTm="20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checkerboard(across)">
                                      <p:cBhvr>
                                        <p:cTn id="7" dur="500"/>
                                        <p:tgtEl>
                                          <p:spTgt spid="8"/>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checkerboard(across)">
                                      <p:cBhvr>
                                        <p:cTn id="10" dur="500"/>
                                        <p:tgtEl>
                                          <p:spTgt spid="11"/>
                                        </p:tgtEl>
                                      </p:cBhvr>
                                    </p:animEffect>
                                  </p:childTnLst>
                                </p:cTn>
                              </p:par>
                            </p:childTnLst>
                          </p:cTn>
                        </p:par>
                        <p:par>
                          <p:cTn id="11" fill="hold">
                            <p:stCondLst>
                              <p:cond delay="500"/>
                            </p:stCondLst>
                            <p:childTnLst>
                              <p:par>
                                <p:cTn id="12" presetID="5" presetClass="entr" presetSubtype="10" fill="hold" grpId="0" nodeType="after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checkerboard(across)">
                                      <p:cBhvr>
                                        <p:cTn id="14" dur="500"/>
                                        <p:tgtEl>
                                          <p:spTgt spid="6"/>
                                        </p:tgtEl>
                                      </p:cBhvr>
                                    </p:animEffect>
                                  </p:childTnLst>
                                </p:cTn>
                              </p:par>
                            </p:childTnLst>
                          </p:cTn>
                        </p:par>
                        <p:par>
                          <p:cTn id="15" fill="hold">
                            <p:stCondLst>
                              <p:cond delay="1000"/>
                            </p:stCondLst>
                            <p:childTnLst>
                              <p:par>
                                <p:cTn id="16" presetID="5" presetClass="entr" presetSubtype="10" fill="hold" grpId="0" nodeType="afterEffect">
                                  <p:stCondLst>
                                    <p:cond delay="0"/>
                                  </p:stCondLst>
                                  <p:childTnLst>
                                    <p:set>
                                      <p:cBhvr>
                                        <p:cTn id="17" dur="1" fill="hold">
                                          <p:stCondLst>
                                            <p:cond delay="0"/>
                                          </p:stCondLst>
                                        </p:cTn>
                                        <p:tgtEl>
                                          <p:spTgt spid="12"/>
                                        </p:tgtEl>
                                        <p:attrNameLst>
                                          <p:attrName>style.visibility</p:attrName>
                                        </p:attrNameLst>
                                      </p:cBhvr>
                                      <p:to>
                                        <p:strVal val="visible"/>
                                      </p:to>
                                    </p:set>
                                    <p:animEffect transition="in" filter="checkerboard(across)">
                                      <p:cBhvr>
                                        <p:cTn id="18" dur="500"/>
                                        <p:tgtEl>
                                          <p:spTgt spid="12"/>
                                        </p:tgtEl>
                                      </p:cBhvr>
                                    </p:animEffect>
                                  </p:childTnLst>
                                </p:cTn>
                              </p:par>
                            </p:childTnLst>
                          </p:cTn>
                        </p:par>
                        <p:par>
                          <p:cTn id="19" fill="hold">
                            <p:stCondLst>
                              <p:cond delay="1500"/>
                            </p:stCondLst>
                            <p:childTnLst>
                              <p:par>
                                <p:cTn id="20" presetID="5" presetClass="entr" presetSubtype="10" fill="hold" grpId="0" nodeType="after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checkerboard(across)">
                                      <p:cBhvr>
                                        <p:cTn id="22" dur="1000"/>
                                        <p:tgtEl>
                                          <p:spTgt spid="7"/>
                                        </p:tgtEl>
                                      </p:cBhvr>
                                    </p:animEffect>
                                  </p:childTnLst>
                                </p:cTn>
                              </p:par>
                            </p:childTnLst>
                          </p:cTn>
                        </p:par>
                        <p:par>
                          <p:cTn id="23" fill="hold">
                            <p:stCondLst>
                              <p:cond delay="2500"/>
                            </p:stCondLst>
                            <p:childTnLst>
                              <p:par>
                                <p:cTn id="24" presetID="5" presetClass="entr" presetSubtype="10" fill="hold" grpId="0" nodeType="afterEffect">
                                  <p:stCondLst>
                                    <p:cond delay="0"/>
                                  </p:stCondLst>
                                  <p:childTnLst>
                                    <p:set>
                                      <p:cBhvr>
                                        <p:cTn id="25" dur="1" fill="hold">
                                          <p:stCondLst>
                                            <p:cond delay="0"/>
                                          </p:stCondLst>
                                        </p:cTn>
                                        <p:tgtEl>
                                          <p:spTgt spid="14"/>
                                        </p:tgtEl>
                                        <p:attrNameLst>
                                          <p:attrName>style.visibility</p:attrName>
                                        </p:attrNameLst>
                                      </p:cBhvr>
                                      <p:to>
                                        <p:strVal val="visible"/>
                                      </p:to>
                                    </p:set>
                                    <p:animEffect transition="in" filter="checkerboard(across)">
                                      <p:cBhvr>
                                        <p:cTn id="26" dur="1000"/>
                                        <p:tgtEl>
                                          <p:spTgt spid="14"/>
                                        </p:tgtEl>
                                      </p:cBhvr>
                                    </p:animEffect>
                                  </p:childTnLst>
                                </p:cTn>
                              </p:par>
                            </p:childTnLst>
                          </p:cTn>
                        </p:par>
                        <p:par>
                          <p:cTn id="27" fill="hold">
                            <p:stCondLst>
                              <p:cond delay="3500"/>
                            </p:stCondLst>
                            <p:childTnLst>
                              <p:par>
                                <p:cTn id="28" presetID="5" presetClass="entr" presetSubtype="10" fill="hold" grpId="0" nodeType="afterEffect">
                                  <p:stCondLst>
                                    <p:cond delay="0"/>
                                  </p:stCondLst>
                                  <p:childTnLst>
                                    <p:set>
                                      <p:cBhvr>
                                        <p:cTn id="29" dur="1" fill="hold">
                                          <p:stCondLst>
                                            <p:cond delay="0"/>
                                          </p:stCondLst>
                                        </p:cTn>
                                        <p:tgtEl>
                                          <p:spTgt spid="9"/>
                                        </p:tgtEl>
                                        <p:attrNameLst>
                                          <p:attrName>style.visibility</p:attrName>
                                        </p:attrNameLst>
                                      </p:cBhvr>
                                      <p:to>
                                        <p:strVal val="visible"/>
                                      </p:to>
                                    </p:set>
                                    <p:animEffect transition="in" filter="checkerboard(across)">
                                      <p:cBhvr>
                                        <p:cTn id="30" dur="1000"/>
                                        <p:tgtEl>
                                          <p:spTgt spid="9"/>
                                        </p:tgtEl>
                                      </p:cBhvr>
                                    </p:animEffect>
                                  </p:childTnLst>
                                </p:cTn>
                              </p:par>
                            </p:childTnLst>
                          </p:cTn>
                        </p:par>
                        <p:par>
                          <p:cTn id="31" fill="hold">
                            <p:stCondLst>
                              <p:cond delay="4500"/>
                            </p:stCondLst>
                            <p:childTnLst>
                              <p:par>
                                <p:cTn id="32" presetID="5" presetClass="entr" presetSubtype="10" fill="hold" grpId="0" nodeType="afterEffect">
                                  <p:stCondLst>
                                    <p:cond delay="0"/>
                                  </p:stCondLst>
                                  <p:childTnLst>
                                    <p:set>
                                      <p:cBhvr>
                                        <p:cTn id="33" dur="1" fill="hold">
                                          <p:stCondLst>
                                            <p:cond delay="0"/>
                                          </p:stCondLst>
                                        </p:cTn>
                                        <p:tgtEl>
                                          <p:spTgt spid="13"/>
                                        </p:tgtEl>
                                        <p:attrNameLst>
                                          <p:attrName>style.visibility</p:attrName>
                                        </p:attrNameLst>
                                      </p:cBhvr>
                                      <p:to>
                                        <p:strVal val="visible"/>
                                      </p:to>
                                    </p:set>
                                    <p:animEffect transition="in" filter="checkerboard(across)">
                                      <p:cBhvr>
                                        <p:cTn id="34" dur="1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P spid="8" grpId="0"/>
      <p:bldP spid="6" grpId="0"/>
      <p:bldP spid="13" grpId="0" animBg="1"/>
      <p:bldP spid="14" grpId="0" animBg="1"/>
      <p:bldP spid="7" grpId="0" animBg="1"/>
      <p:bldP spid="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571472" y="2143116"/>
            <a:ext cx="8215370" cy="4041793"/>
          </a:xfrm>
        </p:spPr>
        <p:txBody>
          <a:bodyPr>
            <a:normAutofit/>
          </a:bodyPr>
          <a:lstStyle/>
          <a:p>
            <a:pPr algn="l"/>
            <a:r>
              <a:rPr lang="tr-TR" sz="3200" dirty="0" smtClean="0"/>
              <a:t>Meleklerin var olduğunu ve hangi özelliklere sahip olduklarını bize Allah bildirir. Kur’an-ı</a:t>
            </a:r>
            <a:br>
              <a:rPr lang="tr-TR" sz="3200" dirty="0" smtClean="0"/>
            </a:br>
            <a:r>
              <a:rPr lang="tr-TR" sz="3200" dirty="0" smtClean="0"/>
              <a:t>Kerim’de meleklerle ilgili birçok ayet bulunur. Meleklerle ilgili bilgilerimizin bir kısmını da Hz. Muhammed (s.a.v.)’in sözlerinden öğreniriz. Bu konuda sağlıklı bilgi sahibi olabileceğimiz başka kaynak bulunmaz.</a:t>
            </a:r>
            <a:endParaRPr lang="tr-TR" sz="3200" dirty="0"/>
          </a:p>
        </p:txBody>
      </p:sp>
      <p:pic>
        <p:nvPicPr>
          <p:cNvPr id="52226" name="Picture 2" descr="meleklere iman ile ilgili görsel sonucu"/>
          <p:cNvPicPr>
            <a:picLocks noChangeAspect="1" noChangeArrowheads="1"/>
          </p:cNvPicPr>
          <p:nvPr/>
        </p:nvPicPr>
        <p:blipFill>
          <a:blip r:embed="rId2"/>
          <a:srcRect/>
          <a:stretch>
            <a:fillRect/>
          </a:stretch>
        </p:blipFill>
        <p:spPr bwMode="auto">
          <a:xfrm>
            <a:off x="714348" y="500042"/>
            <a:ext cx="2466975" cy="1847851"/>
          </a:xfrm>
          <a:prstGeom prst="rect">
            <a:avLst/>
          </a:prstGeom>
          <a:noFill/>
        </p:spPr>
      </p:pic>
    </p:spTree>
  </p:cSld>
  <p:clrMapOvr>
    <a:masterClrMapping/>
  </p:clrMapOvr>
  <p:transition advClick="0" advTm="8000"/>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Yuvarlatılmış Dikdörtgen"/>
          <p:cNvSpPr/>
          <p:nvPr/>
        </p:nvSpPr>
        <p:spPr>
          <a:xfrm>
            <a:off x="714348" y="1500174"/>
            <a:ext cx="7143800" cy="135732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3200" b="1" dirty="0" smtClean="0"/>
              <a:t>–   “Peygamber (AS)’a salavat getirirler” (</a:t>
            </a:r>
            <a:r>
              <a:rPr lang="tr-TR" sz="3200" b="1" dirty="0" err="1" smtClean="0"/>
              <a:t>Ahzap</a:t>
            </a:r>
            <a:r>
              <a:rPr lang="tr-TR" sz="3200" b="1" dirty="0" smtClean="0"/>
              <a:t>: 56)</a:t>
            </a:r>
          </a:p>
        </p:txBody>
      </p:sp>
      <p:sp>
        <p:nvSpPr>
          <p:cNvPr id="3" name="2 Yuvarlatılmış Dikdörtgen"/>
          <p:cNvSpPr/>
          <p:nvPr/>
        </p:nvSpPr>
        <p:spPr>
          <a:xfrm>
            <a:off x="857224" y="3429000"/>
            <a:ext cx="7143800" cy="1357322"/>
          </a:xfrm>
          <a:prstGeom prst="roundRect">
            <a:avLst/>
          </a:prstGeom>
        </p:spPr>
        <p:style>
          <a:lnRef idx="1">
            <a:schemeClr val="accent4"/>
          </a:lnRef>
          <a:fillRef idx="3">
            <a:schemeClr val="accent4"/>
          </a:fillRef>
          <a:effectRef idx="2">
            <a:schemeClr val="accent4"/>
          </a:effectRef>
          <a:fontRef idx="minor">
            <a:schemeClr val="lt1"/>
          </a:fontRef>
        </p:style>
        <p:txBody>
          <a:bodyPr rtlCol="0" anchor="ctr"/>
          <a:lstStyle/>
          <a:p>
            <a:r>
              <a:rPr lang="tr-TR" sz="3200" b="1" dirty="0" smtClean="0"/>
              <a:t>–   “Lanet okuyan melekler vardır. Allah’ın indirdiğini gizleyenlere melekler lanet eder” (Bakara: 159)</a:t>
            </a:r>
          </a:p>
        </p:txBody>
      </p:sp>
    </p:spTree>
  </p:cSld>
  <p:clrMapOvr>
    <a:masterClrMapping/>
  </p:clrMapOvr>
  <p:transition advClick="0" advTm="2000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par>
                          <p:cTn id="8" fill="hold">
                            <p:stCondLst>
                              <p:cond delay="2000"/>
                            </p:stCondLst>
                            <p:childTnLst>
                              <p:par>
                                <p:cTn id="9" presetID="8" presetClass="entr" presetSubtype="16" fill="hold" grpId="0"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diamond(in)">
                                      <p:cBhvr>
                                        <p:cTn id="11"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Yuvarlatılmış Dikdörtgen"/>
          <p:cNvSpPr/>
          <p:nvPr/>
        </p:nvSpPr>
        <p:spPr>
          <a:xfrm>
            <a:off x="714348" y="4929198"/>
            <a:ext cx="7143800" cy="1357322"/>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r>
              <a:rPr lang="tr-TR" sz="3600" b="1" dirty="0" smtClean="0"/>
              <a:t>–         “Müslümanlara rahmet okuyan melekler vardır”</a:t>
            </a:r>
          </a:p>
        </p:txBody>
      </p:sp>
      <p:sp>
        <p:nvSpPr>
          <p:cNvPr id="5" name="4 Yuvarlatılmış Dikdörtgen"/>
          <p:cNvSpPr/>
          <p:nvPr/>
        </p:nvSpPr>
        <p:spPr>
          <a:xfrm>
            <a:off x="714348" y="928670"/>
            <a:ext cx="7143800" cy="1357322"/>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r>
              <a:rPr lang="tr-TR" sz="3600" b="1" dirty="0" smtClean="0"/>
              <a:t>–         “İyiliğe çağıran melekler vardır”</a:t>
            </a:r>
          </a:p>
        </p:txBody>
      </p:sp>
      <p:sp>
        <p:nvSpPr>
          <p:cNvPr id="6" name="5 Yuvarlatılmış Dikdörtgen"/>
          <p:cNvSpPr/>
          <p:nvPr/>
        </p:nvSpPr>
        <p:spPr>
          <a:xfrm>
            <a:off x="714348" y="2928934"/>
            <a:ext cx="7143800" cy="1357322"/>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r>
              <a:rPr lang="tr-TR" sz="3600" b="1" dirty="0" smtClean="0"/>
              <a:t>–         “Dua eden ve duaya “amin” diyenler vardır.</a:t>
            </a:r>
          </a:p>
        </p:txBody>
      </p:sp>
    </p:spTree>
  </p:cSld>
  <p:clrMapOvr>
    <a:masterClrMapping/>
  </p:clrMapOvr>
  <p:transition advClick="0" advTm="2000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4" presetClass="entr" presetSubtype="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 from="(-#ppt_w/2)" to="(#ppt_x)" calcmode="lin" valueType="num">
                                      <p:cBhvr>
                                        <p:cTn id="7" dur="600" fill="hold">
                                          <p:stCondLst>
                                            <p:cond delay="0"/>
                                          </p:stCondLst>
                                        </p:cTn>
                                        <p:tgtEl>
                                          <p:spTgt spid="5"/>
                                        </p:tgtEl>
                                        <p:attrNameLst>
                                          <p:attrName>ppt_x</p:attrName>
                                        </p:attrNameLst>
                                      </p:cBhvr>
                                    </p:anim>
                                    <p:anim from="0" to="-1.0" calcmode="lin" valueType="num">
                                      <p:cBhvr>
                                        <p:cTn id="8" dur="200" decel="50000" autoRev="1" fill="hold">
                                          <p:stCondLst>
                                            <p:cond delay="600"/>
                                          </p:stCondLst>
                                        </p:cTn>
                                        <p:tgtEl>
                                          <p:spTgt spid="5"/>
                                        </p:tgtEl>
                                        <p:attrNameLst>
                                          <p:attrName>xshear</p:attrName>
                                        </p:attrNameLst>
                                      </p:cBhvr>
                                    </p:anim>
                                    <p:animScale>
                                      <p:cBhvr>
                                        <p:cTn id="9" dur="200" decel="100000" autoRev="1" fill="hold">
                                          <p:stCondLst>
                                            <p:cond delay="600"/>
                                          </p:stCondLst>
                                        </p:cTn>
                                        <p:tgtEl>
                                          <p:spTgt spid="5"/>
                                        </p:tgtEl>
                                      </p:cBhvr>
                                      <p:from x="100000" y="100000"/>
                                      <p:to x="80000" y="100000"/>
                                    </p:animScale>
                                    <p:anim by="(#ppt_h/3+#ppt_w*0.1)" calcmode="lin" valueType="num">
                                      <p:cBhvr additive="sum">
                                        <p:cTn id="10" dur="200" decel="100000" autoRev="1" fill="hold">
                                          <p:stCondLst>
                                            <p:cond delay="600"/>
                                          </p:stCondLst>
                                        </p:cTn>
                                        <p:tgtEl>
                                          <p:spTgt spid="5"/>
                                        </p:tgtEl>
                                        <p:attrNameLst>
                                          <p:attrName>ppt_x</p:attrName>
                                        </p:attrNameLst>
                                      </p:cBhvr>
                                    </p:anim>
                                  </p:childTnLst>
                                </p:cTn>
                              </p:par>
                            </p:childTnLst>
                          </p:cTn>
                        </p:par>
                        <p:par>
                          <p:cTn id="11" fill="hold">
                            <p:stCondLst>
                              <p:cond delay="1000"/>
                            </p:stCondLst>
                            <p:childTnLst>
                              <p:par>
                                <p:cTn id="12" presetID="34" presetClass="entr" presetSubtype="0" fill="hold" grpId="0" nodeType="afterEffect">
                                  <p:stCondLst>
                                    <p:cond delay="0"/>
                                  </p:stCondLst>
                                  <p:childTnLst>
                                    <p:set>
                                      <p:cBhvr>
                                        <p:cTn id="13" dur="1" fill="hold">
                                          <p:stCondLst>
                                            <p:cond delay="0"/>
                                          </p:stCondLst>
                                        </p:cTn>
                                        <p:tgtEl>
                                          <p:spTgt spid="6"/>
                                        </p:tgtEl>
                                        <p:attrNameLst>
                                          <p:attrName>style.visibility</p:attrName>
                                        </p:attrNameLst>
                                      </p:cBhvr>
                                      <p:to>
                                        <p:strVal val="visible"/>
                                      </p:to>
                                    </p:set>
                                    <p:anim from="(-#ppt_w/2)" to="(#ppt_x)" calcmode="lin" valueType="num">
                                      <p:cBhvr>
                                        <p:cTn id="14" dur="600" fill="hold">
                                          <p:stCondLst>
                                            <p:cond delay="0"/>
                                          </p:stCondLst>
                                        </p:cTn>
                                        <p:tgtEl>
                                          <p:spTgt spid="6"/>
                                        </p:tgtEl>
                                        <p:attrNameLst>
                                          <p:attrName>ppt_x</p:attrName>
                                        </p:attrNameLst>
                                      </p:cBhvr>
                                    </p:anim>
                                    <p:anim from="0" to="-1.0" calcmode="lin" valueType="num">
                                      <p:cBhvr>
                                        <p:cTn id="15" dur="200" decel="50000" autoRev="1" fill="hold">
                                          <p:stCondLst>
                                            <p:cond delay="600"/>
                                          </p:stCondLst>
                                        </p:cTn>
                                        <p:tgtEl>
                                          <p:spTgt spid="6"/>
                                        </p:tgtEl>
                                        <p:attrNameLst>
                                          <p:attrName>xshear</p:attrName>
                                        </p:attrNameLst>
                                      </p:cBhvr>
                                    </p:anim>
                                    <p:animScale>
                                      <p:cBhvr>
                                        <p:cTn id="16" dur="200" decel="100000" autoRev="1" fill="hold">
                                          <p:stCondLst>
                                            <p:cond delay="600"/>
                                          </p:stCondLst>
                                        </p:cTn>
                                        <p:tgtEl>
                                          <p:spTgt spid="6"/>
                                        </p:tgtEl>
                                      </p:cBhvr>
                                      <p:from x="100000" y="100000"/>
                                      <p:to x="80000" y="100000"/>
                                    </p:animScale>
                                    <p:anim by="(#ppt_h/3+#ppt_w*0.1)" calcmode="lin" valueType="num">
                                      <p:cBhvr additive="sum">
                                        <p:cTn id="17" dur="200" decel="100000" autoRev="1" fill="hold">
                                          <p:stCondLst>
                                            <p:cond delay="600"/>
                                          </p:stCondLst>
                                        </p:cTn>
                                        <p:tgtEl>
                                          <p:spTgt spid="6"/>
                                        </p:tgtEl>
                                        <p:attrNameLst>
                                          <p:attrName>ppt_x</p:attrName>
                                        </p:attrNameLst>
                                      </p:cBhvr>
                                    </p:anim>
                                  </p:childTnLst>
                                </p:cTn>
                              </p:par>
                            </p:childTnLst>
                          </p:cTn>
                        </p:par>
                        <p:par>
                          <p:cTn id="18" fill="hold">
                            <p:stCondLst>
                              <p:cond delay="2000"/>
                            </p:stCondLst>
                            <p:childTnLst>
                              <p:par>
                                <p:cTn id="19" presetID="34" presetClass="entr" presetSubtype="0" fill="hold" grpId="0" nodeType="afterEffect">
                                  <p:stCondLst>
                                    <p:cond delay="0"/>
                                  </p:stCondLst>
                                  <p:childTnLst>
                                    <p:set>
                                      <p:cBhvr>
                                        <p:cTn id="20" dur="1" fill="hold">
                                          <p:stCondLst>
                                            <p:cond delay="0"/>
                                          </p:stCondLst>
                                        </p:cTn>
                                        <p:tgtEl>
                                          <p:spTgt spid="3"/>
                                        </p:tgtEl>
                                        <p:attrNameLst>
                                          <p:attrName>style.visibility</p:attrName>
                                        </p:attrNameLst>
                                      </p:cBhvr>
                                      <p:to>
                                        <p:strVal val="visible"/>
                                      </p:to>
                                    </p:set>
                                    <p:anim from="(-#ppt_w/2)" to="(#ppt_x)" calcmode="lin" valueType="num">
                                      <p:cBhvr>
                                        <p:cTn id="21" dur="600" fill="hold">
                                          <p:stCondLst>
                                            <p:cond delay="0"/>
                                          </p:stCondLst>
                                        </p:cTn>
                                        <p:tgtEl>
                                          <p:spTgt spid="3"/>
                                        </p:tgtEl>
                                        <p:attrNameLst>
                                          <p:attrName>ppt_x</p:attrName>
                                        </p:attrNameLst>
                                      </p:cBhvr>
                                    </p:anim>
                                    <p:anim from="0" to="-1.0" calcmode="lin" valueType="num">
                                      <p:cBhvr>
                                        <p:cTn id="22" dur="200" decel="50000" autoRev="1" fill="hold">
                                          <p:stCondLst>
                                            <p:cond delay="600"/>
                                          </p:stCondLst>
                                        </p:cTn>
                                        <p:tgtEl>
                                          <p:spTgt spid="3"/>
                                        </p:tgtEl>
                                        <p:attrNameLst>
                                          <p:attrName>xshear</p:attrName>
                                        </p:attrNameLst>
                                      </p:cBhvr>
                                    </p:anim>
                                    <p:animScale>
                                      <p:cBhvr>
                                        <p:cTn id="23" dur="200" decel="100000" autoRev="1" fill="hold">
                                          <p:stCondLst>
                                            <p:cond delay="600"/>
                                          </p:stCondLst>
                                        </p:cTn>
                                        <p:tgtEl>
                                          <p:spTgt spid="3"/>
                                        </p:tgtEl>
                                      </p:cBhvr>
                                      <p:from x="100000" y="100000"/>
                                      <p:to x="80000" y="100000"/>
                                    </p:animScale>
                                    <p:anim by="(#ppt_h/3+#ppt_w*0.1)" calcmode="lin" valueType="num">
                                      <p:cBhvr additive="sum">
                                        <p:cTn id="24" dur="200" decel="100000" autoRev="1" fill="hold">
                                          <p:stCondLst>
                                            <p:cond delay="600"/>
                                          </p:stCondLst>
                                        </p:cTn>
                                        <p:tgtEl>
                                          <p:spTgt spid="3"/>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P spid="6"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500034" y="2500306"/>
            <a:ext cx="7072394" cy="3416320"/>
          </a:xfrm>
          <a:prstGeom prst="rect">
            <a:avLst/>
          </a:prstGeom>
        </p:spPr>
        <p:style>
          <a:lnRef idx="0">
            <a:schemeClr val="accent3"/>
          </a:lnRef>
          <a:fillRef idx="3">
            <a:schemeClr val="accent3"/>
          </a:fillRef>
          <a:effectRef idx="3">
            <a:schemeClr val="accent3"/>
          </a:effectRef>
          <a:fontRef idx="minor">
            <a:schemeClr val="lt1"/>
          </a:fontRef>
        </p:style>
        <p:txBody>
          <a:bodyPr wrap="square" rtlCol="0">
            <a:spAutoFit/>
          </a:bodyPr>
          <a:lstStyle/>
          <a:p>
            <a:r>
              <a:rPr lang="tr-TR" sz="3600" dirty="0" smtClean="0">
                <a:solidFill>
                  <a:schemeClr val="tx1"/>
                </a:solidFill>
              </a:rPr>
              <a:t> İnanan Müslümanlara yardım eden melekler vardır. Savaşlarda yardım için gönderilmiş melekler olduğu bildirilmiştir. </a:t>
            </a:r>
            <a:r>
              <a:rPr lang="tr-TR" sz="3600" dirty="0" err="1" smtClean="0">
                <a:solidFill>
                  <a:schemeClr val="tx1"/>
                </a:solidFill>
              </a:rPr>
              <a:t>Kur’an’da</a:t>
            </a:r>
            <a:r>
              <a:rPr lang="tr-TR" sz="3600" dirty="0" smtClean="0">
                <a:solidFill>
                  <a:schemeClr val="tx1"/>
                </a:solidFill>
              </a:rPr>
              <a:t> şöyle buyrulur:</a:t>
            </a:r>
          </a:p>
          <a:p>
            <a:endParaRPr lang="tr-TR" sz="3600" dirty="0">
              <a:solidFill>
                <a:schemeClr val="tx1"/>
              </a:solidFill>
            </a:endParaRPr>
          </a:p>
        </p:txBody>
      </p:sp>
      <p:sp>
        <p:nvSpPr>
          <p:cNvPr id="5" name="4 Metin kutusu"/>
          <p:cNvSpPr txBox="1"/>
          <p:nvPr/>
        </p:nvSpPr>
        <p:spPr>
          <a:xfrm>
            <a:off x="428596" y="500043"/>
            <a:ext cx="7215238" cy="646331"/>
          </a:xfrm>
          <a:prstGeom prst="rect">
            <a:avLst/>
          </a:prstGeom>
          <a:noFill/>
        </p:spPr>
        <p:txBody>
          <a:bodyPr wrap="square" rtlCol="0">
            <a:spAutoFit/>
          </a:bodyPr>
          <a:lstStyle/>
          <a:p>
            <a:r>
              <a:rPr lang="tr-TR" sz="3600" b="1" dirty="0" smtClean="0"/>
              <a:t>c)     Meleklerin Yardımı:</a:t>
            </a:r>
            <a:endParaRPr lang="tr-TR" sz="3600" dirty="0"/>
          </a:p>
        </p:txBody>
      </p:sp>
    </p:spTree>
  </p:cSld>
  <p:clrMapOvr>
    <a:masterClrMapping/>
  </p:clrMapOvr>
  <p:transition advClick="0" advTm="2000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randombar(horizontal)">
                                      <p:cBhvr>
                                        <p:cTn id="7" dur="500"/>
                                        <p:tgtEl>
                                          <p:spTgt spid="5"/>
                                        </p:tgtEl>
                                      </p:cBhvr>
                                    </p:animEffect>
                                  </p:childTnLst>
                                </p:cTn>
                              </p:par>
                            </p:childTnLst>
                          </p:cTn>
                        </p:par>
                        <p:par>
                          <p:cTn id="8" fill="hold">
                            <p:stCondLst>
                              <p:cond delay="500"/>
                            </p:stCondLst>
                            <p:childTnLst>
                              <p:par>
                                <p:cTn id="9" presetID="14" presetClass="entr" presetSubtype="1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randombar(horizontal)">
                                      <p:cBhvr>
                                        <p:cTn id="11"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571472" y="2571744"/>
            <a:ext cx="7858180" cy="3785652"/>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r>
              <a:rPr lang="tr-TR" sz="4000" dirty="0" smtClean="0"/>
              <a:t>–         “Allah, Resulü ile müminler üzerine sükunet ve huzur duygusu indirdi. Sizin görmediğiniz ordular (melekler) indirdi de kafirlere azap etti. İşte bu kafirlerin cezasıdır.” (</a:t>
            </a:r>
            <a:r>
              <a:rPr lang="tr-TR" sz="4000" dirty="0" err="1" smtClean="0"/>
              <a:t>Tevbe</a:t>
            </a:r>
            <a:r>
              <a:rPr lang="tr-TR" sz="4000" dirty="0" smtClean="0"/>
              <a:t>: 26)</a:t>
            </a:r>
          </a:p>
        </p:txBody>
      </p:sp>
      <p:pic>
        <p:nvPicPr>
          <p:cNvPr id="21506" name="Picture 2" descr="meleklere iman ile ilgili görsel sonucu"/>
          <p:cNvPicPr>
            <a:picLocks noChangeAspect="1" noChangeArrowheads="1"/>
          </p:cNvPicPr>
          <p:nvPr/>
        </p:nvPicPr>
        <p:blipFill>
          <a:blip r:embed="rId2"/>
          <a:srcRect/>
          <a:stretch>
            <a:fillRect/>
          </a:stretch>
        </p:blipFill>
        <p:spPr bwMode="auto">
          <a:xfrm>
            <a:off x="642910" y="285728"/>
            <a:ext cx="1990725" cy="2295526"/>
          </a:xfrm>
          <a:prstGeom prst="rect">
            <a:avLst/>
          </a:prstGeom>
          <a:noFill/>
        </p:spPr>
      </p:pic>
    </p:spTree>
  </p:cSld>
  <p:clrMapOvr>
    <a:masterClrMapping/>
  </p:clrMapOvr>
  <p:transition advClick="0" advTm="2000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trips(downLeft)">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Dikdörtgen"/>
          <p:cNvSpPr/>
          <p:nvPr/>
        </p:nvSpPr>
        <p:spPr>
          <a:xfrm>
            <a:off x="571472" y="1571612"/>
            <a:ext cx="7858180" cy="4832092"/>
          </a:xfrm>
          <a:prstGeom prst="rect">
            <a:avLst/>
          </a:prstGeom>
        </p:spPr>
        <p:style>
          <a:lnRef idx="0">
            <a:schemeClr val="dk1"/>
          </a:lnRef>
          <a:fillRef idx="3">
            <a:schemeClr val="dk1"/>
          </a:fillRef>
          <a:effectRef idx="3">
            <a:schemeClr val="dk1"/>
          </a:effectRef>
          <a:fontRef idx="minor">
            <a:schemeClr val="lt1"/>
          </a:fontRef>
        </p:style>
        <p:txBody>
          <a:bodyPr wrap="square">
            <a:spAutoFit/>
          </a:bodyPr>
          <a:lstStyle/>
          <a:p>
            <a:r>
              <a:rPr lang="tr-TR" sz="4400" dirty="0" smtClean="0"/>
              <a:t>–         “Ey iman edenler! Allah’ın size olan nimetini hatırlayın; hani size ordular saldırmıştı da, biz onlara karşı bir rüzgar ve sizin görmediğiniz ordular göndermiştik. Allah ne yaptığınızı çok iyi görmekteydi” (</a:t>
            </a:r>
            <a:r>
              <a:rPr lang="tr-TR" sz="4400" dirty="0" err="1" smtClean="0"/>
              <a:t>Ahzap</a:t>
            </a:r>
            <a:r>
              <a:rPr lang="tr-TR" sz="4400" dirty="0" smtClean="0"/>
              <a:t>:9)</a:t>
            </a:r>
          </a:p>
        </p:txBody>
      </p:sp>
    </p:spTree>
  </p:cSld>
  <p:clrMapOvr>
    <a:masterClrMapping/>
  </p:clrMapOvr>
  <p:transition advClick="0" advTm="2000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85720" y="1857364"/>
            <a:ext cx="7929618" cy="4616648"/>
          </a:xfrm>
          <a:prstGeom prst="rect">
            <a:avLst/>
          </a:prstGeom>
        </p:spPr>
        <p:style>
          <a:lnRef idx="0">
            <a:schemeClr val="accent4"/>
          </a:lnRef>
          <a:fillRef idx="3">
            <a:schemeClr val="accent4"/>
          </a:fillRef>
          <a:effectRef idx="3">
            <a:schemeClr val="accent4"/>
          </a:effectRef>
          <a:fontRef idx="minor">
            <a:schemeClr val="lt1"/>
          </a:fontRef>
        </p:style>
        <p:txBody>
          <a:bodyPr wrap="square">
            <a:spAutoFit/>
          </a:bodyPr>
          <a:lstStyle/>
          <a:p>
            <a:r>
              <a:rPr lang="tr-TR" sz="4200" dirty="0" smtClean="0"/>
              <a:t>–  “</a:t>
            </a:r>
            <a:r>
              <a:rPr lang="tr-TR" sz="4200" dirty="0" err="1" smtClean="0"/>
              <a:t>And</a:t>
            </a:r>
            <a:r>
              <a:rPr lang="tr-TR" sz="4200" dirty="0" smtClean="0"/>
              <a:t> olsun, sizler güçsüz olduğunuz halde Bedir de size yardım etmişti. O zaman sen şöyle diyordun: İndirilen üç bin melekle Rabbinizin sizi takviye etmesi, sizin için yeterli değil midir?” </a:t>
            </a:r>
          </a:p>
          <a:p>
            <a:r>
              <a:rPr lang="tr-TR" sz="4200" dirty="0" smtClean="0"/>
              <a:t>(Al-i İmran:123-124)</a:t>
            </a:r>
          </a:p>
        </p:txBody>
      </p:sp>
    </p:spTree>
  </p:cSld>
  <p:clrMapOvr>
    <a:masterClrMapping/>
  </p:clrMapOvr>
  <p:transition advClick="0" advTm="2000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609600" y="1571612"/>
            <a:ext cx="7534300" cy="3170099"/>
          </a:xfrm>
          <a:prstGeom prst="rect">
            <a:avLst/>
          </a:prstGeom>
        </p:spPr>
        <p:style>
          <a:lnRef idx="0">
            <a:schemeClr val="dk1"/>
          </a:lnRef>
          <a:fillRef idx="3">
            <a:schemeClr val="dk1"/>
          </a:fillRef>
          <a:effectRef idx="3">
            <a:schemeClr val="dk1"/>
          </a:effectRef>
          <a:fontRef idx="minor">
            <a:schemeClr val="lt1"/>
          </a:fontRef>
        </p:style>
        <p:txBody>
          <a:bodyPr wrap="square" rtlCol="0">
            <a:spAutoFit/>
          </a:bodyPr>
          <a:lstStyle/>
          <a:p>
            <a:r>
              <a:rPr lang="tr-TR" sz="4000" dirty="0" smtClean="0"/>
              <a:t>–         “Hatırlayın ki, siz Rabbinizden yardım istiyordunuz. O da ben peş peşe gelen bin melek ile size yardım edeceğim diyerek duanızı kabul buyurdu” (</a:t>
            </a:r>
            <a:r>
              <a:rPr lang="tr-TR" sz="4000" dirty="0" err="1" smtClean="0"/>
              <a:t>Enfal</a:t>
            </a:r>
            <a:r>
              <a:rPr lang="tr-TR" sz="4000" dirty="0" smtClean="0"/>
              <a:t>:9)</a:t>
            </a:r>
            <a:endParaRPr lang="tr-TR" sz="4000" dirty="0"/>
          </a:p>
        </p:txBody>
      </p:sp>
      <p:sp>
        <p:nvSpPr>
          <p:cNvPr id="3" name="2 Dikdörtgen"/>
          <p:cNvSpPr/>
          <p:nvPr/>
        </p:nvSpPr>
        <p:spPr>
          <a:xfrm>
            <a:off x="571472" y="5429264"/>
            <a:ext cx="7643866" cy="1077218"/>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a:spAutoFit/>
          </a:bodyPr>
          <a:lstStyle/>
          <a:p>
            <a:r>
              <a:rPr lang="tr-TR" sz="3200" dirty="0" smtClean="0"/>
              <a:t>Günlük işlerde de iman sahiplerine yardım etmekle görevli melekler vardır.</a:t>
            </a:r>
          </a:p>
        </p:txBody>
      </p:sp>
    </p:spTree>
  </p:cSld>
  <p:clrMapOvr>
    <a:masterClrMapping/>
  </p:clrMapOvr>
  <p:transition advClick="0" advTm="2000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heckerboard(across)">
                                      <p:cBhvr>
                                        <p:cTn id="7" dur="1000"/>
                                        <p:tgtEl>
                                          <p:spTgt spid="4"/>
                                        </p:tgtEl>
                                      </p:cBhvr>
                                    </p:animEffect>
                                  </p:childTnLst>
                                </p:cTn>
                              </p:par>
                            </p:childTnLst>
                          </p:cTn>
                        </p:par>
                        <p:par>
                          <p:cTn id="8" fill="hold">
                            <p:stCondLst>
                              <p:cond delay="1000"/>
                            </p:stCondLst>
                            <p:childTnLst>
                              <p:par>
                                <p:cTn id="9" presetID="6" presetClass="entr" presetSubtype="16" fill="hold" grpId="0"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circle(in)">
                                      <p:cBhvr>
                                        <p:cTn id="11"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428596" y="3214686"/>
            <a:ext cx="8286809" cy="2800767"/>
          </a:xfrm>
          <a:prstGeom prst="rect">
            <a:avLst/>
          </a:prstGeom>
        </p:spPr>
        <p:style>
          <a:lnRef idx="0">
            <a:schemeClr val="accent1"/>
          </a:lnRef>
          <a:fillRef idx="3">
            <a:schemeClr val="accent1"/>
          </a:fillRef>
          <a:effectRef idx="3">
            <a:schemeClr val="accent1"/>
          </a:effectRef>
          <a:fontRef idx="minor">
            <a:schemeClr val="lt1"/>
          </a:fontRef>
        </p:style>
        <p:txBody>
          <a:bodyPr wrap="square" rtlCol="0">
            <a:spAutoFit/>
          </a:bodyPr>
          <a:lstStyle/>
          <a:p>
            <a:r>
              <a:rPr lang="tr-TR" sz="4400" dirty="0" smtClean="0"/>
              <a:t>–         “Savaştan onları siz öldürmediniz. Allah öldürdü onları attığın zamanda sen atmadın Allah attı onu…” (</a:t>
            </a:r>
            <a:r>
              <a:rPr lang="tr-TR" sz="4400" dirty="0" err="1" smtClean="0"/>
              <a:t>Enfal</a:t>
            </a:r>
            <a:r>
              <a:rPr lang="tr-TR" sz="4400" dirty="0" smtClean="0"/>
              <a:t>:17)</a:t>
            </a:r>
            <a:endParaRPr lang="tr-TR" sz="4400" dirty="0"/>
          </a:p>
        </p:txBody>
      </p:sp>
      <p:pic>
        <p:nvPicPr>
          <p:cNvPr id="17410" name="Picture 2" descr="meleklere iman ile ilgili görsel sonucu"/>
          <p:cNvPicPr>
            <a:picLocks noChangeAspect="1" noChangeArrowheads="1"/>
          </p:cNvPicPr>
          <p:nvPr/>
        </p:nvPicPr>
        <p:blipFill>
          <a:blip r:embed="rId2"/>
          <a:srcRect/>
          <a:stretch>
            <a:fillRect/>
          </a:stretch>
        </p:blipFill>
        <p:spPr bwMode="auto">
          <a:xfrm>
            <a:off x="500034" y="714356"/>
            <a:ext cx="3699468" cy="2071702"/>
          </a:xfrm>
          <a:prstGeom prst="rect">
            <a:avLst/>
          </a:prstGeom>
          <a:noFill/>
        </p:spPr>
      </p:pic>
    </p:spTree>
  </p:cSld>
  <p:clrMapOvr>
    <a:masterClrMapping/>
  </p:clrMapOvr>
  <p:transition advClick="0" advTm="2000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strips(downLeft)">
                                      <p:cBhvr>
                                        <p:cTn id="7"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642910" y="1714488"/>
            <a:ext cx="7572428" cy="4401205"/>
          </a:xfrm>
          <a:prstGeom prst="rect">
            <a:avLst/>
          </a:prstGeom>
        </p:spPr>
        <p:style>
          <a:lnRef idx="0">
            <a:schemeClr val="dk1"/>
          </a:lnRef>
          <a:fillRef idx="3">
            <a:schemeClr val="dk1"/>
          </a:fillRef>
          <a:effectRef idx="3">
            <a:schemeClr val="dk1"/>
          </a:effectRef>
          <a:fontRef idx="minor">
            <a:schemeClr val="lt1"/>
          </a:fontRef>
        </p:style>
        <p:txBody>
          <a:bodyPr wrap="square">
            <a:spAutoFit/>
          </a:bodyPr>
          <a:lstStyle/>
          <a:p>
            <a:r>
              <a:rPr lang="tr-TR" sz="4000" dirty="0" smtClean="0"/>
              <a:t>–         “Hani Rabbin meleklere: muhakkak ben sizinle beraberim; haydi iman edenlere destek olun; Ben kafirlerin yüreğine korku salacağım; vurun boyunlarına! Vurun onların bütün parmaklarına! diye </a:t>
            </a:r>
            <a:r>
              <a:rPr lang="tr-TR" sz="4000" dirty="0" err="1" smtClean="0"/>
              <a:t>vahyediyordu</a:t>
            </a:r>
            <a:r>
              <a:rPr lang="tr-TR" sz="4000" dirty="0" smtClean="0"/>
              <a:t>. (</a:t>
            </a:r>
            <a:r>
              <a:rPr lang="tr-TR" sz="4000" dirty="0" err="1" smtClean="0"/>
              <a:t>Enfal</a:t>
            </a:r>
            <a:r>
              <a:rPr lang="tr-TR" sz="4000" dirty="0" smtClean="0"/>
              <a:t>:12)</a:t>
            </a:r>
          </a:p>
        </p:txBody>
      </p:sp>
    </p:spTree>
  </p:cSld>
  <p:clrMapOvr>
    <a:masterClrMapping/>
  </p:clrMapOvr>
  <p:transition advClick="0" advTm="2000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500034" y="3214686"/>
            <a:ext cx="7715304" cy="3170099"/>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r>
              <a:rPr lang="tr-TR" sz="4000" dirty="0" smtClean="0"/>
              <a:t>–         “Melekler yüzlerine ve arkalarına vurarak ve “tadın yakıcı cehennem azabını” diyerek o kafirlerin canlarını alırken onları bir görseydin!” (</a:t>
            </a:r>
            <a:r>
              <a:rPr lang="tr-TR" sz="4000" dirty="0" err="1" smtClean="0"/>
              <a:t>Enfal</a:t>
            </a:r>
            <a:r>
              <a:rPr lang="tr-TR" sz="4000" dirty="0" smtClean="0"/>
              <a:t>:50) buyrulmuştur.</a:t>
            </a:r>
          </a:p>
        </p:txBody>
      </p:sp>
      <p:pic>
        <p:nvPicPr>
          <p:cNvPr id="15362" name="Picture 2" descr="meleklere iman ile ilgili görsel sonucu"/>
          <p:cNvPicPr>
            <a:picLocks noChangeAspect="1" noChangeArrowheads="1"/>
          </p:cNvPicPr>
          <p:nvPr/>
        </p:nvPicPr>
        <p:blipFill>
          <a:blip r:embed="rId2"/>
          <a:srcRect/>
          <a:stretch>
            <a:fillRect/>
          </a:stretch>
        </p:blipFill>
        <p:spPr bwMode="auto">
          <a:xfrm>
            <a:off x="500034" y="714356"/>
            <a:ext cx="2956574" cy="2214578"/>
          </a:xfrm>
          <a:prstGeom prst="rect">
            <a:avLst/>
          </a:prstGeom>
          <a:noFill/>
        </p:spPr>
      </p:pic>
    </p:spTree>
  </p:cSld>
  <p:clrMapOvr>
    <a:masterClrMapping/>
  </p:clrMapOvr>
  <p:transition advClick="0" advTm="2000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428596" y="2428868"/>
            <a:ext cx="7715304" cy="3970355"/>
          </a:xfrm>
        </p:spPr>
        <p:txBody>
          <a:bodyPr>
            <a:normAutofit/>
          </a:bodyPr>
          <a:lstStyle/>
          <a:p>
            <a:pPr algn="l"/>
            <a:r>
              <a:rPr lang="tr-TR" sz="3200" dirty="0" smtClean="0"/>
              <a:t>Kur’an-ı Kerim’de meleklere inanmanın İslam’ın bir gereği olduğu şöyle ifade edilir:</a:t>
            </a:r>
            <a:br>
              <a:rPr lang="tr-TR" sz="3200" dirty="0" smtClean="0"/>
            </a:br>
            <a:r>
              <a:rPr lang="tr-TR" sz="3200" b="1" dirty="0" smtClean="0"/>
              <a:t>Peygamber Rabbi tarafından kendisine indirilene iman etti, müminler de. Her biri</a:t>
            </a:r>
            <a:br>
              <a:rPr lang="tr-TR" sz="3200" b="1" dirty="0" smtClean="0"/>
            </a:br>
            <a:r>
              <a:rPr lang="tr-TR" sz="3200" b="1" dirty="0" smtClean="0"/>
              <a:t>Allah’a, meleklerine, kitaplarına, peygamberlerine iman ettiler...” </a:t>
            </a:r>
            <a:r>
              <a:rPr lang="tr-TR" sz="3200" dirty="0" smtClean="0"/>
              <a:t>(Bakara suresi, 285. ayet)</a:t>
            </a:r>
            <a:endParaRPr lang="tr-TR" sz="3200" dirty="0"/>
          </a:p>
        </p:txBody>
      </p:sp>
      <p:pic>
        <p:nvPicPr>
          <p:cNvPr id="51202" name="Picture 2" descr="meleklere iman ile ilgili görsel sonucu"/>
          <p:cNvPicPr>
            <a:picLocks noChangeAspect="1" noChangeArrowheads="1"/>
          </p:cNvPicPr>
          <p:nvPr/>
        </p:nvPicPr>
        <p:blipFill>
          <a:blip r:embed="rId2"/>
          <a:srcRect/>
          <a:stretch>
            <a:fillRect/>
          </a:stretch>
        </p:blipFill>
        <p:spPr bwMode="auto">
          <a:xfrm>
            <a:off x="571472" y="571480"/>
            <a:ext cx="2543175" cy="1800225"/>
          </a:xfrm>
          <a:prstGeom prst="rect">
            <a:avLst/>
          </a:prstGeom>
          <a:noFill/>
        </p:spPr>
      </p:pic>
    </p:spTree>
  </p:cSld>
  <p:clrMapOvr>
    <a:masterClrMapping/>
  </p:clrMapOvr>
  <p:transition advClick="0" advTm="8000"/>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428596" y="500042"/>
            <a:ext cx="7286644" cy="584775"/>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tr-TR" sz="3200" b="1" dirty="0" smtClean="0"/>
              <a:t>d)   Peygamber(AS) </a:t>
            </a:r>
            <a:r>
              <a:rPr lang="tr-TR" sz="3200" b="1" dirty="0" err="1" smtClean="0"/>
              <a:t>ın</a:t>
            </a:r>
            <a:r>
              <a:rPr lang="tr-TR" sz="3200" b="1" dirty="0" smtClean="0"/>
              <a:t> dilinden Melekler:</a:t>
            </a:r>
            <a:endParaRPr lang="tr-TR" sz="3200" dirty="0"/>
          </a:p>
        </p:txBody>
      </p:sp>
      <p:sp>
        <p:nvSpPr>
          <p:cNvPr id="3" name="2 Metin kutusu"/>
          <p:cNvSpPr txBox="1"/>
          <p:nvPr/>
        </p:nvSpPr>
        <p:spPr>
          <a:xfrm>
            <a:off x="285720" y="2928934"/>
            <a:ext cx="8418286" cy="2062103"/>
          </a:xfrm>
          <a:prstGeom prst="rect">
            <a:avLst/>
          </a:prstGeom>
        </p:spPr>
        <p:style>
          <a:lnRef idx="0">
            <a:schemeClr val="accent2"/>
          </a:lnRef>
          <a:fillRef idx="3">
            <a:schemeClr val="accent2"/>
          </a:fillRef>
          <a:effectRef idx="3">
            <a:schemeClr val="accent2"/>
          </a:effectRef>
          <a:fontRef idx="minor">
            <a:schemeClr val="lt1"/>
          </a:fontRef>
        </p:style>
        <p:txBody>
          <a:bodyPr wrap="square" rtlCol="0">
            <a:spAutoFit/>
          </a:bodyPr>
          <a:lstStyle/>
          <a:p>
            <a:r>
              <a:rPr lang="tr-TR" sz="3200" b="1" dirty="0" smtClean="0"/>
              <a:t>–   “Her sabah iki melek iner. </a:t>
            </a:r>
          </a:p>
          <a:p>
            <a:r>
              <a:rPr lang="tr-TR" sz="3200" b="1" dirty="0" smtClean="0">
                <a:solidFill>
                  <a:srgbClr val="FFFF00"/>
                </a:solidFill>
              </a:rPr>
              <a:t>Biri: Allah’ım! İnfak edene ver.</a:t>
            </a:r>
          </a:p>
          <a:p>
            <a:r>
              <a:rPr lang="tr-TR" sz="3200" b="1" dirty="0" smtClean="0"/>
              <a:t> Diğeri de: Allah’ım! Vermeyenin malını telef et der.” (</a:t>
            </a:r>
            <a:r>
              <a:rPr lang="tr-TR" sz="3200" b="1" dirty="0" err="1" smtClean="0"/>
              <a:t>Buhari</a:t>
            </a:r>
            <a:r>
              <a:rPr lang="tr-TR" sz="3200" b="1" dirty="0" smtClean="0"/>
              <a:t>; Zekat: 20)</a:t>
            </a:r>
          </a:p>
        </p:txBody>
      </p:sp>
      <p:sp>
        <p:nvSpPr>
          <p:cNvPr id="4" name="3 Dikdörtgen"/>
          <p:cNvSpPr/>
          <p:nvPr/>
        </p:nvSpPr>
        <p:spPr>
          <a:xfrm>
            <a:off x="571472" y="1571612"/>
            <a:ext cx="6715172" cy="1077218"/>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gn="ctr"/>
            <a:r>
              <a:rPr lang="tr-TR" sz="3200" b="1" u="sng" dirty="0" smtClean="0">
                <a:solidFill>
                  <a:srgbClr val="ED2801"/>
                </a:solidFill>
              </a:rPr>
              <a:t>Allah Resulü meleklerle ilgili şu bilgileri vermiştir:</a:t>
            </a:r>
            <a:endParaRPr lang="tr-TR" sz="3200" b="1" dirty="0" smtClean="0">
              <a:solidFill>
                <a:srgbClr val="ED2801"/>
              </a:solidFill>
            </a:endParaRPr>
          </a:p>
        </p:txBody>
      </p:sp>
      <p:sp>
        <p:nvSpPr>
          <p:cNvPr id="5" name="4 Dikdörtgen"/>
          <p:cNvSpPr/>
          <p:nvPr/>
        </p:nvSpPr>
        <p:spPr>
          <a:xfrm>
            <a:off x="285720" y="5214950"/>
            <a:ext cx="8358246" cy="1323439"/>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r>
              <a:rPr lang="tr-TR" sz="4000" dirty="0" smtClean="0"/>
              <a:t>–   “Melekler namaz kılan için istiğfar eder ve dua ederler” (</a:t>
            </a:r>
            <a:r>
              <a:rPr lang="tr-TR" sz="4000" dirty="0" err="1" smtClean="0"/>
              <a:t>Buhari</a:t>
            </a:r>
            <a:r>
              <a:rPr lang="tr-TR" sz="4000" dirty="0" smtClean="0"/>
              <a:t>; Ezan: 30)</a:t>
            </a:r>
          </a:p>
        </p:txBody>
      </p:sp>
    </p:spTree>
  </p:cSld>
  <p:clrMapOvr>
    <a:masterClrMapping/>
  </p:clrMapOvr>
  <p:transition advClick="0" advTm="3000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4"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from="(-#ppt_w/2)" to="(#ppt_x)" calcmode="lin" valueType="num">
                                      <p:cBhvr>
                                        <p:cTn id="7" dur="600" fill="hold">
                                          <p:stCondLst>
                                            <p:cond delay="0"/>
                                          </p:stCondLst>
                                        </p:cTn>
                                        <p:tgtEl>
                                          <p:spTgt spid="2"/>
                                        </p:tgtEl>
                                        <p:attrNameLst>
                                          <p:attrName>ppt_x</p:attrName>
                                        </p:attrNameLst>
                                      </p:cBhvr>
                                    </p:anim>
                                    <p:anim from="0" to="-1.0" calcmode="lin" valueType="num">
                                      <p:cBhvr>
                                        <p:cTn id="8" dur="200" decel="50000" autoRev="1" fill="hold">
                                          <p:stCondLst>
                                            <p:cond delay="600"/>
                                          </p:stCondLst>
                                        </p:cTn>
                                        <p:tgtEl>
                                          <p:spTgt spid="2"/>
                                        </p:tgtEl>
                                        <p:attrNameLst>
                                          <p:attrName>xshear</p:attrName>
                                        </p:attrNameLst>
                                      </p:cBhvr>
                                    </p:anim>
                                    <p:animScale>
                                      <p:cBhvr>
                                        <p:cTn id="9" dur="200" decel="100000" autoRev="1" fill="hold">
                                          <p:stCondLst>
                                            <p:cond delay="600"/>
                                          </p:stCondLst>
                                        </p:cTn>
                                        <p:tgtEl>
                                          <p:spTgt spid="2"/>
                                        </p:tgtEl>
                                      </p:cBhvr>
                                      <p:from x="100000" y="100000"/>
                                      <p:to x="80000" y="100000"/>
                                    </p:animScale>
                                    <p:anim by="(#ppt_h/3+#ppt_w*0.1)" calcmode="lin" valueType="num">
                                      <p:cBhvr additive="sum">
                                        <p:cTn id="10" dur="200" decel="100000" autoRev="1" fill="hold">
                                          <p:stCondLst>
                                            <p:cond delay="600"/>
                                          </p:stCondLst>
                                        </p:cTn>
                                        <p:tgtEl>
                                          <p:spTgt spid="2"/>
                                        </p:tgtEl>
                                        <p:attrNameLst>
                                          <p:attrName>ppt_x</p:attrName>
                                        </p:attrNameLst>
                                      </p:cBhvr>
                                    </p:anim>
                                  </p:childTnLst>
                                </p:cTn>
                              </p:par>
                            </p:childTnLst>
                          </p:cTn>
                        </p:par>
                        <p:par>
                          <p:cTn id="11" fill="hold">
                            <p:stCondLst>
                              <p:cond delay="1000"/>
                            </p:stCondLst>
                            <p:childTnLst>
                              <p:par>
                                <p:cTn id="12" presetID="47" presetClass="entr" presetSubtype="0" fill="hold" grpId="0" nodeType="after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par>
                          <p:cTn id="17" fill="hold">
                            <p:stCondLst>
                              <p:cond delay="2000"/>
                            </p:stCondLst>
                            <p:childTnLst>
                              <p:par>
                                <p:cTn id="18" presetID="34" presetClass="entr" presetSubtype="0" fill="hold" grpId="0" nodeType="afterEffect">
                                  <p:stCondLst>
                                    <p:cond delay="0"/>
                                  </p:stCondLst>
                                  <p:childTnLst>
                                    <p:set>
                                      <p:cBhvr>
                                        <p:cTn id="19" dur="1" fill="hold">
                                          <p:stCondLst>
                                            <p:cond delay="0"/>
                                          </p:stCondLst>
                                        </p:cTn>
                                        <p:tgtEl>
                                          <p:spTgt spid="3"/>
                                        </p:tgtEl>
                                        <p:attrNameLst>
                                          <p:attrName>style.visibility</p:attrName>
                                        </p:attrNameLst>
                                      </p:cBhvr>
                                      <p:to>
                                        <p:strVal val="visible"/>
                                      </p:to>
                                    </p:set>
                                    <p:anim from="(-#ppt_w/2)" to="(#ppt_x)" calcmode="lin" valueType="num">
                                      <p:cBhvr>
                                        <p:cTn id="20" dur="600" fill="hold">
                                          <p:stCondLst>
                                            <p:cond delay="0"/>
                                          </p:stCondLst>
                                        </p:cTn>
                                        <p:tgtEl>
                                          <p:spTgt spid="3"/>
                                        </p:tgtEl>
                                        <p:attrNameLst>
                                          <p:attrName>ppt_x</p:attrName>
                                        </p:attrNameLst>
                                      </p:cBhvr>
                                    </p:anim>
                                    <p:anim from="0" to="-1.0" calcmode="lin" valueType="num">
                                      <p:cBhvr>
                                        <p:cTn id="21" dur="200" decel="50000" autoRev="1" fill="hold">
                                          <p:stCondLst>
                                            <p:cond delay="600"/>
                                          </p:stCondLst>
                                        </p:cTn>
                                        <p:tgtEl>
                                          <p:spTgt spid="3"/>
                                        </p:tgtEl>
                                        <p:attrNameLst>
                                          <p:attrName>xshear</p:attrName>
                                        </p:attrNameLst>
                                      </p:cBhvr>
                                    </p:anim>
                                    <p:animScale>
                                      <p:cBhvr>
                                        <p:cTn id="22" dur="200" decel="100000" autoRev="1" fill="hold">
                                          <p:stCondLst>
                                            <p:cond delay="600"/>
                                          </p:stCondLst>
                                        </p:cTn>
                                        <p:tgtEl>
                                          <p:spTgt spid="3"/>
                                        </p:tgtEl>
                                      </p:cBhvr>
                                      <p:from x="100000" y="100000"/>
                                      <p:to x="80000" y="100000"/>
                                    </p:animScale>
                                    <p:anim by="(#ppt_h/3+#ppt_w*0.1)" calcmode="lin" valueType="num">
                                      <p:cBhvr additive="sum">
                                        <p:cTn id="23" dur="200" decel="100000" autoRev="1" fill="hold">
                                          <p:stCondLst>
                                            <p:cond delay="600"/>
                                          </p:stCondLst>
                                        </p:cTn>
                                        <p:tgtEl>
                                          <p:spTgt spid="3"/>
                                        </p:tgtEl>
                                        <p:attrNameLst>
                                          <p:attrName>ppt_x</p:attrName>
                                        </p:attrNameLst>
                                      </p:cBhvr>
                                    </p:anim>
                                  </p:childTnLst>
                                </p:cTn>
                              </p:par>
                            </p:childTnLst>
                          </p:cTn>
                        </p:par>
                        <p:par>
                          <p:cTn id="24" fill="hold">
                            <p:stCondLst>
                              <p:cond delay="3000"/>
                            </p:stCondLst>
                            <p:childTnLst>
                              <p:par>
                                <p:cTn id="25" presetID="47" presetClass="entr" presetSubtype="0" fill="hold" grpId="0" nodeType="after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fade">
                                      <p:cBhvr>
                                        <p:cTn id="27" dur="1000"/>
                                        <p:tgtEl>
                                          <p:spTgt spid="5"/>
                                        </p:tgtEl>
                                      </p:cBhvr>
                                    </p:animEffect>
                                    <p:anim calcmode="lin" valueType="num">
                                      <p:cBhvr>
                                        <p:cTn id="28" dur="1000" fill="hold"/>
                                        <p:tgtEl>
                                          <p:spTgt spid="5"/>
                                        </p:tgtEl>
                                        <p:attrNameLst>
                                          <p:attrName>ppt_x</p:attrName>
                                        </p:attrNameLst>
                                      </p:cBhvr>
                                      <p:tavLst>
                                        <p:tav tm="0">
                                          <p:val>
                                            <p:strVal val="#ppt_x"/>
                                          </p:val>
                                        </p:tav>
                                        <p:tav tm="100000">
                                          <p:val>
                                            <p:strVal val="#ppt_x"/>
                                          </p:val>
                                        </p:tav>
                                      </p:tavLst>
                                    </p:anim>
                                    <p:anim calcmode="lin" valueType="num">
                                      <p:cBhvr>
                                        <p:cTn id="2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5" grpId="0" animBg="1"/>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Yuvarlatılmış Dikdörtgen"/>
          <p:cNvSpPr/>
          <p:nvPr/>
        </p:nvSpPr>
        <p:spPr>
          <a:xfrm>
            <a:off x="428596" y="1428736"/>
            <a:ext cx="7643866" cy="1571636"/>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pPr algn="ctr"/>
            <a:r>
              <a:rPr lang="tr-TR" sz="3200" dirty="0" smtClean="0">
                <a:solidFill>
                  <a:schemeClr val="tx1"/>
                </a:solidFill>
              </a:rPr>
              <a:t>–   “Melekler üç kişiye hayırla yaklaşmaz: Kafir ölüsüne, boyalı koku kullanan kimseye ve cünüp olana” (</a:t>
            </a:r>
            <a:r>
              <a:rPr lang="tr-TR" sz="3200" dirty="0" err="1" smtClean="0">
                <a:solidFill>
                  <a:schemeClr val="tx1"/>
                </a:solidFill>
              </a:rPr>
              <a:t>Ramuz</a:t>
            </a:r>
            <a:r>
              <a:rPr lang="tr-TR" sz="3200" dirty="0" smtClean="0">
                <a:solidFill>
                  <a:schemeClr val="tx1"/>
                </a:solidFill>
              </a:rPr>
              <a:t> el </a:t>
            </a:r>
            <a:r>
              <a:rPr lang="tr-TR" sz="3200" dirty="0" err="1" smtClean="0">
                <a:solidFill>
                  <a:schemeClr val="tx1"/>
                </a:solidFill>
              </a:rPr>
              <a:t>Ehadis</a:t>
            </a:r>
            <a:r>
              <a:rPr lang="tr-TR" sz="3200" dirty="0" smtClean="0">
                <a:solidFill>
                  <a:schemeClr val="tx1"/>
                </a:solidFill>
              </a:rPr>
              <a:t> : 267/13)</a:t>
            </a:r>
            <a:endParaRPr lang="tr-TR" sz="3200" dirty="0">
              <a:solidFill>
                <a:schemeClr val="tx1"/>
              </a:solidFill>
            </a:endParaRPr>
          </a:p>
        </p:txBody>
      </p:sp>
      <p:sp>
        <p:nvSpPr>
          <p:cNvPr id="4" name="3 Yuvarlatılmış Dikdörtgen"/>
          <p:cNvSpPr/>
          <p:nvPr/>
        </p:nvSpPr>
        <p:spPr>
          <a:xfrm>
            <a:off x="428596" y="4929198"/>
            <a:ext cx="7715304" cy="1571636"/>
          </a:xfrm>
          <a:prstGeom prst="roundRect">
            <a:avLst/>
          </a:prstGeom>
          <a:ln/>
        </p:spPr>
        <p:style>
          <a:lnRef idx="1">
            <a:schemeClr val="accent3"/>
          </a:lnRef>
          <a:fillRef idx="3">
            <a:schemeClr val="accent3"/>
          </a:fillRef>
          <a:effectRef idx="2">
            <a:schemeClr val="accent3"/>
          </a:effectRef>
          <a:fontRef idx="minor">
            <a:schemeClr val="lt1"/>
          </a:fontRef>
        </p:style>
        <p:txBody>
          <a:bodyPr rtlCol="0" anchor="ctr"/>
          <a:lstStyle/>
          <a:p>
            <a:r>
              <a:rPr lang="tr-TR" sz="3600" dirty="0" smtClean="0"/>
              <a:t>–   “Melekler resim ve heykel bulunan eve girmez” (</a:t>
            </a:r>
            <a:r>
              <a:rPr lang="tr-TR" sz="3600" dirty="0" err="1" smtClean="0"/>
              <a:t>Ramuz</a:t>
            </a:r>
            <a:r>
              <a:rPr lang="tr-TR" sz="3600" dirty="0" smtClean="0"/>
              <a:t> el </a:t>
            </a:r>
            <a:r>
              <a:rPr lang="tr-TR" sz="3600" dirty="0" err="1" smtClean="0"/>
              <a:t>Ehadis</a:t>
            </a:r>
            <a:r>
              <a:rPr lang="tr-TR" sz="3600" dirty="0" smtClean="0"/>
              <a:t>: 109/2)</a:t>
            </a:r>
            <a:endParaRPr lang="tr-TR" sz="3600" dirty="0"/>
          </a:p>
        </p:txBody>
      </p:sp>
      <p:sp>
        <p:nvSpPr>
          <p:cNvPr id="5" name="4 Yuvarlatılmış Dikdörtgen"/>
          <p:cNvSpPr/>
          <p:nvPr/>
        </p:nvSpPr>
        <p:spPr>
          <a:xfrm>
            <a:off x="428596" y="3143248"/>
            <a:ext cx="7643866" cy="1571636"/>
          </a:xfrm>
          <a:prstGeom prst="roundRect">
            <a:avLst/>
          </a:prstGeom>
          <a:solidFill>
            <a:schemeClr val="accent2">
              <a:lumMod val="40000"/>
              <a:lumOff val="60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4000" dirty="0" smtClean="0">
                <a:solidFill>
                  <a:schemeClr val="tx1"/>
                </a:solidFill>
              </a:rPr>
              <a:t>–   “Melekler sarhoş olana yaklaşmaz” </a:t>
            </a:r>
            <a:r>
              <a:rPr lang="tr-TR" sz="2800" dirty="0" smtClean="0">
                <a:solidFill>
                  <a:schemeClr val="tx1"/>
                </a:solidFill>
              </a:rPr>
              <a:t>(</a:t>
            </a:r>
            <a:r>
              <a:rPr lang="tr-TR" sz="2800" dirty="0" err="1" smtClean="0">
                <a:solidFill>
                  <a:schemeClr val="tx1"/>
                </a:solidFill>
              </a:rPr>
              <a:t>Ramuz</a:t>
            </a:r>
            <a:r>
              <a:rPr lang="tr-TR" sz="2800" dirty="0" smtClean="0">
                <a:solidFill>
                  <a:schemeClr val="tx1"/>
                </a:solidFill>
              </a:rPr>
              <a:t> el </a:t>
            </a:r>
            <a:r>
              <a:rPr lang="tr-TR" sz="2800" dirty="0" err="1" smtClean="0">
                <a:solidFill>
                  <a:schemeClr val="tx1"/>
                </a:solidFill>
              </a:rPr>
              <a:t>Ehadis</a:t>
            </a:r>
            <a:r>
              <a:rPr lang="tr-TR" sz="2800" dirty="0" smtClean="0">
                <a:solidFill>
                  <a:schemeClr val="tx1"/>
                </a:solidFill>
              </a:rPr>
              <a:t> :268/1)</a:t>
            </a:r>
            <a:endParaRPr lang="tr-TR" sz="4000" dirty="0">
              <a:solidFill>
                <a:schemeClr val="tx1"/>
              </a:solidFill>
            </a:endParaRPr>
          </a:p>
        </p:txBody>
      </p:sp>
    </p:spTree>
  </p:cSld>
  <p:clrMapOvr>
    <a:masterClrMapping/>
  </p:clrMapOvr>
  <p:transition advClick="0" advTm="3000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par>
                          <p:cTn id="8" fill="hold">
                            <p:stCondLst>
                              <p:cond delay="2000"/>
                            </p:stCondLst>
                            <p:childTnLst>
                              <p:par>
                                <p:cTn id="9" presetID="6" presetClass="entr" presetSubtype="32" fill="hold" grpId="0"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circle(out)">
                                      <p:cBhvr>
                                        <p:cTn id="11" dur="2000"/>
                                        <p:tgtEl>
                                          <p:spTgt spid="5"/>
                                        </p:tgtEl>
                                      </p:cBhvr>
                                    </p:animEffect>
                                  </p:childTnLst>
                                </p:cTn>
                              </p:par>
                            </p:childTnLst>
                          </p:cTn>
                        </p:par>
                        <p:par>
                          <p:cTn id="12" fill="hold">
                            <p:stCondLst>
                              <p:cond delay="4000"/>
                            </p:stCondLst>
                            <p:childTnLst>
                              <p:par>
                                <p:cTn id="13" presetID="6" presetClass="entr" presetSubtype="16" fill="hold" grpId="0" nodeType="after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circle(in)">
                                      <p:cBhvr>
                                        <p:cTn id="15"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571472" y="1785926"/>
            <a:ext cx="7786742" cy="2062103"/>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r>
              <a:rPr lang="tr-TR" sz="3200" dirty="0" smtClean="0"/>
              <a:t>Peygamber(AS) şöyle buyurur:</a:t>
            </a:r>
          </a:p>
          <a:p>
            <a:r>
              <a:rPr lang="tr-TR" sz="3200" dirty="0" smtClean="0"/>
              <a:t>– “Bedirde Cebrail başında sarı bir sarıkla </a:t>
            </a:r>
            <a:r>
              <a:rPr lang="tr-TR" sz="3200" dirty="0" err="1" smtClean="0"/>
              <a:t>Zübeyr’in</a:t>
            </a:r>
            <a:r>
              <a:rPr lang="tr-TR" sz="3200" dirty="0" smtClean="0"/>
              <a:t> simasındaydı” (B.Hadis Külliyatı: 1915)</a:t>
            </a:r>
          </a:p>
        </p:txBody>
      </p:sp>
      <p:sp>
        <p:nvSpPr>
          <p:cNvPr id="3" name="2 Dikdörtgen"/>
          <p:cNvSpPr/>
          <p:nvPr/>
        </p:nvSpPr>
        <p:spPr>
          <a:xfrm>
            <a:off x="571472" y="4286256"/>
            <a:ext cx="7858180" cy="1938992"/>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r>
              <a:rPr lang="tr-TR" sz="4000" dirty="0" smtClean="0"/>
              <a:t>–         “Bedir de meleklerin nişanları siyah sarık, Uhud da ise kırmızı sarıktı” (</a:t>
            </a:r>
            <a:r>
              <a:rPr lang="tr-TR" sz="4000" dirty="0" err="1" smtClean="0"/>
              <a:t>Ramuz</a:t>
            </a:r>
            <a:r>
              <a:rPr lang="tr-TR" sz="4000" dirty="0" smtClean="0"/>
              <a:t> el </a:t>
            </a:r>
            <a:r>
              <a:rPr lang="tr-TR" sz="4000" dirty="0" err="1" smtClean="0"/>
              <a:t>Ehadis</a:t>
            </a:r>
            <a:r>
              <a:rPr lang="tr-TR" sz="4000" dirty="0" smtClean="0"/>
              <a:t>: 338/7)</a:t>
            </a:r>
          </a:p>
        </p:txBody>
      </p:sp>
    </p:spTree>
  </p:cSld>
  <p:clrMapOvr>
    <a:masterClrMapping/>
  </p:clrMapOvr>
  <p:transition advClick="0" advTm="3000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5"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heckerboard(down)">
                                      <p:cBhvr>
                                        <p:cTn id="7" dur="1000"/>
                                        <p:tgtEl>
                                          <p:spTgt spid="4"/>
                                        </p:tgtEl>
                                      </p:cBhvr>
                                    </p:animEffect>
                                  </p:childTnLst>
                                </p:cTn>
                              </p:par>
                            </p:childTnLst>
                          </p:cTn>
                        </p:par>
                        <p:par>
                          <p:cTn id="8" fill="hold">
                            <p:stCondLst>
                              <p:cond delay="1000"/>
                            </p:stCondLst>
                            <p:childTnLst>
                              <p:par>
                                <p:cTn id="9" presetID="5" presetClass="entr" presetSubtype="10" fill="hold" grpId="0"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checkerboard(across)">
                                      <p:cBhvr>
                                        <p:cTn id="11"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 grpId="0" animBg="1"/>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928662" y="2643182"/>
            <a:ext cx="6858048" cy="3170099"/>
          </a:xfrm>
          <a:prstGeom prst="rect">
            <a:avLst/>
          </a:prstGeom>
        </p:spPr>
        <p:style>
          <a:lnRef idx="0">
            <a:schemeClr val="accent4"/>
          </a:lnRef>
          <a:fillRef idx="3">
            <a:schemeClr val="accent4"/>
          </a:fillRef>
          <a:effectRef idx="3">
            <a:schemeClr val="accent4"/>
          </a:effectRef>
          <a:fontRef idx="minor">
            <a:schemeClr val="lt1"/>
          </a:fontRef>
        </p:style>
        <p:txBody>
          <a:bodyPr wrap="square">
            <a:spAutoFit/>
          </a:bodyPr>
          <a:lstStyle/>
          <a:p>
            <a:r>
              <a:rPr lang="tr-TR" sz="4000" dirty="0" smtClean="0"/>
              <a:t>–   “Yanımdan çıktığınızda, yanımdaki gibi kalsaydınız, sokakta melekler sizinle </a:t>
            </a:r>
            <a:r>
              <a:rPr lang="tr-TR" sz="4000" dirty="0" err="1" smtClean="0"/>
              <a:t>musafaha</a:t>
            </a:r>
            <a:r>
              <a:rPr lang="tr-TR" sz="4000" dirty="0" smtClean="0"/>
              <a:t> ederdi” </a:t>
            </a:r>
          </a:p>
          <a:p>
            <a:r>
              <a:rPr lang="tr-TR" sz="4000" dirty="0" smtClean="0"/>
              <a:t>(</a:t>
            </a:r>
            <a:r>
              <a:rPr lang="tr-TR" sz="4000" dirty="0" err="1" smtClean="0"/>
              <a:t>Ramuz</a:t>
            </a:r>
            <a:r>
              <a:rPr lang="tr-TR" sz="4000" dirty="0" smtClean="0"/>
              <a:t> el </a:t>
            </a:r>
            <a:r>
              <a:rPr lang="tr-TR" sz="4000" dirty="0" err="1" smtClean="0"/>
              <a:t>Ehadis</a:t>
            </a:r>
            <a:r>
              <a:rPr lang="tr-TR" sz="4000" dirty="0" smtClean="0"/>
              <a:t> : 357/3)</a:t>
            </a:r>
          </a:p>
        </p:txBody>
      </p:sp>
    </p:spTree>
  </p:cSld>
  <p:clrMapOvr>
    <a:masterClrMapping/>
  </p:clrMapOvr>
  <p:transition advClick="0" advTm="2000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357158" y="3571876"/>
            <a:ext cx="8286808" cy="2862322"/>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r>
              <a:rPr lang="tr-TR" sz="3600" dirty="0" smtClean="0"/>
              <a:t>–   “Kaderime inanan, yazıma razı olan, rızkıma kanaat eden, benim için şehvetini terk eden, işte o benim yanımda meleklerden bazısı gibidir” (</a:t>
            </a:r>
            <a:r>
              <a:rPr lang="tr-TR" sz="3600" dirty="0" err="1" smtClean="0"/>
              <a:t>Ramuz</a:t>
            </a:r>
            <a:r>
              <a:rPr lang="tr-TR" sz="3600" dirty="0" smtClean="0"/>
              <a:t> el </a:t>
            </a:r>
            <a:r>
              <a:rPr lang="tr-TR" sz="3600" dirty="0" err="1" smtClean="0"/>
              <a:t>Ehadis</a:t>
            </a:r>
            <a:r>
              <a:rPr lang="tr-TR" sz="3600" dirty="0" smtClean="0"/>
              <a:t> :514/2)</a:t>
            </a:r>
          </a:p>
        </p:txBody>
      </p:sp>
      <p:sp>
        <p:nvSpPr>
          <p:cNvPr id="3" name="2 Dikdörtgen"/>
          <p:cNvSpPr/>
          <p:nvPr/>
        </p:nvSpPr>
        <p:spPr>
          <a:xfrm>
            <a:off x="357158" y="1785926"/>
            <a:ext cx="7715304" cy="1446550"/>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r>
              <a:rPr lang="tr-TR" sz="4400" dirty="0" smtClean="0"/>
              <a:t>Bir kutsi hadiste </a:t>
            </a:r>
            <a:r>
              <a:rPr lang="tr-TR" sz="4400" dirty="0" err="1" smtClean="0"/>
              <a:t>Cenab</a:t>
            </a:r>
            <a:r>
              <a:rPr lang="tr-TR" sz="4400" dirty="0" smtClean="0"/>
              <a:t>-ı Allah şöyle buyurur:</a:t>
            </a:r>
          </a:p>
        </p:txBody>
      </p:sp>
    </p:spTree>
  </p:cSld>
  <p:clrMapOvr>
    <a:masterClrMapping/>
  </p:clrMapOvr>
  <p:transition advClick="0" advTm="2000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4"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 from="(-#ppt_w/2)" to="(#ppt_x)" calcmode="lin" valueType="num">
                                      <p:cBhvr>
                                        <p:cTn id="7" dur="600" fill="hold">
                                          <p:stCondLst>
                                            <p:cond delay="0"/>
                                          </p:stCondLst>
                                        </p:cTn>
                                        <p:tgtEl>
                                          <p:spTgt spid="3"/>
                                        </p:tgtEl>
                                        <p:attrNameLst>
                                          <p:attrName>ppt_x</p:attrName>
                                        </p:attrNameLst>
                                      </p:cBhvr>
                                    </p:anim>
                                    <p:anim from="0" to="-1.0" calcmode="lin" valueType="num">
                                      <p:cBhvr>
                                        <p:cTn id="8" dur="200" decel="50000" autoRev="1" fill="hold">
                                          <p:stCondLst>
                                            <p:cond delay="600"/>
                                          </p:stCondLst>
                                        </p:cTn>
                                        <p:tgtEl>
                                          <p:spTgt spid="3"/>
                                        </p:tgtEl>
                                        <p:attrNameLst>
                                          <p:attrName>xshear</p:attrName>
                                        </p:attrNameLst>
                                      </p:cBhvr>
                                    </p:anim>
                                    <p:animScale>
                                      <p:cBhvr>
                                        <p:cTn id="9" dur="200" decel="100000" autoRev="1" fill="hold">
                                          <p:stCondLst>
                                            <p:cond delay="600"/>
                                          </p:stCondLst>
                                        </p:cTn>
                                        <p:tgtEl>
                                          <p:spTgt spid="3"/>
                                        </p:tgtEl>
                                      </p:cBhvr>
                                      <p:from x="100000" y="100000"/>
                                      <p:to x="80000" y="100000"/>
                                    </p:animScale>
                                    <p:anim by="(#ppt_h/3+#ppt_w*0.1)" calcmode="lin" valueType="num">
                                      <p:cBhvr additive="sum">
                                        <p:cTn id="10" dur="200" decel="100000" autoRev="1" fill="hold">
                                          <p:stCondLst>
                                            <p:cond delay="600"/>
                                          </p:stCondLst>
                                        </p:cTn>
                                        <p:tgtEl>
                                          <p:spTgt spid="3"/>
                                        </p:tgtEl>
                                        <p:attrNameLst>
                                          <p:attrName>ppt_x</p:attrName>
                                        </p:attrNameLst>
                                      </p:cBhvr>
                                    </p:anim>
                                  </p:childTnLst>
                                </p:cTn>
                              </p:par>
                            </p:childTnLst>
                          </p:cTn>
                        </p:par>
                        <p:par>
                          <p:cTn id="11" fill="hold">
                            <p:stCondLst>
                              <p:cond delay="1000"/>
                            </p:stCondLst>
                            <p:childTnLst>
                              <p:par>
                                <p:cTn id="12" presetID="8" presetClass="entr" presetSubtype="16" fill="hold" grpId="0" nodeType="after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diamond(in)">
                                      <p:cBhvr>
                                        <p:cTn id="14"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428596" y="3000372"/>
            <a:ext cx="7775376" cy="3170099"/>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tr-TR" sz="4000" dirty="0" smtClean="0"/>
              <a:t>Demek ki; insan isterse melekleşir ve meleklerin yardımını görür. İnsan isterse şeytanlaşır, şeytanlar gibi lanetli olur ve şeytanın oyuncağı durumuna düşer.</a:t>
            </a:r>
            <a:endParaRPr lang="tr-TR" sz="4000" dirty="0"/>
          </a:p>
        </p:txBody>
      </p:sp>
      <p:pic>
        <p:nvPicPr>
          <p:cNvPr id="9218" name="Picture 2" descr="meleklere iman ile ilgili görsel sonucu"/>
          <p:cNvPicPr>
            <a:picLocks noChangeAspect="1" noChangeArrowheads="1"/>
          </p:cNvPicPr>
          <p:nvPr/>
        </p:nvPicPr>
        <p:blipFill>
          <a:blip r:embed="rId2"/>
          <a:srcRect/>
          <a:stretch>
            <a:fillRect/>
          </a:stretch>
        </p:blipFill>
        <p:spPr bwMode="auto">
          <a:xfrm>
            <a:off x="714347" y="857232"/>
            <a:ext cx="3085035" cy="2071702"/>
          </a:xfrm>
          <a:prstGeom prst="rect">
            <a:avLst/>
          </a:prstGeom>
          <a:noFill/>
        </p:spPr>
      </p:pic>
    </p:spTree>
  </p:cSld>
  <p:clrMapOvr>
    <a:masterClrMapping/>
  </p:clrMapOvr>
  <p:transition advClick="0" advTm="2000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4"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from="(-#ppt_w/2)" to="(#ppt_x)" calcmode="lin" valueType="num">
                                      <p:cBhvr>
                                        <p:cTn id="7" dur="1200" fill="hold">
                                          <p:stCondLst>
                                            <p:cond delay="0"/>
                                          </p:stCondLst>
                                        </p:cTn>
                                        <p:tgtEl>
                                          <p:spTgt spid="2"/>
                                        </p:tgtEl>
                                        <p:attrNameLst>
                                          <p:attrName>ppt_x</p:attrName>
                                        </p:attrNameLst>
                                      </p:cBhvr>
                                    </p:anim>
                                    <p:anim from="0" to="-1.0" calcmode="lin" valueType="num">
                                      <p:cBhvr>
                                        <p:cTn id="8" dur="400" decel="50000" autoRev="1" fill="hold">
                                          <p:stCondLst>
                                            <p:cond delay="1200"/>
                                          </p:stCondLst>
                                        </p:cTn>
                                        <p:tgtEl>
                                          <p:spTgt spid="2"/>
                                        </p:tgtEl>
                                        <p:attrNameLst>
                                          <p:attrName>xshear</p:attrName>
                                        </p:attrNameLst>
                                      </p:cBhvr>
                                    </p:anim>
                                    <p:animScale>
                                      <p:cBhvr>
                                        <p:cTn id="9" dur="400" decel="100000" autoRev="1" fill="hold">
                                          <p:stCondLst>
                                            <p:cond delay="1200"/>
                                          </p:stCondLst>
                                        </p:cTn>
                                        <p:tgtEl>
                                          <p:spTgt spid="2"/>
                                        </p:tgtEl>
                                      </p:cBhvr>
                                      <p:from x="100000" y="100000"/>
                                      <p:to x="80000" y="100000"/>
                                    </p:animScale>
                                    <p:anim by="(#ppt_h/3+#ppt_w*0.1)" calcmode="lin" valueType="num">
                                      <p:cBhvr additive="sum">
                                        <p:cTn id="10" dur="400" decel="100000" autoRev="1" fill="hold">
                                          <p:stCondLst>
                                            <p:cond delay="1200"/>
                                          </p:stCondLst>
                                        </p:cTn>
                                        <p:tgtEl>
                                          <p:spTgt spid="2"/>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571472" y="500042"/>
            <a:ext cx="7286676" cy="1470025"/>
          </a:xfrm>
        </p:spPr>
        <p:style>
          <a:lnRef idx="0">
            <a:schemeClr val="accent4"/>
          </a:lnRef>
          <a:fillRef idx="3">
            <a:schemeClr val="accent4"/>
          </a:fillRef>
          <a:effectRef idx="3">
            <a:schemeClr val="accent4"/>
          </a:effectRef>
          <a:fontRef idx="minor">
            <a:schemeClr val="lt1"/>
          </a:fontRef>
        </p:style>
        <p:txBody>
          <a:bodyPr>
            <a:normAutofit/>
          </a:bodyPr>
          <a:lstStyle/>
          <a:p>
            <a:pPr algn="l"/>
            <a:r>
              <a:rPr lang="tr-TR" sz="3200" dirty="0" smtClean="0"/>
              <a:t>5. MELEKLERE İNANMANIN SAĞLADIĞI YARARLAR</a:t>
            </a:r>
            <a:endParaRPr lang="tr-TR" sz="3200" dirty="0"/>
          </a:p>
        </p:txBody>
      </p:sp>
      <p:sp>
        <p:nvSpPr>
          <p:cNvPr id="3" name="2 Çapraz Köşesi Kesik Dikdörtgen"/>
          <p:cNvSpPr/>
          <p:nvPr/>
        </p:nvSpPr>
        <p:spPr>
          <a:xfrm>
            <a:off x="500034" y="4857760"/>
            <a:ext cx="7929650" cy="1500198"/>
          </a:xfrm>
          <a:prstGeom prst="snip2DiagRect">
            <a:avLst/>
          </a:prstGeom>
        </p:spPr>
        <p:style>
          <a:lnRef idx="1">
            <a:schemeClr val="accent6"/>
          </a:lnRef>
          <a:fillRef idx="2">
            <a:schemeClr val="accent6"/>
          </a:fillRef>
          <a:effectRef idx="1">
            <a:schemeClr val="accent6"/>
          </a:effectRef>
          <a:fontRef idx="minor">
            <a:schemeClr val="dk1"/>
          </a:fontRef>
        </p:style>
        <p:txBody>
          <a:bodyPr rtlCol="0" anchor="ctr"/>
          <a:lstStyle/>
          <a:p>
            <a:r>
              <a:rPr lang="tr-TR" sz="3200" b="1" dirty="0" smtClean="0"/>
              <a:t>Melekler, insanları sürekli iyiye, güzele ve doğruya yönlendirir.</a:t>
            </a:r>
            <a:endParaRPr lang="tr-TR" sz="3200" b="1" dirty="0"/>
          </a:p>
        </p:txBody>
      </p:sp>
      <p:sp>
        <p:nvSpPr>
          <p:cNvPr id="4" name="AutoShape 5"/>
          <p:cNvSpPr>
            <a:spLocks noChangeArrowheads="1"/>
          </p:cNvSpPr>
          <p:nvPr/>
        </p:nvSpPr>
        <p:spPr bwMode="auto">
          <a:xfrm>
            <a:off x="428628" y="3000372"/>
            <a:ext cx="8072462" cy="1500198"/>
          </a:xfrm>
          <a:prstGeom prst="roundRect">
            <a:avLst>
              <a:gd name="adj" fmla="val 27315"/>
            </a:avLst>
          </a:prstGeom>
          <a:ln>
            <a:headEnd/>
            <a:tailEnd/>
          </a:ln>
        </p:spPr>
        <p:style>
          <a:lnRef idx="1">
            <a:schemeClr val="accent4"/>
          </a:lnRef>
          <a:fillRef idx="2">
            <a:schemeClr val="accent4"/>
          </a:fillRef>
          <a:effectRef idx="1">
            <a:schemeClr val="accent4"/>
          </a:effectRef>
          <a:fontRef idx="minor">
            <a:schemeClr val="dk1"/>
          </a:fontRef>
        </p:style>
        <p:txBody>
          <a:bodyPr anchor="ctr"/>
          <a:lstStyle/>
          <a:p>
            <a:r>
              <a:rPr lang="tr-TR" sz="3200" b="1" dirty="0" smtClean="0">
                <a:solidFill>
                  <a:schemeClr val="tx1"/>
                </a:solidFill>
              </a:rPr>
              <a:t>Meleklere iman, davranışlarımızın güzelleşmesine katkıda bulunur</a:t>
            </a:r>
            <a:endParaRPr lang="tr-TR" sz="3200" b="1" dirty="0">
              <a:solidFill>
                <a:schemeClr val="tx1"/>
              </a:solidFill>
            </a:endParaRPr>
          </a:p>
        </p:txBody>
      </p:sp>
    </p:spTree>
  </p:cSld>
  <p:clrMapOvr>
    <a:masterClrMapping/>
  </p:clrMapOvr>
  <p:transition advClick="0" advTm="800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1000" fill="hold"/>
                                        <p:tgtEl>
                                          <p:spTgt spid="4"/>
                                        </p:tgtEl>
                                        <p:attrNameLst>
                                          <p:attrName>ppt_x</p:attrName>
                                        </p:attrNameLst>
                                      </p:cBhvr>
                                      <p:tavLst>
                                        <p:tav tm="0">
                                          <p:val>
                                            <p:strVal val="#ppt_x"/>
                                          </p:val>
                                        </p:tav>
                                        <p:tav tm="100000">
                                          <p:val>
                                            <p:strVal val="#ppt_x"/>
                                          </p:val>
                                        </p:tav>
                                      </p:tavLst>
                                    </p:anim>
                                    <p:anim calcmode="lin" valueType="num">
                                      <p:cBhvr additive="base">
                                        <p:cTn id="8" dur="1000" fill="hold"/>
                                        <p:tgtEl>
                                          <p:spTgt spid="4"/>
                                        </p:tgtEl>
                                        <p:attrNameLst>
                                          <p:attrName>ppt_y</p:attrName>
                                        </p:attrNameLst>
                                      </p:cBhvr>
                                      <p:tavLst>
                                        <p:tav tm="0">
                                          <p:val>
                                            <p:strVal val="0-#ppt_h/2"/>
                                          </p:val>
                                        </p:tav>
                                        <p:tav tm="100000">
                                          <p:val>
                                            <p:strVal val="#ppt_y"/>
                                          </p:val>
                                        </p:tav>
                                      </p:tavLst>
                                    </p:anim>
                                  </p:childTnLst>
                                </p:cTn>
                              </p:par>
                            </p:childTnLst>
                          </p:cTn>
                        </p:par>
                        <p:par>
                          <p:cTn id="9" fill="hold">
                            <p:stCondLst>
                              <p:cond delay="1000"/>
                            </p:stCondLst>
                            <p:childTnLst>
                              <p:par>
                                <p:cTn id="10" presetID="2" presetClass="entr" presetSubtype="8" fill="hold" grpId="0" nodeType="after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1000" fill="hold"/>
                                        <p:tgtEl>
                                          <p:spTgt spid="3"/>
                                        </p:tgtEl>
                                        <p:attrNameLst>
                                          <p:attrName>ppt_x</p:attrName>
                                        </p:attrNameLst>
                                      </p:cBhvr>
                                      <p:tavLst>
                                        <p:tav tm="0">
                                          <p:val>
                                            <p:strVal val="0-#ppt_w/2"/>
                                          </p:val>
                                        </p:tav>
                                        <p:tav tm="100000">
                                          <p:val>
                                            <p:strVal val="#ppt_x"/>
                                          </p:val>
                                        </p:tav>
                                      </p:tavLst>
                                    </p:anim>
                                    <p:anim calcmode="lin" valueType="num">
                                      <p:cBhvr additive="base">
                                        <p:cTn id="13" dur="10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Çapraz Köşesi Kesik Dikdörtgen"/>
          <p:cNvSpPr/>
          <p:nvPr/>
        </p:nvSpPr>
        <p:spPr>
          <a:xfrm>
            <a:off x="428596" y="1214422"/>
            <a:ext cx="8143932" cy="1714512"/>
          </a:xfrm>
          <a:prstGeom prst="snip2DiagRect">
            <a:avLst/>
          </a:prstGeom>
        </p:spPr>
        <p:style>
          <a:lnRef idx="3">
            <a:schemeClr val="lt1"/>
          </a:lnRef>
          <a:fillRef idx="1">
            <a:schemeClr val="accent5"/>
          </a:fillRef>
          <a:effectRef idx="1">
            <a:schemeClr val="accent5"/>
          </a:effectRef>
          <a:fontRef idx="minor">
            <a:schemeClr val="lt1"/>
          </a:fontRef>
        </p:style>
        <p:txBody>
          <a:bodyPr rtlCol="0" anchor="ctr"/>
          <a:lstStyle/>
          <a:p>
            <a:pPr>
              <a:lnSpc>
                <a:spcPct val="150000"/>
              </a:lnSpc>
            </a:pPr>
            <a:r>
              <a:rPr lang="tr-TR" sz="3200" b="1" dirty="0" smtClean="0">
                <a:solidFill>
                  <a:schemeClr val="tx1"/>
                </a:solidFill>
              </a:rPr>
              <a:t>Melekler iyi ve güzel davranışları sever</a:t>
            </a:r>
            <a:endParaRPr lang="tr-TR" sz="3200" b="1" dirty="0">
              <a:solidFill>
                <a:schemeClr val="tx1"/>
              </a:solidFill>
            </a:endParaRPr>
          </a:p>
        </p:txBody>
      </p:sp>
      <p:sp>
        <p:nvSpPr>
          <p:cNvPr id="5" name="4 Çapraz Köşesi Kesik Dikdörtgen"/>
          <p:cNvSpPr/>
          <p:nvPr/>
        </p:nvSpPr>
        <p:spPr>
          <a:xfrm>
            <a:off x="428596" y="3143248"/>
            <a:ext cx="8143932" cy="1571636"/>
          </a:xfrm>
          <a:prstGeom prst="snip2DiagRect">
            <a:avLst/>
          </a:prstGeom>
        </p:spPr>
        <p:style>
          <a:lnRef idx="1">
            <a:schemeClr val="accent4"/>
          </a:lnRef>
          <a:fillRef idx="3">
            <a:schemeClr val="accent4"/>
          </a:fillRef>
          <a:effectRef idx="2">
            <a:schemeClr val="accent4"/>
          </a:effectRef>
          <a:fontRef idx="minor">
            <a:schemeClr val="lt1"/>
          </a:fontRef>
        </p:style>
        <p:txBody>
          <a:bodyPr rtlCol="0" anchor="ctr"/>
          <a:lstStyle/>
          <a:p>
            <a:r>
              <a:rPr lang="tr-TR" sz="3200" b="1" dirty="0" smtClean="0"/>
              <a:t>Melekler, her zaman inanan insanın yanında olur.</a:t>
            </a:r>
            <a:endParaRPr lang="tr-TR" sz="3200" b="1" dirty="0"/>
          </a:p>
        </p:txBody>
      </p:sp>
      <p:sp>
        <p:nvSpPr>
          <p:cNvPr id="6" name="5 Çapraz Köşesi Kesik Dikdörtgen"/>
          <p:cNvSpPr/>
          <p:nvPr/>
        </p:nvSpPr>
        <p:spPr>
          <a:xfrm>
            <a:off x="500034" y="4929198"/>
            <a:ext cx="8143932" cy="1500198"/>
          </a:xfrm>
          <a:prstGeom prst="snip2DiagRect">
            <a:avLst/>
          </a:prstGeom>
        </p:spPr>
        <p:style>
          <a:lnRef idx="0">
            <a:schemeClr val="accent3"/>
          </a:lnRef>
          <a:fillRef idx="3">
            <a:schemeClr val="accent3"/>
          </a:fillRef>
          <a:effectRef idx="3">
            <a:schemeClr val="accent3"/>
          </a:effectRef>
          <a:fontRef idx="minor">
            <a:schemeClr val="lt1"/>
          </a:fontRef>
        </p:style>
        <p:txBody>
          <a:bodyPr rtlCol="0" anchor="ctr"/>
          <a:lstStyle/>
          <a:p>
            <a:r>
              <a:rPr lang="tr-TR" sz="3200" b="1" dirty="0" smtClean="0">
                <a:solidFill>
                  <a:schemeClr val="tx1"/>
                </a:solidFill>
              </a:rPr>
              <a:t>Meleklerin bizi gördüğüne inandığımız  için davranışlarımıza dikkat ederiz.</a:t>
            </a:r>
            <a:endParaRPr lang="tr-TR" sz="3200" b="1" dirty="0">
              <a:solidFill>
                <a:schemeClr val="tx1"/>
              </a:solidFill>
            </a:endParaRPr>
          </a:p>
        </p:txBody>
      </p:sp>
    </p:spTree>
  </p:cSld>
  <p:clrMapOvr>
    <a:masterClrMapping/>
  </p:clrMapOvr>
  <p:transition advClick="0" advTm="3000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1000" fill="hold"/>
                                        <p:tgtEl>
                                          <p:spTgt spid="3"/>
                                        </p:tgtEl>
                                        <p:attrNameLst>
                                          <p:attrName>ppt_x</p:attrName>
                                        </p:attrNameLst>
                                      </p:cBhvr>
                                      <p:tavLst>
                                        <p:tav tm="0">
                                          <p:val>
                                            <p:strVal val="0-#ppt_w/2"/>
                                          </p:val>
                                        </p:tav>
                                        <p:tav tm="100000">
                                          <p:val>
                                            <p:strVal val="#ppt_x"/>
                                          </p:val>
                                        </p:tav>
                                      </p:tavLst>
                                    </p:anim>
                                    <p:anim calcmode="lin" valueType="num">
                                      <p:cBhvr additive="base">
                                        <p:cTn id="8" dur="1000" fill="hold"/>
                                        <p:tgtEl>
                                          <p:spTgt spid="3"/>
                                        </p:tgtEl>
                                        <p:attrNameLst>
                                          <p:attrName>ppt_y</p:attrName>
                                        </p:attrNameLst>
                                      </p:cBhvr>
                                      <p:tavLst>
                                        <p:tav tm="0">
                                          <p:val>
                                            <p:strVal val="#ppt_y"/>
                                          </p:val>
                                        </p:tav>
                                        <p:tav tm="100000">
                                          <p:val>
                                            <p:strVal val="#ppt_y"/>
                                          </p:val>
                                        </p:tav>
                                      </p:tavLst>
                                    </p:anim>
                                  </p:childTnLst>
                                </p:cTn>
                              </p:par>
                            </p:childTnLst>
                          </p:cTn>
                        </p:par>
                        <p:par>
                          <p:cTn id="9" fill="hold">
                            <p:stCondLst>
                              <p:cond delay="1000"/>
                            </p:stCondLst>
                            <p:childTnLst>
                              <p:par>
                                <p:cTn id="10" presetID="2" presetClass="entr" presetSubtype="8" fill="hold" grpId="0" nodeType="after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additive="base">
                                        <p:cTn id="12" dur="1000" fill="hold"/>
                                        <p:tgtEl>
                                          <p:spTgt spid="5"/>
                                        </p:tgtEl>
                                        <p:attrNameLst>
                                          <p:attrName>ppt_x</p:attrName>
                                        </p:attrNameLst>
                                      </p:cBhvr>
                                      <p:tavLst>
                                        <p:tav tm="0">
                                          <p:val>
                                            <p:strVal val="0-#ppt_w/2"/>
                                          </p:val>
                                        </p:tav>
                                        <p:tav tm="100000">
                                          <p:val>
                                            <p:strVal val="#ppt_x"/>
                                          </p:val>
                                        </p:tav>
                                      </p:tavLst>
                                    </p:anim>
                                    <p:anim calcmode="lin" valueType="num">
                                      <p:cBhvr additive="base">
                                        <p:cTn id="13" dur="1000" fill="hold"/>
                                        <p:tgtEl>
                                          <p:spTgt spid="5"/>
                                        </p:tgtEl>
                                        <p:attrNameLst>
                                          <p:attrName>ppt_y</p:attrName>
                                        </p:attrNameLst>
                                      </p:cBhvr>
                                      <p:tavLst>
                                        <p:tav tm="0">
                                          <p:val>
                                            <p:strVal val="#ppt_y"/>
                                          </p:val>
                                        </p:tav>
                                        <p:tav tm="100000">
                                          <p:val>
                                            <p:strVal val="#ppt_y"/>
                                          </p:val>
                                        </p:tav>
                                      </p:tavLst>
                                    </p:anim>
                                  </p:childTnLst>
                                </p:cTn>
                              </p:par>
                            </p:childTnLst>
                          </p:cTn>
                        </p:par>
                        <p:par>
                          <p:cTn id="14" fill="hold">
                            <p:stCondLst>
                              <p:cond delay="2000"/>
                            </p:stCondLst>
                            <p:childTnLst>
                              <p:par>
                                <p:cTn id="15" presetID="2" presetClass="entr" presetSubtype="8" fill="hold" grpId="0" nodeType="afterEffect">
                                  <p:stCondLst>
                                    <p:cond delay="0"/>
                                  </p:stCondLst>
                                  <p:childTnLst>
                                    <p:set>
                                      <p:cBhvr>
                                        <p:cTn id="16" dur="1" fill="hold">
                                          <p:stCondLst>
                                            <p:cond delay="0"/>
                                          </p:stCondLst>
                                        </p:cTn>
                                        <p:tgtEl>
                                          <p:spTgt spid="6"/>
                                        </p:tgtEl>
                                        <p:attrNameLst>
                                          <p:attrName>style.visibility</p:attrName>
                                        </p:attrNameLst>
                                      </p:cBhvr>
                                      <p:to>
                                        <p:strVal val="visible"/>
                                      </p:to>
                                    </p:set>
                                    <p:anim calcmode="lin" valueType="num">
                                      <p:cBhvr additive="base">
                                        <p:cTn id="17" dur="500" fill="hold"/>
                                        <p:tgtEl>
                                          <p:spTgt spid="6"/>
                                        </p:tgtEl>
                                        <p:attrNameLst>
                                          <p:attrName>ppt_x</p:attrName>
                                        </p:attrNameLst>
                                      </p:cBhvr>
                                      <p:tavLst>
                                        <p:tav tm="0">
                                          <p:val>
                                            <p:strVal val="0-#ppt_w/2"/>
                                          </p:val>
                                        </p:tav>
                                        <p:tav tm="100000">
                                          <p:val>
                                            <p:strVal val="#ppt_x"/>
                                          </p:val>
                                        </p:tav>
                                      </p:tavLst>
                                    </p:anim>
                                    <p:anim calcmode="lin" valueType="num">
                                      <p:cBhvr additive="base">
                                        <p:cTn id="18" dur="5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P spid="6" grpId="0" animBg="1"/>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571472" y="642918"/>
            <a:ext cx="5286412" cy="5184801"/>
          </a:xfrm>
        </p:spPr>
        <p:txBody>
          <a:bodyPr>
            <a:normAutofit fontScale="90000"/>
          </a:bodyPr>
          <a:lstStyle/>
          <a:p>
            <a:pPr algn="l"/>
            <a:r>
              <a:rPr lang="tr-TR" sz="3200" dirty="0" smtClean="0"/>
              <a:t>Allah’ın Kur’an-ı Kerim’de, Peygamberimizin de hadislerinde var olduğunu söylediği pek çok</a:t>
            </a:r>
            <a:br>
              <a:rPr lang="tr-TR" sz="3200" dirty="0" smtClean="0"/>
            </a:br>
            <a:r>
              <a:rPr lang="tr-TR" sz="3200" dirty="0" smtClean="0"/>
              <a:t>melek çeşidi bulunur. İnsan, öğrendiği her bir melek çeşidine göre farklı kazanımlar sağlamalıdır.</a:t>
            </a:r>
            <a:br>
              <a:rPr lang="tr-TR" sz="3200" dirty="0" smtClean="0"/>
            </a:br>
            <a:r>
              <a:rPr lang="tr-TR" sz="3200" dirty="0" smtClean="0"/>
              <a:t>Yüce Allah Kur’an-ı Kerim’de bir melek çeşidinden bahsederken bunu bizlere sadece bilgimiz olsun</a:t>
            </a:r>
            <a:br>
              <a:rPr lang="tr-TR" sz="3200" dirty="0" smtClean="0"/>
            </a:br>
            <a:r>
              <a:rPr lang="tr-TR" sz="3200" dirty="0" smtClean="0"/>
              <a:t>diye anlatmaz.</a:t>
            </a:r>
            <a:endParaRPr lang="tr-TR" sz="3200" dirty="0"/>
          </a:p>
        </p:txBody>
      </p:sp>
      <p:pic>
        <p:nvPicPr>
          <p:cNvPr id="6146" name="Picture 2" descr="meleklere iman ile ilgili görsel sonucu"/>
          <p:cNvPicPr>
            <a:picLocks noChangeAspect="1" noChangeArrowheads="1"/>
          </p:cNvPicPr>
          <p:nvPr/>
        </p:nvPicPr>
        <p:blipFill>
          <a:blip r:embed="rId2"/>
          <a:srcRect/>
          <a:stretch>
            <a:fillRect/>
          </a:stretch>
        </p:blipFill>
        <p:spPr bwMode="auto">
          <a:xfrm>
            <a:off x="5786446" y="1928802"/>
            <a:ext cx="2790825" cy="3286148"/>
          </a:xfrm>
          <a:prstGeom prst="rect">
            <a:avLst/>
          </a:prstGeom>
          <a:noFill/>
        </p:spPr>
      </p:pic>
    </p:spTree>
  </p:cSld>
  <p:clrMapOvr>
    <a:masterClrMapping/>
  </p:clrMapOvr>
  <p:transition advClick="0" advTm="8000"/>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571472" y="357166"/>
            <a:ext cx="4214842" cy="6072230"/>
          </a:xfrm>
        </p:spPr>
        <p:txBody>
          <a:bodyPr>
            <a:normAutofit/>
          </a:bodyPr>
          <a:lstStyle/>
          <a:p>
            <a:pPr algn="l"/>
            <a:r>
              <a:rPr lang="tr-TR" sz="3200" dirty="0" smtClean="0"/>
              <a:t>O meleğin görevine göre bizden bazı davranışlar bekler. Örneğin Kur’an-ı Kerim’de isimleri geçen ve </a:t>
            </a:r>
            <a:r>
              <a:rPr lang="tr-TR" sz="3200" dirty="0" err="1" smtClean="0"/>
              <a:t>Hafaza</a:t>
            </a:r>
            <a:r>
              <a:rPr lang="tr-TR" sz="3200" dirty="0" smtClean="0"/>
              <a:t> melekleri diye adlandırılan meleklerin varlığına inanan kimse bu sayede Allah’ın kendisini koruduğunu bilir ve kendini güven içinde hisseder</a:t>
            </a:r>
            <a:endParaRPr lang="tr-TR" sz="3200" dirty="0"/>
          </a:p>
        </p:txBody>
      </p:sp>
      <p:pic>
        <p:nvPicPr>
          <p:cNvPr id="5122" name="Picture 2" descr="meleklere iman ile ilgili görsel sonucu"/>
          <p:cNvPicPr>
            <a:picLocks noChangeAspect="1" noChangeArrowheads="1"/>
          </p:cNvPicPr>
          <p:nvPr/>
        </p:nvPicPr>
        <p:blipFill>
          <a:blip r:embed="rId2"/>
          <a:srcRect b="14754"/>
          <a:stretch>
            <a:fillRect/>
          </a:stretch>
        </p:blipFill>
        <p:spPr bwMode="auto">
          <a:xfrm>
            <a:off x="5715008" y="1714488"/>
            <a:ext cx="3000396" cy="3714776"/>
          </a:xfrm>
          <a:prstGeom prst="rect">
            <a:avLst/>
          </a:prstGeom>
          <a:noFill/>
        </p:spPr>
      </p:pic>
    </p:spTree>
  </p:cSld>
  <p:clrMapOvr>
    <a:masterClrMapping/>
  </p:clrMapOvr>
  <p:transition advClick="0" advTm="8000"/>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571472" y="3286124"/>
            <a:ext cx="8143932" cy="2970223"/>
          </a:xfrm>
        </p:spPr>
        <p:txBody>
          <a:bodyPr>
            <a:noAutofit/>
          </a:bodyPr>
          <a:lstStyle/>
          <a:p>
            <a:pPr algn="l"/>
            <a:r>
              <a:rPr lang="tr-TR" sz="3200" dirty="0" smtClean="0"/>
              <a:t>Melek kelimesi “haberci, elçi, güç ve kuvvet” anlamlarına gelir. Buna göre melekler Allah’ın</a:t>
            </a:r>
            <a:br>
              <a:rPr lang="tr-TR" sz="3200" dirty="0" smtClean="0"/>
            </a:br>
            <a:r>
              <a:rPr lang="tr-TR" sz="3200" dirty="0" smtClean="0"/>
              <a:t>habercileri ve elçileridir. Kendilerine yüklenen görevleri Allah’ın kendilerine verdiği güçle yerine getirirler.</a:t>
            </a:r>
            <a:endParaRPr lang="tr-TR" sz="3200" dirty="0"/>
          </a:p>
        </p:txBody>
      </p:sp>
      <p:pic>
        <p:nvPicPr>
          <p:cNvPr id="50178" name="Picture 2" descr="meleklere iman ile ilgili görsel sonucu"/>
          <p:cNvPicPr>
            <a:picLocks noChangeAspect="1" noChangeArrowheads="1"/>
          </p:cNvPicPr>
          <p:nvPr/>
        </p:nvPicPr>
        <p:blipFill>
          <a:blip r:embed="rId2"/>
          <a:srcRect/>
          <a:stretch>
            <a:fillRect/>
          </a:stretch>
        </p:blipFill>
        <p:spPr bwMode="auto">
          <a:xfrm>
            <a:off x="1071538" y="642918"/>
            <a:ext cx="3624188" cy="2714644"/>
          </a:xfrm>
          <a:prstGeom prst="rect">
            <a:avLst/>
          </a:prstGeom>
          <a:noFill/>
        </p:spPr>
      </p:pic>
    </p:spTree>
  </p:cSld>
  <p:clrMapOvr>
    <a:masterClrMapping/>
  </p:clrMapOvr>
  <p:transition advClick="0" advTm="8000"/>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571472" y="500042"/>
            <a:ext cx="4929222" cy="5929354"/>
          </a:xfrm>
        </p:spPr>
        <p:txBody>
          <a:bodyPr>
            <a:normAutofit fontScale="90000"/>
          </a:bodyPr>
          <a:lstStyle/>
          <a:p>
            <a:pPr algn="l"/>
            <a:r>
              <a:rPr lang="tr-TR" sz="3200" dirty="0" smtClean="0"/>
              <a:t>Allah’ın adından bahsettiği diğer bir melek olan </a:t>
            </a:r>
            <a:r>
              <a:rPr lang="tr-TR" sz="3200" dirty="0" err="1" smtClean="0"/>
              <a:t>Kiramen</a:t>
            </a:r>
            <a:r>
              <a:rPr lang="tr-TR" sz="3200" dirty="0" smtClean="0"/>
              <a:t> Katibin melekleri de insanların sevap ve günahlarını yazar. Bunu öğrenmiş ve bu bilgiye iman etmiş olan bir Müslüman ise dünyada yaptıklarına</a:t>
            </a:r>
            <a:br>
              <a:rPr lang="tr-TR" sz="3200" dirty="0" smtClean="0"/>
            </a:br>
            <a:r>
              <a:rPr lang="tr-TR" sz="3200" dirty="0" smtClean="0"/>
              <a:t>dikkat edecek, günah işlememeye çalışacaktır. Kur’an-ı Kerim’de </a:t>
            </a:r>
            <a:r>
              <a:rPr lang="tr-TR" sz="3200" dirty="0" err="1" smtClean="0"/>
              <a:t>Kiramen</a:t>
            </a:r>
            <a:r>
              <a:rPr lang="tr-TR" sz="3200" dirty="0" smtClean="0"/>
              <a:t> Katibin melekleri ile ilgili şöyle bir bilgi yer almaktadır:</a:t>
            </a:r>
            <a:endParaRPr lang="tr-TR" sz="3200" dirty="0"/>
          </a:p>
        </p:txBody>
      </p:sp>
      <p:pic>
        <p:nvPicPr>
          <p:cNvPr id="4098" name="Picture 2" descr="meleklere iman ile ilgili görsel sonucu"/>
          <p:cNvPicPr>
            <a:picLocks noChangeAspect="1" noChangeArrowheads="1"/>
          </p:cNvPicPr>
          <p:nvPr/>
        </p:nvPicPr>
        <p:blipFill>
          <a:blip r:embed="rId2"/>
          <a:srcRect/>
          <a:stretch>
            <a:fillRect/>
          </a:stretch>
        </p:blipFill>
        <p:spPr bwMode="auto">
          <a:xfrm>
            <a:off x="5500694" y="2357430"/>
            <a:ext cx="3286125" cy="3143272"/>
          </a:xfrm>
          <a:prstGeom prst="rect">
            <a:avLst/>
          </a:prstGeom>
          <a:noFill/>
        </p:spPr>
      </p:pic>
    </p:spTree>
  </p:cSld>
  <p:clrMapOvr>
    <a:masterClrMapping/>
  </p:clrMapOvr>
  <p:transition advClick="0" advTm="8000"/>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571472" y="500042"/>
            <a:ext cx="4500594" cy="6000792"/>
          </a:xfrm>
        </p:spPr>
        <p:txBody>
          <a:bodyPr>
            <a:normAutofit/>
          </a:bodyPr>
          <a:lstStyle/>
          <a:p>
            <a:pPr algn="l"/>
            <a:r>
              <a:rPr lang="tr-TR" sz="2800" b="1" dirty="0" smtClean="0"/>
              <a:t>“Ey insan! Seni yaratan, şekillendirip ölçülü yapan, dilediği bir biçimde seni oluşturan cömert Rabb’ine karşı seni ne aldattı? Hayır, hayır! Siz hesap ve cezayı yalanlıyorsunuz.</a:t>
            </a:r>
            <a:br>
              <a:rPr lang="tr-TR" sz="2800" b="1" dirty="0" smtClean="0"/>
            </a:br>
            <a:r>
              <a:rPr lang="tr-TR" sz="2800" b="1" dirty="0" smtClean="0"/>
              <a:t>Hâlbuki üzerinizde muhakkak bekçiler, değerli yazıcılar vardır. Onlar yapmakta olduklarınızı</a:t>
            </a:r>
            <a:br>
              <a:rPr lang="tr-TR" sz="2800" b="1" dirty="0" smtClean="0"/>
            </a:br>
            <a:r>
              <a:rPr lang="tr-TR" sz="2800" b="1" dirty="0" smtClean="0"/>
              <a:t>bilirler.”</a:t>
            </a:r>
            <a:endParaRPr lang="tr-TR" sz="2800" dirty="0"/>
          </a:p>
        </p:txBody>
      </p:sp>
      <p:pic>
        <p:nvPicPr>
          <p:cNvPr id="3074" name="Picture 2" descr="meleklere iman ile ilgili görsel sonucu"/>
          <p:cNvPicPr>
            <a:picLocks noChangeAspect="1" noChangeArrowheads="1"/>
          </p:cNvPicPr>
          <p:nvPr/>
        </p:nvPicPr>
        <p:blipFill>
          <a:blip r:embed="rId2"/>
          <a:srcRect/>
          <a:stretch>
            <a:fillRect/>
          </a:stretch>
        </p:blipFill>
        <p:spPr bwMode="auto">
          <a:xfrm>
            <a:off x="5572132" y="2214554"/>
            <a:ext cx="3028950" cy="3929090"/>
          </a:xfrm>
          <a:prstGeom prst="rect">
            <a:avLst/>
          </a:prstGeom>
          <a:noFill/>
        </p:spPr>
      </p:pic>
    </p:spTree>
  </p:cSld>
  <p:clrMapOvr>
    <a:masterClrMapping/>
  </p:clrMapOvr>
  <p:transition advClick="0" advTm="8000"/>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1 Resim" descr="000000LOGOM.jpg"/>
          <p:cNvPicPr>
            <a:picLocks noChangeAspect="1"/>
          </p:cNvPicPr>
          <p:nvPr/>
        </p:nvPicPr>
        <p:blipFill>
          <a:blip r:embed="rId2"/>
          <a:stretch>
            <a:fillRect/>
          </a:stretch>
        </p:blipFill>
        <p:spPr>
          <a:xfrm>
            <a:off x="0" y="0"/>
            <a:ext cx="9144000" cy="6858000"/>
          </a:xfrm>
          <a:prstGeom prst="rect">
            <a:avLst/>
          </a:prstGeo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571472" y="1214422"/>
            <a:ext cx="8143932" cy="4899049"/>
          </a:xfrm>
        </p:spPr>
        <p:txBody>
          <a:bodyPr>
            <a:normAutofit fontScale="90000"/>
          </a:bodyPr>
          <a:lstStyle/>
          <a:p>
            <a:pPr algn="l"/>
            <a:r>
              <a:rPr lang="tr-TR" sz="3200" dirty="0" smtClean="0"/>
              <a:t>Meleklerin varlığına inanmamak diğer inanç esaslarının da inkâr edilmesi anlamına gelir. Örneğin; Allah, emir ve yasaklarını melekler aracılığıyla peygamberlerine gönderir. Allah’ın insanlara  gönderdiği elçileri olan meleklerin var olduğunu inkâr etmek, aynı zamanda Allah’ın insanlara mesaj gönderdiğini inkâr etmektir. Sonuç olarak kutsal kitaplar da inkâr edilmiş olur. Ayrıca bu kitapların kendilerine melekler aracılığı ile gönderilmiş olduğu peygamberlerin de peygamberlikleri</a:t>
            </a:r>
            <a:br>
              <a:rPr lang="tr-TR" sz="3200" dirty="0" smtClean="0"/>
            </a:br>
            <a:r>
              <a:rPr lang="tr-TR" sz="3200" dirty="0" smtClean="0"/>
              <a:t>inkar edilmiş olur.</a:t>
            </a:r>
            <a:endParaRPr lang="tr-TR" sz="3200" dirty="0"/>
          </a:p>
        </p:txBody>
      </p:sp>
    </p:spTree>
  </p:cSld>
  <p:clrMapOvr>
    <a:masterClrMapping/>
  </p:clrMapOvr>
  <p:transition advClick="0" advTm="8000"/>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571472" y="3714752"/>
            <a:ext cx="8143932" cy="2786082"/>
          </a:xfrm>
        </p:spPr>
        <p:txBody>
          <a:bodyPr>
            <a:normAutofit/>
          </a:bodyPr>
          <a:lstStyle/>
          <a:p>
            <a:pPr algn="l"/>
            <a:r>
              <a:rPr lang="tr-TR" sz="3200" b="1" dirty="0" smtClean="0"/>
              <a:t>“… Allah’ın kendilerine verdiği emirlere karşı gelmeyen ve kendilerine emredilen şeyi yapan melekler vardır.” (</a:t>
            </a:r>
            <a:r>
              <a:rPr lang="tr-TR" sz="3200" b="1" dirty="0" err="1" smtClean="0"/>
              <a:t>Tahrim</a:t>
            </a:r>
            <a:r>
              <a:rPr lang="tr-TR" sz="3200" b="1" dirty="0" smtClean="0"/>
              <a:t> suresi, 6. ayet)</a:t>
            </a:r>
            <a:endParaRPr lang="tr-TR" sz="3200" dirty="0"/>
          </a:p>
        </p:txBody>
      </p:sp>
      <p:pic>
        <p:nvPicPr>
          <p:cNvPr id="48130" name="Picture 2" descr="meleklere iman ile ilgili görsel sonucu"/>
          <p:cNvPicPr>
            <a:picLocks noChangeAspect="1" noChangeArrowheads="1"/>
          </p:cNvPicPr>
          <p:nvPr/>
        </p:nvPicPr>
        <p:blipFill>
          <a:blip r:embed="rId2"/>
          <a:srcRect/>
          <a:stretch>
            <a:fillRect/>
          </a:stretch>
        </p:blipFill>
        <p:spPr bwMode="auto">
          <a:xfrm>
            <a:off x="2285984" y="714356"/>
            <a:ext cx="4080023" cy="3071834"/>
          </a:xfrm>
          <a:prstGeom prst="rect">
            <a:avLst/>
          </a:prstGeom>
          <a:noFill/>
        </p:spPr>
      </p:pic>
    </p:spTree>
  </p:cSld>
  <p:clrMapOvr>
    <a:masterClrMapping/>
  </p:clrMapOvr>
  <p:transition advClick="0" advTm="8000"/>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428596" y="642918"/>
            <a:ext cx="7286676" cy="785818"/>
          </a:xfrm>
        </p:spPr>
        <p:style>
          <a:lnRef idx="0">
            <a:schemeClr val="accent4"/>
          </a:lnRef>
          <a:fillRef idx="3">
            <a:schemeClr val="accent4"/>
          </a:fillRef>
          <a:effectRef idx="3">
            <a:schemeClr val="accent4"/>
          </a:effectRef>
          <a:fontRef idx="minor">
            <a:schemeClr val="lt1"/>
          </a:fontRef>
        </p:style>
        <p:txBody>
          <a:bodyPr>
            <a:normAutofit fontScale="90000"/>
          </a:bodyPr>
          <a:lstStyle/>
          <a:p>
            <a:pPr algn="l"/>
            <a:r>
              <a:rPr lang="tr-TR" sz="3200" b="1" dirty="0" smtClean="0"/>
              <a:t>4. MELEKLERİN ÖZELLİKLERİ VE GÖREVLERİ</a:t>
            </a:r>
            <a:endParaRPr lang="tr-TR" sz="3200" b="1" dirty="0"/>
          </a:p>
        </p:txBody>
      </p:sp>
      <p:sp>
        <p:nvSpPr>
          <p:cNvPr id="3" name="2 Dikdörtgen"/>
          <p:cNvSpPr/>
          <p:nvPr/>
        </p:nvSpPr>
        <p:spPr>
          <a:xfrm>
            <a:off x="642910" y="3000372"/>
            <a:ext cx="6715172" cy="1569660"/>
          </a:xfrm>
          <a:prstGeom prst="rect">
            <a:avLst/>
          </a:prstGeom>
        </p:spPr>
        <p:txBody>
          <a:bodyPr wrap="square">
            <a:spAutoFit/>
          </a:bodyPr>
          <a:lstStyle/>
          <a:p>
            <a:r>
              <a:rPr lang="tr-TR" sz="3200" dirty="0" smtClean="0"/>
              <a:t>1- Melekler, nurdan yaratılmıştır. Bu özellik bizzat Peygamberimiz tarafından bildirilmiştir.</a:t>
            </a:r>
            <a:endParaRPr lang="tr-TR" sz="3200" dirty="0"/>
          </a:p>
        </p:txBody>
      </p:sp>
      <p:sp>
        <p:nvSpPr>
          <p:cNvPr id="4" name="3 Dikdörtgen"/>
          <p:cNvSpPr/>
          <p:nvPr/>
        </p:nvSpPr>
        <p:spPr>
          <a:xfrm>
            <a:off x="571472" y="1785926"/>
            <a:ext cx="8072494" cy="1077218"/>
          </a:xfrm>
          <a:prstGeom prst="rect">
            <a:avLst/>
          </a:prstGeom>
        </p:spPr>
        <p:txBody>
          <a:bodyPr wrap="square">
            <a:spAutoFit/>
          </a:bodyPr>
          <a:lstStyle/>
          <a:p>
            <a:r>
              <a:rPr lang="tr-TR" sz="3200" dirty="0" smtClean="0"/>
              <a:t>Kur’an-ı Kerim ve hadislerde meleklerin özellikleri şöyle açıklanır</a:t>
            </a:r>
            <a:endParaRPr lang="tr-TR" sz="3200" dirty="0"/>
          </a:p>
        </p:txBody>
      </p:sp>
      <p:pic>
        <p:nvPicPr>
          <p:cNvPr id="47106" name="Picture 2" descr="meleklere iman ile ilgili görsel sonucu"/>
          <p:cNvPicPr>
            <a:picLocks noChangeAspect="1" noChangeArrowheads="1"/>
          </p:cNvPicPr>
          <p:nvPr/>
        </p:nvPicPr>
        <p:blipFill>
          <a:blip r:embed="rId2"/>
          <a:srcRect/>
          <a:stretch>
            <a:fillRect/>
          </a:stretch>
        </p:blipFill>
        <p:spPr bwMode="auto">
          <a:xfrm>
            <a:off x="5857884" y="4214818"/>
            <a:ext cx="2466975" cy="1847851"/>
          </a:xfrm>
          <a:prstGeom prst="rect">
            <a:avLst/>
          </a:prstGeom>
          <a:noFill/>
        </p:spPr>
      </p:pic>
    </p:spTree>
  </p:cSld>
  <p:clrMapOvr>
    <a:masterClrMapping/>
  </p:clrMapOvr>
  <p:transition advClick="0" advTm="8000"/>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571472" y="1428736"/>
            <a:ext cx="7929618" cy="4398983"/>
          </a:xfrm>
        </p:spPr>
        <p:txBody>
          <a:bodyPr>
            <a:noAutofit/>
          </a:bodyPr>
          <a:lstStyle/>
          <a:p>
            <a:pPr algn="l"/>
            <a:r>
              <a:rPr lang="tr-TR" sz="3200" dirty="0" smtClean="0"/>
              <a:t>2- Meleklerde insanlarda olan yeme-içme ihtiyacı, uyuma, cinsiyet, çoğalma, büyüme gibi özellikler yoktur. Bu konuda Kur’an-ı Kerim’de şöyle ifade edilir: </a:t>
            </a:r>
            <a:r>
              <a:rPr lang="tr-TR" sz="3200" b="1" dirty="0" smtClean="0"/>
              <a:t>“Göklerde ve yerde kimler varsa, onun hizmetindedir. Onun huzurunda bulunanlar, ona ibadet konusunda büyüklenmezler ve yorulmazlar.</a:t>
            </a:r>
            <a:br>
              <a:rPr lang="tr-TR" sz="3200" b="1" dirty="0" smtClean="0"/>
            </a:br>
            <a:r>
              <a:rPr lang="tr-TR" sz="3200" b="1" dirty="0" smtClean="0"/>
              <a:t>Bıkıp usanmadan gece gündüz Allah’ı </a:t>
            </a:r>
            <a:r>
              <a:rPr lang="tr-TR" sz="3200" b="1" dirty="0" err="1" smtClean="0"/>
              <a:t>tesbih</a:t>
            </a:r>
            <a:r>
              <a:rPr lang="tr-TR" sz="3200" b="1" dirty="0" smtClean="0"/>
              <a:t> ederler.”</a:t>
            </a:r>
            <a:endParaRPr lang="tr-TR" sz="3200" b="1" dirty="0"/>
          </a:p>
        </p:txBody>
      </p:sp>
    </p:spTree>
  </p:cSld>
  <p:clrMapOvr>
    <a:masterClrMapping/>
  </p:clrMapOvr>
  <p:transition advClick="0" advTm="8000"/>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TotalTime>
  <Words>939</Words>
  <PresentationFormat>Ekran Gösterisi (4:3)</PresentationFormat>
  <Paragraphs>121</Paragraphs>
  <Slides>52</Slides>
  <Notes>0</Notes>
  <HiddenSlides>0</HiddenSlides>
  <MMClips>0</MMClips>
  <ScaleCrop>false</ScaleCrop>
  <HeadingPairs>
    <vt:vector size="4" baseType="variant">
      <vt:variant>
        <vt:lpstr>Tema</vt:lpstr>
      </vt:variant>
      <vt:variant>
        <vt:i4>1</vt:i4>
      </vt:variant>
      <vt:variant>
        <vt:lpstr>Slayt Başlıkları</vt:lpstr>
      </vt:variant>
      <vt:variant>
        <vt:i4>52</vt:i4>
      </vt:variant>
    </vt:vector>
  </HeadingPairs>
  <TitlesOfParts>
    <vt:vector size="53" baseType="lpstr">
      <vt:lpstr>Ofis Teması</vt:lpstr>
      <vt:lpstr>3. MELEKLERE İNANIYORUM</vt:lpstr>
      <vt:lpstr>Slayt 2</vt:lpstr>
      <vt:lpstr>Meleklerin var olduğunu ve hangi özelliklere sahip olduklarını bize Allah bildirir. Kur’an-ı Kerim’de meleklerle ilgili birçok ayet bulunur. Meleklerle ilgili bilgilerimizin bir kısmını da Hz. Muhammed (s.a.v.)’in sözlerinden öğreniriz. Bu konuda sağlıklı bilgi sahibi olabileceğimiz başka kaynak bulunmaz.</vt:lpstr>
      <vt:lpstr>Kur’an-ı Kerim’de meleklere inanmanın İslam’ın bir gereği olduğu şöyle ifade edilir: Peygamber Rabbi tarafından kendisine indirilene iman etti, müminler de. Her biri Allah’a, meleklerine, kitaplarına, peygamberlerine iman ettiler...” (Bakara suresi, 285. ayet)</vt:lpstr>
      <vt:lpstr>Melek kelimesi “haberci, elçi, güç ve kuvvet” anlamlarına gelir. Buna göre melekler Allah’ın habercileri ve elçileridir. Kendilerine yüklenen görevleri Allah’ın kendilerine verdiği güçle yerine getirirler.</vt:lpstr>
      <vt:lpstr>Meleklerin varlığına inanmamak diğer inanç esaslarının da inkâr edilmesi anlamına gelir. Örneğin; Allah, emir ve yasaklarını melekler aracılığıyla peygamberlerine gönderir. Allah’ın insanlara  gönderdiği elçileri olan meleklerin var olduğunu inkâr etmek, aynı zamanda Allah’ın insanlara mesaj gönderdiğini inkâr etmektir. Sonuç olarak kutsal kitaplar da inkâr edilmiş olur. Ayrıca bu kitapların kendilerine melekler aracılığı ile gönderilmiş olduğu peygamberlerin de peygamberlikleri inkar edilmiş olur.</vt:lpstr>
      <vt:lpstr>“… Allah’ın kendilerine verdiği emirlere karşı gelmeyen ve kendilerine emredilen şeyi yapan melekler vardır.” (Tahrim suresi, 6. ayet)</vt:lpstr>
      <vt:lpstr>4. MELEKLERİN ÖZELLİKLERİ VE GÖREVLERİ</vt:lpstr>
      <vt:lpstr>2- Meleklerde insanlarda olan yeme-içme ihtiyacı, uyuma, cinsiyet, çoğalma, büyüme gibi özellikler yoktur. Bu konuda Kur’an-ı Kerim’de şöyle ifade edilir: “Göklerde ve yerde kimler varsa, onun hizmetindedir. Onun huzurunda bulunanlar, ona ibadet konusunda büyüklenmezler ve yorulmazlar. Bıkıp usanmadan gece gündüz Allah’ı tesbih ederler.”</vt:lpstr>
      <vt:lpstr>3- Melekler çok güçlü ve çok hızlı varlıklardır. Allah’ın emriyle bir anda yerleri ve gökleri dolaşacak yetenektedirler. Kur’an-ı Kerim bu özelliğe şöyle dikkat çeker: “Melekler ve Ruh (Cebrail) oraya miktarı (dünya senesi ile) elli bin yıl olan bir günde yükselip çıkar.”</vt:lpstr>
      <vt:lpstr>4- Melekler gözle görülmezler. Gözlerimiz onları görme yeteneğiyle yaratılmamıştır.</vt:lpstr>
      <vt:lpstr>5- Melekler, Allah’ın emriyle farklı şekillere girebilirler. Örneğin Cebrail çeşitli zamanlarda Hz.Peygamber’e insan şeklinde görünmüştür. Kur’an-ı Kerim’de Hz. İbrahim ve Hz. İsa’ya da insan şeklinde melekler gönderildiği ifade edilmiştir.</vt:lpstr>
      <vt:lpstr>6- Melekler gaybı bilemezler. Ancak Allah tarafından kendilerine gaybla ilgili ne öğretilmişse yalnız onu bilirler. Kur’an-ı Kerim’de Hz. Âdem’in yaratılış hikâyesinin anlatıldığı ayetlerde bu özellik şöyle ifade edilir: “Melekler, “Yâ Rabbi! Sen ne yücesin ki, senin bize öğrettiklerinden başka biz bir şey bilmeyiz. Şüphesiz alîm ve hakîm olan yalnız sensin” dediler.”</vt:lpstr>
      <vt:lpstr>7- Melekler Allah’a karşı çıkmazlar. Hangi iş için yaratılmışlarsa o işi yaparlar. Allah bu konudaşöyle ayetler göndermiştir:  “Çünkü onlar Rablerinden korkarlar ve kendilerine ne emredilmişse onu yaparlar.”   “…Allah’ın kendilerine verdiği emirlere karşı gelmeyen ve kendilerine emredilen her şeyi yapan melekleri vardır.”</vt:lpstr>
      <vt:lpstr>8. Tüm meleklerin Allah’ı tespih, hamd etme, kulluk etme gibi görevleri bulunur.</vt:lpstr>
      <vt:lpstr>Meleklerin içerisinde özel görevleri olan melekler de vardır. Kur’an-ı Kerim’de bu görevlerden bazıları şöyle ifade edilir: Arş’ı taşıyanlar ve onun çevresinde bulunanlar (melekler) Rablerini hamd ederek tespih ederler, ona inanırlar ve inananlar için (şöyle diyerek) bağışlanma dilerler: “Ey Rabbimiz! Senin rahmetin ve ilmin her şeyi kuşatmıştır. O halde tövbe eden ve senin yoluna uyanları bağışla ve onları cehennem azâbından koru.” (Mümin suresi, 7. ayet)</vt:lpstr>
      <vt:lpstr>MELEKLERİN YARATILIŞI:</vt:lpstr>
      <vt:lpstr>Hafaza melekleri, Kiramen Katibin, Münker ve Nekir insanı hayra çağıran melekler, müminler için dua eden ve dualarına “amin” diyen melekler.</vt:lpstr>
      <vt:lpstr>Slayt 19</vt:lpstr>
      <vt:lpstr>Slayt 20</vt:lpstr>
      <vt:lpstr>Slayt 21</vt:lpstr>
      <vt:lpstr> Melekler insandan önce yaratılmışlardır.  Peygamberlere vahyi melekler getirdikleri için iman esaslarında peygamberlerden önce gelir. </vt:lpstr>
      <vt:lpstr>Slayt 23</vt:lpstr>
      <vt:lpstr>Meleklerin Özellikleri</vt:lpstr>
      <vt:lpstr>Slayt 25</vt:lpstr>
      <vt:lpstr>Slayt 26</vt:lpstr>
      <vt:lpstr>Meleklerin Özellikleri</vt:lpstr>
      <vt:lpstr>Slayt 28</vt:lpstr>
      <vt:lpstr>Slayt 29</vt:lpstr>
      <vt:lpstr>Slayt 30</vt:lpstr>
      <vt:lpstr>Slayt 31</vt:lpstr>
      <vt:lpstr>Slayt 32</vt:lpstr>
      <vt:lpstr>Slayt 33</vt:lpstr>
      <vt:lpstr>Slayt 34</vt:lpstr>
      <vt:lpstr>Slayt 35</vt:lpstr>
      <vt:lpstr>Slayt 36</vt:lpstr>
      <vt:lpstr>Slayt 37</vt:lpstr>
      <vt:lpstr>Slayt 38</vt:lpstr>
      <vt:lpstr>Slayt 39</vt:lpstr>
      <vt:lpstr>Slayt 40</vt:lpstr>
      <vt:lpstr>Slayt 41</vt:lpstr>
      <vt:lpstr>Slayt 42</vt:lpstr>
      <vt:lpstr>Slayt 43</vt:lpstr>
      <vt:lpstr>Slayt 44</vt:lpstr>
      <vt:lpstr>Slayt 45</vt:lpstr>
      <vt:lpstr>5. MELEKLERE İNANMANIN SAĞLADIĞI YARARLAR</vt:lpstr>
      <vt:lpstr>Slayt 47</vt:lpstr>
      <vt:lpstr>Allah’ın Kur’an-ı Kerim’de, Peygamberimizin de hadislerinde var olduğunu söylediği pek çok melek çeşidi bulunur. İnsan, öğrendiği her bir melek çeşidine göre farklı kazanımlar sağlamalıdır. Yüce Allah Kur’an-ı Kerim’de bir melek çeşidinden bahsederken bunu bizlere sadece bilgimiz olsun diye anlatmaz.</vt:lpstr>
      <vt:lpstr>O meleğin görevine göre bizden bazı davranışlar bekler. Örneğin Kur’an-ı Kerim’de isimleri geçen ve Hafaza melekleri diye adlandırılan meleklerin varlığına inanan kimse bu sayede Allah’ın kendisini koruduğunu bilir ve kendini güven içinde hisseder</vt:lpstr>
      <vt:lpstr>Allah’ın adından bahsettiği diğer bir melek olan Kiramen Katibin melekleri de insanların sevap ve günahlarını yazar. Bunu öğrenmiş ve bu bilgiye iman etmiş olan bir Müslüman ise dünyada yaptıklarına dikkat edecek, günah işlememeye çalışacaktır. Kur’an-ı Kerim’de Kiramen Katibin melekleri ile ilgili şöyle bir bilgi yer almaktadır:</vt:lpstr>
      <vt:lpstr>“Ey insan! Seni yaratan, şekillendirip ölçülü yapan, dilediği bir biçimde seni oluşturan cömert Rabb’ine karşı seni ne aldattı? Hayır, hayır! Siz hesap ve cezayı yalanlıyorsunuz. Hâlbuki üzerinizde muhakkak bekçiler, değerli yazıcılar vardır. Onlar yapmakta olduklarınızı bilirler.”</vt:lpstr>
      <vt:lpstr>Slayt 52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Bilal</dc:creator>
  <cp:lastModifiedBy>bilal</cp:lastModifiedBy>
  <cp:revision>17</cp:revision>
  <dcterms:created xsi:type="dcterms:W3CDTF">2015-06-19T16:17:06Z</dcterms:created>
  <dcterms:modified xsi:type="dcterms:W3CDTF">2015-07-20T16:54:29Z</dcterms:modified>
</cp:coreProperties>
</file>