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6" r:id="rId3"/>
    <p:sldId id="271" r:id="rId4"/>
    <p:sldId id="272" r:id="rId5"/>
    <p:sldId id="280" r:id="rId6"/>
    <p:sldId id="273" r:id="rId7"/>
    <p:sldId id="284" r:id="rId8"/>
    <p:sldId id="274" r:id="rId9"/>
    <p:sldId id="286" r:id="rId10"/>
    <p:sldId id="275" r:id="rId11"/>
    <p:sldId id="276" r:id="rId12"/>
    <p:sldId id="277" r:id="rId13"/>
    <p:sldId id="278" r:id="rId14"/>
    <p:sldId id="279" r:id="rId15"/>
    <p:sldId id="281" r:id="rId16"/>
    <p:sldId id="260" r:id="rId17"/>
    <p:sldId id="262" r:id="rId18"/>
    <p:sldId id="263" r:id="rId19"/>
    <p:sldId id="261" r:id="rId20"/>
    <p:sldId id="266" r:id="rId21"/>
    <p:sldId id="267" r:id="rId22"/>
    <p:sldId id="285" r:id="rId23"/>
    <p:sldId id="25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08.06.2015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karamangundem.com/images/haberler/kurban_ibadet_paylasmak_kardesliktir_h70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57166"/>
            <a:ext cx="7848045" cy="6500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Yuvarlatılmış Çapraz Köşeli Dikdörtgen"/>
          <p:cNvSpPr/>
          <p:nvPr/>
        </p:nvSpPr>
        <p:spPr>
          <a:xfrm>
            <a:off x="1214414" y="0"/>
            <a:ext cx="7929586" cy="1928802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extBox 5"/>
          <p:cNvSpPr txBox="1"/>
          <p:nvPr/>
        </p:nvSpPr>
        <p:spPr>
          <a:xfrm>
            <a:off x="1428728" y="1"/>
            <a:ext cx="75009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3000" b="1" dirty="0"/>
              <a:t>Kurban kesen kişi, </a:t>
            </a:r>
            <a:r>
              <a:rPr lang="tr-TR" sz="3000" b="1" dirty="0" smtClean="0"/>
              <a:t>Hz</a:t>
            </a:r>
            <a:r>
              <a:rPr lang="tr-TR" sz="3000" b="1" dirty="0"/>
              <a:t>. İbrahim ve İsmail </a:t>
            </a:r>
            <a:endParaRPr lang="tr-TR" sz="3000" b="1" dirty="0" smtClean="0"/>
          </a:p>
          <a:p>
            <a:pPr lvl="0"/>
            <a:r>
              <a:rPr lang="tr-TR" sz="3000" b="1" dirty="0" smtClean="0"/>
              <a:t>gibi </a:t>
            </a:r>
            <a:r>
              <a:rPr lang="tr-TR" sz="3000" b="1" dirty="0"/>
              <a:t>Allah’ın emirlerine </a:t>
            </a:r>
            <a:r>
              <a:rPr lang="tr-TR" sz="3000" b="1" dirty="0" smtClean="0"/>
              <a:t>uymaya </a:t>
            </a:r>
            <a:r>
              <a:rPr lang="tr-TR" sz="3000" b="1" dirty="0"/>
              <a:t>hazır </a:t>
            </a:r>
            <a:r>
              <a:rPr lang="tr-TR" sz="3000" b="1" dirty="0" smtClean="0"/>
              <a:t>olduğunu </a:t>
            </a:r>
            <a:r>
              <a:rPr lang="tr-TR" sz="3000" b="1" dirty="0" smtClean="0"/>
              <a:t>sembolik </a:t>
            </a:r>
            <a:r>
              <a:rPr lang="tr-TR" sz="3000" b="1" dirty="0" smtClean="0"/>
              <a:t>bir davranışla göstermiş olur. </a:t>
            </a:r>
            <a:endParaRPr lang="en-US" sz="3000" b="1" dirty="0"/>
          </a:p>
        </p:txBody>
      </p:sp>
      <p:sp>
        <p:nvSpPr>
          <p:cNvPr id="6" name="5 Yuvarlatılmış Çapraz Köşeli Dikdörtgen"/>
          <p:cNvSpPr/>
          <p:nvPr/>
        </p:nvSpPr>
        <p:spPr>
          <a:xfrm>
            <a:off x="1214414" y="2500306"/>
            <a:ext cx="7929586" cy="1643074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Yuvarlatılmış Çapraz Köşeli Dikdörtgen"/>
          <p:cNvSpPr/>
          <p:nvPr/>
        </p:nvSpPr>
        <p:spPr>
          <a:xfrm>
            <a:off x="1214414" y="5000636"/>
            <a:ext cx="7929586" cy="1643074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TextBox 7"/>
          <p:cNvSpPr txBox="1"/>
          <p:nvPr/>
        </p:nvSpPr>
        <p:spPr>
          <a:xfrm>
            <a:off x="1357290" y="2714620"/>
            <a:ext cx="64100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3200" b="1" dirty="0"/>
              <a:t>Ayrıca kurban, insanın sevdiği şeyi </a:t>
            </a:r>
            <a:endParaRPr lang="tr-TR" sz="3200" b="1" dirty="0" smtClean="0"/>
          </a:p>
          <a:p>
            <a:pPr lvl="0"/>
            <a:r>
              <a:rPr lang="tr-TR" sz="3200" b="1" dirty="0" smtClean="0"/>
              <a:t>Allah </a:t>
            </a:r>
            <a:r>
              <a:rPr lang="tr-TR" sz="3200" b="1" dirty="0"/>
              <a:t>için feda etmesi demektir</a:t>
            </a:r>
            <a:r>
              <a:rPr lang="tr-TR" sz="3200" b="1" dirty="0" smtClean="0"/>
              <a:t>.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428728" y="5072074"/>
            <a:ext cx="72641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3200" b="1" dirty="0" smtClean="0"/>
              <a:t>Kurban </a:t>
            </a:r>
            <a:r>
              <a:rPr lang="tr-TR" sz="3200" b="1" dirty="0"/>
              <a:t>kesen </a:t>
            </a:r>
            <a:r>
              <a:rPr lang="tr-TR" sz="3200" b="1" dirty="0" smtClean="0"/>
              <a:t>kişi, Allah’ın </a:t>
            </a:r>
            <a:r>
              <a:rPr lang="tr-TR" sz="3200" b="1" dirty="0"/>
              <a:t>rızasını </a:t>
            </a:r>
            <a:endParaRPr lang="tr-TR" sz="3200" b="1" dirty="0" smtClean="0"/>
          </a:p>
          <a:p>
            <a:pPr lvl="0"/>
            <a:r>
              <a:rPr lang="tr-TR" sz="3200" b="1" dirty="0" smtClean="0"/>
              <a:t>kazanmak </a:t>
            </a:r>
            <a:r>
              <a:rPr lang="tr-TR" sz="3200" b="1" dirty="0"/>
              <a:t>için sevdiği </a:t>
            </a:r>
            <a:r>
              <a:rPr lang="tr-TR" sz="3200" b="1" dirty="0" smtClean="0"/>
              <a:t>şeyleri </a:t>
            </a:r>
            <a:r>
              <a:rPr lang="tr-TR" sz="3200" b="1" dirty="0"/>
              <a:t>başkalarıyla </a:t>
            </a:r>
            <a:endParaRPr lang="tr-TR" sz="3200" b="1" dirty="0" smtClean="0"/>
          </a:p>
          <a:p>
            <a:pPr lvl="0"/>
            <a:r>
              <a:rPr lang="tr-TR" sz="3200" b="1" dirty="0" smtClean="0"/>
              <a:t>paylaşarak </a:t>
            </a:r>
            <a:r>
              <a:rPr lang="tr-TR" sz="3200" b="1" dirty="0"/>
              <a:t>bu </a:t>
            </a:r>
            <a:r>
              <a:rPr lang="tr-TR" sz="3200" b="1" dirty="0" smtClean="0"/>
              <a:t>amacı gerçekleştirmiş olur.</a:t>
            </a:r>
            <a:endParaRPr lang="en-US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Beşgen"/>
          <p:cNvSpPr/>
          <p:nvPr/>
        </p:nvSpPr>
        <p:spPr>
          <a:xfrm rot="10800000">
            <a:off x="2643174" y="3929066"/>
            <a:ext cx="6500826" cy="10715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TextBox 8"/>
          <p:cNvSpPr txBox="1"/>
          <p:nvPr/>
        </p:nvSpPr>
        <p:spPr>
          <a:xfrm>
            <a:off x="3286116" y="4000504"/>
            <a:ext cx="51736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Font typeface="Wingdings" charset="2"/>
              <a:buChar char="Ø"/>
            </a:pPr>
            <a:r>
              <a:rPr lang="tr-TR" sz="3200" b="1" dirty="0"/>
              <a:t>Zekât verebilecek seviyede </a:t>
            </a:r>
            <a:endParaRPr lang="tr-TR" sz="3200" b="1" dirty="0" smtClean="0"/>
          </a:p>
          <a:p>
            <a:pPr marL="342900" lvl="0" indent="-342900">
              <a:buFont typeface="Wingdings" charset="2"/>
              <a:buChar char="Ø"/>
            </a:pPr>
            <a:r>
              <a:rPr lang="tr-TR" sz="3200" b="1" dirty="0" smtClean="0"/>
              <a:t>zengin olan</a:t>
            </a:r>
            <a:endParaRPr lang="en-US" sz="3200" b="1" dirty="0"/>
          </a:p>
        </p:txBody>
      </p:sp>
      <p:sp>
        <p:nvSpPr>
          <p:cNvPr id="7" name="6 Sağ Ok Belirtme Çizgisi"/>
          <p:cNvSpPr/>
          <p:nvPr/>
        </p:nvSpPr>
        <p:spPr>
          <a:xfrm>
            <a:off x="357158" y="1571612"/>
            <a:ext cx="2286016" cy="4643470"/>
          </a:xfrm>
          <a:prstGeom prst="rightArrow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TextBox 5"/>
          <p:cNvSpPr txBox="1"/>
          <p:nvPr/>
        </p:nvSpPr>
        <p:spPr>
          <a:xfrm rot="16200000">
            <a:off x="-855131" y="3479503"/>
            <a:ext cx="3853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>
                <a:solidFill>
                  <a:schemeClr val="bg1"/>
                </a:solidFill>
              </a:rPr>
              <a:t>Kimler Kurban Keser</a:t>
            </a:r>
            <a:r>
              <a:rPr lang="tr-TR" sz="4000" b="1" dirty="0" smtClean="0">
                <a:solidFill>
                  <a:schemeClr val="bg1"/>
                </a:solidFill>
              </a:rPr>
              <a:t>?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2" name="11 Beşgen"/>
          <p:cNvSpPr/>
          <p:nvPr/>
        </p:nvSpPr>
        <p:spPr>
          <a:xfrm rot="10800000">
            <a:off x="2643174" y="5429264"/>
            <a:ext cx="6500826" cy="10715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Beşgen"/>
          <p:cNvSpPr/>
          <p:nvPr/>
        </p:nvSpPr>
        <p:spPr>
          <a:xfrm rot="10800000">
            <a:off x="2643174" y="2571744"/>
            <a:ext cx="6500826" cy="10715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Beşgen"/>
          <p:cNvSpPr/>
          <p:nvPr/>
        </p:nvSpPr>
        <p:spPr>
          <a:xfrm rot="10800000">
            <a:off x="2643174" y="1214422"/>
            <a:ext cx="6500826" cy="10715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TextBox 6"/>
          <p:cNvSpPr txBox="1"/>
          <p:nvPr/>
        </p:nvSpPr>
        <p:spPr>
          <a:xfrm>
            <a:off x="3214678" y="1500174"/>
            <a:ext cx="4639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Font typeface="Wingdings" charset="2"/>
              <a:buChar char="Ø"/>
            </a:pPr>
            <a:r>
              <a:rPr lang="tr-TR" sz="3200" b="1" dirty="0" smtClean="0"/>
              <a:t>Akıl sağlığı yerinde olan </a:t>
            </a:r>
            <a:endParaRPr lang="en-US" sz="3200" b="1" dirty="0"/>
          </a:p>
        </p:txBody>
      </p:sp>
      <p:sp>
        <p:nvSpPr>
          <p:cNvPr id="4" name="TextBox 7"/>
          <p:cNvSpPr txBox="1"/>
          <p:nvPr/>
        </p:nvSpPr>
        <p:spPr>
          <a:xfrm>
            <a:off x="3214678" y="2786058"/>
            <a:ext cx="4199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charset="2"/>
              <a:buChar char="Ø"/>
            </a:pPr>
            <a:r>
              <a:rPr lang="tr-TR" sz="3200" b="1" dirty="0"/>
              <a:t>Ergenlik çağına </a:t>
            </a:r>
            <a:r>
              <a:rPr lang="tr-TR" sz="3200" b="1" dirty="0" smtClean="0"/>
              <a:t>girmiş</a:t>
            </a:r>
            <a:endParaRPr lang="en-US" sz="3200" b="1" dirty="0"/>
          </a:p>
        </p:txBody>
      </p:sp>
      <p:sp>
        <p:nvSpPr>
          <p:cNvPr id="6" name="TextBox 9"/>
          <p:cNvSpPr txBox="1"/>
          <p:nvPr/>
        </p:nvSpPr>
        <p:spPr>
          <a:xfrm>
            <a:off x="3214678" y="5500702"/>
            <a:ext cx="59524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Font typeface="Wingdings" charset="2"/>
              <a:buChar char="Ø"/>
            </a:pPr>
            <a:r>
              <a:rPr lang="tr-TR" sz="3200" b="1" dirty="0"/>
              <a:t>Müslümanlar, kurban kesmekle </a:t>
            </a:r>
            <a:endParaRPr lang="tr-TR" sz="3200" b="1" dirty="0" smtClean="0"/>
          </a:p>
          <a:p>
            <a:pPr lvl="0"/>
            <a:r>
              <a:rPr lang="tr-TR" sz="3200" b="1" dirty="0"/>
              <a:t> </a:t>
            </a:r>
            <a:r>
              <a:rPr lang="tr-TR" sz="3200" b="1" dirty="0" smtClean="0"/>
              <a:t>    yükümlüdürler.</a:t>
            </a:r>
            <a:endParaRPr lang="en-US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7" grpId="0" animBg="1"/>
      <p:bldP spid="2" grpId="0"/>
      <p:bldP spid="12" grpId="0" animBg="1"/>
      <p:bldP spid="14" grpId="0" animBg="1"/>
      <p:bldP spid="15" grpId="0" animBg="1"/>
      <p:bldP spid="3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Köşeli Çift Ayraç"/>
          <p:cNvSpPr/>
          <p:nvPr/>
        </p:nvSpPr>
        <p:spPr>
          <a:xfrm>
            <a:off x="2214546" y="4857760"/>
            <a:ext cx="2571768" cy="121444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 dirty="0">
              <a:solidFill>
                <a:schemeClr val="tx1"/>
              </a:solidFill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2857488" y="5214950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1-7 Kişi</a:t>
            </a:r>
            <a:endParaRPr lang="tr-TR" sz="3200" b="1" dirty="0"/>
          </a:p>
        </p:txBody>
      </p:sp>
      <p:sp>
        <p:nvSpPr>
          <p:cNvPr id="15" name="14 Köşeli Çift Ayraç"/>
          <p:cNvSpPr/>
          <p:nvPr/>
        </p:nvSpPr>
        <p:spPr>
          <a:xfrm>
            <a:off x="2071670" y="3071810"/>
            <a:ext cx="2571768" cy="128588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 dirty="0">
              <a:solidFill>
                <a:schemeClr val="tx1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714612" y="3500438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1-7 Kişi</a:t>
            </a:r>
            <a:endParaRPr lang="tr-TR" sz="3200" b="1" dirty="0"/>
          </a:p>
        </p:txBody>
      </p:sp>
      <p:sp>
        <p:nvSpPr>
          <p:cNvPr id="2" name="1 Serbest Form"/>
          <p:cNvSpPr/>
          <p:nvPr/>
        </p:nvSpPr>
        <p:spPr>
          <a:xfrm rot="21600000">
            <a:off x="5214942" y="1500174"/>
            <a:ext cx="3659054" cy="1285884"/>
          </a:xfrm>
          <a:custGeom>
            <a:avLst/>
            <a:gdLst>
              <a:gd name="connsiteX0" fmla="*/ 0 w 3230426"/>
              <a:gd name="connsiteY0" fmla="*/ 0 h 893139"/>
              <a:gd name="connsiteX1" fmla="*/ 2783857 w 3230426"/>
              <a:gd name="connsiteY1" fmla="*/ 0 h 893139"/>
              <a:gd name="connsiteX2" fmla="*/ 3230426 w 3230426"/>
              <a:gd name="connsiteY2" fmla="*/ 446570 h 893139"/>
              <a:gd name="connsiteX3" fmla="*/ 2783857 w 3230426"/>
              <a:gd name="connsiteY3" fmla="*/ 893139 h 893139"/>
              <a:gd name="connsiteX4" fmla="*/ 0 w 3230426"/>
              <a:gd name="connsiteY4" fmla="*/ 893139 h 893139"/>
              <a:gd name="connsiteX5" fmla="*/ 0 w 3230426"/>
              <a:gd name="connsiteY5" fmla="*/ 0 h 89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0426" h="893139">
                <a:moveTo>
                  <a:pt x="3230426" y="893138"/>
                </a:moveTo>
                <a:lnTo>
                  <a:pt x="446569" y="893138"/>
                </a:lnTo>
                <a:lnTo>
                  <a:pt x="0" y="446569"/>
                </a:lnTo>
                <a:lnTo>
                  <a:pt x="446569" y="1"/>
                </a:lnTo>
                <a:lnTo>
                  <a:pt x="3230426" y="1"/>
                </a:lnTo>
                <a:lnTo>
                  <a:pt x="3230426" y="893138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7136" tIns="91441" rIns="170688" bIns="91441" numCol="1" spcCol="1270" anchor="ctr" anchorCtr="0">
            <a:noAutofit/>
          </a:bodyPr>
          <a:lstStyle/>
          <a:p>
            <a:pPr lvl="0" algn="ctr" defTabSz="1066800">
              <a:spcBef>
                <a:spcPct val="0"/>
              </a:spcBef>
              <a:spcAft>
                <a:spcPct val="35000"/>
              </a:spcAft>
            </a:pPr>
            <a:r>
              <a:rPr lang="tr-TR" sz="3200" b="1" dirty="0" smtClean="0">
                <a:solidFill>
                  <a:srgbClr val="FFFF00"/>
                </a:solidFill>
              </a:rPr>
              <a:t>En az bir yaşını doldurmuş olmalı</a:t>
            </a:r>
            <a:endParaRPr lang="tr-TR" sz="3200" b="1" kern="1200" dirty="0">
              <a:solidFill>
                <a:srgbClr val="FFFF00"/>
              </a:solidFill>
            </a:endParaRPr>
          </a:p>
        </p:txBody>
      </p:sp>
      <p:sp>
        <p:nvSpPr>
          <p:cNvPr id="4" name="3 Serbest Form"/>
          <p:cNvSpPr/>
          <p:nvPr/>
        </p:nvSpPr>
        <p:spPr>
          <a:xfrm rot="21600000">
            <a:off x="5214942" y="3214686"/>
            <a:ext cx="3659054" cy="1285884"/>
          </a:xfrm>
          <a:custGeom>
            <a:avLst/>
            <a:gdLst>
              <a:gd name="connsiteX0" fmla="*/ 0 w 3230426"/>
              <a:gd name="connsiteY0" fmla="*/ 0 h 893139"/>
              <a:gd name="connsiteX1" fmla="*/ 2783857 w 3230426"/>
              <a:gd name="connsiteY1" fmla="*/ 0 h 893139"/>
              <a:gd name="connsiteX2" fmla="*/ 3230426 w 3230426"/>
              <a:gd name="connsiteY2" fmla="*/ 446570 h 893139"/>
              <a:gd name="connsiteX3" fmla="*/ 2783857 w 3230426"/>
              <a:gd name="connsiteY3" fmla="*/ 893139 h 893139"/>
              <a:gd name="connsiteX4" fmla="*/ 0 w 3230426"/>
              <a:gd name="connsiteY4" fmla="*/ 893139 h 893139"/>
              <a:gd name="connsiteX5" fmla="*/ 0 w 3230426"/>
              <a:gd name="connsiteY5" fmla="*/ 0 h 89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0426" h="893139">
                <a:moveTo>
                  <a:pt x="3230426" y="893138"/>
                </a:moveTo>
                <a:lnTo>
                  <a:pt x="446569" y="893138"/>
                </a:lnTo>
                <a:lnTo>
                  <a:pt x="0" y="446569"/>
                </a:lnTo>
                <a:lnTo>
                  <a:pt x="446569" y="1"/>
                </a:lnTo>
                <a:lnTo>
                  <a:pt x="3230426" y="1"/>
                </a:lnTo>
                <a:lnTo>
                  <a:pt x="3230426" y="893138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2340759"/>
              <a:satOff val="-2919"/>
              <a:lumOff val="686"/>
              <a:alphaOff val="0"/>
            </a:schemeClr>
          </a:fillRef>
          <a:effectRef idx="3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7136" tIns="95251" rIns="17780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3200" b="1" kern="1200" dirty="0" smtClean="0">
                <a:solidFill>
                  <a:srgbClr val="FFFF00"/>
                </a:solidFill>
              </a:rPr>
              <a:t>En az iki yaşını doldurmuş olmalı</a:t>
            </a:r>
            <a:endParaRPr lang="tr-TR" sz="3200" b="1" kern="1200" dirty="0">
              <a:solidFill>
                <a:srgbClr val="FFFF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1071538" y="2786058"/>
            <a:ext cx="1428760" cy="1714512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50000"/>
              <a:hueOff val="2501437"/>
              <a:satOff val="-2237"/>
              <a:lumOff val="6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5 Serbest Form"/>
          <p:cNvSpPr/>
          <p:nvPr/>
        </p:nvSpPr>
        <p:spPr>
          <a:xfrm rot="21600000">
            <a:off x="5214942" y="5000636"/>
            <a:ext cx="3730492" cy="1250330"/>
          </a:xfrm>
          <a:custGeom>
            <a:avLst/>
            <a:gdLst>
              <a:gd name="connsiteX0" fmla="*/ 0 w 3230426"/>
              <a:gd name="connsiteY0" fmla="*/ 0 h 893139"/>
              <a:gd name="connsiteX1" fmla="*/ 2783857 w 3230426"/>
              <a:gd name="connsiteY1" fmla="*/ 0 h 893139"/>
              <a:gd name="connsiteX2" fmla="*/ 3230426 w 3230426"/>
              <a:gd name="connsiteY2" fmla="*/ 446570 h 893139"/>
              <a:gd name="connsiteX3" fmla="*/ 2783857 w 3230426"/>
              <a:gd name="connsiteY3" fmla="*/ 893139 h 893139"/>
              <a:gd name="connsiteX4" fmla="*/ 0 w 3230426"/>
              <a:gd name="connsiteY4" fmla="*/ 893139 h 893139"/>
              <a:gd name="connsiteX5" fmla="*/ 0 w 3230426"/>
              <a:gd name="connsiteY5" fmla="*/ 0 h 89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0426" h="893139">
                <a:moveTo>
                  <a:pt x="3230426" y="893138"/>
                </a:moveTo>
                <a:lnTo>
                  <a:pt x="446569" y="893138"/>
                </a:lnTo>
                <a:lnTo>
                  <a:pt x="0" y="446569"/>
                </a:lnTo>
                <a:lnTo>
                  <a:pt x="446569" y="1"/>
                </a:lnTo>
                <a:lnTo>
                  <a:pt x="3230426" y="1"/>
                </a:lnTo>
                <a:lnTo>
                  <a:pt x="3230426" y="893138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4681519"/>
              <a:satOff val="-5839"/>
              <a:lumOff val="1373"/>
              <a:alphaOff val="0"/>
            </a:schemeClr>
          </a:fillRef>
          <a:effectRef idx="3">
            <a:schemeClr val="accent2">
              <a:hueOff val="4681519"/>
              <a:satOff val="-5839"/>
              <a:lumOff val="137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7136" tIns="95251" rIns="17780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r-TR" sz="3200" b="1" kern="1200" dirty="0" smtClean="0">
                <a:solidFill>
                  <a:schemeClr val="tx1"/>
                </a:solidFill>
              </a:rPr>
              <a:t>En az beş yaşını doldurmuş olmalı</a:t>
            </a:r>
            <a:endParaRPr lang="tr-TR" sz="3200" b="1" kern="1200" dirty="0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1142976" y="4572008"/>
            <a:ext cx="1428760" cy="1857364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50000"/>
              <a:hueOff val="5002875"/>
              <a:satOff val="-4473"/>
              <a:lumOff val="13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TextBox 5"/>
          <p:cNvSpPr txBox="1"/>
          <p:nvPr/>
        </p:nvSpPr>
        <p:spPr>
          <a:xfrm>
            <a:off x="1357290" y="357166"/>
            <a:ext cx="5844485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000" b="1" dirty="0"/>
              <a:t>Kurban Edilecek Hayvanlar</a:t>
            </a:r>
            <a:endParaRPr lang="en-US" sz="4000" dirty="0"/>
          </a:p>
        </p:txBody>
      </p:sp>
      <p:sp>
        <p:nvSpPr>
          <p:cNvPr id="13" name="12 Köşeli Çift Ayraç"/>
          <p:cNvSpPr/>
          <p:nvPr/>
        </p:nvSpPr>
        <p:spPr>
          <a:xfrm>
            <a:off x="1928794" y="1428736"/>
            <a:ext cx="2571768" cy="128588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200" b="1" dirty="0">
              <a:solidFill>
                <a:schemeClr val="tx1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571736" y="1857364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1 Kişi</a:t>
            </a:r>
            <a:endParaRPr lang="tr-TR" sz="3200" b="1" dirty="0"/>
          </a:p>
        </p:txBody>
      </p:sp>
      <p:sp>
        <p:nvSpPr>
          <p:cNvPr id="3" name="2 Oval"/>
          <p:cNvSpPr/>
          <p:nvPr/>
        </p:nvSpPr>
        <p:spPr>
          <a:xfrm>
            <a:off x="1142976" y="1285860"/>
            <a:ext cx="1214446" cy="1500198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5" grpId="0" animBg="1"/>
      <p:bldP spid="16" grpId="0"/>
      <p:bldP spid="2" grpId="0" animBg="1"/>
      <p:bldP spid="4" grpId="0" animBg="1"/>
      <p:bldP spid="6" grpId="0" animBg="1"/>
      <p:bldP spid="8" grpId="0" animBg="1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214414" y="357166"/>
            <a:ext cx="3903954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>
                <a:solidFill>
                  <a:schemeClr val="tx1"/>
                </a:solidFill>
              </a:rPr>
              <a:t>Kurban Çeşitleri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1285852" y="1428736"/>
            <a:ext cx="7572428" cy="1077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tx1"/>
                </a:solidFill>
              </a:rPr>
              <a:t>A. Vacip </a:t>
            </a:r>
            <a:r>
              <a:rPr lang="tr-TR" sz="3200" b="1" dirty="0">
                <a:solidFill>
                  <a:schemeClr val="tx1"/>
                </a:solidFill>
              </a:rPr>
              <a:t>Kurban: Kurban </a:t>
            </a:r>
            <a:r>
              <a:rPr lang="tr-TR" sz="3200" b="1" dirty="0" smtClean="0">
                <a:solidFill>
                  <a:schemeClr val="tx1"/>
                </a:solidFill>
              </a:rPr>
              <a:t>Bayramında</a:t>
            </a:r>
          </a:p>
          <a:p>
            <a:r>
              <a:rPr lang="tr-TR" sz="3200" b="1" dirty="0">
                <a:solidFill>
                  <a:schemeClr val="tx1"/>
                </a:solidFill>
              </a:rPr>
              <a:t> </a:t>
            </a:r>
            <a:r>
              <a:rPr lang="tr-TR" sz="3200" b="1" dirty="0" smtClean="0">
                <a:solidFill>
                  <a:schemeClr val="tx1"/>
                </a:solidFill>
              </a:rPr>
              <a:t>     </a:t>
            </a:r>
            <a:r>
              <a:rPr lang="tr-TR" sz="3200" b="1" dirty="0">
                <a:solidFill>
                  <a:schemeClr val="tx1"/>
                </a:solidFill>
              </a:rPr>
              <a:t>kesilen kurbandır</a:t>
            </a:r>
            <a:r>
              <a:rPr lang="tr-TR" sz="3200" b="1" dirty="0" smtClean="0">
                <a:solidFill>
                  <a:schemeClr val="tx1"/>
                </a:solidFill>
              </a:rPr>
              <a:t>.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1285852" y="3000372"/>
            <a:ext cx="7643866" cy="107721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tx1"/>
                </a:solidFill>
              </a:rPr>
              <a:t>B. Adak Kurbanı:</a:t>
            </a:r>
            <a:r>
              <a:rPr lang="tr-TR" sz="3200" dirty="0">
                <a:solidFill>
                  <a:schemeClr val="tx1"/>
                </a:solidFill>
              </a:rPr>
              <a:t> Bir duanın gerçekleşmesi </a:t>
            </a:r>
            <a:endParaRPr lang="tr-TR" sz="3200" dirty="0" smtClean="0">
              <a:solidFill>
                <a:schemeClr val="tx1"/>
              </a:solidFill>
            </a:endParaRPr>
          </a:p>
          <a:p>
            <a:r>
              <a:rPr lang="tr-TR" sz="3200" dirty="0">
                <a:solidFill>
                  <a:schemeClr val="tx1"/>
                </a:solidFill>
              </a:rPr>
              <a:t> </a:t>
            </a:r>
            <a:r>
              <a:rPr lang="tr-TR" sz="3200" dirty="0" smtClean="0">
                <a:solidFill>
                  <a:schemeClr val="tx1"/>
                </a:solidFill>
              </a:rPr>
              <a:t>    için </a:t>
            </a:r>
            <a:r>
              <a:rPr lang="tr-TR" sz="3200" dirty="0">
                <a:solidFill>
                  <a:schemeClr val="tx1"/>
                </a:solidFill>
              </a:rPr>
              <a:t>Allah’a adanan kurbandır</a:t>
            </a:r>
            <a:r>
              <a:rPr lang="tr-TR" sz="3200" dirty="0" smtClean="0">
                <a:solidFill>
                  <a:schemeClr val="tx1"/>
                </a:solidFill>
              </a:rPr>
              <a:t>.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1214414" y="4429132"/>
            <a:ext cx="7715305" cy="107721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tx1"/>
                </a:solidFill>
              </a:rPr>
              <a:t>C. Şükür Kurbanı: </a:t>
            </a:r>
            <a:r>
              <a:rPr lang="tr-TR" sz="3200" dirty="0">
                <a:solidFill>
                  <a:schemeClr val="tx1"/>
                </a:solidFill>
              </a:rPr>
              <a:t>Bir işimizin </a:t>
            </a:r>
            <a:r>
              <a:rPr lang="tr-TR" sz="3200" dirty="0" smtClean="0">
                <a:solidFill>
                  <a:schemeClr val="tx1"/>
                </a:solidFill>
              </a:rPr>
              <a:t>gerçekleşmesi</a:t>
            </a:r>
          </a:p>
          <a:p>
            <a:r>
              <a:rPr lang="tr-TR" sz="3200" dirty="0" smtClean="0">
                <a:solidFill>
                  <a:schemeClr val="tx1"/>
                </a:solidFill>
              </a:rPr>
              <a:t>sonucu </a:t>
            </a:r>
            <a:r>
              <a:rPr lang="tr-TR" sz="3200" dirty="0">
                <a:solidFill>
                  <a:schemeClr val="tx1"/>
                </a:solidFill>
              </a:rPr>
              <a:t>Allah’a teşekkür için kesilen </a:t>
            </a:r>
            <a:r>
              <a:rPr lang="tr-TR" sz="3200" dirty="0" smtClean="0">
                <a:solidFill>
                  <a:schemeClr val="tx1"/>
                </a:solidFill>
              </a:rPr>
              <a:t>kurbandır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142976" y="5715016"/>
            <a:ext cx="7786742" cy="1046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tx1"/>
                </a:solidFill>
              </a:rPr>
              <a:t>D. </a:t>
            </a:r>
            <a:r>
              <a:rPr lang="tr-TR" sz="3200" b="1" dirty="0" err="1">
                <a:solidFill>
                  <a:schemeClr val="tx1"/>
                </a:solidFill>
              </a:rPr>
              <a:t>Akika</a:t>
            </a:r>
            <a:r>
              <a:rPr lang="tr-TR" sz="3200" b="1" dirty="0">
                <a:solidFill>
                  <a:schemeClr val="tx1"/>
                </a:solidFill>
              </a:rPr>
              <a:t> Kurbanı:</a:t>
            </a:r>
            <a:r>
              <a:rPr lang="tr-TR" sz="3200" dirty="0">
                <a:solidFill>
                  <a:schemeClr val="tx1"/>
                </a:solidFill>
              </a:rPr>
              <a:t> </a:t>
            </a:r>
            <a:r>
              <a:rPr lang="tr-TR" sz="3000" dirty="0" smtClean="0">
                <a:solidFill>
                  <a:schemeClr val="tx1"/>
                </a:solidFill>
              </a:rPr>
              <a:t>Yeni dünyaya </a:t>
            </a:r>
            <a:r>
              <a:rPr lang="tr-TR" sz="3000" dirty="0">
                <a:solidFill>
                  <a:schemeClr val="tx1"/>
                </a:solidFill>
              </a:rPr>
              <a:t>gelen </a:t>
            </a:r>
            <a:r>
              <a:rPr lang="tr-TR" sz="3000" dirty="0" smtClean="0">
                <a:solidFill>
                  <a:schemeClr val="tx1"/>
                </a:solidFill>
              </a:rPr>
              <a:t>çocuktan dolayı </a:t>
            </a:r>
            <a:r>
              <a:rPr lang="tr-TR" sz="3000" dirty="0">
                <a:solidFill>
                  <a:schemeClr val="tx1"/>
                </a:solidFill>
              </a:rPr>
              <a:t>Allah’a teşekkür için kesilen kurbandır. 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142976" y="285728"/>
            <a:ext cx="6143668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b="1" dirty="0" smtClean="0"/>
              <a:t>Alevi Bektaşilerde Kurban</a:t>
            </a:r>
            <a:endParaRPr lang="en-US" sz="4400" dirty="0"/>
          </a:p>
        </p:txBody>
      </p:sp>
      <p:sp>
        <p:nvSpPr>
          <p:cNvPr id="3" name="TextBox 6"/>
          <p:cNvSpPr txBox="1"/>
          <p:nvPr/>
        </p:nvSpPr>
        <p:spPr>
          <a:xfrm>
            <a:off x="1214414" y="1285860"/>
            <a:ext cx="7643866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Arial"/>
              <a:buChar char="•"/>
            </a:pPr>
            <a:r>
              <a:rPr lang="tr-TR" sz="3200" dirty="0"/>
              <a:t>Alevi-Bektaşiler, </a:t>
            </a:r>
            <a:r>
              <a:rPr lang="tr-TR" sz="3200" b="1" dirty="0"/>
              <a:t>Kurban Bayramı</a:t>
            </a:r>
            <a:r>
              <a:rPr lang="tr-TR" sz="3200" dirty="0"/>
              <a:t> başta </a:t>
            </a:r>
            <a:endParaRPr lang="tr-TR" sz="3200" dirty="0" smtClean="0"/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olmak </a:t>
            </a:r>
            <a:r>
              <a:rPr lang="tr-TR" sz="3200" dirty="0"/>
              <a:t>üzere, yılın belli mevsimlerinde </a:t>
            </a:r>
            <a:endParaRPr lang="tr-TR" sz="3200" dirty="0" smtClean="0"/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çeşitli </a:t>
            </a:r>
            <a:r>
              <a:rPr lang="tr-TR" sz="3200" dirty="0"/>
              <a:t>nedenlerle kurban keserler. </a:t>
            </a:r>
            <a:endParaRPr lang="en-US" sz="3200" dirty="0"/>
          </a:p>
        </p:txBody>
      </p:sp>
      <p:sp>
        <p:nvSpPr>
          <p:cNvPr id="4" name="TextBox 7"/>
          <p:cNvSpPr txBox="1"/>
          <p:nvPr/>
        </p:nvSpPr>
        <p:spPr>
          <a:xfrm>
            <a:off x="1214414" y="2955664"/>
            <a:ext cx="764386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tr-TR" sz="3200" b="1" dirty="0">
                <a:solidFill>
                  <a:srgbClr val="FF0000"/>
                </a:solidFill>
              </a:rPr>
              <a:t>Adak kurbanı</a:t>
            </a:r>
            <a:r>
              <a:rPr lang="tr-TR" sz="3200" dirty="0"/>
              <a:t>, </a:t>
            </a:r>
            <a:endParaRPr lang="en-US" sz="3200" dirty="0"/>
          </a:p>
        </p:txBody>
      </p:sp>
      <p:sp>
        <p:nvSpPr>
          <p:cNvPr id="5" name="TextBox 9"/>
          <p:cNvSpPr txBox="1"/>
          <p:nvPr/>
        </p:nvSpPr>
        <p:spPr>
          <a:xfrm>
            <a:off x="1214414" y="3714752"/>
            <a:ext cx="7643866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tr-TR" sz="3200" dirty="0"/>
              <a:t>Ziyaret yerlerine giderken kestikleri </a:t>
            </a:r>
            <a:endParaRPr lang="tr-TR" sz="3200" dirty="0" smtClean="0"/>
          </a:p>
          <a:p>
            <a:pPr lvl="0"/>
            <a:r>
              <a:rPr lang="tr-TR" sz="3200" b="1" dirty="0"/>
              <a:t> </a:t>
            </a:r>
            <a:r>
              <a:rPr lang="tr-TR" sz="3200" b="1" dirty="0" smtClean="0"/>
              <a:t>    </a:t>
            </a:r>
            <a:r>
              <a:rPr lang="tr-TR" sz="3200" b="1" dirty="0" smtClean="0">
                <a:solidFill>
                  <a:srgbClr val="FF0000"/>
                </a:solidFill>
              </a:rPr>
              <a:t>Ziyaret </a:t>
            </a:r>
            <a:r>
              <a:rPr lang="tr-TR" sz="3200" b="1" dirty="0">
                <a:solidFill>
                  <a:srgbClr val="FF0000"/>
                </a:solidFill>
              </a:rPr>
              <a:t>kurbanı</a:t>
            </a:r>
            <a:r>
              <a:rPr lang="tr-TR" sz="3200" dirty="0"/>
              <a:t>, </a:t>
            </a:r>
            <a:endParaRPr lang="en-US" sz="3200" dirty="0"/>
          </a:p>
        </p:txBody>
      </p:sp>
      <p:sp>
        <p:nvSpPr>
          <p:cNvPr id="6" name="TextBox 10"/>
          <p:cNvSpPr txBox="1"/>
          <p:nvPr/>
        </p:nvSpPr>
        <p:spPr>
          <a:xfrm>
            <a:off x="1214414" y="4915927"/>
            <a:ext cx="764386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tr-TR" sz="3200" dirty="0"/>
              <a:t>Muharrem ayında kesilen </a:t>
            </a:r>
            <a:r>
              <a:rPr lang="tr-TR" sz="3200" b="1" dirty="0" smtClean="0">
                <a:solidFill>
                  <a:srgbClr val="FF0000"/>
                </a:solidFill>
              </a:rPr>
              <a:t>Şükür </a:t>
            </a:r>
            <a:r>
              <a:rPr lang="tr-TR" sz="3200" b="1" dirty="0">
                <a:solidFill>
                  <a:srgbClr val="FF0000"/>
                </a:solidFill>
              </a:rPr>
              <a:t>kurbanı</a:t>
            </a:r>
            <a:r>
              <a:rPr lang="tr-TR" sz="3200" dirty="0"/>
              <a:t>, </a:t>
            </a:r>
            <a:endParaRPr lang="en-US" sz="3200" dirty="0"/>
          </a:p>
        </p:txBody>
      </p:sp>
      <p:sp>
        <p:nvSpPr>
          <p:cNvPr id="7" name="TextBox 11"/>
          <p:cNvSpPr txBox="1"/>
          <p:nvPr/>
        </p:nvSpPr>
        <p:spPr>
          <a:xfrm>
            <a:off x="1214414" y="5637930"/>
            <a:ext cx="7643866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tr-TR" sz="3200" dirty="0" smtClean="0"/>
              <a:t>Vefat eden(ölen</a:t>
            </a:r>
            <a:r>
              <a:rPr lang="tr-TR" sz="3200" dirty="0"/>
              <a:t>) kişinin affı için </a:t>
            </a:r>
            <a:endParaRPr lang="tr-TR" sz="3200" dirty="0" smtClean="0"/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kestikleri </a:t>
            </a:r>
            <a:r>
              <a:rPr lang="tr-TR" sz="3200" b="1" dirty="0" smtClean="0">
                <a:solidFill>
                  <a:srgbClr val="FF0000"/>
                </a:solidFill>
              </a:rPr>
              <a:t>Dâr </a:t>
            </a:r>
            <a:r>
              <a:rPr lang="tr-TR" sz="3200" b="1" dirty="0">
                <a:solidFill>
                  <a:srgbClr val="FF0000"/>
                </a:solidFill>
              </a:rPr>
              <a:t>kurbanı</a:t>
            </a:r>
            <a:r>
              <a:rPr lang="tr-TR" sz="3200" dirty="0"/>
              <a:t>, </a:t>
            </a:r>
            <a:endParaRPr lang="en-US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1285852" y="1285860"/>
            <a:ext cx="7643866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tr-TR" sz="3200" dirty="0"/>
              <a:t>Yol kardeşliği (musahiplik) sözü verilirken </a:t>
            </a:r>
            <a:endParaRPr lang="tr-TR" sz="3200" dirty="0" smtClean="0"/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kesilen </a:t>
            </a:r>
            <a:r>
              <a:rPr lang="tr-TR" sz="3200" b="1" dirty="0" smtClean="0">
                <a:solidFill>
                  <a:srgbClr val="FF0000"/>
                </a:solidFill>
              </a:rPr>
              <a:t>Musahiplik </a:t>
            </a:r>
            <a:r>
              <a:rPr lang="tr-TR" sz="3200" b="1" dirty="0">
                <a:solidFill>
                  <a:srgbClr val="FF0000"/>
                </a:solidFill>
              </a:rPr>
              <a:t>kurbanı</a:t>
            </a:r>
            <a:r>
              <a:rPr lang="tr-TR" sz="3200" dirty="0">
                <a:solidFill>
                  <a:srgbClr val="FF0000"/>
                </a:solidFill>
              </a:rPr>
              <a:t> </a:t>
            </a:r>
            <a:r>
              <a:rPr lang="tr-TR" sz="3200" dirty="0" smtClean="0"/>
              <a:t>bunlardan</a:t>
            </a:r>
          </a:p>
          <a:p>
            <a:pPr lvl="0"/>
            <a:r>
              <a:rPr lang="tr-TR" sz="3200" dirty="0" smtClean="0"/>
              <a:t>     bazılarıdır</a:t>
            </a:r>
            <a:r>
              <a:rPr lang="tr-TR" sz="3200" dirty="0"/>
              <a:t>. </a:t>
            </a:r>
            <a:endParaRPr lang="en-US" sz="3200" dirty="0"/>
          </a:p>
        </p:txBody>
      </p:sp>
      <p:sp>
        <p:nvSpPr>
          <p:cNvPr id="3" name="TextBox 9"/>
          <p:cNvSpPr txBox="1"/>
          <p:nvPr/>
        </p:nvSpPr>
        <p:spPr>
          <a:xfrm>
            <a:off x="1285852" y="3143248"/>
            <a:ext cx="7600715" cy="206210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ü"/>
            </a:pPr>
            <a:r>
              <a:rPr lang="tr-TR" sz="3200" dirty="0"/>
              <a:t>Kurbanlarının etini, ihtiyaç sahiplerine, </a:t>
            </a:r>
            <a:endParaRPr lang="tr-TR" sz="3200" dirty="0" smtClean="0"/>
          </a:p>
          <a:p>
            <a:pPr lvl="0"/>
            <a:r>
              <a:rPr lang="tr-TR" sz="3200" dirty="0" smtClean="0"/>
              <a:t>    akraba </a:t>
            </a:r>
            <a:r>
              <a:rPr lang="tr-TR" sz="3200" dirty="0"/>
              <a:t>ve </a:t>
            </a:r>
            <a:r>
              <a:rPr lang="tr-TR" sz="3200" dirty="0" smtClean="0"/>
              <a:t>komşulara </a:t>
            </a:r>
            <a:r>
              <a:rPr lang="tr-TR" sz="3200" dirty="0"/>
              <a:t>dağıtırlar. Cemlerde </a:t>
            </a:r>
            <a:endParaRPr lang="tr-TR" sz="3200" dirty="0" smtClean="0"/>
          </a:p>
          <a:p>
            <a:pPr lvl="0"/>
            <a:r>
              <a:rPr lang="tr-TR" sz="3200" dirty="0" smtClean="0"/>
              <a:t>     kesilen </a:t>
            </a:r>
            <a:r>
              <a:rPr lang="tr-TR" sz="3200" dirty="0"/>
              <a:t>kurbanların </a:t>
            </a:r>
            <a:r>
              <a:rPr lang="tr-TR" sz="3200" dirty="0" smtClean="0"/>
              <a:t>etleri </a:t>
            </a:r>
            <a:r>
              <a:rPr lang="tr-TR" sz="3200" dirty="0" err="1"/>
              <a:t>dualandıktan</a:t>
            </a:r>
            <a:r>
              <a:rPr lang="tr-TR" sz="3200" dirty="0"/>
              <a:t> </a:t>
            </a:r>
            <a:endParaRPr lang="tr-TR" sz="3200" dirty="0" smtClean="0"/>
          </a:p>
          <a:p>
            <a:pPr lvl="0"/>
            <a:r>
              <a:rPr lang="tr-TR" sz="3200" dirty="0" smtClean="0"/>
              <a:t>     sonra </a:t>
            </a:r>
            <a:r>
              <a:rPr lang="tr-TR" sz="3200" dirty="0"/>
              <a:t>“rıza lokması</a:t>
            </a:r>
            <a:r>
              <a:rPr lang="tr-TR" sz="3200" dirty="0" smtClean="0"/>
              <a:t>” olarak </a:t>
            </a:r>
            <a:r>
              <a:rPr lang="tr-TR" sz="3200" dirty="0"/>
              <a:t>dağıtılır. </a:t>
            </a:r>
            <a:endParaRPr lang="en-US" sz="3200" dirty="0"/>
          </a:p>
        </p:txBody>
      </p:sp>
      <p:sp>
        <p:nvSpPr>
          <p:cNvPr id="4" name="TextBox 10"/>
          <p:cNvSpPr txBox="1"/>
          <p:nvPr/>
        </p:nvSpPr>
        <p:spPr>
          <a:xfrm>
            <a:off x="1285852" y="5572140"/>
            <a:ext cx="7572428" cy="10772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ü"/>
            </a:pPr>
            <a:r>
              <a:rPr lang="tr-TR" sz="3200" dirty="0"/>
              <a:t>Kurban kesilirken Kurban </a:t>
            </a:r>
            <a:r>
              <a:rPr lang="tr-TR" sz="3200" dirty="0" err="1" smtClean="0"/>
              <a:t>tığlama</a:t>
            </a:r>
            <a:r>
              <a:rPr lang="tr-TR" sz="3200" dirty="0" smtClean="0"/>
              <a:t> </a:t>
            </a:r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(</a:t>
            </a:r>
            <a:r>
              <a:rPr lang="tr-TR" sz="3200" dirty="0"/>
              <a:t>kesme) duası </a:t>
            </a:r>
            <a:r>
              <a:rPr lang="tr-TR" sz="3200" dirty="0" smtClean="0"/>
              <a:t>yapılır</a:t>
            </a:r>
            <a:r>
              <a:rPr lang="tr-TR" sz="3200" dirty="0"/>
              <a:t>.</a:t>
            </a:r>
            <a:endParaRPr lang="en-US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643042" y="214291"/>
            <a:ext cx="6143668" cy="9286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4400" b="1" dirty="0" smtClean="0"/>
              <a:t>Kurbanın tarihçesi:</a:t>
            </a:r>
            <a:r>
              <a:rPr lang="tr-TR" sz="4400" dirty="0" smtClean="0"/>
              <a:t> 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6 Resim" descr="kurban-kurbanlik-bayram-pazarlik-ko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285860"/>
            <a:ext cx="7358114" cy="5286412"/>
          </a:xfrm>
          <a:prstGeom prst="rect">
            <a:avLst/>
          </a:prstGeom>
        </p:spPr>
      </p:pic>
    </p:spTree>
  </p:cSld>
  <p:clrMapOvr>
    <a:masterClrMapping/>
  </p:clrMapOvr>
  <p:transition advClick="0" advTm="15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14414" y="3101983"/>
            <a:ext cx="7643866" cy="147002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r-TR" sz="3600" dirty="0" smtClean="0"/>
              <a:t>Hz. İbrahim bir rüya görür ve rüyasında oğlu İsmail'i kurban etmesi istenir.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214414" y="1316033"/>
            <a:ext cx="7643866" cy="14700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Kurban ibadetinin </a:t>
            </a:r>
            <a:r>
              <a:rPr lang="tr-TR" sz="3800" dirty="0" smtClean="0"/>
              <a:t>tarihçesi</a:t>
            </a:r>
            <a:r>
              <a:rPr lang="tr-TR" sz="4400" dirty="0" smtClean="0"/>
              <a:t> Hz. İbrahim'e (a.s.) kadar uzanır.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285852" y="4959371"/>
            <a:ext cx="7572428" cy="14700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Hz. İbrahim durumu o sırada genç bir delikanlı olan oğlu İsmail'e anlatır.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2786058"/>
            <a:ext cx="7643866" cy="1798641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r-TR" sz="3600" dirty="0" smtClean="0"/>
              <a:t>Bunun üzerine Hz. İbrahim oğlunu kurban etmek üzere işe koyulduğunda </a:t>
            </a:r>
            <a:r>
              <a:rPr lang="tr-TR" sz="3600" dirty="0" err="1" smtClean="0"/>
              <a:t>Allahü</a:t>
            </a:r>
            <a:r>
              <a:rPr lang="tr-TR" sz="3600" dirty="0" smtClean="0"/>
              <a:t> Teala Cebrail meleğini gönderir.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285852" y="1142984"/>
            <a:ext cx="7643866" cy="1470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600" dirty="0" smtClean="0"/>
              <a:t>Hz. İsmail de büyük bir teslimiyet içinde babasına emredileni yapmasını söyler.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285852" y="4714884"/>
            <a:ext cx="7643866" cy="19288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600" dirty="0" smtClean="0"/>
              <a:t>Bunun bir imtihan olduğunu, Hz. İbrahim'in bu imtihanı geçtiğini ve oğlunu kurban etmeyi bırakıp bir hayvan kurban etmesini emreder.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214414" y="1285860"/>
            <a:ext cx="7643866" cy="1470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r>
              <a:rPr lang="tr-TR" sz="4400" dirty="0" smtClean="0"/>
              <a:t>Hz. İbrahim de bu emre uyarak bir hayvan kurban eder ve Allah'a şükreder.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214414" y="2928934"/>
            <a:ext cx="7572428" cy="35719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r>
              <a:rPr lang="tr-TR" sz="4400" b="1" dirty="0" smtClean="0"/>
              <a:t>"Ey İbrahim! </a:t>
            </a:r>
          </a:p>
          <a:p>
            <a:r>
              <a:rPr lang="tr-TR" sz="4400" b="1" dirty="0" smtClean="0"/>
              <a:t>Rüyayı gerçekleştirdin. Biz iyileri böyle mükafatlandırırız. Bu gerçekten çok açık bir imtihandı. Biz oğluna bedel olarak ona büyük bir kurban verdik."</a:t>
            </a:r>
            <a:r>
              <a:rPr lang="tr-TR" sz="4400" dirty="0" smtClean="0"/>
              <a:t> </a:t>
            </a:r>
            <a:endParaRPr lang="tr-TR" sz="4400" dirty="0" smtClean="0"/>
          </a:p>
          <a:p>
            <a:r>
              <a:rPr lang="tr-TR" sz="4400" dirty="0" smtClean="0"/>
              <a:t>(</a:t>
            </a:r>
            <a:r>
              <a:rPr lang="tr-TR" sz="4400" dirty="0" err="1" smtClean="0"/>
              <a:t>Saffât</a:t>
            </a:r>
            <a:r>
              <a:rPr lang="tr-TR" sz="4400" dirty="0" smtClean="0"/>
              <a:t> suresi, 104.-107. ayetler)</a:t>
            </a:r>
            <a:endParaRPr lang="tr-TR" sz="4400" dirty="0"/>
          </a:p>
        </p:txBody>
      </p:sp>
    </p:spTree>
  </p:cSld>
  <p:clrMapOvr>
    <a:masterClrMapping/>
  </p:clrMapOvr>
  <p:transition advClick="0" advTm="1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2500298" y="214290"/>
            <a:ext cx="2737649" cy="58477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sz="3200" b="1" dirty="0"/>
              <a:t> Kurban Nedir?</a:t>
            </a:r>
            <a:endParaRPr lang="en-US" sz="3200" dirty="0"/>
          </a:p>
        </p:txBody>
      </p:sp>
      <p:sp>
        <p:nvSpPr>
          <p:cNvPr id="8" name="TextBox 6"/>
          <p:cNvSpPr txBox="1"/>
          <p:nvPr/>
        </p:nvSpPr>
        <p:spPr>
          <a:xfrm>
            <a:off x="1090962" y="3214686"/>
            <a:ext cx="7767318" cy="28007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lnSpc>
                <a:spcPct val="110000"/>
              </a:lnSpc>
              <a:buFont typeface="Wingdings" charset="2"/>
              <a:buChar char="Ø"/>
            </a:pPr>
            <a:r>
              <a:rPr lang="tr-TR" sz="3200" dirty="0" smtClean="0"/>
              <a:t>Allah’a yaklaşmak ve </a:t>
            </a:r>
            <a:r>
              <a:rPr lang="tr-TR" sz="3200" dirty="0" smtClean="0"/>
              <a:t>O’nun </a:t>
            </a:r>
            <a:r>
              <a:rPr lang="tr-TR" sz="3200" dirty="0" smtClean="0"/>
              <a:t>rızasını </a:t>
            </a:r>
            <a:r>
              <a:rPr lang="tr-TR" sz="3200" dirty="0" smtClean="0"/>
              <a:t>kazanmak </a:t>
            </a:r>
            <a:r>
              <a:rPr lang="tr-TR" sz="3200" dirty="0" smtClean="0"/>
              <a:t>amacıyla belli zamanda </a:t>
            </a:r>
          </a:p>
          <a:p>
            <a:pPr lvl="0">
              <a:lnSpc>
                <a:spcPct val="110000"/>
              </a:lnSpc>
            </a:pPr>
            <a:r>
              <a:rPr lang="tr-TR" sz="3200" dirty="0" smtClean="0"/>
              <a:t>     belli nitelikteki hayvanı kesmektir. </a:t>
            </a:r>
          </a:p>
          <a:p>
            <a:pPr lvl="0">
              <a:lnSpc>
                <a:spcPct val="110000"/>
              </a:lnSpc>
              <a:buFont typeface="Wingdings" pitchFamily="2" charset="2"/>
              <a:buChar char="Ø"/>
            </a:pPr>
            <a:r>
              <a:rPr lang="tr-TR" sz="3200" dirty="0" smtClean="0"/>
              <a:t>  </a:t>
            </a:r>
            <a:r>
              <a:rPr lang="tr-TR" sz="3200" dirty="0" smtClean="0"/>
              <a:t>Ayrıca </a:t>
            </a:r>
            <a:r>
              <a:rPr lang="tr-TR" sz="3200" dirty="0" smtClean="0"/>
              <a:t>kesilen bu hayvana da “kurban” denir.</a:t>
            </a:r>
            <a:endParaRPr lang="en-US" sz="32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142976" y="1428736"/>
            <a:ext cx="7303538" cy="166814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342900" lvl="0" indent="-342900">
              <a:lnSpc>
                <a:spcPct val="110000"/>
              </a:lnSpc>
              <a:buFont typeface="Wingdings" charset="2"/>
              <a:buChar char="Ø"/>
            </a:pPr>
            <a:r>
              <a:rPr lang="tr-TR" sz="3200" b="1" dirty="0"/>
              <a:t>Kelime olarak yakın olmak, yakınlaşmak</a:t>
            </a:r>
          </a:p>
          <a:p>
            <a:pPr lvl="0">
              <a:lnSpc>
                <a:spcPct val="110000"/>
              </a:lnSpc>
            </a:pPr>
            <a:r>
              <a:rPr lang="tr-TR" sz="3200" b="1" dirty="0" smtClean="0"/>
              <a:t>     demektir</a:t>
            </a:r>
            <a:r>
              <a:rPr lang="tr-TR" sz="3200" b="1" dirty="0"/>
              <a:t>.</a:t>
            </a:r>
            <a:r>
              <a:rPr lang="en-US" sz="3200" b="1" dirty="0"/>
              <a:t> </a:t>
            </a:r>
          </a:p>
          <a:p>
            <a:endParaRPr lang="en-US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1514292"/>
            <a:ext cx="6143668" cy="10001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tr-TR" sz="3600" b="1" dirty="0" smtClean="0"/>
              <a:t>- Kişiyi Allah'a yaklaştırır.</a:t>
            </a:r>
            <a:endParaRPr lang="tr-TR" sz="3600" b="1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071538" y="214290"/>
            <a:ext cx="7358082" cy="7143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Kurban ibadetinin faydaları:</a:t>
            </a:r>
            <a:r>
              <a:rPr lang="tr-TR" sz="4400" dirty="0" smtClean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214414" y="2744793"/>
            <a:ext cx="7643866" cy="147002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tr-TR" sz="3600" b="1" dirty="0" smtClean="0">
                <a:solidFill>
                  <a:schemeClr val="tx1"/>
                </a:solidFill>
              </a:rPr>
              <a:t>- Kesen kişi Allah'ın emrine uyarak kulluk bilincini ortaya koyar.</a:t>
            </a:r>
            <a:endParaRPr kumimoji="0" lang="tr-T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14414" y="4514687"/>
            <a:ext cx="621510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600" b="1" dirty="0" smtClean="0"/>
              <a:t> - Kişiyi bencillikten kurtarır, cömertliğe yöneltir.</a:t>
            </a:r>
            <a:endParaRPr lang="tr-TR" sz="3600" b="1" dirty="0"/>
          </a:p>
        </p:txBody>
      </p:sp>
    </p:spTree>
  </p:cSld>
  <p:clrMapOvr>
    <a:masterClrMapping/>
  </p:clrMapOvr>
  <p:transition advClick="0" advTm="15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2744793"/>
            <a:ext cx="7500990" cy="147002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tr-TR" sz="3600" dirty="0" smtClean="0"/>
              <a:t> - Zenginle fakir arasındaki bağları güçlendirir.</a:t>
            </a:r>
            <a:endParaRPr lang="tr-TR" sz="36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285852" y="1142984"/>
            <a:ext cx="7572428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tr-TR" sz="4400" dirty="0" smtClean="0"/>
              <a:t>  - Kurban, toplumda kardeşlik, yardımlaşma ve dayanışma ruhunu canlı tutar.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357290" y="4357694"/>
            <a:ext cx="7500990" cy="221457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600" dirty="0" smtClean="0"/>
              <a:t> - Hz. İbrahim ve Hz. İsmail gibi kurban kesen kişinin de Allah'ın emirlerine uymaya hazır olduğunun sembolik bir ifadesidir.</a:t>
            </a:r>
            <a:endParaRPr lang="tr-TR" sz="3600" dirty="0"/>
          </a:p>
        </p:txBody>
      </p:sp>
    </p:spTree>
  </p:cSld>
  <p:clrMapOvr>
    <a:masterClrMapping/>
  </p:clrMapOvr>
  <p:transition advClick="0" advTm="15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zikirdunyasi.com/wp-content/uploads/2012/10/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85860"/>
            <a:ext cx="7635376" cy="52864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ifanur.com/upload/resimler/haber/kurban_bayram%C4%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142984"/>
            <a:ext cx="7500990" cy="5429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285852" y="214290"/>
            <a:ext cx="4786346" cy="76944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/>
              <a:t>Kurban</a:t>
            </a:r>
            <a:r>
              <a:rPr lang="tr-TR" sz="4400" b="1" dirty="0" smtClean="0"/>
              <a:t> </a:t>
            </a:r>
            <a:r>
              <a:rPr lang="tr-TR" sz="4400" b="1" dirty="0" smtClean="0"/>
              <a:t>İbadeti</a:t>
            </a:r>
            <a:endParaRPr lang="en-US" sz="4400" b="1" dirty="0"/>
          </a:p>
        </p:txBody>
      </p:sp>
      <p:sp>
        <p:nvSpPr>
          <p:cNvPr id="3" name="TextBox 6"/>
          <p:cNvSpPr txBox="1"/>
          <p:nvPr/>
        </p:nvSpPr>
        <p:spPr>
          <a:xfrm>
            <a:off x="1214414" y="1071546"/>
            <a:ext cx="535785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v"/>
            </a:pPr>
            <a:r>
              <a:rPr lang="tr-TR" sz="3200" dirty="0"/>
              <a:t>Mal ile yapılan </a:t>
            </a:r>
            <a:r>
              <a:rPr lang="tr-TR" sz="3200" dirty="0">
                <a:solidFill>
                  <a:srgbClr val="FF0000"/>
                </a:solidFill>
              </a:rPr>
              <a:t>vacip</a:t>
            </a:r>
            <a:r>
              <a:rPr lang="tr-TR" sz="3200" dirty="0"/>
              <a:t> bir ibadettir</a:t>
            </a:r>
            <a:r>
              <a:rPr lang="tr-TR" sz="3200" dirty="0" smtClean="0"/>
              <a:t>.</a:t>
            </a:r>
            <a:endParaRPr lang="en-US" sz="3200" dirty="0"/>
          </a:p>
        </p:txBody>
      </p:sp>
      <p:sp>
        <p:nvSpPr>
          <p:cNvPr id="4" name="TextBox 7"/>
          <p:cNvSpPr txBox="1"/>
          <p:nvPr/>
        </p:nvSpPr>
        <p:spPr>
          <a:xfrm>
            <a:off x="1214414" y="5572140"/>
            <a:ext cx="7929618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v"/>
            </a:pPr>
            <a:r>
              <a:rPr lang="tr-TR" sz="3200" dirty="0"/>
              <a:t>Kurbanlık hayvan, kıbleye doğru </a:t>
            </a:r>
            <a:r>
              <a:rPr lang="tr-TR" sz="3200" dirty="0" smtClean="0"/>
              <a:t>yatırılır </a:t>
            </a:r>
            <a:r>
              <a:rPr lang="tr-TR" sz="3200" dirty="0"/>
              <a:t>ve </a:t>
            </a:r>
            <a:r>
              <a:rPr lang="tr-TR" sz="3200" b="1" dirty="0" smtClean="0">
                <a:solidFill>
                  <a:srgbClr val="FF0000"/>
                </a:solidFill>
              </a:rPr>
              <a:t>“</a:t>
            </a:r>
            <a:r>
              <a:rPr lang="tr-TR" sz="3200" b="1" dirty="0" err="1">
                <a:solidFill>
                  <a:srgbClr val="FF0000"/>
                </a:solidFill>
              </a:rPr>
              <a:t>Bismillâhi</a:t>
            </a:r>
            <a:r>
              <a:rPr lang="tr-TR" sz="3200" b="1" dirty="0">
                <a:solidFill>
                  <a:srgbClr val="FF0000"/>
                </a:solidFill>
              </a:rPr>
              <a:t> </a:t>
            </a:r>
            <a:r>
              <a:rPr lang="tr-TR" sz="3200" b="1" dirty="0" err="1">
                <a:solidFill>
                  <a:srgbClr val="FF0000"/>
                </a:solidFill>
              </a:rPr>
              <a:t>Allahuekber</a:t>
            </a:r>
            <a:r>
              <a:rPr lang="tr-TR" sz="3200" b="1" dirty="0" smtClean="0">
                <a:solidFill>
                  <a:srgbClr val="FF0000"/>
                </a:solidFill>
              </a:rPr>
              <a:t>.”</a:t>
            </a:r>
            <a:r>
              <a:rPr lang="tr-TR" sz="3200" dirty="0" smtClean="0"/>
              <a:t>denilerek </a:t>
            </a:r>
            <a:r>
              <a:rPr lang="tr-TR" sz="3200" dirty="0"/>
              <a:t>kesilir</a:t>
            </a:r>
            <a:r>
              <a:rPr lang="tr-TR" sz="3200" dirty="0" smtClean="0"/>
              <a:t>.</a:t>
            </a:r>
            <a:endParaRPr lang="en-US" sz="3200" dirty="0"/>
          </a:p>
        </p:txBody>
      </p:sp>
      <p:sp>
        <p:nvSpPr>
          <p:cNvPr id="5" name="TextBox 8"/>
          <p:cNvSpPr txBox="1"/>
          <p:nvPr/>
        </p:nvSpPr>
        <p:spPr>
          <a:xfrm>
            <a:off x="1214414" y="2280344"/>
            <a:ext cx="6072230" cy="10772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v"/>
            </a:pPr>
            <a:r>
              <a:rPr lang="tr-TR" sz="3200" b="1" dirty="0"/>
              <a:t>Kurban </a:t>
            </a:r>
            <a:r>
              <a:rPr lang="tr-TR" sz="3200" b="1" dirty="0" smtClean="0"/>
              <a:t>Bayramı </a:t>
            </a:r>
            <a:r>
              <a:rPr lang="tr-TR" sz="3200" b="1" dirty="0"/>
              <a:t>Zilhicce ayının </a:t>
            </a:r>
            <a:endParaRPr lang="tr-TR" sz="3200" b="1" dirty="0" smtClean="0"/>
          </a:p>
          <a:p>
            <a:pPr lvl="0"/>
            <a:r>
              <a:rPr lang="tr-TR" sz="3200" b="1" dirty="0"/>
              <a:t> </a:t>
            </a:r>
            <a:r>
              <a:rPr lang="tr-TR" sz="3200" b="1" dirty="0" smtClean="0"/>
              <a:t>    10</a:t>
            </a:r>
            <a:r>
              <a:rPr lang="tr-TR" sz="3200" b="1" dirty="0"/>
              <a:t>-11-12-13. </a:t>
            </a:r>
            <a:r>
              <a:rPr lang="tr-TR" sz="3200" b="1" dirty="0" smtClean="0"/>
              <a:t>günleridir.</a:t>
            </a:r>
            <a:endParaRPr lang="en-US" sz="3200" b="1" dirty="0"/>
          </a:p>
        </p:txBody>
      </p:sp>
      <p:sp>
        <p:nvSpPr>
          <p:cNvPr id="6" name="TextBox 9"/>
          <p:cNvSpPr txBox="1"/>
          <p:nvPr/>
        </p:nvSpPr>
        <p:spPr>
          <a:xfrm>
            <a:off x="1214414" y="3357562"/>
            <a:ext cx="6929486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v"/>
            </a:pPr>
            <a:r>
              <a:rPr lang="tr-TR" sz="3200" dirty="0" smtClean="0"/>
              <a:t>Ancak bayramın </a:t>
            </a:r>
            <a:r>
              <a:rPr lang="tr-TR" sz="3200" dirty="0">
                <a:solidFill>
                  <a:srgbClr val="FF0000"/>
                </a:solidFill>
              </a:rPr>
              <a:t>1. gününden </a:t>
            </a:r>
            <a:r>
              <a:rPr lang="tr-TR" sz="3200" dirty="0" smtClean="0">
                <a:solidFill>
                  <a:srgbClr val="FF0000"/>
                </a:solidFill>
              </a:rPr>
              <a:t>3</a:t>
            </a:r>
            <a:r>
              <a:rPr lang="tr-TR" sz="3200" dirty="0">
                <a:solidFill>
                  <a:srgbClr val="FF0000"/>
                </a:solidFill>
              </a:rPr>
              <a:t>. </a:t>
            </a:r>
            <a:r>
              <a:rPr lang="tr-TR" sz="3200" dirty="0" smtClean="0">
                <a:solidFill>
                  <a:srgbClr val="FF0000"/>
                </a:solidFill>
              </a:rPr>
              <a:t>günün</a:t>
            </a:r>
          </a:p>
          <a:p>
            <a:pPr marL="342900" lvl="0" indent="-342900"/>
            <a:r>
              <a:rPr lang="tr-TR" sz="3200" dirty="0" smtClean="0">
                <a:solidFill>
                  <a:srgbClr val="FF0000"/>
                </a:solidFill>
              </a:rPr>
              <a:t> akşamına </a:t>
            </a:r>
            <a:r>
              <a:rPr lang="tr-TR" sz="3200" dirty="0">
                <a:solidFill>
                  <a:srgbClr val="FF0000"/>
                </a:solidFill>
              </a:rPr>
              <a:t>kadar</a:t>
            </a:r>
            <a:r>
              <a:rPr lang="tr-TR" sz="3200" dirty="0"/>
              <a:t> kurban kesilir</a:t>
            </a:r>
            <a:r>
              <a:rPr lang="tr-TR" sz="3200" dirty="0" smtClean="0"/>
              <a:t>.</a:t>
            </a:r>
            <a:endParaRPr lang="en-US" sz="3200" dirty="0"/>
          </a:p>
        </p:txBody>
      </p:sp>
      <p:sp>
        <p:nvSpPr>
          <p:cNvPr id="7" name="TextBox 10"/>
          <p:cNvSpPr txBox="1"/>
          <p:nvPr/>
        </p:nvSpPr>
        <p:spPr>
          <a:xfrm>
            <a:off x="1214414" y="4500570"/>
            <a:ext cx="7429552" cy="107721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v"/>
            </a:pPr>
            <a:r>
              <a:rPr lang="tr-TR" sz="3200" dirty="0" smtClean="0"/>
              <a:t>Kurban </a:t>
            </a:r>
            <a:r>
              <a:rPr lang="tr-TR" sz="3200" dirty="0"/>
              <a:t>kesim </a:t>
            </a:r>
            <a:r>
              <a:rPr lang="tr-TR" sz="3200" dirty="0" smtClean="0"/>
              <a:t>işlemleri başkasına</a:t>
            </a:r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</a:t>
            </a:r>
            <a:r>
              <a:rPr lang="tr-TR" sz="3200" dirty="0" smtClean="0">
                <a:solidFill>
                  <a:srgbClr val="FF0000"/>
                </a:solidFill>
              </a:rPr>
              <a:t>vekalet</a:t>
            </a:r>
            <a:r>
              <a:rPr lang="tr-TR" sz="3200" dirty="0" smtClean="0"/>
              <a:t> verilerek yaptırılabilir.</a:t>
            </a:r>
            <a:endParaRPr lang="en-US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ihlascamii.nl/wp-content/uploads/2014/10/kurb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1142984"/>
            <a:ext cx="8001024" cy="5715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142976" y="285728"/>
            <a:ext cx="7715304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>
              <a:buFont typeface="Wingdings" pitchFamily="2" charset="2"/>
              <a:buChar char="Ø"/>
            </a:pPr>
            <a:r>
              <a:rPr lang="tr-TR" sz="3200" dirty="0"/>
              <a:t>Kurbanın hiçbir parçası satılamaz </a:t>
            </a:r>
            <a:endParaRPr lang="tr-TR" sz="3200" dirty="0" smtClean="0"/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 ancak </a:t>
            </a:r>
            <a:r>
              <a:rPr lang="tr-TR" sz="3200" dirty="0"/>
              <a:t>bağışlanabilir</a:t>
            </a:r>
            <a:r>
              <a:rPr lang="tr-TR" sz="3200" dirty="0" smtClean="0"/>
              <a:t>.</a:t>
            </a:r>
            <a:endParaRPr lang="en-US" sz="3200" dirty="0"/>
          </a:p>
        </p:txBody>
      </p:sp>
      <p:sp>
        <p:nvSpPr>
          <p:cNvPr id="3" name="TextBox 7"/>
          <p:cNvSpPr txBox="1"/>
          <p:nvPr/>
        </p:nvSpPr>
        <p:spPr>
          <a:xfrm>
            <a:off x="1913670" y="1428736"/>
            <a:ext cx="6944610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3200" dirty="0" smtClean="0"/>
              <a:t> </a:t>
            </a:r>
            <a:r>
              <a:rPr lang="tr-TR" sz="3200" dirty="0" smtClean="0">
                <a:solidFill>
                  <a:srgbClr val="FF0000"/>
                </a:solidFill>
              </a:rPr>
              <a:t>Kurban eti 3 e ayrılır</a:t>
            </a:r>
            <a:r>
              <a:rPr lang="tr-TR" sz="3200" dirty="0" smtClean="0"/>
              <a:t>.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tr-TR" sz="3200" dirty="0" smtClean="0"/>
              <a:t>bir </a:t>
            </a:r>
            <a:r>
              <a:rPr lang="tr-TR" sz="3200" dirty="0"/>
              <a:t>bölümü </a:t>
            </a:r>
            <a:r>
              <a:rPr lang="tr-TR" sz="3200" dirty="0" smtClean="0"/>
              <a:t>fakirlere verilir</a:t>
            </a:r>
            <a:r>
              <a:rPr lang="tr-TR" sz="3200" dirty="0"/>
              <a:t>, </a:t>
            </a:r>
            <a:endParaRPr lang="tr-TR" sz="3200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tr-TR" sz="3200" dirty="0" smtClean="0"/>
              <a:t>bir </a:t>
            </a:r>
            <a:r>
              <a:rPr lang="tr-TR" sz="3200" dirty="0"/>
              <a:t>bölümü ev halkı için ayrılır</a:t>
            </a:r>
            <a:r>
              <a:rPr lang="tr-TR" sz="3200" dirty="0" smtClean="0"/>
              <a:t>,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tr-TR" sz="3200" dirty="0" smtClean="0"/>
              <a:t>bir </a:t>
            </a:r>
            <a:r>
              <a:rPr lang="tr-TR" sz="3200" dirty="0"/>
              <a:t>bölümü de gelen misafirlere ikram </a:t>
            </a:r>
            <a:r>
              <a:rPr lang="tr-TR" sz="3200" dirty="0" smtClean="0"/>
              <a:t>edilir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4" name="TextBox 8"/>
          <p:cNvSpPr txBox="1"/>
          <p:nvPr/>
        </p:nvSpPr>
        <p:spPr>
          <a:xfrm>
            <a:off x="1214414" y="4286256"/>
            <a:ext cx="7643866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3200" dirty="0"/>
              <a:t>Kurbanın derisi ise hayır kurumlarına </a:t>
            </a:r>
            <a:endParaRPr lang="tr-TR" sz="3200" dirty="0" smtClean="0"/>
          </a:p>
          <a:p>
            <a:r>
              <a:rPr lang="tr-TR" sz="3200" dirty="0"/>
              <a:t> </a:t>
            </a:r>
            <a:r>
              <a:rPr lang="tr-TR" sz="3200" dirty="0" smtClean="0"/>
              <a:t>    veya </a:t>
            </a:r>
            <a:r>
              <a:rPr lang="tr-TR" sz="3200" dirty="0"/>
              <a:t>fakirlere </a:t>
            </a:r>
            <a:r>
              <a:rPr lang="tr-TR" sz="3200" dirty="0" smtClean="0"/>
              <a:t>verilebilir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5" name="TextBox 9"/>
          <p:cNvSpPr txBox="1"/>
          <p:nvPr/>
        </p:nvSpPr>
        <p:spPr>
          <a:xfrm>
            <a:off x="1214414" y="5566492"/>
            <a:ext cx="7643866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tr-TR" sz="3200" dirty="0"/>
              <a:t>İsteyenler kesilen kurbanın tamamını </a:t>
            </a:r>
            <a:r>
              <a:rPr lang="tr-TR" sz="3200" dirty="0" smtClean="0"/>
              <a:t>da</a:t>
            </a:r>
          </a:p>
          <a:p>
            <a:pPr lvl="0"/>
            <a:r>
              <a:rPr lang="tr-TR" sz="3200" dirty="0"/>
              <a:t> </a:t>
            </a:r>
            <a:r>
              <a:rPr lang="tr-TR" sz="3200" dirty="0" smtClean="0"/>
              <a:t>   </a:t>
            </a:r>
            <a:r>
              <a:rPr lang="tr-TR" sz="3200" dirty="0"/>
              <a:t>fakirlere bağışlayabilirler</a:t>
            </a:r>
            <a:r>
              <a:rPr lang="tr-TR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cafrande.org/wp-content/2010/11/hz-ibrahim-oglunu-kurban-ediy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85728"/>
            <a:ext cx="7858148" cy="5675626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357554" y="6072206"/>
            <a:ext cx="380161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sz="3200" b="1" dirty="0" smtClean="0"/>
              <a:t>Kurban Temsili Resim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285852" y="285728"/>
            <a:ext cx="678661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b="1" dirty="0" smtClean="0"/>
              <a:t>Kurban Niçin </a:t>
            </a:r>
            <a:r>
              <a:rPr lang="tr-TR" sz="4000" b="1" dirty="0"/>
              <a:t>Kesilir</a:t>
            </a:r>
            <a:r>
              <a:rPr lang="tr-TR" sz="4000" b="1" dirty="0" smtClean="0"/>
              <a:t>?</a:t>
            </a:r>
            <a:endParaRPr lang="en-US" sz="4000" dirty="0"/>
          </a:p>
        </p:txBody>
      </p:sp>
      <p:sp>
        <p:nvSpPr>
          <p:cNvPr id="7" name="6 Yuvarlatılmış Çapraz Köşeli Dikdörtgen"/>
          <p:cNvSpPr/>
          <p:nvPr/>
        </p:nvSpPr>
        <p:spPr>
          <a:xfrm>
            <a:off x="1214414" y="4071942"/>
            <a:ext cx="7929586" cy="1143008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varlatılmış Çapraz Köşeli Dikdörtgen"/>
          <p:cNvSpPr/>
          <p:nvPr/>
        </p:nvSpPr>
        <p:spPr>
          <a:xfrm>
            <a:off x="1214414" y="2714620"/>
            <a:ext cx="7929586" cy="1143008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varlatılmış Çapraz Köşeli Dikdörtgen"/>
          <p:cNvSpPr/>
          <p:nvPr/>
        </p:nvSpPr>
        <p:spPr>
          <a:xfrm>
            <a:off x="1214414" y="1357298"/>
            <a:ext cx="7929586" cy="1143008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TextBox 6"/>
          <p:cNvSpPr txBox="1"/>
          <p:nvPr/>
        </p:nvSpPr>
        <p:spPr>
          <a:xfrm>
            <a:off x="1357290" y="1643050"/>
            <a:ext cx="7143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3200" b="1" dirty="0"/>
              <a:t>Kurban Allah rızası için kesilir</a:t>
            </a:r>
            <a:r>
              <a:rPr lang="tr-TR" sz="3200" b="1" dirty="0" smtClean="0"/>
              <a:t>.</a:t>
            </a:r>
            <a:endParaRPr lang="en-US" sz="3200" b="1" dirty="0"/>
          </a:p>
        </p:txBody>
      </p:sp>
      <p:sp>
        <p:nvSpPr>
          <p:cNvPr id="4" name="TextBox 7"/>
          <p:cNvSpPr txBox="1"/>
          <p:nvPr/>
        </p:nvSpPr>
        <p:spPr>
          <a:xfrm>
            <a:off x="1285852" y="2857496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2800" b="1" dirty="0"/>
              <a:t>Müslümanlar arasında sevgi, dostluk, </a:t>
            </a:r>
            <a:endParaRPr lang="tr-TR" sz="2800" b="1" dirty="0" smtClean="0"/>
          </a:p>
          <a:p>
            <a:pPr lvl="0"/>
            <a:r>
              <a:rPr lang="tr-TR" sz="2800" b="1" dirty="0" smtClean="0"/>
              <a:t>     kardeşlik</a:t>
            </a:r>
            <a:r>
              <a:rPr lang="tr-TR" sz="2800" b="1" dirty="0"/>
              <a:t>, yardımlaşma duygularını geliştirir. </a:t>
            </a:r>
            <a:endParaRPr lang="en-US" sz="2800" b="1" dirty="0"/>
          </a:p>
        </p:txBody>
      </p:sp>
      <p:sp>
        <p:nvSpPr>
          <p:cNvPr id="5" name="TextBox 8"/>
          <p:cNvSpPr txBox="1"/>
          <p:nvPr/>
        </p:nvSpPr>
        <p:spPr>
          <a:xfrm>
            <a:off x="1357290" y="4071942"/>
            <a:ext cx="6924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3200" b="1" dirty="0"/>
              <a:t>Zenginle fakir arasında bir gönül </a:t>
            </a:r>
            <a:endParaRPr lang="tr-TR" sz="3200" b="1" dirty="0" smtClean="0"/>
          </a:p>
          <a:p>
            <a:pPr lvl="0"/>
            <a:r>
              <a:rPr lang="tr-TR" sz="3200" b="1" dirty="0" smtClean="0"/>
              <a:t>     köprüsünün </a:t>
            </a:r>
            <a:r>
              <a:rPr lang="tr-TR" sz="3200" b="1" dirty="0"/>
              <a:t>temellerini atar</a:t>
            </a:r>
            <a:r>
              <a:rPr lang="tr-TR" sz="3200" b="1" dirty="0" smtClean="0"/>
              <a:t>.</a:t>
            </a:r>
            <a:endParaRPr lang="en-US" sz="3200" b="1" dirty="0"/>
          </a:p>
        </p:txBody>
      </p:sp>
      <p:sp>
        <p:nvSpPr>
          <p:cNvPr id="10" name="9 Yuvarlatılmış Çapraz Köşeli Dikdörtgen"/>
          <p:cNvSpPr/>
          <p:nvPr/>
        </p:nvSpPr>
        <p:spPr>
          <a:xfrm>
            <a:off x="1285852" y="5500702"/>
            <a:ext cx="7858148" cy="1143008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TextBox 9"/>
          <p:cNvSpPr txBox="1"/>
          <p:nvPr/>
        </p:nvSpPr>
        <p:spPr>
          <a:xfrm>
            <a:off x="1500166" y="5572140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charset="2"/>
              <a:buChar char="ü"/>
            </a:pPr>
            <a:r>
              <a:rPr lang="tr-TR" sz="2800" b="1" dirty="0"/>
              <a:t>Kurban kesen kişinin Allah’a bağlılığı artar</a:t>
            </a:r>
            <a:r>
              <a:rPr lang="tr-TR" sz="2800" b="1" dirty="0" smtClean="0"/>
              <a:t>.</a:t>
            </a:r>
          </a:p>
          <a:p>
            <a:pPr lvl="0"/>
            <a:r>
              <a:rPr lang="tr-TR" sz="2800" b="1" dirty="0" smtClean="0"/>
              <a:t>     O’na </a:t>
            </a:r>
            <a:r>
              <a:rPr lang="tr-TR" sz="2800" b="1" dirty="0"/>
              <a:t>yakın olmanın </a:t>
            </a:r>
            <a:r>
              <a:rPr lang="tr-TR" sz="2800" b="1" dirty="0" smtClean="0"/>
              <a:t>huzurunu </a:t>
            </a:r>
            <a:r>
              <a:rPr lang="tr-TR" sz="2800" b="1" dirty="0"/>
              <a:t>yaşar</a:t>
            </a:r>
            <a:r>
              <a:rPr lang="tr-TR" sz="2800" b="1" dirty="0" smtClean="0"/>
              <a:t>.</a:t>
            </a:r>
            <a:endParaRPr lang="en-US" sz="28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3" grpId="0"/>
      <p:bldP spid="4" grpId="0"/>
      <p:bldP spid="5" grpId="0"/>
      <p:bldP spid="10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yndprophet.files.wordpress.com/2008/10/nabi-ibrahim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0"/>
            <a:ext cx="4143404" cy="6114322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071802" y="6273225"/>
            <a:ext cx="380161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r-TR" sz="3200" b="1" dirty="0" smtClean="0"/>
              <a:t>Kurban Temsili Resim</a:t>
            </a:r>
            <a:endParaRPr lang="tr-TR" sz="3200" b="1" dirty="0"/>
          </a:p>
        </p:txBody>
      </p:sp>
    </p:spTree>
  </p:cSld>
  <p:clrMapOvr>
    <a:masterClrMapping/>
  </p:clrMapOvr>
  <p:transition advClick="0" advTm="15000"/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620</Words>
  <Application>Microsoft Office PowerPoint</Application>
  <PresentationFormat>Ekran Gösterisi (4:3)</PresentationFormat>
  <Paragraphs>101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Hz. İbrahim bir rüya görür ve rüyasında oğlu İsmail'i kurban etmesi istenir.</vt:lpstr>
      <vt:lpstr>Bunun üzerine Hz. İbrahim oğlunu kurban etmek üzere işe koyulduğunda Allahü Teala Cebrail meleğini gönderir.</vt:lpstr>
      <vt:lpstr>Slayt 19</vt:lpstr>
      <vt:lpstr>- Kişiyi Allah'a yaklaştırır.</vt:lpstr>
      <vt:lpstr> - Zenginle fakir arasındaki bağları güçlendirir.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25</cp:revision>
  <dcterms:created xsi:type="dcterms:W3CDTF">2015-05-01T20:11:40Z</dcterms:created>
  <dcterms:modified xsi:type="dcterms:W3CDTF">2015-06-08T18:02:29Z</dcterms:modified>
</cp:coreProperties>
</file>