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tr-TR" i="1" dirty="0" err="1" smtClean="0"/>
              <a:t>Ârızi</a:t>
            </a:r>
            <a:r>
              <a:rPr lang="tr-TR" i="1" dirty="0" smtClean="0"/>
              <a:t> </a:t>
            </a:r>
            <a:r>
              <a:rPr lang="tr-TR" i="1" dirty="0" err="1"/>
              <a:t>Sükun:Bir</a:t>
            </a:r>
            <a:r>
              <a:rPr lang="tr-TR" i="1" dirty="0"/>
              <a:t> kelimede </a:t>
            </a:r>
            <a:r>
              <a:rPr lang="tr-TR" i="1" dirty="0" smtClean="0"/>
              <a:t>durulduğunda ortaya çıkan </a:t>
            </a:r>
            <a:r>
              <a:rPr lang="tr-TR" i="1" dirty="0"/>
              <a:t>geçildiğinde </a:t>
            </a:r>
            <a:r>
              <a:rPr lang="tr-TR" i="1" dirty="0" smtClean="0"/>
              <a:t>kaybolan </a:t>
            </a:r>
            <a:r>
              <a:rPr lang="tr-TR" i="1" dirty="0"/>
              <a:t>sükuna </a:t>
            </a:r>
            <a:r>
              <a:rPr lang="tr-TR" i="1" dirty="0" err="1" smtClean="0"/>
              <a:t>ârızi</a:t>
            </a:r>
            <a:r>
              <a:rPr lang="tr-TR" i="1" dirty="0" smtClean="0"/>
              <a:t>  </a:t>
            </a:r>
            <a:r>
              <a:rPr lang="tr-TR" i="1" dirty="0"/>
              <a:t>sükun adı verilir</a:t>
            </a:r>
            <a:r>
              <a:rPr lang="tr-TR" i="1" dirty="0" smtClean="0"/>
              <a:t>.(Vakfen </a:t>
            </a:r>
            <a:r>
              <a:rPr lang="tr-TR" i="1" dirty="0" err="1" smtClean="0"/>
              <a:t>sâbit</a:t>
            </a:r>
            <a:r>
              <a:rPr lang="tr-TR" i="1" dirty="0" smtClean="0"/>
              <a:t> </a:t>
            </a:r>
            <a:r>
              <a:rPr lang="tr-TR" i="1" dirty="0" err="1" smtClean="0"/>
              <a:t>vaslen</a:t>
            </a:r>
            <a:r>
              <a:rPr lang="tr-TR" i="1" dirty="0" smtClean="0"/>
              <a:t> </a:t>
            </a:r>
            <a:r>
              <a:rPr lang="tr-TR" i="1" dirty="0" err="1" smtClean="0"/>
              <a:t>sâkıt</a:t>
            </a:r>
            <a:r>
              <a:rPr lang="tr-TR" i="1" dirty="0" smtClean="0"/>
              <a:t> olan sükundur)</a:t>
            </a:r>
          </a:p>
          <a:p>
            <a:endParaRPr lang="tr-TR" i="1" dirty="0"/>
          </a:p>
          <a:p>
            <a:r>
              <a:rPr lang="tr-TR" i="1" dirty="0" err="1"/>
              <a:t>Ârızi</a:t>
            </a:r>
            <a:r>
              <a:rPr lang="tr-TR" i="1" dirty="0"/>
              <a:t> </a:t>
            </a:r>
            <a:r>
              <a:rPr lang="tr-TR" i="1" dirty="0" smtClean="0"/>
              <a:t>Sükun bir kelimede vakıf yapıldığında son harf </a:t>
            </a:r>
            <a:r>
              <a:rPr lang="tr-TR" i="1" dirty="0" err="1" smtClean="0"/>
              <a:t>cezimli</a:t>
            </a:r>
            <a:r>
              <a:rPr lang="tr-TR" i="1" dirty="0" smtClean="0"/>
              <a:t> olarak okunursa ortaya çıkar. Genelde ayet sonlarında, vakıflarda ve </a:t>
            </a:r>
            <a:r>
              <a:rPr lang="tr-TR" i="1" dirty="0" err="1" smtClean="0"/>
              <a:t>harekeli</a:t>
            </a:r>
            <a:r>
              <a:rPr lang="tr-TR" i="1" dirty="0" smtClean="0"/>
              <a:t> olan kelimelerde durulursa </a:t>
            </a:r>
            <a:r>
              <a:rPr lang="tr-TR" i="1" dirty="0" err="1"/>
              <a:t>ârızi</a:t>
            </a:r>
            <a:r>
              <a:rPr lang="tr-TR" i="1" dirty="0"/>
              <a:t>  sükun </a:t>
            </a:r>
            <a:r>
              <a:rPr lang="tr-TR" i="1" dirty="0" smtClean="0"/>
              <a:t>ortaya çıkar.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/>
              <a:t>Ârızi</a:t>
            </a:r>
            <a:r>
              <a:rPr lang="tr-TR" i="1" dirty="0"/>
              <a:t> </a:t>
            </a:r>
            <a:r>
              <a:rPr lang="tr-TR" i="1" dirty="0" smtClean="0"/>
              <a:t>Sükun her zaman </a:t>
            </a:r>
            <a:r>
              <a:rPr lang="tr-TR" i="1" dirty="0" err="1" smtClean="0"/>
              <a:t>med</a:t>
            </a:r>
            <a:r>
              <a:rPr lang="tr-TR" i="1" dirty="0" smtClean="0"/>
              <a:t> yapılarak okunmamalıdır.</a:t>
            </a:r>
          </a:p>
          <a:p>
            <a:endParaRPr lang="tr-TR" i="1" dirty="0" smtClean="0"/>
          </a:p>
          <a:p>
            <a:pPr marL="0" indent="0">
              <a:buNone/>
            </a:pPr>
            <a:endParaRPr lang="ar-EG" dirty="0"/>
          </a:p>
          <a:p>
            <a:endParaRPr lang="tr-TR" i="1" dirty="0" smtClean="0"/>
          </a:p>
          <a:p>
            <a:endParaRPr lang="tr-TR" i="1" dirty="0"/>
          </a:p>
          <a:p>
            <a:endParaRPr lang="tr-TR" i="1" dirty="0" smtClean="0"/>
          </a:p>
          <a:p>
            <a:endParaRPr lang="tr-TR" i="1" dirty="0"/>
          </a:p>
          <a:p>
            <a:pPr marL="0" indent="0">
              <a:buNone/>
            </a:pPr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9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lnSpcReduction="10000"/>
          </a:bodyPr>
          <a:lstStyle/>
          <a:p>
            <a:r>
              <a:rPr lang="tr-TR" i="1" dirty="0" smtClean="0"/>
              <a:t>Vakıf </a:t>
            </a:r>
            <a:r>
              <a:rPr lang="tr-TR" i="1" dirty="0"/>
              <a:t>yapılan kelimenin son harfi </a:t>
            </a:r>
            <a:r>
              <a:rPr lang="tr-TR" i="1" dirty="0" err="1"/>
              <a:t>kalkale</a:t>
            </a:r>
            <a:r>
              <a:rPr lang="tr-TR" i="1" dirty="0"/>
              <a:t> harflerinden birisiyse orada ya </a:t>
            </a:r>
            <a:r>
              <a:rPr lang="tr-TR" i="1" dirty="0" err="1"/>
              <a:t>kalkale</a:t>
            </a:r>
            <a:r>
              <a:rPr lang="tr-TR" i="1" dirty="0"/>
              <a:t> yapılır </a:t>
            </a:r>
            <a:r>
              <a:rPr lang="tr-TR" i="1" dirty="0" smtClean="0"/>
              <a:t> ya </a:t>
            </a:r>
            <a:r>
              <a:rPr lang="tr-TR" i="1" dirty="0"/>
              <a:t>da </a:t>
            </a:r>
            <a:r>
              <a:rPr lang="tr-TR" i="1" dirty="0" err="1"/>
              <a:t>revm</a:t>
            </a:r>
            <a:r>
              <a:rPr lang="tr-TR" i="1" dirty="0"/>
              <a:t> </a:t>
            </a:r>
            <a:r>
              <a:rPr lang="tr-TR" i="1" dirty="0" err="1"/>
              <a:t>yapılır.İkisi</a:t>
            </a:r>
            <a:r>
              <a:rPr lang="tr-TR" i="1" dirty="0"/>
              <a:t> birlikte </a:t>
            </a:r>
            <a:r>
              <a:rPr lang="tr-TR" i="1" dirty="0" smtClean="0"/>
              <a:t>yapılmaz.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Vakıf yapılan kelimenin son harfinin </a:t>
            </a:r>
            <a:r>
              <a:rPr lang="tr-TR" i="1" dirty="0" err="1"/>
              <a:t>k</a:t>
            </a:r>
            <a:r>
              <a:rPr lang="tr-TR" i="1" dirty="0" err="1" smtClean="0"/>
              <a:t>alkale</a:t>
            </a:r>
            <a:r>
              <a:rPr lang="tr-TR" i="1" dirty="0" smtClean="0"/>
              <a:t> harflerinden birisi olması </a:t>
            </a:r>
            <a:r>
              <a:rPr lang="tr-TR" i="1" dirty="0" err="1" smtClean="0"/>
              <a:t>işmam</a:t>
            </a:r>
            <a:r>
              <a:rPr lang="tr-TR" i="1" dirty="0" smtClean="0"/>
              <a:t> yapılmasına </a:t>
            </a:r>
            <a:r>
              <a:rPr lang="tr-TR" i="1" dirty="0"/>
              <a:t>engel </a:t>
            </a:r>
            <a:r>
              <a:rPr lang="tr-TR" i="1" dirty="0" smtClean="0"/>
              <a:t>değildir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i="1" dirty="0" err="1" smtClean="0"/>
              <a:t>Revm</a:t>
            </a:r>
            <a:r>
              <a:rPr lang="tr-TR" i="1" dirty="0" smtClean="0"/>
              <a:t>, vakıf yapılan harfin son harekesi esre ve ötre ise ve </a:t>
            </a:r>
            <a:r>
              <a:rPr lang="tr-TR" i="1" dirty="0" err="1" smtClean="0"/>
              <a:t>kasr</a:t>
            </a:r>
            <a:r>
              <a:rPr lang="tr-TR" i="1" dirty="0" smtClean="0"/>
              <a:t> ile yapılırken, </a:t>
            </a:r>
            <a:r>
              <a:rPr lang="tr-TR" i="1" dirty="0" err="1" smtClean="0"/>
              <a:t>işmam</a:t>
            </a:r>
            <a:r>
              <a:rPr lang="tr-TR" i="1" dirty="0" smtClean="0"/>
              <a:t> ise vakıf yapılan son harfin harekesi ötre </a:t>
            </a:r>
            <a:r>
              <a:rPr lang="tr-TR" i="1" dirty="0"/>
              <a:t>ise </a:t>
            </a:r>
            <a:r>
              <a:rPr lang="tr-TR" i="1" dirty="0" err="1" smtClean="0"/>
              <a:t>tûl</a:t>
            </a:r>
            <a:r>
              <a:rPr lang="tr-TR" i="1" dirty="0" smtClean="0"/>
              <a:t>, </a:t>
            </a:r>
            <a:r>
              <a:rPr lang="tr-TR" i="1" dirty="0" err="1" smtClean="0"/>
              <a:t>tevassut</a:t>
            </a:r>
            <a:r>
              <a:rPr lang="tr-TR" i="1" dirty="0" smtClean="0"/>
              <a:t> ve </a:t>
            </a:r>
            <a:r>
              <a:rPr lang="tr-TR" i="1" dirty="0" err="1" smtClean="0"/>
              <a:t>kasr’da</a:t>
            </a:r>
            <a:r>
              <a:rPr lang="tr-TR" i="1" dirty="0" smtClean="0"/>
              <a:t> yapılabilir.</a:t>
            </a:r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033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r>
              <a:rPr lang="tr-TR" i="1" dirty="0" smtClean="0"/>
              <a:t>Meddi </a:t>
            </a:r>
            <a:r>
              <a:rPr lang="tr-TR" i="1" dirty="0" err="1" smtClean="0"/>
              <a:t>Ârız’da</a:t>
            </a:r>
            <a:r>
              <a:rPr lang="tr-TR" i="1" dirty="0" smtClean="0"/>
              <a:t> </a:t>
            </a:r>
            <a:r>
              <a:rPr lang="tr-TR" i="1" dirty="0" err="1" smtClean="0"/>
              <a:t>işmamlar</a:t>
            </a:r>
            <a:r>
              <a:rPr lang="tr-TR" i="1" dirty="0" smtClean="0"/>
              <a:t> hep kelime sonunda gelmektedir.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Kur’an-ı Kerim’de sadece bir yerde (Yusuf Suresi 11. ayette) kelime ortasında </a:t>
            </a:r>
            <a:r>
              <a:rPr lang="tr-TR" i="1" dirty="0" err="1" smtClean="0"/>
              <a:t>işmam</a:t>
            </a:r>
            <a:r>
              <a:rPr lang="tr-TR" i="1" dirty="0" smtClean="0"/>
              <a:t> vardır.</a:t>
            </a:r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19608"/>
            <a:ext cx="1152128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160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r>
              <a:rPr lang="tr-TR" i="1" dirty="0" err="1" smtClean="0"/>
              <a:t>Revm</a:t>
            </a:r>
            <a:r>
              <a:rPr lang="tr-TR" i="1" dirty="0" smtClean="0"/>
              <a:t> ve </a:t>
            </a:r>
            <a:r>
              <a:rPr lang="tr-TR" i="1" dirty="0" err="1" smtClean="0"/>
              <a:t>İşmam’ın</a:t>
            </a:r>
            <a:r>
              <a:rPr lang="tr-TR" i="1" dirty="0" smtClean="0"/>
              <a:t> yapılmadığı yerler;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i="1" dirty="0" smtClean="0"/>
              <a:t>1.Müenneslik </a:t>
            </a:r>
            <a:r>
              <a:rPr lang="tr-TR" i="1" dirty="0" err="1" smtClean="0"/>
              <a:t>tâ’sı</a:t>
            </a:r>
            <a:r>
              <a:rPr lang="tr-TR" dirty="0" smtClean="0"/>
              <a:t>:</a:t>
            </a:r>
            <a:r>
              <a:rPr lang="ar-EG" dirty="0" smtClean="0"/>
              <a:t> (قِيَامَةٌ)</a:t>
            </a:r>
            <a:r>
              <a:rPr lang="tr-TR" dirty="0" smtClean="0"/>
              <a:t> </a:t>
            </a:r>
          </a:p>
          <a:p>
            <a:r>
              <a:rPr lang="tr-TR" i="1" dirty="0"/>
              <a:t>2</a:t>
            </a:r>
            <a:r>
              <a:rPr lang="tr-TR" i="1" dirty="0" smtClean="0"/>
              <a:t>.Ârızi harekelerde</a:t>
            </a:r>
            <a:r>
              <a:rPr lang="tr-TR" dirty="0" smtClean="0"/>
              <a:t>:</a:t>
            </a:r>
            <a:r>
              <a:rPr lang="ar-EG" dirty="0" smtClean="0"/>
              <a:t> </a:t>
            </a:r>
            <a:r>
              <a:rPr lang="ar-EG" dirty="0"/>
              <a:t>(وَأَتُوا الزَّكَاةَ</a:t>
            </a:r>
            <a:r>
              <a:rPr lang="ar-EG" dirty="0" smtClean="0"/>
              <a:t>)</a:t>
            </a:r>
            <a:r>
              <a:rPr lang="tr-TR" dirty="0" smtClean="0"/>
              <a:t>   </a:t>
            </a:r>
          </a:p>
          <a:p>
            <a:r>
              <a:rPr lang="tr-TR" i="1" dirty="0" smtClean="0"/>
              <a:t>3.Cemi/çoğul </a:t>
            </a:r>
            <a:r>
              <a:rPr lang="tr-TR" i="1" dirty="0" err="1" smtClean="0"/>
              <a:t>mim’lerinde</a:t>
            </a:r>
            <a:r>
              <a:rPr lang="tr-TR" dirty="0" smtClean="0"/>
              <a:t>:</a:t>
            </a:r>
            <a:r>
              <a:rPr lang="ar-EG" dirty="0" smtClean="0"/>
              <a:t>(</a:t>
            </a:r>
            <a:r>
              <a:rPr lang="ar-EG" dirty="0"/>
              <a:t>لَهُمُ </a:t>
            </a:r>
            <a:r>
              <a:rPr lang="ar-EG" dirty="0" smtClean="0"/>
              <a:t>البُشْرَي)</a:t>
            </a:r>
            <a:endParaRPr lang="tr-TR" dirty="0" smtClean="0"/>
          </a:p>
          <a:p>
            <a:r>
              <a:rPr lang="tr-TR" i="1" dirty="0" smtClean="0"/>
              <a:t>4.Sonu </a:t>
            </a:r>
            <a:r>
              <a:rPr lang="tr-TR" i="1" dirty="0" err="1" smtClean="0"/>
              <a:t>tenvinli</a:t>
            </a:r>
            <a:r>
              <a:rPr lang="tr-TR" i="1" dirty="0" smtClean="0"/>
              <a:t> olan kelimelerde</a:t>
            </a:r>
            <a:r>
              <a:rPr lang="tr-TR" dirty="0" smtClean="0"/>
              <a:t>: </a:t>
            </a:r>
            <a:r>
              <a:rPr lang="ar-EG" dirty="0" smtClean="0"/>
              <a:t>(يَوْمَئِذٍ</a:t>
            </a:r>
            <a:r>
              <a:rPr lang="ar-EG" dirty="0"/>
              <a:t>)</a:t>
            </a:r>
            <a:br>
              <a:rPr lang="ar-EG" dirty="0"/>
            </a:br>
            <a:r>
              <a:rPr lang="ar-EG" dirty="0"/>
              <a:t/>
            </a:r>
            <a:br>
              <a:rPr lang="ar-EG" dirty="0"/>
            </a:br>
            <a:r>
              <a:rPr lang="ar-EG" dirty="0"/>
              <a:t/>
            </a:r>
            <a:br>
              <a:rPr lang="ar-EG" dirty="0"/>
            </a:br>
            <a:r>
              <a:rPr lang="ar-EG" dirty="0"/>
              <a:t/>
            </a:r>
            <a:br>
              <a:rPr lang="ar-EG" dirty="0"/>
            </a:b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5904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tr-TR" i="1" dirty="0" err="1" smtClean="0"/>
              <a:t>Ârızi</a:t>
            </a:r>
            <a:r>
              <a:rPr lang="tr-TR" i="1" dirty="0" smtClean="0"/>
              <a:t> </a:t>
            </a:r>
            <a:r>
              <a:rPr lang="tr-TR" i="1" dirty="0" err="1" smtClean="0"/>
              <a:t>Sükun’a</a:t>
            </a:r>
            <a:r>
              <a:rPr lang="tr-TR" i="1" dirty="0" smtClean="0"/>
              <a:t> Örnekler: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ar-EG" dirty="0"/>
              <a:t>اِنَّٓا اَعْطَيْنَاكَ الْكَوْثَرَۜ ﴿١</a:t>
            </a:r>
            <a:r>
              <a:rPr lang="ar-EG" dirty="0" smtClean="0"/>
              <a:t>﴾</a:t>
            </a:r>
            <a:endParaRPr lang="tr-TR" dirty="0" smtClean="0"/>
          </a:p>
          <a:p>
            <a:r>
              <a:rPr lang="ar-EG" dirty="0"/>
              <a:t>فَصَلِّ لِرَبِّكَ وَانْحَرْۜ ﴿٢﴾</a:t>
            </a:r>
          </a:p>
          <a:p>
            <a:r>
              <a:rPr lang="ar-EG" dirty="0"/>
              <a:t>اِنَّ شَانِئَكَ هُوَ الْاَبْتَرُ ﴿٣</a:t>
            </a:r>
            <a:r>
              <a:rPr lang="ar-EG" dirty="0" smtClean="0"/>
              <a:t>﴾</a:t>
            </a:r>
            <a:endParaRPr lang="tr-TR" dirty="0" smtClean="0"/>
          </a:p>
          <a:p>
            <a:pPr marL="0" indent="0">
              <a:buNone/>
            </a:pPr>
            <a:endParaRPr lang="ar-EG" dirty="0"/>
          </a:p>
          <a:p>
            <a:r>
              <a:rPr lang="tr-TR" i="1" dirty="0" smtClean="0"/>
              <a:t>Kevser Suresi tilavet edilirken ayet sonlarında vakıf yapılırsa  </a:t>
            </a:r>
            <a:r>
              <a:rPr lang="tr-TR" i="1" dirty="0" err="1"/>
              <a:t>ârızi</a:t>
            </a:r>
            <a:r>
              <a:rPr lang="tr-TR" i="1" dirty="0"/>
              <a:t>  sükun</a:t>
            </a:r>
            <a:r>
              <a:rPr lang="tr-TR" i="1" dirty="0" smtClean="0"/>
              <a:t> ortaya </a:t>
            </a:r>
            <a:r>
              <a:rPr lang="tr-TR" i="1" dirty="0" err="1" smtClean="0"/>
              <a:t>çıkar.Bu</a:t>
            </a:r>
            <a:r>
              <a:rPr lang="tr-TR" i="1" dirty="0" smtClean="0"/>
              <a:t> </a:t>
            </a:r>
            <a:r>
              <a:rPr lang="tr-TR" i="1" dirty="0" smtClean="0"/>
              <a:t>surede </a:t>
            </a:r>
            <a:r>
              <a:rPr lang="tr-TR" i="1" dirty="0" smtClean="0"/>
              <a:t>vakıflarda durularak </a:t>
            </a:r>
            <a:r>
              <a:rPr lang="tr-TR" i="1" dirty="0" smtClean="0"/>
              <a:t>tilavet yapılırsa ortaya çıkan </a:t>
            </a:r>
            <a:r>
              <a:rPr lang="tr-TR" i="1" dirty="0" err="1" smtClean="0"/>
              <a:t>ârızi</a:t>
            </a:r>
            <a:r>
              <a:rPr lang="tr-TR" i="1" dirty="0" smtClean="0"/>
              <a:t>  </a:t>
            </a:r>
            <a:r>
              <a:rPr lang="tr-TR" i="1" dirty="0" smtClean="0"/>
              <a:t>sükunlar da </a:t>
            </a:r>
            <a:r>
              <a:rPr lang="tr-TR" i="1" dirty="0" err="1" smtClean="0"/>
              <a:t>med</a:t>
            </a:r>
            <a:r>
              <a:rPr lang="tr-TR" i="1" dirty="0" smtClean="0"/>
              <a:t> (uzatma) </a:t>
            </a:r>
            <a:r>
              <a:rPr lang="tr-TR" i="1" dirty="0" smtClean="0"/>
              <a:t>yapılmadan okunur.</a:t>
            </a:r>
            <a:endParaRPr lang="ar-EG" i="1" dirty="0"/>
          </a:p>
          <a:p>
            <a:endParaRPr lang="tr-TR" i="1" dirty="0" smtClean="0"/>
          </a:p>
          <a:p>
            <a:endParaRPr lang="tr-TR" i="1" dirty="0"/>
          </a:p>
          <a:p>
            <a:endParaRPr lang="tr-TR" i="1" dirty="0" smtClean="0"/>
          </a:p>
          <a:p>
            <a:endParaRPr lang="tr-TR" i="1" dirty="0"/>
          </a:p>
          <a:p>
            <a:pPr marL="0" indent="0">
              <a:buNone/>
            </a:pPr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7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lnSpcReduction="10000"/>
          </a:bodyPr>
          <a:lstStyle/>
          <a:p>
            <a:r>
              <a:rPr lang="tr-TR" b="1" i="1" dirty="0" smtClean="0"/>
              <a:t>Meddi </a:t>
            </a:r>
            <a:r>
              <a:rPr lang="tr-TR" b="1" i="1" dirty="0" err="1" smtClean="0"/>
              <a:t>Â’rız:</a:t>
            </a:r>
            <a:r>
              <a:rPr lang="tr-TR" i="1" dirty="0" err="1" smtClean="0"/>
              <a:t>Med</a:t>
            </a:r>
            <a:r>
              <a:rPr lang="tr-TR" i="1" dirty="0" smtClean="0"/>
              <a:t> harflerinden sonra (uzatma harfleri) </a:t>
            </a:r>
            <a:r>
              <a:rPr lang="tr-TR" i="1" dirty="0" err="1" smtClean="0"/>
              <a:t>ârızi</a:t>
            </a:r>
            <a:r>
              <a:rPr lang="tr-TR" i="1" dirty="0" smtClean="0"/>
              <a:t>  </a:t>
            </a:r>
            <a:r>
              <a:rPr lang="tr-TR" i="1" dirty="0" smtClean="0"/>
              <a:t>sükun (sebebi </a:t>
            </a:r>
            <a:r>
              <a:rPr lang="tr-TR" i="1" dirty="0" err="1" smtClean="0"/>
              <a:t>med</a:t>
            </a:r>
            <a:r>
              <a:rPr lang="tr-TR" i="1" dirty="0" smtClean="0"/>
              <a:t>) </a:t>
            </a:r>
            <a:r>
              <a:rPr lang="tr-TR" i="1" dirty="0" smtClean="0"/>
              <a:t>gelirse Meddi  </a:t>
            </a:r>
            <a:r>
              <a:rPr lang="tr-TR" i="1" dirty="0" err="1" smtClean="0"/>
              <a:t>Ârız</a:t>
            </a:r>
            <a:r>
              <a:rPr lang="tr-TR" i="1" dirty="0" smtClean="0"/>
              <a:t> olur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Meddi </a:t>
            </a:r>
            <a:r>
              <a:rPr lang="tr-TR" i="1" dirty="0" err="1" smtClean="0"/>
              <a:t>Ârız</a:t>
            </a:r>
            <a:r>
              <a:rPr lang="tr-TR" i="1" dirty="0" smtClean="0"/>
              <a:t> ayet sonlarında, vakıflarda veya herhangi bir yerde durulursa olabilir</a:t>
            </a:r>
            <a:endParaRPr lang="tr-TR" i="1" dirty="0" smtClean="0"/>
          </a:p>
          <a:p>
            <a:endParaRPr lang="tr-TR" i="1" dirty="0"/>
          </a:p>
          <a:p>
            <a:r>
              <a:rPr lang="tr-TR" i="1" dirty="0" smtClean="0"/>
              <a:t>Meddi </a:t>
            </a:r>
            <a:r>
              <a:rPr lang="tr-TR" i="1" dirty="0" err="1" smtClean="0"/>
              <a:t>Ârız</a:t>
            </a:r>
            <a:r>
              <a:rPr lang="tr-TR" i="1" dirty="0"/>
              <a:t> </a:t>
            </a:r>
            <a:r>
              <a:rPr lang="tr-TR" i="1" dirty="0" smtClean="0"/>
              <a:t>olan yerlerde </a:t>
            </a:r>
            <a:r>
              <a:rPr lang="tr-TR" i="1" dirty="0" err="1" smtClean="0"/>
              <a:t>med</a:t>
            </a:r>
            <a:r>
              <a:rPr lang="tr-TR" i="1" dirty="0" smtClean="0"/>
              <a:t> işareti bulunmaz.</a:t>
            </a:r>
          </a:p>
          <a:p>
            <a:endParaRPr lang="tr-TR" i="1" dirty="0"/>
          </a:p>
          <a:p>
            <a:r>
              <a:rPr lang="tr-TR" i="1" dirty="0"/>
              <a:t>Meddi </a:t>
            </a:r>
            <a:r>
              <a:rPr lang="tr-TR" i="1" dirty="0" err="1" smtClean="0"/>
              <a:t>Ârız’ın</a:t>
            </a:r>
            <a:r>
              <a:rPr lang="tr-TR" i="1" dirty="0" smtClean="0"/>
              <a:t> okunuş şekillerine ‘</a:t>
            </a:r>
            <a:r>
              <a:rPr lang="tr-TR" i="1" dirty="0" err="1" smtClean="0"/>
              <a:t>vücuh</a:t>
            </a:r>
            <a:r>
              <a:rPr lang="tr-TR" i="1" dirty="0" smtClean="0"/>
              <a:t>’ adı verilir.</a:t>
            </a:r>
          </a:p>
          <a:p>
            <a:endParaRPr lang="tr-TR" i="1" dirty="0"/>
          </a:p>
          <a:p>
            <a:r>
              <a:rPr lang="tr-TR" i="1" dirty="0"/>
              <a:t>Meddi </a:t>
            </a:r>
            <a:r>
              <a:rPr lang="tr-TR" i="1" dirty="0" err="1" smtClean="0"/>
              <a:t>Ârız’ın</a:t>
            </a:r>
            <a:r>
              <a:rPr lang="tr-TR" i="1" dirty="0" smtClean="0"/>
              <a:t> son harekesine göre farklı </a:t>
            </a:r>
            <a:r>
              <a:rPr lang="tr-TR" i="1" dirty="0" err="1" smtClean="0"/>
              <a:t>vücuh</a:t>
            </a:r>
            <a:r>
              <a:rPr lang="tr-TR" i="1" dirty="0" smtClean="0"/>
              <a:t> şekilleri vardır.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2591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85000" lnSpcReduction="10000"/>
          </a:bodyPr>
          <a:lstStyle/>
          <a:p>
            <a:r>
              <a:rPr lang="tr-TR" b="1" i="1" dirty="0"/>
              <a:t>Meddi </a:t>
            </a:r>
            <a:r>
              <a:rPr lang="tr-TR" b="1" i="1" dirty="0" err="1" smtClean="0"/>
              <a:t>Â’rız’ın</a:t>
            </a:r>
            <a:r>
              <a:rPr lang="tr-TR" b="1" i="1" dirty="0" smtClean="0"/>
              <a:t> Hükmü:</a:t>
            </a:r>
          </a:p>
          <a:p>
            <a:endParaRPr lang="tr-TR" b="1" i="1" dirty="0"/>
          </a:p>
          <a:p>
            <a:r>
              <a:rPr lang="tr-TR" i="1" dirty="0"/>
              <a:t>Meddi </a:t>
            </a:r>
            <a:r>
              <a:rPr lang="tr-TR" i="1" dirty="0" err="1"/>
              <a:t>Ârız’ın</a:t>
            </a:r>
            <a:r>
              <a:rPr lang="tr-TR" i="1" dirty="0"/>
              <a:t> </a:t>
            </a:r>
            <a:r>
              <a:rPr lang="tr-TR" i="1" dirty="0" smtClean="0"/>
              <a:t>uzatılması </a:t>
            </a:r>
            <a:r>
              <a:rPr lang="tr-TR" i="1" dirty="0" err="1"/>
              <a:t>caizdir.Kıraat</a:t>
            </a:r>
            <a:r>
              <a:rPr lang="tr-TR" i="1" dirty="0"/>
              <a:t> imamları Meddi </a:t>
            </a:r>
          </a:p>
          <a:p>
            <a:pPr marL="0" indent="0">
              <a:buNone/>
            </a:pPr>
            <a:r>
              <a:rPr lang="tr-TR" i="1" dirty="0"/>
              <a:t>  </a:t>
            </a:r>
            <a:r>
              <a:rPr lang="tr-TR" i="1" dirty="0" err="1"/>
              <a:t>Ârız’ın</a:t>
            </a:r>
            <a:r>
              <a:rPr lang="tr-TR" i="1" dirty="0"/>
              <a:t> uzatılmasında ihtilaf etmişlerdir.(</a:t>
            </a:r>
            <a:r>
              <a:rPr lang="tr-TR" i="1" dirty="0" err="1"/>
              <a:t>muhtelefun</a:t>
            </a:r>
            <a:r>
              <a:rPr lang="tr-TR" i="1" dirty="0"/>
              <a:t> </a:t>
            </a:r>
          </a:p>
          <a:p>
            <a:pPr marL="0" indent="0">
              <a:buNone/>
            </a:pPr>
            <a:r>
              <a:rPr lang="tr-TR" i="1" dirty="0"/>
              <a:t>  </a:t>
            </a:r>
            <a:r>
              <a:rPr lang="tr-TR" i="1" dirty="0" err="1" smtClean="0"/>
              <a:t>fih</a:t>
            </a:r>
            <a:r>
              <a:rPr lang="tr-TR" i="1" dirty="0" smtClean="0"/>
              <a:t>)Hızlı okuyuşlarda en az 1 elif miktarı uzatılarak tilavet yapılır.</a:t>
            </a:r>
            <a:endParaRPr lang="tr-TR" b="1" i="1" dirty="0" smtClean="0"/>
          </a:p>
          <a:p>
            <a:endParaRPr lang="tr-TR" b="1" i="1" dirty="0"/>
          </a:p>
          <a:p>
            <a:r>
              <a:rPr lang="tr-TR" i="1" dirty="0"/>
              <a:t>Meddi </a:t>
            </a:r>
            <a:r>
              <a:rPr lang="tr-TR" i="1" dirty="0" err="1" smtClean="0"/>
              <a:t>Ârız’ın</a:t>
            </a:r>
            <a:r>
              <a:rPr lang="tr-TR" i="1" dirty="0" smtClean="0"/>
              <a:t> uzatılması;</a:t>
            </a:r>
          </a:p>
          <a:p>
            <a:r>
              <a:rPr lang="tr-TR" i="1" dirty="0"/>
              <a:t>1.Tûl(uzun ):4 elif miktarı uzatılır.</a:t>
            </a:r>
          </a:p>
          <a:p>
            <a:r>
              <a:rPr lang="tr-TR" i="1" dirty="0"/>
              <a:t>2.Tevassut(orta):2-3 elif miktarı uzatılır.</a:t>
            </a:r>
          </a:p>
          <a:p>
            <a:r>
              <a:rPr lang="tr-TR" i="1" dirty="0"/>
              <a:t>3.Kasr (kısa</a:t>
            </a:r>
            <a:r>
              <a:rPr lang="tr-TR" i="1" dirty="0" smtClean="0"/>
              <a:t>):1 </a:t>
            </a:r>
            <a:r>
              <a:rPr lang="tr-TR" i="1" dirty="0"/>
              <a:t>elif miktarı uzatılır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r>
              <a:rPr lang="tr-TR" dirty="0" smtClean="0"/>
              <a:t>      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743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lnSpcReduction="10000"/>
          </a:bodyPr>
          <a:lstStyle/>
          <a:p>
            <a:r>
              <a:rPr lang="tr-TR" i="1" dirty="0"/>
              <a:t>Meddi </a:t>
            </a:r>
            <a:r>
              <a:rPr lang="tr-TR" i="1" dirty="0" err="1" smtClean="0"/>
              <a:t>Ârız</a:t>
            </a:r>
            <a:r>
              <a:rPr lang="tr-TR" i="1" dirty="0" smtClean="0"/>
              <a:t> yapılan kelimenin son harekesi üstün 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(fetha </a:t>
            </a:r>
            <a:r>
              <a:rPr lang="tr-TR" i="1" dirty="0" smtClean="0"/>
              <a:t>) ise 3 vecih </a:t>
            </a:r>
            <a:r>
              <a:rPr lang="tr-TR" i="1" dirty="0" err="1" smtClean="0"/>
              <a:t>okunabilir.Bu</a:t>
            </a:r>
            <a:r>
              <a:rPr lang="tr-TR" i="1" dirty="0" smtClean="0"/>
              <a:t> vecihler(okuyuş </a:t>
            </a:r>
            <a:r>
              <a:rPr lang="tr-TR" i="1" dirty="0" smtClean="0"/>
              <a:t>   şekilleri </a:t>
            </a:r>
            <a:r>
              <a:rPr lang="tr-TR" i="1" dirty="0" smtClean="0"/>
              <a:t>şunlardır;</a:t>
            </a:r>
          </a:p>
          <a:p>
            <a:r>
              <a:rPr lang="tr-TR" i="1" dirty="0" smtClean="0"/>
              <a:t>1.Tûl(uzun )</a:t>
            </a:r>
          </a:p>
          <a:p>
            <a:r>
              <a:rPr lang="tr-TR" i="1" dirty="0" smtClean="0"/>
              <a:t>2.Tevassut(orta)</a:t>
            </a:r>
          </a:p>
          <a:p>
            <a:r>
              <a:rPr lang="tr-TR" i="1" dirty="0" smtClean="0"/>
              <a:t>3.Kasr (kısa</a:t>
            </a:r>
            <a:r>
              <a:rPr lang="tr-TR" i="1" dirty="0" smtClean="0"/>
              <a:t>)</a:t>
            </a:r>
          </a:p>
          <a:p>
            <a:r>
              <a:rPr lang="tr-TR" i="1" dirty="0" err="1" smtClean="0"/>
              <a:t>Vecih’lerin</a:t>
            </a:r>
            <a:r>
              <a:rPr lang="tr-TR" i="1" dirty="0" smtClean="0"/>
              <a:t> herhangi birisi ile okunabilir.</a:t>
            </a:r>
            <a:endParaRPr lang="tr-TR" i="1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قُلْ </a:t>
            </a:r>
            <a:r>
              <a:rPr lang="ar-EG" dirty="0"/>
              <a:t>يَٓا اَيُّهَا الْكَافِرُونَۙ </a:t>
            </a:r>
          </a:p>
          <a:p>
            <a:r>
              <a:rPr lang="ar-EG" dirty="0"/>
              <a:t>لَٓا اَعْبُدُ مَا </a:t>
            </a:r>
            <a:r>
              <a:rPr lang="ar-EG" dirty="0" smtClean="0"/>
              <a:t>تَعْبُدُونَۙ</a:t>
            </a:r>
            <a:r>
              <a:rPr lang="tr-TR" dirty="0"/>
              <a:t> </a:t>
            </a:r>
            <a:endParaRPr lang="ar-E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72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tr-TR" i="1" dirty="0" smtClean="0"/>
              <a:t>Meddi </a:t>
            </a:r>
            <a:r>
              <a:rPr lang="tr-TR" i="1" dirty="0" err="1" smtClean="0"/>
              <a:t>Ârız</a:t>
            </a:r>
            <a:r>
              <a:rPr lang="tr-TR" i="1" dirty="0" smtClean="0"/>
              <a:t> yapılan kelimenin son harekesi esre(</a:t>
            </a:r>
            <a:r>
              <a:rPr lang="tr-TR" i="1" dirty="0" err="1" smtClean="0"/>
              <a:t>kesra</a:t>
            </a:r>
            <a:r>
              <a:rPr lang="tr-TR" i="1" dirty="0" smtClean="0"/>
              <a:t>) ise 4 vecih </a:t>
            </a:r>
            <a:r>
              <a:rPr lang="tr-TR" i="1" dirty="0" err="1" smtClean="0"/>
              <a:t>okunabilir.Bu</a:t>
            </a:r>
            <a:r>
              <a:rPr lang="tr-TR" i="1" dirty="0" smtClean="0"/>
              <a:t> vecihler(okuyuş şekilleri şunlardır;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/>
              <a:t>1.Tûl(uzun </a:t>
            </a:r>
            <a:r>
              <a:rPr lang="tr-TR" i="1" dirty="0" smtClean="0"/>
              <a:t>)</a:t>
            </a:r>
            <a:endParaRPr lang="tr-TR" i="1" dirty="0"/>
          </a:p>
          <a:p>
            <a:r>
              <a:rPr lang="tr-TR" i="1" dirty="0"/>
              <a:t>2.Tevassut(orta</a:t>
            </a:r>
            <a:r>
              <a:rPr lang="tr-TR" i="1" dirty="0" smtClean="0"/>
              <a:t>)</a:t>
            </a:r>
            <a:endParaRPr lang="tr-TR" i="1" dirty="0"/>
          </a:p>
          <a:p>
            <a:r>
              <a:rPr lang="tr-TR" i="1" dirty="0"/>
              <a:t>3.Kasr (kısa</a:t>
            </a:r>
            <a:r>
              <a:rPr lang="tr-TR" i="1" dirty="0" smtClean="0"/>
              <a:t>)</a:t>
            </a:r>
            <a:endParaRPr lang="tr-TR" i="1" dirty="0" smtClean="0"/>
          </a:p>
          <a:p>
            <a:r>
              <a:rPr lang="tr-TR" i="1" dirty="0" smtClean="0"/>
              <a:t>4.Kasr ile </a:t>
            </a:r>
            <a:r>
              <a:rPr lang="tr-TR" i="1" dirty="0" err="1" smtClean="0"/>
              <a:t>revm</a:t>
            </a:r>
            <a:endParaRPr lang="tr-TR" i="1" dirty="0" smtClean="0"/>
          </a:p>
          <a:p>
            <a:r>
              <a:rPr lang="tr-TR" i="1" dirty="0" err="1"/>
              <a:t>Vecih’lerin</a:t>
            </a:r>
            <a:r>
              <a:rPr lang="tr-TR" i="1" dirty="0"/>
              <a:t> herhangi birisi ile okunabilir.</a:t>
            </a:r>
          </a:p>
          <a:p>
            <a:endParaRPr lang="tr-TR" i="1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617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32500" lnSpcReduction="20000"/>
          </a:bodyPr>
          <a:lstStyle/>
          <a:p>
            <a:r>
              <a:rPr lang="tr-TR" sz="6500" b="1" i="1" dirty="0" err="1" smtClean="0"/>
              <a:t>Revm:</a:t>
            </a:r>
            <a:r>
              <a:rPr lang="tr-TR" sz="6500" i="1" dirty="0" err="1" smtClean="0"/>
              <a:t>Hafif</a:t>
            </a:r>
            <a:r>
              <a:rPr lang="tr-TR" sz="6500" i="1" dirty="0" smtClean="0"/>
              <a:t> veya gizli bir sesle harekeyi bildirmeye </a:t>
            </a:r>
            <a:r>
              <a:rPr lang="tr-TR" sz="6500" i="1" dirty="0" err="1" smtClean="0"/>
              <a:t>denir.Bu</a:t>
            </a:r>
            <a:r>
              <a:rPr lang="tr-TR" sz="6500" i="1" dirty="0" smtClean="0"/>
              <a:t> </a:t>
            </a:r>
            <a:r>
              <a:rPr lang="tr-TR" sz="6500" i="1" dirty="0" err="1" smtClean="0"/>
              <a:t>iştilmeyecek</a:t>
            </a:r>
            <a:r>
              <a:rPr lang="tr-TR" sz="6500" i="1" dirty="0" smtClean="0"/>
              <a:t> kadar gizli bir ses değildir.</a:t>
            </a:r>
          </a:p>
          <a:p>
            <a:endParaRPr lang="tr-TR" sz="6500" i="1" dirty="0"/>
          </a:p>
          <a:p>
            <a:r>
              <a:rPr lang="tr-TR" sz="6500" i="1" dirty="0" err="1" smtClean="0"/>
              <a:t>Revm</a:t>
            </a:r>
            <a:r>
              <a:rPr lang="tr-TR" sz="6500" i="1" dirty="0" smtClean="0"/>
              <a:t> hızlı okuyuşlarda </a:t>
            </a:r>
            <a:r>
              <a:rPr lang="tr-TR" sz="6500" i="1" dirty="0" err="1" smtClean="0"/>
              <a:t>yapılır.Orta</a:t>
            </a:r>
            <a:r>
              <a:rPr lang="tr-TR" sz="6500" i="1" dirty="0" smtClean="0"/>
              <a:t> ve uzun okuyuşlarda </a:t>
            </a:r>
            <a:r>
              <a:rPr lang="tr-TR" sz="6500" i="1" dirty="0" err="1" smtClean="0"/>
              <a:t>yapılmaz.Revm</a:t>
            </a:r>
            <a:r>
              <a:rPr lang="tr-TR" sz="6500" i="1" dirty="0" smtClean="0"/>
              <a:t> </a:t>
            </a:r>
            <a:r>
              <a:rPr lang="tr-TR" sz="6500" i="1" dirty="0" smtClean="0"/>
              <a:t>Meddi </a:t>
            </a:r>
            <a:r>
              <a:rPr lang="tr-TR" sz="6500" i="1" dirty="0" err="1" smtClean="0"/>
              <a:t>Tabıî</a:t>
            </a:r>
            <a:r>
              <a:rPr lang="tr-TR" sz="6500" i="1" dirty="0"/>
              <a:t> </a:t>
            </a:r>
            <a:r>
              <a:rPr lang="tr-TR" sz="6500" i="1" dirty="0" smtClean="0"/>
              <a:t>miktarı yani 1 elif uzatılarak yapılmalıdır.</a:t>
            </a:r>
          </a:p>
          <a:p>
            <a:pPr marL="0" indent="0">
              <a:buNone/>
            </a:pPr>
            <a:endParaRPr lang="tr-TR" sz="6500" i="1" dirty="0"/>
          </a:p>
          <a:p>
            <a:r>
              <a:rPr lang="tr-TR" sz="6500" i="1" dirty="0" err="1" smtClean="0"/>
              <a:t>Revm</a:t>
            </a:r>
            <a:r>
              <a:rPr lang="tr-TR" sz="6500" i="1" dirty="0" smtClean="0"/>
              <a:t> </a:t>
            </a:r>
            <a:r>
              <a:rPr lang="tr-TR" sz="6500" i="1" dirty="0"/>
              <a:t>Meddi </a:t>
            </a:r>
            <a:r>
              <a:rPr lang="tr-TR" sz="6500" i="1" dirty="0" err="1" smtClean="0"/>
              <a:t>Ârız</a:t>
            </a:r>
            <a:r>
              <a:rPr lang="tr-TR" sz="6500" i="1" dirty="0" smtClean="0"/>
              <a:t>  olan yerlerde son hareke esre ve ötre ise yapılır, son hareke üstün ise </a:t>
            </a:r>
            <a:r>
              <a:rPr lang="tr-TR" sz="6500" i="1" dirty="0" err="1" smtClean="0"/>
              <a:t>revm</a:t>
            </a:r>
            <a:r>
              <a:rPr lang="tr-TR" sz="6500" i="1" dirty="0" smtClean="0"/>
              <a:t> </a:t>
            </a:r>
            <a:r>
              <a:rPr lang="tr-TR" sz="6500" i="1" dirty="0" err="1" smtClean="0"/>
              <a:t>yapılmaz.Revm’i</a:t>
            </a:r>
            <a:r>
              <a:rPr lang="tr-TR" sz="6500" i="1" dirty="0" smtClean="0"/>
              <a:t> gözleri görmeyenler işiterek anlayabilirler</a:t>
            </a:r>
            <a:r>
              <a:rPr lang="tr-TR" sz="6500" i="1" dirty="0" smtClean="0"/>
              <a:t>.</a:t>
            </a:r>
          </a:p>
          <a:p>
            <a:pPr marL="0" indent="0">
              <a:buNone/>
            </a:pPr>
            <a:endParaRPr lang="tr-TR" sz="6500" i="1" dirty="0"/>
          </a:p>
          <a:p>
            <a:r>
              <a:rPr lang="tr-TR" sz="6500" i="1" dirty="0" err="1" smtClean="0"/>
              <a:t>Revm’in</a:t>
            </a:r>
            <a:r>
              <a:rPr lang="tr-TR" sz="6500" i="1" dirty="0" smtClean="0"/>
              <a:t> </a:t>
            </a:r>
            <a:r>
              <a:rPr lang="tr-TR" sz="6500" i="1" dirty="0" err="1" smtClean="0"/>
              <a:t>femi</a:t>
            </a:r>
            <a:r>
              <a:rPr lang="tr-TR" sz="6500" i="1" dirty="0" smtClean="0"/>
              <a:t> </a:t>
            </a:r>
            <a:r>
              <a:rPr lang="tr-TR" sz="6500" i="1" dirty="0" err="1" smtClean="0"/>
              <a:t>muhsin</a:t>
            </a:r>
            <a:r>
              <a:rPr lang="tr-TR" sz="6500" i="1" dirty="0" smtClean="0"/>
              <a:t> bir hocadan </a:t>
            </a:r>
            <a:r>
              <a:rPr lang="tr-TR" sz="6500" i="1" dirty="0" err="1" smtClean="0"/>
              <a:t>iştilerek</a:t>
            </a:r>
            <a:r>
              <a:rPr lang="tr-TR" sz="6500" i="1" dirty="0" smtClean="0"/>
              <a:t> öğrenilmesi mümkündür.</a:t>
            </a:r>
          </a:p>
          <a:p>
            <a:endParaRPr lang="tr-TR" sz="6500" i="1" dirty="0"/>
          </a:p>
          <a:p>
            <a:r>
              <a:rPr lang="tr-TR" sz="6200" i="1" dirty="0" smtClean="0"/>
              <a:t>Örnek:</a:t>
            </a:r>
          </a:p>
          <a:p>
            <a:r>
              <a:rPr lang="ar-EG" sz="6200" dirty="0" smtClean="0"/>
              <a:t> اَلرَّحِيمِ</a:t>
            </a:r>
            <a:endParaRPr lang="tr-TR" sz="7400" dirty="0" smtClean="0"/>
          </a:p>
          <a:p>
            <a:pPr marL="0" indent="0">
              <a:buNone/>
            </a:pPr>
            <a:r>
              <a:rPr lang="ar-EG" dirty="0"/>
              <a:t/>
            </a:r>
            <a:br>
              <a:rPr lang="ar-EG" dirty="0"/>
            </a:br>
            <a:r>
              <a:rPr lang="ar-EG" dirty="0"/>
              <a:t/>
            </a:r>
            <a:br>
              <a:rPr lang="ar-EG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84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 lnSpcReduction="20000"/>
          </a:bodyPr>
          <a:lstStyle/>
          <a:p>
            <a:r>
              <a:rPr lang="tr-TR" i="1" dirty="0"/>
              <a:t>Meddi </a:t>
            </a:r>
            <a:r>
              <a:rPr lang="tr-TR" i="1" dirty="0" err="1"/>
              <a:t>Ârız</a:t>
            </a:r>
            <a:r>
              <a:rPr lang="tr-TR" i="1" dirty="0"/>
              <a:t> yapılan kelimenin son harekesi </a:t>
            </a:r>
            <a:r>
              <a:rPr lang="tr-TR" i="1" dirty="0" smtClean="0"/>
              <a:t>ötre(</a:t>
            </a:r>
            <a:r>
              <a:rPr lang="tr-TR" i="1" dirty="0" err="1" smtClean="0"/>
              <a:t>damme</a:t>
            </a:r>
            <a:r>
              <a:rPr lang="tr-TR" i="1" dirty="0" smtClean="0"/>
              <a:t>) </a:t>
            </a:r>
            <a:r>
              <a:rPr lang="tr-TR" i="1" dirty="0"/>
              <a:t>ise </a:t>
            </a:r>
            <a:r>
              <a:rPr lang="tr-TR" i="1" dirty="0" smtClean="0"/>
              <a:t>7  </a:t>
            </a:r>
            <a:r>
              <a:rPr lang="tr-TR" i="1" dirty="0"/>
              <a:t>vecih </a:t>
            </a:r>
            <a:r>
              <a:rPr lang="tr-TR" i="1" dirty="0" smtClean="0"/>
              <a:t>okunabilir.7 vecih demek 7 elif miktarı uzatmak anlamına </a:t>
            </a:r>
            <a:r>
              <a:rPr lang="tr-TR" i="1" dirty="0" err="1" smtClean="0"/>
              <a:t>gelmez.Meddi</a:t>
            </a:r>
            <a:r>
              <a:rPr lang="tr-TR" i="1" dirty="0"/>
              <a:t> </a:t>
            </a:r>
            <a:r>
              <a:rPr lang="tr-TR" i="1" dirty="0" err="1" smtClean="0"/>
              <a:t>Ârız</a:t>
            </a:r>
            <a:r>
              <a:rPr lang="tr-TR" i="1" dirty="0" smtClean="0"/>
              <a:t> en çok 4 elif miktarı uzatılabilir.</a:t>
            </a:r>
          </a:p>
          <a:p>
            <a:r>
              <a:rPr lang="tr-TR" i="1" dirty="0" smtClean="0"/>
              <a:t> Bu </a:t>
            </a:r>
            <a:r>
              <a:rPr lang="tr-TR" i="1" dirty="0"/>
              <a:t>vecihler(okuyuş şekilleri şunlardır</a:t>
            </a:r>
            <a:r>
              <a:rPr lang="tr-TR" i="1" dirty="0" smtClean="0"/>
              <a:t>;</a:t>
            </a:r>
            <a:endParaRPr lang="tr-TR" i="1" dirty="0"/>
          </a:p>
          <a:p>
            <a:r>
              <a:rPr lang="tr-TR" i="1" dirty="0"/>
              <a:t>1.Tûl(uzun </a:t>
            </a:r>
            <a:r>
              <a:rPr lang="tr-TR" i="1" dirty="0" smtClean="0"/>
              <a:t>)</a:t>
            </a:r>
          </a:p>
          <a:p>
            <a:r>
              <a:rPr lang="tr-TR" i="1" dirty="0" smtClean="0"/>
              <a:t>2.Tevassut(orta)</a:t>
            </a:r>
            <a:endParaRPr lang="tr-TR" i="1" dirty="0"/>
          </a:p>
          <a:p>
            <a:r>
              <a:rPr lang="tr-TR" i="1" dirty="0"/>
              <a:t>3.Kasr (kısa</a:t>
            </a:r>
            <a:r>
              <a:rPr lang="tr-TR" i="1" dirty="0" smtClean="0"/>
              <a:t>)</a:t>
            </a:r>
            <a:endParaRPr lang="tr-TR" i="1" dirty="0" smtClean="0"/>
          </a:p>
          <a:p>
            <a:r>
              <a:rPr lang="tr-TR" i="1" dirty="0" smtClean="0"/>
              <a:t>4.</a:t>
            </a:r>
            <a:r>
              <a:rPr lang="tr-TR" i="1" dirty="0"/>
              <a:t> </a:t>
            </a:r>
            <a:r>
              <a:rPr lang="tr-TR" i="1" dirty="0" err="1" smtClean="0"/>
              <a:t>Tûl</a:t>
            </a:r>
            <a:r>
              <a:rPr lang="tr-TR" i="1" dirty="0" smtClean="0"/>
              <a:t> ile </a:t>
            </a:r>
            <a:r>
              <a:rPr lang="tr-TR" i="1" dirty="0" err="1" smtClean="0"/>
              <a:t>işmam</a:t>
            </a:r>
            <a:endParaRPr lang="tr-TR" i="1" dirty="0" smtClean="0"/>
          </a:p>
          <a:p>
            <a:r>
              <a:rPr lang="tr-TR" i="1" dirty="0" smtClean="0"/>
              <a:t>5.</a:t>
            </a:r>
            <a:r>
              <a:rPr lang="tr-TR" i="1" dirty="0"/>
              <a:t> </a:t>
            </a:r>
            <a:r>
              <a:rPr lang="tr-TR" i="1" dirty="0" err="1" smtClean="0"/>
              <a:t>Tevassut</a:t>
            </a:r>
            <a:r>
              <a:rPr lang="tr-TR" i="1" dirty="0" smtClean="0"/>
              <a:t> ile </a:t>
            </a:r>
            <a:r>
              <a:rPr lang="tr-TR" i="1" dirty="0" err="1" smtClean="0"/>
              <a:t>işmam</a:t>
            </a:r>
            <a:endParaRPr lang="tr-TR" i="1" dirty="0" smtClean="0"/>
          </a:p>
          <a:p>
            <a:r>
              <a:rPr lang="tr-TR" i="1" dirty="0" smtClean="0"/>
              <a:t>6.</a:t>
            </a:r>
            <a:r>
              <a:rPr lang="tr-TR" i="1" dirty="0"/>
              <a:t> </a:t>
            </a:r>
            <a:r>
              <a:rPr lang="tr-TR" i="1" dirty="0" err="1"/>
              <a:t>Kasr</a:t>
            </a:r>
            <a:r>
              <a:rPr lang="tr-TR" i="1" dirty="0"/>
              <a:t> </a:t>
            </a:r>
            <a:endParaRPr lang="tr-TR" i="1" dirty="0" smtClean="0"/>
          </a:p>
          <a:p>
            <a:r>
              <a:rPr lang="tr-TR" i="1" dirty="0" smtClean="0"/>
              <a:t>7.Kasr ile </a:t>
            </a:r>
            <a:r>
              <a:rPr lang="tr-TR" i="1" dirty="0" err="1" smtClean="0"/>
              <a:t>revm</a:t>
            </a:r>
            <a:endParaRPr lang="tr-TR" i="1" dirty="0" smtClean="0"/>
          </a:p>
          <a:p>
            <a:r>
              <a:rPr lang="tr-TR" i="1" dirty="0" err="1"/>
              <a:t>Vecih’lerin</a:t>
            </a:r>
            <a:r>
              <a:rPr lang="tr-TR" i="1" dirty="0"/>
              <a:t> herhangi birisi ile okunabilir.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27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tr-TR" b="1" i="1" dirty="0" err="1" smtClean="0"/>
              <a:t>İşmam</a:t>
            </a:r>
            <a:r>
              <a:rPr lang="tr-TR" b="1" i="1" dirty="0" smtClean="0"/>
              <a:t>:</a:t>
            </a:r>
            <a:r>
              <a:rPr lang="tr-TR" i="1" dirty="0" smtClean="0"/>
              <a:t> </a:t>
            </a:r>
            <a:r>
              <a:rPr lang="tr-TR" i="1" dirty="0" err="1" smtClean="0"/>
              <a:t>Sükun’dan</a:t>
            </a:r>
            <a:r>
              <a:rPr lang="tr-TR" i="1" dirty="0" smtClean="0"/>
              <a:t> sonra ötre harekeye işaret etmek için dudakların ileriye doğru </a:t>
            </a:r>
            <a:r>
              <a:rPr lang="tr-TR" i="1" dirty="0" smtClean="0"/>
              <a:t>toplanmasına </a:t>
            </a:r>
            <a:r>
              <a:rPr lang="tr-TR" i="1" dirty="0" err="1" smtClean="0"/>
              <a:t>işmam</a:t>
            </a:r>
            <a:r>
              <a:rPr lang="tr-TR" i="1" dirty="0" smtClean="0"/>
              <a:t> adı verilir.</a:t>
            </a:r>
            <a:endParaRPr lang="tr-TR" i="1" dirty="0"/>
          </a:p>
          <a:p>
            <a:r>
              <a:rPr lang="tr-TR" i="1" dirty="0" err="1"/>
              <a:t>İşmam</a:t>
            </a:r>
            <a:r>
              <a:rPr lang="tr-TR" i="1" dirty="0"/>
              <a:t> gözü gören kulakları işitmeyen kimseler içindir</a:t>
            </a:r>
            <a:r>
              <a:rPr lang="tr-TR" i="1" dirty="0" smtClean="0"/>
              <a:t>.</a:t>
            </a:r>
          </a:p>
          <a:p>
            <a:r>
              <a:rPr lang="tr-TR" i="1" dirty="0" err="1" smtClean="0"/>
              <a:t>İşmam’da</a:t>
            </a:r>
            <a:r>
              <a:rPr lang="tr-TR" i="1" dirty="0" smtClean="0"/>
              <a:t> ses yoktur.</a:t>
            </a:r>
          </a:p>
          <a:p>
            <a:r>
              <a:rPr lang="tr-TR" i="1" dirty="0" err="1" smtClean="0"/>
              <a:t>İşmam</a:t>
            </a:r>
            <a:r>
              <a:rPr lang="tr-TR" i="1" dirty="0" smtClean="0"/>
              <a:t> sadece son hareke ötre olursa yapılır.</a:t>
            </a:r>
          </a:p>
          <a:p>
            <a:r>
              <a:rPr lang="tr-TR" i="1" dirty="0" err="1" smtClean="0"/>
              <a:t>İşmam</a:t>
            </a:r>
            <a:r>
              <a:rPr lang="tr-TR" i="1" dirty="0" smtClean="0"/>
              <a:t> </a:t>
            </a:r>
            <a:r>
              <a:rPr lang="tr-TR" i="1" dirty="0"/>
              <a:t>,</a:t>
            </a:r>
            <a:r>
              <a:rPr lang="tr-TR" i="1" dirty="0" err="1" smtClean="0"/>
              <a:t>Tûl-Tevassut</a:t>
            </a:r>
            <a:r>
              <a:rPr lang="tr-TR" i="1" dirty="0"/>
              <a:t> </a:t>
            </a:r>
            <a:r>
              <a:rPr lang="tr-TR" i="1" dirty="0" smtClean="0"/>
              <a:t>ve </a:t>
            </a:r>
            <a:r>
              <a:rPr lang="tr-TR" i="1" dirty="0" err="1" smtClean="0"/>
              <a:t>Kasr’da</a:t>
            </a:r>
            <a:r>
              <a:rPr lang="tr-TR" i="1" dirty="0" smtClean="0"/>
              <a:t> yapılabilir.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Örnek:</a:t>
            </a:r>
          </a:p>
          <a:p>
            <a:endParaRPr lang="tr-TR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517232"/>
            <a:ext cx="2304256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993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</TotalTime>
  <Words>555</Words>
  <Application>Microsoft Office PowerPoint</Application>
  <PresentationFormat>Ekran Gösterisi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ilyas</cp:lastModifiedBy>
  <cp:revision>20</cp:revision>
  <dcterms:created xsi:type="dcterms:W3CDTF">2021-01-10T13:58:42Z</dcterms:created>
  <dcterms:modified xsi:type="dcterms:W3CDTF">2021-01-10T18:25:55Z</dcterms:modified>
</cp:coreProperties>
</file>