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8" r:id="rId3"/>
    <p:sldMasterId id="2147483693" r:id="rId4"/>
    <p:sldMasterId id="2147483714" r:id="rId5"/>
    <p:sldMasterId id="2147483729" r:id="rId6"/>
    <p:sldMasterId id="2147483741" r:id="rId7"/>
    <p:sldMasterId id="2147483754" r:id="rId8"/>
    <p:sldMasterId id="2147483767" r:id="rId9"/>
  </p:sldMasterIdLst>
  <p:notesMasterIdLst>
    <p:notesMasterId r:id="rId30"/>
  </p:notesMasterIdLst>
  <p:sldIdLst>
    <p:sldId id="256" r:id="rId10"/>
    <p:sldId id="257" r:id="rId11"/>
    <p:sldId id="393" r:id="rId12"/>
    <p:sldId id="259" r:id="rId13"/>
    <p:sldId id="260" r:id="rId14"/>
    <p:sldId id="271" r:id="rId15"/>
    <p:sldId id="262" r:id="rId16"/>
    <p:sldId id="263" r:id="rId17"/>
    <p:sldId id="267" r:id="rId18"/>
    <p:sldId id="268" r:id="rId19"/>
    <p:sldId id="264" r:id="rId20"/>
    <p:sldId id="322" r:id="rId21"/>
    <p:sldId id="392" r:id="rId22"/>
    <p:sldId id="274" r:id="rId23"/>
    <p:sldId id="261" r:id="rId24"/>
    <p:sldId id="317" r:id="rId25"/>
    <p:sldId id="319" r:id="rId26"/>
    <p:sldId id="270" r:id="rId27"/>
    <p:sldId id="275" r:id="rId28"/>
    <p:sldId id="391" r:id="rId29"/>
  </p:sldIdLst>
  <p:sldSz cx="12192000" cy="6858000"/>
  <p:notesSz cx="6858000" cy="9144000"/>
  <p:custDataLst>
    <p:tags r:id="rId31"/>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CE348-FB5B-4C2A-A1DF-62880B616517}" type="datetimeFigureOut">
              <a:rPr lang="tr-TR" smtClean="0"/>
              <a:t>2.01.2025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D939C-1416-470D-8B72-DD18172975D9}" type="slidenum">
              <a:rPr lang="tr-TR" smtClean="0"/>
              <a:t>‹#›</a:t>
            </a:fld>
            <a:endParaRPr lang="tr-TR"/>
          </a:p>
        </p:txBody>
      </p:sp>
    </p:spTree>
    <p:extLst>
      <p:ext uri="{BB962C8B-B14F-4D97-AF65-F5344CB8AC3E}">
        <p14:creationId xmlns:p14="http://schemas.microsoft.com/office/powerpoint/2010/main" val="3231166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FD9EC41-C4E4-480C-A460-27CE145D8CB0}" type="slidenum">
              <a:rPr lang="tr-TR" smtClean="0"/>
              <a:t>1</a:t>
            </a:fld>
            <a:endParaRPr lang="tr-TR"/>
          </a:p>
        </p:txBody>
      </p:sp>
    </p:spTree>
    <p:extLst>
      <p:ext uri="{BB962C8B-B14F-4D97-AF65-F5344CB8AC3E}">
        <p14:creationId xmlns:p14="http://schemas.microsoft.com/office/powerpoint/2010/main" val="4115181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10</a:t>
            </a:fld>
            <a:endParaRPr lang="tr-TR"/>
          </a:p>
        </p:txBody>
      </p:sp>
    </p:spTree>
    <p:extLst>
      <p:ext uri="{BB962C8B-B14F-4D97-AF65-F5344CB8AC3E}">
        <p14:creationId xmlns:p14="http://schemas.microsoft.com/office/powerpoint/2010/main" val="3754071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11</a:t>
            </a:fld>
            <a:endParaRPr lang="tr-TR"/>
          </a:p>
        </p:txBody>
      </p:sp>
    </p:spTree>
    <p:extLst>
      <p:ext uri="{BB962C8B-B14F-4D97-AF65-F5344CB8AC3E}">
        <p14:creationId xmlns:p14="http://schemas.microsoft.com/office/powerpoint/2010/main" val="48415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56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15</a:t>
            </a:fld>
            <a:endParaRPr lang="tr-TR"/>
          </a:p>
        </p:txBody>
      </p:sp>
    </p:spTree>
    <p:extLst>
      <p:ext uri="{BB962C8B-B14F-4D97-AF65-F5344CB8AC3E}">
        <p14:creationId xmlns:p14="http://schemas.microsoft.com/office/powerpoint/2010/main" val="1204845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18</a:t>
            </a:fld>
            <a:endParaRPr lang="tr-TR"/>
          </a:p>
        </p:txBody>
      </p:sp>
    </p:spTree>
    <p:extLst>
      <p:ext uri="{BB962C8B-B14F-4D97-AF65-F5344CB8AC3E}">
        <p14:creationId xmlns:p14="http://schemas.microsoft.com/office/powerpoint/2010/main" val="24509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70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2</a:t>
            </a:fld>
            <a:endParaRPr lang="tr-TR"/>
          </a:p>
        </p:txBody>
      </p:sp>
    </p:spTree>
    <p:extLst>
      <p:ext uri="{BB962C8B-B14F-4D97-AF65-F5344CB8AC3E}">
        <p14:creationId xmlns:p14="http://schemas.microsoft.com/office/powerpoint/2010/main" val="3549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D939C-1416-470D-8B72-DD18172975D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84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4</a:t>
            </a:fld>
            <a:endParaRPr lang="tr-TR"/>
          </a:p>
        </p:txBody>
      </p:sp>
    </p:spTree>
    <p:extLst>
      <p:ext uri="{BB962C8B-B14F-4D97-AF65-F5344CB8AC3E}">
        <p14:creationId xmlns:p14="http://schemas.microsoft.com/office/powerpoint/2010/main" val="96381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5</a:t>
            </a:fld>
            <a:endParaRPr lang="tr-TR"/>
          </a:p>
        </p:txBody>
      </p:sp>
    </p:spTree>
    <p:extLst>
      <p:ext uri="{BB962C8B-B14F-4D97-AF65-F5344CB8AC3E}">
        <p14:creationId xmlns:p14="http://schemas.microsoft.com/office/powerpoint/2010/main" val="189872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6</a:t>
            </a:fld>
            <a:endParaRPr lang="tr-TR"/>
          </a:p>
        </p:txBody>
      </p:sp>
    </p:spTree>
    <p:extLst>
      <p:ext uri="{BB962C8B-B14F-4D97-AF65-F5344CB8AC3E}">
        <p14:creationId xmlns:p14="http://schemas.microsoft.com/office/powerpoint/2010/main" val="2521178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7</a:t>
            </a:fld>
            <a:endParaRPr lang="tr-TR"/>
          </a:p>
        </p:txBody>
      </p:sp>
    </p:spTree>
    <p:extLst>
      <p:ext uri="{BB962C8B-B14F-4D97-AF65-F5344CB8AC3E}">
        <p14:creationId xmlns:p14="http://schemas.microsoft.com/office/powerpoint/2010/main" val="402918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8</a:t>
            </a:fld>
            <a:endParaRPr lang="tr-TR"/>
          </a:p>
        </p:txBody>
      </p:sp>
    </p:spTree>
    <p:extLst>
      <p:ext uri="{BB962C8B-B14F-4D97-AF65-F5344CB8AC3E}">
        <p14:creationId xmlns:p14="http://schemas.microsoft.com/office/powerpoint/2010/main" val="366430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0CD939C-1416-470D-8B72-DD18172975D9}" type="slidenum">
              <a:rPr lang="tr-TR" smtClean="0"/>
              <a:t>9</a:t>
            </a:fld>
            <a:endParaRPr lang="tr-TR"/>
          </a:p>
        </p:txBody>
      </p:sp>
    </p:spTree>
    <p:extLst>
      <p:ext uri="{BB962C8B-B14F-4D97-AF65-F5344CB8AC3E}">
        <p14:creationId xmlns:p14="http://schemas.microsoft.com/office/powerpoint/2010/main" val="304520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350CD043-713A-41E1-BABB-C647AE4DE28D}"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43244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50CD043-713A-41E1-BABB-C647AE4DE28D}"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7698520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94708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54782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8224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6360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3109685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82133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0161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387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594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50CD043-713A-41E1-BABB-C647AE4DE28D}"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2780315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897211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a:t>CLICK TO EDIT</a:t>
            </a:r>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9578D6DB-6798-42D2-B9AD-FC6F1C72FC30}"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1/2/2025</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5EDE275-BE14-4364-AEA2-5F5667C0FD49}"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672462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1/2/2025</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08078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197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1/2/2025</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290320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1/2/2025</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762890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1/2/2025</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946726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1/2/2025</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18298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6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50CD043-713A-41E1-BABB-C647AE4DE28D}"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854202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028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09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362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16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66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574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93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389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641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0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350CD043-713A-41E1-BABB-C647AE4DE28D}"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4288249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15239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85407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008307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860712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815326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3141198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102067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728078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740154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92445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50CD043-713A-41E1-BABB-C647AE4DE28D}" type="datetimeFigureOut">
              <a:rPr lang="tr-TR" smtClean="0"/>
              <a:t>2.01.2025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2823718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263020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83561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91453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66039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0843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497876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847415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572958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4232151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340803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350CD043-713A-41E1-BABB-C647AE4DE28D}" type="datetimeFigureOut">
              <a:rPr lang="tr-TR" smtClean="0"/>
              <a:t>2.01.2025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1442540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46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3828437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19253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10895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935000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4217829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71058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528108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595222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49867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350CD043-713A-41E1-BABB-C647AE4DE28D}" type="datetimeFigureOut">
              <a:rPr lang="tr-TR" smtClean="0"/>
              <a:t>2.01.2025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74976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26275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160953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990847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12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2004202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591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947350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857550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612855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289996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50CD043-713A-41E1-BABB-C647AE4DE28D}" type="datetimeFigureOut">
              <a:rPr lang="tr-TR" smtClean="0"/>
              <a:t>2.01.2025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211824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86362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05294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368758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226971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7C1435-38DE-4ACA-82C8-825D8F6DC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4529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9FCFDD-1F85-45DF-92CA-46248156ADE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7630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8EBA3B-F145-4833-9F8B-900C8FE821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4716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9A2F4-8E66-476D-B207-AC8607D6A99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836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45121-8B16-46FB-AB78-D40F83CBF96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867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D21E65-20EB-464C-BDF4-42C25BFB73D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09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50CD043-713A-41E1-BABB-C647AE4DE28D}" type="datetimeFigureOut">
              <a:rPr lang="tr-TR" smtClean="0"/>
              <a:t>2.01.2025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42493999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314799-51F7-4FEF-8064-AD701F101A2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3291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C3103A-B8C2-45DF-9C3F-278F5EA5636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650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75F768-2E9A-4A98-ABCF-F797DF280E5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5764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21CA3C-8886-4152-BC03-3DB86A80EAC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3254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2EC1E6-50B0-43DB-9FF4-C63643D9212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6668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031617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861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9701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8261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080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50CD043-713A-41E1-BABB-C647AE4DE28D}" type="datetimeFigureOut">
              <a:rPr lang="tr-TR" smtClean="0"/>
              <a:t>2.01.2025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32122703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6392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0327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3917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9368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712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4824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8411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4578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1828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939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CD043-713A-41E1-BABB-C647AE4DE28D}" type="datetimeFigureOut">
              <a:rPr lang="tr-TR" smtClean="0"/>
              <a:t>2.01.2025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1EFE1-2FB6-43BE-B8C4-9245D6A7FE29}" type="slidenum">
              <a:rPr lang="tr-TR" smtClean="0"/>
              <a:t>‹#›</a:t>
            </a:fld>
            <a:endParaRPr lang="tr-TR"/>
          </a:p>
        </p:txBody>
      </p:sp>
    </p:spTree>
    <p:extLst>
      <p:ext uri="{BB962C8B-B14F-4D97-AF65-F5344CB8AC3E}">
        <p14:creationId xmlns:p14="http://schemas.microsoft.com/office/powerpoint/2010/main" val="1381147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0" tIns="60949" rIns="0"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0" tIns="60949" rIns="0" bIns="60949"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1/2/2025</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2256881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2">
                <a:lumMod val="40000"/>
                <a:lumOff val="60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240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72673453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09646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2760444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88DE07-31AC-44D6-8E31-0C13EF9AA65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3653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2016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147299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85.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fscOcAARmQM&amp;t=26s" TargetMode="External"/><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7.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hyperlink" Target="https://wordwall.net/play/13085/491/622" TargetMode="Externa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8.svg"/><Relationship Id="rId3" Type="http://schemas.openxmlformats.org/officeDocument/2006/relationships/notesSlide" Target="../notesSlides/notesSlide16.xml"/><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slideLayout" Target="../slideLayouts/slideLayout104.xml"/><Relationship Id="rId1" Type="http://schemas.openxmlformats.org/officeDocument/2006/relationships/tags" Target="../tags/tag6.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yil34/" TargetMode="External"/><Relationship Id="rId10" Type="http://schemas.openxmlformats.org/officeDocument/2006/relationships/image" Target="../media/image36.svg"/><Relationship Id="rId4" Type="http://schemas.openxmlformats.org/officeDocument/2006/relationships/image" Target="../media/image32.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hyperlink" Target="https://wordwall.net/play/13085/482/50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사각형: 둥근 위쪽 모서리 52">
            <a:extLst>
              <a:ext uri="{FF2B5EF4-FFF2-40B4-BE49-F238E27FC236}">
                <a16:creationId xmlns:a16="http://schemas.microsoft.com/office/drawing/2014/main" id="{71EA2BC2-15EA-4741-80BA-A12B08D7ADA2}"/>
              </a:ext>
            </a:extLst>
          </p:cNvPr>
          <p:cNvSpPr/>
          <p:nvPr/>
        </p:nvSpPr>
        <p:spPr>
          <a:xfrm rot="5400000">
            <a:off x="4251100" y="-3155544"/>
            <a:ext cx="813146" cy="7653525"/>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3" name="그룹 4">
            <a:extLst>
              <a:ext uri="{FF2B5EF4-FFF2-40B4-BE49-F238E27FC236}">
                <a16:creationId xmlns:a16="http://schemas.microsoft.com/office/drawing/2014/main" id="{A08C38DD-7AD2-4BB8-97E4-6D124D5CCECA}"/>
              </a:ext>
            </a:extLst>
          </p:cNvPr>
          <p:cNvGrpSpPr/>
          <p:nvPr/>
        </p:nvGrpSpPr>
        <p:grpSpPr>
          <a:xfrm>
            <a:off x="360157" y="264646"/>
            <a:ext cx="967424" cy="813613"/>
            <a:chOff x="1903751" y="1484784"/>
            <a:chExt cx="967424" cy="813613"/>
          </a:xfrm>
          <a:solidFill>
            <a:schemeClr val="tx2">
              <a:lumMod val="75000"/>
            </a:schemeClr>
          </a:solidFill>
        </p:grpSpPr>
        <p:sp>
          <p:nvSpPr>
            <p:cNvPr id="4" name="사각형: 둥근 위쪽 모서리 1">
              <a:extLst>
                <a:ext uri="{FF2B5EF4-FFF2-40B4-BE49-F238E27FC236}">
                  <a16:creationId xmlns:a16="http://schemas.microsoft.com/office/drawing/2014/main" id="{E3669431-1016-4716-9B58-7235B5B796E7}"/>
                </a:ext>
              </a:extLst>
            </p:cNvPr>
            <p:cNvSpPr/>
            <p:nvPr/>
          </p:nvSpPr>
          <p:spPr>
            <a:xfrm rot="16200000">
              <a:off x="1732555" y="1655980"/>
              <a:ext cx="813146" cy="47075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5" name="직각 삼각형 2">
              <a:extLst>
                <a:ext uri="{FF2B5EF4-FFF2-40B4-BE49-F238E27FC236}">
                  <a16:creationId xmlns:a16="http://schemas.microsoft.com/office/drawing/2014/main" id="{9CEC95B0-A8F3-402A-864C-968DDC5C3E60}"/>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8" name="TextBox 66">
            <a:extLst>
              <a:ext uri="{FF2B5EF4-FFF2-40B4-BE49-F238E27FC236}">
                <a16:creationId xmlns:a16="http://schemas.microsoft.com/office/drawing/2014/main" id="{E29A8360-11B3-4C8E-9152-AB44914165C6}"/>
              </a:ext>
            </a:extLst>
          </p:cNvPr>
          <p:cNvSpPr txBox="1"/>
          <p:nvPr/>
        </p:nvSpPr>
        <p:spPr>
          <a:xfrm>
            <a:off x="385445" y="264301"/>
            <a:ext cx="619291" cy="809468"/>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tr-TR" altLang="ko-KR" sz="4800" b="1" dirty="0">
                <a:solidFill>
                  <a:schemeClr val="bg1"/>
                </a:solidFill>
                <a:latin typeface="Arial" panose="020B0604020202020204" pitchFamily="34" charset="0"/>
                <a:ea typeface="맑은 고딕" panose="020B0503020000020004" pitchFamily="50" charset="-127"/>
                <a:cs typeface="Arial" panose="020B0604020202020204" pitchFamily="34" charset="0"/>
              </a:rPr>
              <a:t>4</a:t>
            </a:r>
            <a:endParaRPr lang="ko-KR" altLang="en-US" sz="4800" b="1"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sp>
        <p:nvSpPr>
          <p:cNvPr id="10" name="Rectangle 236">
            <a:extLst>
              <a:ext uri="{FF2B5EF4-FFF2-40B4-BE49-F238E27FC236}">
                <a16:creationId xmlns:a16="http://schemas.microsoft.com/office/drawing/2014/main" id="{21157787-EC97-4193-A860-71D63AFF48DC}"/>
              </a:ext>
            </a:extLst>
          </p:cNvPr>
          <p:cNvSpPr/>
          <p:nvPr/>
        </p:nvSpPr>
        <p:spPr>
          <a:xfrm rot="5400000">
            <a:off x="8038977" y="527019"/>
            <a:ext cx="813148" cy="318389"/>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54" name="Dikdörtgen 53"/>
          <p:cNvSpPr/>
          <p:nvPr/>
        </p:nvSpPr>
        <p:spPr>
          <a:xfrm>
            <a:off x="1127107" y="345714"/>
            <a:ext cx="7223388" cy="646331"/>
          </a:xfrm>
          <a:prstGeom prst="rect">
            <a:avLst/>
          </a:prstGeom>
        </p:spPr>
        <p:txBody>
          <a:bodyPr wrap="none">
            <a:spAutoFit/>
          </a:bodyPr>
          <a:lstStyle/>
          <a:p>
            <a:r>
              <a:rPr lang="tr-TR" sz="3600" dirty="0"/>
              <a:t>Müminler Yoksulun Hakkını Gözetirler</a:t>
            </a:r>
          </a:p>
        </p:txBody>
      </p:sp>
      <p:sp>
        <p:nvSpPr>
          <p:cNvPr id="42" name="İçerik Yer Tutucusu 2"/>
          <p:cNvSpPr txBox="1">
            <a:spLocks/>
          </p:cNvSpPr>
          <p:nvPr/>
        </p:nvSpPr>
        <p:spPr>
          <a:xfrm>
            <a:off x="446944" y="1568424"/>
            <a:ext cx="5639063" cy="2433950"/>
          </a:xfrm>
          <a:prstGeom prst="rect">
            <a:avLst/>
          </a:prstGeom>
          <a:solidFill>
            <a:schemeClr val="accent1">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None/>
            </a:pPr>
            <a:r>
              <a:rPr lang="tr-TR" dirty="0"/>
              <a:t>“...Müslüman Müslümanın kardeşidir. Ona zulmetmez, onu yardımsız bırakmaz, onu küçük görmez…”</a:t>
            </a:r>
          </a:p>
          <a:p>
            <a:pPr marL="0" indent="0" algn="r">
              <a:buNone/>
            </a:pPr>
            <a:r>
              <a:rPr lang="tr-TR" dirty="0"/>
              <a:t>Hz. Muhammed (sav)</a:t>
            </a:r>
          </a:p>
        </p:txBody>
      </p:sp>
      <p:sp>
        <p:nvSpPr>
          <p:cNvPr id="45" name="İçerik Yer Tutucusu 2"/>
          <p:cNvSpPr txBox="1">
            <a:spLocks/>
          </p:cNvSpPr>
          <p:nvPr/>
        </p:nvSpPr>
        <p:spPr>
          <a:xfrm>
            <a:off x="416963" y="4607201"/>
            <a:ext cx="5669043" cy="1883540"/>
          </a:xfrm>
          <a:prstGeom prst="rect">
            <a:avLst/>
          </a:prstGeom>
          <a:solidFill>
            <a:schemeClr val="accent4">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Wingdings" panose="05000000000000000000" pitchFamily="2" charset="2"/>
              <a:buChar char="Ø"/>
            </a:pPr>
            <a:r>
              <a:rPr lang="tr-TR" sz="3200" dirty="0"/>
              <a:t>Hadise göre bir Müslümanın </a:t>
            </a:r>
            <a:r>
              <a:rPr lang="tr-TR" sz="3200"/>
              <a:t>bir Müslümana </a:t>
            </a:r>
            <a:r>
              <a:rPr lang="tr-TR" sz="3200" dirty="0"/>
              <a:t>karşı görevleri nelerdir?</a:t>
            </a:r>
          </a:p>
        </p:txBody>
      </p:sp>
      <p:pic>
        <p:nvPicPr>
          <p:cNvPr id="7" name="Resim 6"/>
          <p:cNvPicPr>
            <a:picLocks noChangeAspect="1"/>
          </p:cNvPicPr>
          <p:nvPr/>
        </p:nvPicPr>
        <p:blipFill rotWithShape="1">
          <a:blip r:embed="rId4"/>
          <a:srcRect l="11643" t="4766" r="7382" b="-1428"/>
          <a:stretch/>
        </p:blipFill>
        <p:spPr>
          <a:xfrm>
            <a:off x="6490741" y="1454046"/>
            <a:ext cx="5486499" cy="5360991"/>
          </a:xfrm>
          <a:prstGeom prst="rect">
            <a:avLst/>
          </a:prstGeom>
        </p:spPr>
      </p:pic>
    </p:spTree>
    <p:extLst>
      <p:ext uri="{BB962C8B-B14F-4D97-AF65-F5344CB8AC3E}">
        <p14:creationId xmlns:p14="http://schemas.microsoft.com/office/powerpoint/2010/main" val="337968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left)">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582978" y="1471479"/>
            <a:ext cx="2936399"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İnsanı </a:t>
            </a:r>
          </a:p>
        </p:txBody>
      </p:sp>
      <p:cxnSp>
        <p:nvCxnSpPr>
          <p:cNvPr id="3" name="Düz Bağlayıcı 2"/>
          <p:cNvCxnSpPr>
            <a:endCxn id="5" idx="2"/>
          </p:cNvCxnSpPr>
          <p:nvPr/>
        </p:nvCxnSpPr>
        <p:spPr>
          <a:xfrm flipH="1">
            <a:off x="8644928" y="293059"/>
            <a:ext cx="12465" cy="5960257"/>
          </a:xfrm>
          <a:prstGeom prst="line">
            <a:avLst/>
          </a:prstGeom>
          <a:ln w="57150">
            <a:solidFill>
              <a:srgbClr val="F57921"/>
            </a:solidFill>
          </a:ln>
        </p:spPr>
        <p:style>
          <a:lnRef idx="1">
            <a:schemeClr val="accent1"/>
          </a:lnRef>
          <a:fillRef idx="0">
            <a:schemeClr val="accent1"/>
          </a:fillRef>
          <a:effectRef idx="0">
            <a:schemeClr val="accent1"/>
          </a:effectRef>
          <a:fontRef idx="minor">
            <a:schemeClr val="tx1"/>
          </a:fontRef>
        </p:style>
      </p:cxnSp>
      <p:sp>
        <p:nvSpPr>
          <p:cNvPr id="4" name="Dikdörtgen 3"/>
          <p:cNvSpPr/>
          <p:nvPr/>
        </p:nvSpPr>
        <p:spPr>
          <a:xfrm>
            <a:off x="8905250" y="1471479"/>
            <a:ext cx="2828676"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İnsanı</a:t>
            </a:r>
          </a:p>
        </p:txBody>
      </p:sp>
      <p:sp>
        <p:nvSpPr>
          <p:cNvPr id="5" name="Dikdörtgen 4"/>
          <p:cNvSpPr/>
          <p:nvPr/>
        </p:nvSpPr>
        <p:spPr>
          <a:xfrm>
            <a:off x="5329084" y="293059"/>
            <a:ext cx="6631688" cy="5960257"/>
          </a:xfrm>
          <a:prstGeom prst="rect">
            <a:avLst/>
          </a:prstGeom>
          <a:noFill/>
          <a:ln w="38100">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7 Yuvarlatılmış Dikdörtgen"/>
          <p:cNvSpPr/>
          <p:nvPr/>
        </p:nvSpPr>
        <p:spPr>
          <a:xfrm>
            <a:off x="9307511" y="2800215"/>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Cimrilikten</a:t>
            </a:r>
          </a:p>
        </p:txBody>
      </p:sp>
      <p:sp>
        <p:nvSpPr>
          <p:cNvPr id="7" name="15 Yuvarlatılmış Dikdörtgen"/>
          <p:cNvSpPr/>
          <p:nvPr/>
        </p:nvSpPr>
        <p:spPr>
          <a:xfrm>
            <a:off x="9307511" y="2111660"/>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Bencillikten</a:t>
            </a:r>
          </a:p>
        </p:txBody>
      </p:sp>
      <p:sp>
        <p:nvSpPr>
          <p:cNvPr id="8" name="16 Yuvarlatılmış Dikdörtgen"/>
          <p:cNvSpPr/>
          <p:nvPr/>
        </p:nvSpPr>
        <p:spPr>
          <a:xfrm>
            <a:off x="9307511" y="3488770"/>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Kıskançlıktan</a:t>
            </a:r>
          </a:p>
        </p:txBody>
      </p:sp>
      <p:sp>
        <p:nvSpPr>
          <p:cNvPr id="9" name="17 Yuvarlatılmış Dikdörtgen"/>
          <p:cNvSpPr/>
          <p:nvPr/>
        </p:nvSpPr>
        <p:spPr>
          <a:xfrm>
            <a:off x="9307511" y="4177324"/>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Açgözlülükten</a:t>
            </a:r>
          </a:p>
        </p:txBody>
      </p:sp>
      <p:sp>
        <p:nvSpPr>
          <p:cNvPr id="10" name="5 Yuvarlatılmış Dikdörtgen"/>
          <p:cNvSpPr/>
          <p:nvPr/>
        </p:nvSpPr>
        <p:spPr>
          <a:xfrm>
            <a:off x="5974353" y="207450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Sevgiye</a:t>
            </a:r>
            <a:endParaRPr kumimoji="0" lang="tr-TR"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23 Yuvarlatılmış Dikdörtgen"/>
          <p:cNvSpPr/>
          <p:nvPr/>
        </p:nvSpPr>
        <p:spPr>
          <a:xfrm>
            <a:off x="5983948" y="3164721"/>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Merhamete</a:t>
            </a:r>
          </a:p>
        </p:txBody>
      </p:sp>
      <p:sp>
        <p:nvSpPr>
          <p:cNvPr id="12" name="44 Yuvarlatılmış Dikdörtgen"/>
          <p:cNvSpPr/>
          <p:nvPr/>
        </p:nvSpPr>
        <p:spPr>
          <a:xfrm>
            <a:off x="5983948" y="370982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Mutluluğa</a:t>
            </a:r>
          </a:p>
        </p:txBody>
      </p:sp>
      <p:sp>
        <p:nvSpPr>
          <p:cNvPr id="13" name="45 Yuvarlatılmış Dikdörtgen"/>
          <p:cNvSpPr/>
          <p:nvPr/>
        </p:nvSpPr>
        <p:spPr>
          <a:xfrm>
            <a:off x="5976127" y="425493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Yardımseverliğe</a:t>
            </a:r>
          </a:p>
        </p:txBody>
      </p:sp>
      <p:sp>
        <p:nvSpPr>
          <p:cNvPr id="14" name="46 Yuvarlatılmış Dikdörtgen"/>
          <p:cNvSpPr/>
          <p:nvPr/>
        </p:nvSpPr>
        <p:spPr>
          <a:xfrm>
            <a:off x="5991667" y="261961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Cömertliğe</a:t>
            </a:r>
          </a:p>
        </p:txBody>
      </p:sp>
      <p:sp>
        <p:nvSpPr>
          <p:cNvPr id="15" name="Dikdörtgen 14"/>
          <p:cNvSpPr/>
          <p:nvPr/>
        </p:nvSpPr>
        <p:spPr>
          <a:xfrm>
            <a:off x="1056490" y="291917"/>
            <a:ext cx="3886846" cy="5961399"/>
          </a:xfrm>
          <a:prstGeom prst="rect">
            <a:avLst/>
          </a:prstGeom>
          <a:noFill/>
          <a:ln w="38100">
            <a:solidFill>
              <a:srgbClr val="F5792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5 Yuvarlatılmış Dikdörtgen"/>
          <p:cNvSpPr/>
          <p:nvPr/>
        </p:nvSpPr>
        <p:spPr>
          <a:xfrm>
            <a:off x="1788603" y="416293"/>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Sevgiye</a:t>
            </a:r>
          </a:p>
        </p:txBody>
      </p:sp>
      <p:sp>
        <p:nvSpPr>
          <p:cNvPr id="17" name="77 Yuvarlatılmış Dikdörtgen"/>
          <p:cNvSpPr/>
          <p:nvPr/>
        </p:nvSpPr>
        <p:spPr>
          <a:xfrm>
            <a:off x="1788603" y="1592775"/>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Cimrilikten</a:t>
            </a:r>
          </a:p>
        </p:txBody>
      </p:sp>
      <p:sp>
        <p:nvSpPr>
          <p:cNvPr id="18" name="115 Yuvarlatılmış Dikdörtgen"/>
          <p:cNvSpPr/>
          <p:nvPr/>
        </p:nvSpPr>
        <p:spPr>
          <a:xfrm>
            <a:off x="1788603" y="1004534"/>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Bencillikten</a:t>
            </a:r>
          </a:p>
        </p:txBody>
      </p:sp>
      <p:sp>
        <p:nvSpPr>
          <p:cNvPr id="19" name="233"/>
          <p:cNvSpPr/>
          <p:nvPr/>
        </p:nvSpPr>
        <p:spPr>
          <a:xfrm>
            <a:off x="1788603" y="2769257"/>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Merhamete</a:t>
            </a:r>
          </a:p>
        </p:txBody>
      </p:sp>
      <p:sp>
        <p:nvSpPr>
          <p:cNvPr id="20" name="46 Yuvarlatılmış Dikdörtgen"/>
          <p:cNvSpPr/>
          <p:nvPr/>
        </p:nvSpPr>
        <p:spPr>
          <a:xfrm>
            <a:off x="1788603" y="2181016"/>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Cömertliğe</a:t>
            </a:r>
          </a:p>
        </p:txBody>
      </p:sp>
      <p:sp>
        <p:nvSpPr>
          <p:cNvPr id="21" name="66 Yuvarlatılmış Dikdörtgen"/>
          <p:cNvSpPr/>
          <p:nvPr/>
        </p:nvSpPr>
        <p:spPr>
          <a:xfrm>
            <a:off x="1788603" y="3357498"/>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Kıskançlıktan</a:t>
            </a:r>
          </a:p>
        </p:txBody>
      </p:sp>
      <p:sp>
        <p:nvSpPr>
          <p:cNvPr id="22" name="444"/>
          <p:cNvSpPr/>
          <p:nvPr/>
        </p:nvSpPr>
        <p:spPr>
          <a:xfrm>
            <a:off x="1788603" y="3945739"/>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Mutluluğa</a:t>
            </a:r>
          </a:p>
        </p:txBody>
      </p:sp>
      <p:sp>
        <p:nvSpPr>
          <p:cNvPr id="23" name="445 Yuvarlatılmış Dikdörtgen"/>
          <p:cNvSpPr/>
          <p:nvPr/>
        </p:nvSpPr>
        <p:spPr>
          <a:xfrm>
            <a:off x="1788603" y="4533980"/>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Yardımseverliğe</a:t>
            </a:r>
          </a:p>
        </p:txBody>
      </p:sp>
      <p:sp>
        <p:nvSpPr>
          <p:cNvPr id="24" name="18 Yuvarlatılmış Dikdörtgen"/>
          <p:cNvSpPr/>
          <p:nvPr/>
        </p:nvSpPr>
        <p:spPr>
          <a:xfrm>
            <a:off x="1788603" y="5122219"/>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Açgözlülükten</a:t>
            </a:r>
          </a:p>
        </p:txBody>
      </p:sp>
      <p:sp>
        <p:nvSpPr>
          <p:cNvPr id="25" name="Dikdörtgen 24"/>
          <p:cNvSpPr/>
          <p:nvPr/>
        </p:nvSpPr>
        <p:spPr>
          <a:xfrm>
            <a:off x="5582979" y="5670002"/>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Yaklaştırır </a:t>
            </a:r>
          </a:p>
        </p:txBody>
      </p:sp>
      <p:sp>
        <p:nvSpPr>
          <p:cNvPr id="26" name="Sağ Ok 25"/>
          <p:cNvSpPr/>
          <p:nvPr/>
        </p:nvSpPr>
        <p:spPr>
          <a:xfrm rot="16200000">
            <a:off x="6738177" y="4875494"/>
            <a:ext cx="7929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ikdörtgen 26"/>
          <p:cNvSpPr/>
          <p:nvPr/>
        </p:nvSpPr>
        <p:spPr>
          <a:xfrm>
            <a:off x="8905250" y="5660091"/>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Uzaklaştırır</a:t>
            </a:r>
          </a:p>
        </p:txBody>
      </p:sp>
      <p:sp>
        <p:nvSpPr>
          <p:cNvPr id="28" name="Dikdörtgen 27"/>
          <p:cNvSpPr/>
          <p:nvPr/>
        </p:nvSpPr>
        <p:spPr>
          <a:xfrm>
            <a:off x="7465775" y="291885"/>
            <a:ext cx="2358306" cy="813738"/>
          </a:xfrm>
          <a:prstGeom prst="rect">
            <a:avLst/>
          </a:prstGeom>
          <a:solidFill>
            <a:srgbClr val="F68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Paylaşmak</a:t>
            </a:r>
          </a:p>
        </p:txBody>
      </p:sp>
      <p:sp>
        <p:nvSpPr>
          <p:cNvPr id="29" name="Bükülü Ok 28"/>
          <p:cNvSpPr/>
          <p:nvPr/>
        </p:nvSpPr>
        <p:spPr>
          <a:xfrm rot="5400000">
            <a:off x="9961419" y="465306"/>
            <a:ext cx="737407" cy="868680"/>
          </a:xfrm>
          <a:prstGeom prst="bentArrow">
            <a:avLst>
              <a:gd name="adj1" fmla="val 25000"/>
              <a:gd name="adj2" fmla="val 25000"/>
              <a:gd name="adj3" fmla="val 25000"/>
              <a:gd name="adj4" fmla="val 18415"/>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Bükülü Ok 29"/>
          <p:cNvSpPr/>
          <p:nvPr/>
        </p:nvSpPr>
        <p:spPr>
          <a:xfrm rot="5400000" flipV="1">
            <a:off x="6633426" y="498775"/>
            <a:ext cx="737407" cy="801742"/>
          </a:xfrm>
          <a:prstGeom prst="bentArrow">
            <a:avLst>
              <a:gd name="adj1" fmla="val 25000"/>
              <a:gd name="adj2" fmla="val 25000"/>
              <a:gd name="adj3" fmla="val 25000"/>
              <a:gd name="adj4" fmla="val 17082"/>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ağ Ok 30"/>
          <p:cNvSpPr/>
          <p:nvPr/>
        </p:nvSpPr>
        <p:spPr>
          <a:xfrm rot="16200000">
            <a:off x="10016871" y="4832011"/>
            <a:ext cx="8672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utoShape 4" descr="paylaşma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Komut Düğmesi: Geri veya Önceki 33">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Komut Düğmesi: İleri veya Sonraki 34">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Komut Düğmesi: Giriş 35">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ikdörtgen 36"/>
          <p:cNvSpPr/>
          <p:nvPr/>
        </p:nvSpPr>
        <p:spPr>
          <a:xfrm>
            <a:off x="1231311" y="5683269"/>
            <a:ext cx="3537203" cy="798286"/>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chemeClr val="tx1"/>
                </a:solidFill>
                <a:effectLst/>
                <a:uLnTx/>
                <a:uFillTx/>
                <a:latin typeface="Calibri" panose="020F0502020204030204"/>
                <a:ea typeface="+mn-ea"/>
                <a:cs typeface="+mn-cs"/>
              </a:rPr>
              <a:t>kelimeleri yerleştirelim </a:t>
            </a:r>
          </a:p>
        </p:txBody>
      </p:sp>
    </p:spTree>
    <p:extLst>
      <p:ext uri="{BB962C8B-B14F-4D97-AF65-F5344CB8AC3E}">
        <p14:creationId xmlns:p14="http://schemas.microsoft.com/office/powerpoint/2010/main" val="103233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425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475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525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3" name="arrow.wav"/>
                                        </p:tgtEl>
                                      </p:cMediaNode>
                                    </p:audio>
                                  </p:subTnLst>
                                </p:cTn>
                              </p:par>
                              <p:par>
                                <p:cTn id="54" presetID="22" presetClass="exit" presetSubtype="2" fill="hold" grpId="1" nodeType="withEffect">
                                  <p:stCondLst>
                                    <p:cond delay="0"/>
                                  </p:stCondLst>
                                  <p:childTnLst>
                                    <p:animEffect transition="out" filter="wipe(right)">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subTnLst>
                                    <p:audio>
                                      <p:cMediaNode>
                                        <p:cTn display="0" masterRel="sameClick">
                                          <p:stCondLst>
                                            <p:cond evt="begin" delay="0">
                                              <p:tn val="60"/>
                                            </p:cond>
                                          </p:stCondLst>
                                          <p:endCondLst>
                                            <p:cond evt="onStopAudio" delay="0">
                                              <p:tgtEl>
                                                <p:sldTgt/>
                                              </p:tgtEl>
                                            </p:cond>
                                          </p:endCondLst>
                                        </p:cTn>
                                        <p:tgtEl>
                                          <p:sndTgt r:embed="rId3" name="arrow.wav"/>
                                        </p:tgtEl>
                                      </p:cMediaNode>
                                    </p:audio>
                                  </p:subTnLst>
                                </p:cTn>
                              </p:par>
                              <p:par>
                                <p:cTn id="63" presetID="22" presetClass="exit" presetSubtype="2" fill="hold" grpId="1" nodeType="withEffect">
                                  <p:stCondLst>
                                    <p:cond delay="0"/>
                                  </p:stCondLst>
                                  <p:childTnLst>
                                    <p:animEffect transition="out" filter="wipe(right)">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subTnLst>
                                    <p:audio>
                                      <p:cMediaNode>
                                        <p:cTn display="0" masterRel="sameClick">
                                          <p:stCondLst>
                                            <p:cond evt="begin" delay="0">
                                              <p:tn val="69"/>
                                            </p:cond>
                                          </p:stCondLst>
                                          <p:endCondLst>
                                            <p:cond evt="onStopAudio" delay="0">
                                              <p:tgtEl>
                                                <p:sldTgt/>
                                              </p:tgtEl>
                                            </p:cond>
                                          </p:endCondLst>
                                        </p:cTn>
                                        <p:tgtEl>
                                          <p:sndTgt r:embed="rId3" name="arrow.wav"/>
                                        </p:tgtEl>
                                      </p:cMediaNode>
                                    </p:audio>
                                  </p:subTnLst>
                                </p:cTn>
                              </p:par>
                              <p:par>
                                <p:cTn id="72" presetID="22" presetClass="exit" presetSubtype="2" fill="hold" grpId="1" nodeType="withEffect">
                                  <p:stCondLst>
                                    <p:cond delay="0"/>
                                  </p:stCondLst>
                                  <p:childTnLst>
                                    <p:animEffect transition="out" filter="wipe(right)">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left)">
                                      <p:cBhvr>
                                        <p:cTn id="80" dur="500"/>
                                        <p:tgtEl>
                                          <p:spTgt spid="12"/>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par>
                                <p:cTn id="81" presetID="22" presetClass="exit" presetSubtype="2" fill="hold" grpId="1" nodeType="withEffect">
                                  <p:stCondLst>
                                    <p:cond delay="0"/>
                                  </p:stCondLst>
                                  <p:childTnLst>
                                    <p:animEffect transition="out" filter="wipe(right)">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4" restart="whenNotActive" fill="hold" evtFilter="cancelBubble" nodeType="interactiveSeq">
                <p:stCondLst>
                  <p:cond evt="onClick" delay="0">
                    <p:tgtEl>
                      <p:spTgt spid="23"/>
                    </p:tgtEl>
                  </p:cond>
                </p:stCondLst>
                <p:endSync evt="end" delay="0">
                  <p:rtn val="all"/>
                </p:endSync>
                <p:childTnLst>
                  <p:par>
                    <p:cTn id="85" fill="hold">
                      <p:stCondLst>
                        <p:cond delay="0"/>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wipe(left)">
                                      <p:cBhvr>
                                        <p:cTn id="89" dur="500"/>
                                        <p:tgtEl>
                                          <p:spTgt spid="13"/>
                                        </p:tgtEl>
                                      </p:cBhvr>
                                    </p:animEffect>
                                  </p:childTnLst>
                                  <p:subTnLst>
                                    <p:audio>
                                      <p:cMediaNode>
                                        <p:cTn display="0" masterRel="sameClick">
                                          <p:stCondLst>
                                            <p:cond evt="begin" delay="0">
                                              <p:tn val="87"/>
                                            </p:cond>
                                          </p:stCondLst>
                                          <p:endCondLst>
                                            <p:cond evt="onStopAudio" delay="0">
                                              <p:tgtEl>
                                                <p:sldTgt/>
                                              </p:tgtEl>
                                            </p:cond>
                                          </p:endCondLst>
                                        </p:cTn>
                                        <p:tgtEl>
                                          <p:sndTgt r:embed="rId3" name="arrow.wav"/>
                                        </p:tgtEl>
                                      </p:cMediaNode>
                                    </p:audio>
                                  </p:subTnLst>
                                </p:cTn>
                              </p:par>
                              <p:par>
                                <p:cTn id="90" presetID="22" presetClass="exit" presetSubtype="2" fill="hold" grpId="1" nodeType="withEffect">
                                  <p:stCondLst>
                                    <p:cond delay="0"/>
                                  </p:stCondLst>
                                  <p:childTnLst>
                                    <p:animEffect transition="out" filter="wipe(right)">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wipe(left)">
                                      <p:cBhvr>
                                        <p:cTn id="98" dur="500"/>
                                        <p:tgtEl>
                                          <p:spTgt spid="7"/>
                                        </p:tgtEl>
                                      </p:cBhvr>
                                    </p:animEffect>
                                  </p:childTnLst>
                                  <p:subTnLst>
                                    <p:audio>
                                      <p:cMediaNode>
                                        <p:cTn display="0" masterRel="sameClick">
                                          <p:stCondLst>
                                            <p:cond evt="begin" delay="0">
                                              <p:tn val="96"/>
                                            </p:cond>
                                          </p:stCondLst>
                                          <p:endCondLst>
                                            <p:cond evt="onStopAudio" delay="0">
                                              <p:tgtEl>
                                                <p:sldTgt/>
                                              </p:tgtEl>
                                            </p:cond>
                                          </p:endCondLst>
                                        </p:cTn>
                                        <p:tgtEl>
                                          <p:sndTgt r:embed="rId3" name="arrow.wav"/>
                                        </p:tgtEl>
                                      </p:cMediaNode>
                                    </p:audio>
                                  </p:subTnLst>
                                </p:cTn>
                              </p:par>
                              <p:par>
                                <p:cTn id="99" presetID="22" presetClass="exit" presetSubtype="2" fill="hold" grpId="1" nodeType="withEffect">
                                  <p:stCondLst>
                                    <p:cond delay="0"/>
                                  </p:stCondLst>
                                  <p:childTnLst>
                                    <p:animEffect transition="out" filter="wipe(right)">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2" restart="whenNotActive" fill="hold" evtFilter="cancelBubble" nodeType="interactiveSeq">
                <p:stCondLst>
                  <p:cond evt="onClick" delay="0">
                    <p:tgtEl>
                      <p:spTgt spid="17"/>
                    </p:tgtEl>
                  </p:cond>
                </p:stCondLst>
                <p:endSync evt="end" delay="0">
                  <p:rtn val="all"/>
                </p:endSync>
                <p:childTnLst>
                  <p:par>
                    <p:cTn id="103" fill="hold">
                      <p:stCondLst>
                        <p:cond delay="0"/>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6"/>
                                        </p:tgtEl>
                                        <p:attrNameLst>
                                          <p:attrName>style.visibility</p:attrName>
                                        </p:attrNameLst>
                                      </p:cBhvr>
                                      <p:to>
                                        <p:strVal val="visible"/>
                                      </p:to>
                                    </p:set>
                                    <p:animEffect transition="in" filter="wipe(left)">
                                      <p:cBhvr>
                                        <p:cTn id="107" dur="500"/>
                                        <p:tgtEl>
                                          <p:spTgt spid="6"/>
                                        </p:tgtEl>
                                      </p:cBhvr>
                                    </p:animEffect>
                                  </p:childTnLst>
                                  <p:subTnLst>
                                    <p:audio>
                                      <p:cMediaNode>
                                        <p:cTn display="0" masterRel="sameClick">
                                          <p:stCondLst>
                                            <p:cond evt="begin" delay="0">
                                              <p:tn val="105"/>
                                            </p:cond>
                                          </p:stCondLst>
                                          <p:endCondLst>
                                            <p:cond evt="onStopAudio" delay="0">
                                              <p:tgtEl>
                                                <p:sldTgt/>
                                              </p:tgtEl>
                                            </p:cond>
                                          </p:endCondLst>
                                        </p:cTn>
                                        <p:tgtEl>
                                          <p:sndTgt r:embed="rId3" name="arrow.wav"/>
                                        </p:tgtEl>
                                      </p:cMediaNode>
                                    </p:audio>
                                  </p:subTnLst>
                                </p:cTn>
                              </p:par>
                              <p:par>
                                <p:cTn id="108" presetID="22" presetClass="exit" presetSubtype="2" fill="hold" grpId="1" nodeType="withEffect">
                                  <p:stCondLst>
                                    <p:cond delay="0"/>
                                  </p:stCondLst>
                                  <p:childTnLst>
                                    <p:animEffect transition="out" filter="wipe(right)">
                                      <p:cBhvr>
                                        <p:cTn id="109" dur="500"/>
                                        <p:tgtEl>
                                          <p:spTgt spid="17"/>
                                        </p:tgtEl>
                                      </p:cBhvr>
                                    </p:animEffect>
                                    <p:set>
                                      <p:cBhvr>
                                        <p:cTn id="11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1" restart="whenNotActive" fill="hold" evtFilter="cancelBubble" nodeType="interactiveSeq">
                <p:stCondLst>
                  <p:cond evt="onClick" delay="0">
                    <p:tgtEl>
                      <p:spTgt spid="24"/>
                    </p:tgtEl>
                  </p:cond>
                </p:stCondLst>
                <p:endSync evt="end" delay="0">
                  <p:rtn val="all"/>
                </p:endSync>
                <p:childTnLst>
                  <p:par>
                    <p:cTn id="112" fill="hold">
                      <p:stCondLst>
                        <p:cond delay="0"/>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wipe(left)">
                                      <p:cBhvr>
                                        <p:cTn id="116" dur="500"/>
                                        <p:tgtEl>
                                          <p:spTgt spid="9"/>
                                        </p:tgtEl>
                                      </p:cBhvr>
                                    </p:animEffect>
                                  </p:childTnLst>
                                  <p:subTnLst>
                                    <p:audio>
                                      <p:cMediaNode>
                                        <p:cTn display="0" masterRel="sameClick">
                                          <p:stCondLst>
                                            <p:cond evt="begin" delay="0">
                                              <p:tn val="114"/>
                                            </p:cond>
                                          </p:stCondLst>
                                          <p:endCondLst>
                                            <p:cond evt="onStopAudio" delay="0">
                                              <p:tgtEl>
                                                <p:sldTgt/>
                                              </p:tgtEl>
                                            </p:cond>
                                          </p:endCondLst>
                                        </p:cTn>
                                        <p:tgtEl>
                                          <p:sndTgt r:embed="rId3" name="arrow.wav"/>
                                        </p:tgtEl>
                                      </p:cMediaNode>
                                    </p:audio>
                                  </p:subTnLst>
                                </p:cTn>
                              </p:par>
                            </p:childTnLst>
                          </p:cTn>
                        </p:par>
                        <p:par>
                          <p:cTn id="117" fill="hold">
                            <p:stCondLst>
                              <p:cond delay="500"/>
                            </p:stCondLst>
                            <p:childTnLst>
                              <p:par>
                                <p:cTn id="118" presetID="22" presetClass="exit" presetSubtype="2" fill="hold" grpId="1" nodeType="afterEffect">
                                  <p:stCondLst>
                                    <p:cond delay="0"/>
                                  </p:stCondLst>
                                  <p:childTnLst>
                                    <p:animEffect transition="out" filter="wipe(right)">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1" restart="whenNotActive" fill="hold" evtFilter="cancelBubble" nodeType="interactiveSeq">
                <p:stCondLst>
                  <p:cond evt="onClick" delay="0">
                    <p:tgtEl>
                      <p:spTgt spid="21"/>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wipe(left)">
                                      <p:cBhvr>
                                        <p:cTn id="126" dur="500"/>
                                        <p:tgtEl>
                                          <p:spTgt spid="8"/>
                                        </p:tgtEl>
                                      </p:cBhvr>
                                    </p:animEffect>
                                  </p:childTnLst>
                                  <p:subTnLst>
                                    <p:audio>
                                      <p:cMediaNode>
                                        <p:cTn display="0" masterRel="sameClick">
                                          <p:stCondLst>
                                            <p:cond evt="begin" delay="0">
                                              <p:tn val="124"/>
                                            </p:cond>
                                          </p:stCondLst>
                                          <p:endCondLst>
                                            <p:cond evt="onStopAudio" delay="0">
                                              <p:tgtEl>
                                                <p:sldTgt/>
                                              </p:tgtEl>
                                            </p:cond>
                                          </p:endCondLst>
                                        </p:cTn>
                                        <p:tgtEl>
                                          <p:sndTgt r:embed="rId3" name="arrow.wav"/>
                                        </p:tgtEl>
                                      </p:cMediaNode>
                                    </p:audio>
                                  </p:subTnLst>
                                </p:cTn>
                              </p:par>
                            </p:childTnLst>
                          </p:cTn>
                        </p:par>
                        <p:par>
                          <p:cTn id="127" fill="hold">
                            <p:stCondLst>
                              <p:cond delay="500"/>
                            </p:stCondLst>
                            <p:childTnLst>
                              <p:par>
                                <p:cTn id="128" presetID="22" presetClass="exit" presetSubtype="2" fill="hold" grpId="1" nodeType="afterEffect">
                                  <p:stCondLst>
                                    <p:cond delay="0"/>
                                  </p:stCondLst>
                                  <p:childTnLst>
                                    <p:animEffect transition="out" filter="wipe(right)">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61333" y="112817"/>
            <a:ext cx="4858933" cy="6559865"/>
          </a:xfrm>
          <a:prstGeom prst="rect">
            <a:avLst/>
          </a:prstGeom>
        </p:spPr>
      </p:pic>
      <p:sp>
        <p:nvSpPr>
          <p:cNvPr id="3" name="İçerik Yer Tutucusu 2"/>
          <p:cNvSpPr txBox="1">
            <a:spLocks/>
          </p:cNvSpPr>
          <p:nvPr/>
        </p:nvSpPr>
        <p:spPr>
          <a:xfrm>
            <a:off x="5234152" y="112818"/>
            <a:ext cx="6698018" cy="4609084"/>
          </a:xfrm>
          <a:prstGeom prst="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Font typeface="Arial" panose="020B0604020202020204" pitchFamily="34" charset="0"/>
              <a:buNone/>
            </a:pPr>
            <a:r>
              <a:rPr lang="tr-TR" sz="3000" dirty="0"/>
              <a:t>"Müslüman Müslümanın kardeşidir. Ona zulmetmez. Onu düşman eline bırakmaz. Her kim Müslüman kardeşinin bir ihtiyacını giderirse Allah da onun ihtiyacını giderir. Her kim bir Müslümanın bir sıkıntısını giderirse Allah da onun kıyamet sıkıntılarından bir sıkıntısını giderir. Her kim dünyada, bir Müslümanın (ayıbını) örterse Allah da kıyamet günü onun (ayıbını) örter.»</a:t>
            </a:r>
          </a:p>
        </p:txBody>
      </p:sp>
      <p:sp>
        <p:nvSpPr>
          <p:cNvPr id="4" name="Yuvarlatılmış Dikdörtgen 3"/>
          <p:cNvSpPr/>
          <p:nvPr/>
        </p:nvSpPr>
        <p:spPr>
          <a:xfrm>
            <a:off x="6351178" y="4459360"/>
            <a:ext cx="4897820" cy="5842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tx1"/>
                </a:solidFill>
              </a:rPr>
              <a:t>Hz. Muhammed (</a:t>
            </a:r>
            <a:r>
              <a:rPr lang="tr-TR" sz="2000" dirty="0" err="1">
                <a:solidFill>
                  <a:schemeClr val="tx1"/>
                </a:solidFill>
              </a:rPr>
              <a:t>sallallahu</a:t>
            </a:r>
            <a:r>
              <a:rPr lang="tr-TR" sz="2000" dirty="0">
                <a:solidFill>
                  <a:schemeClr val="tx1"/>
                </a:solidFill>
              </a:rPr>
              <a:t> aleyhi ve </a:t>
            </a:r>
            <a:r>
              <a:rPr lang="tr-TR" sz="2000" dirty="0" err="1">
                <a:solidFill>
                  <a:schemeClr val="tx1"/>
                </a:solidFill>
              </a:rPr>
              <a:t>sellem</a:t>
            </a:r>
            <a:r>
              <a:rPr lang="tr-TR" sz="2000" dirty="0">
                <a:solidFill>
                  <a:schemeClr val="tx1"/>
                </a:solidFill>
              </a:rPr>
              <a:t>)</a:t>
            </a:r>
          </a:p>
        </p:txBody>
      </p:sp>
      <p:sp>
        <p:nvSpPr>
          <p:cNvPr id="5" name="Unvan 1"/>
          <p:cNvSpPr txBox="1">
            <a:spLocks/>
          </p:cNvSpPr>
          <p:nvPr/>
        </p:nvSpPr>
        <p:spPr>
          <a:xfrm>
            <a:off x="5234151" y="5381468"/>
            <a:ext cx="6742989" cy="1291213"/>
          </a:xfrm>
          <a:prstGeom prst="rect">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457200" indent="-457200" algn="just">
              <a:buFont typeface="Wingdings" panose="05000000000000000000" pitchFamily="2" charset="2"/>
              <a:buChar char="Ø"/>
            </a:pPr>
            <a:r>
              <a:rPr lang="tr-TR" sz="2800" dirty="0"/>
              <a:t>Peygamberimizin bu sözüne göre bir Müslümanın diğer Müslümanlara karşı ne gibi görevleri vardır?</a:t>
            </a:r>
          </a:p>
        </p:txBody>
      </p:sp>
    </p:spTree>
    <p:extLst>
      <p:ext uri="{BB962C8B-B14F-4D97-AF65-F5344CB8AC3E}">
        <p14:creationId xmlns:p14="http://schemas.microsoft.com/office/powerpoint/2010/main" val="12082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91;p25"/>
          <p:cNvGraphicFramePr/>
          <p:nvPr/>
        </p:nvGraphicFramePr>
        <p:xfrm>
          <a:off x="144380" y="846219"/>
          <a:ext cx="11855115" cy="5698962"/>
        </p:xfrm>
        <a:graphic>
          <a:graphicData uri="http://schemas.openxmlformats.org/drawingml/2006/table">
            <a:tbl>
              <a:tblPr>
                <a:noFill/>
              </a:tblPr>
              <a:tblGrid>
                <a:gridCol w="739939">
                  <a:extLst>
                    <a:ext uri="{9D8B030D-6E8A-4147-A177-3AD203B41FA5}">
                      <a16:colId xmlns:a16="http://schemas.microsoft.com/office/drawing/2014/main" val="20000"/>
                    </a:ext>
                  </a:extLst>
                </a:gridCol>
                <a:gridCol w="11115176">
                  <a:extLst>
                    <a:ext uri="{9D8B030D-6E8A-4147-A177-3AD203B41FA5}">
                      <a16:colId xmlns:a16="http://schemas.microsoft.com/office/drawing/2014/main" val="20002"/>
                    </a:ext>
                  </a:extLst>
                </a:gridCol>
              </a:tblGrid>
              <a:tr h="81414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endParaRPr lang="tr-TR" sz="2400" dirty="0">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81414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endParaRPr sz="2400" b="0" i="0" dirty="0">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1"/>
                  </a:ext>
                </a:extLst>
              </a:tr>
              <a:tr h="678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678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3"/>
                  </a:ext>
                </a:extLst>
              </a:tr>
              <a:tr h="678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678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5"/>
                  </a:ext>
                </a:extLst>
              </a:tr>
              <a:tr h="678446">
                <a:tc>
                  <a:txBody>
                    <a:body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879436466"/>
                  </a:ext>
                </a:extLst>
              </a:tr>
              <a:tr h="678446">
                <a:tc>
                  <a:txBody>
                    <a:body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3690259686"/>
                  </a:ext>
                </a:extLst>
              </a:tr>
            </a:tbl>
          </a:graphicData>
        </a:graphic>
      </p:graphicFrame>
      <p:sp>
        <p:nvSpPr>
          <p:cNvPr id="11" name="Google Shape;798;p25"/>
          <p:cNvSpPr txBox="1">
            <a:spLocks/>
          </p:cNvSpPr>
          <p:nvPr/>
        </p:nvSpPr>
        <p:spPr>
          <a:xfrm>
            <a:off x="1163053" y="176463"/>
            <a:ext cx="9585158" cy="5639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9pPr>
          </a:lstStyle>
          <a:p>
            <a:pPr marL="0" marR="0" lvl="0" indent="0" algn="ctr" defTabSz="914400" rtl="0" eaLnBrk="1" fontAlgn="auto" latinLnBrk="0" hangingPunct="1">
              <a:lnSpc>
                <a:spcPct val="100000"/>
              </a:lnSpc>
              <a:spcBef>
                <a:spcPts val="0"/>
              </a:spcBef>
              <a:spcAft>
                <a:spcPts val="0"/>
              </a:spcAft>
              <a:buClr>
                <a:srgbClr val="000000"/>
              </a:buClr>
              <a:buSzPts val="2800"/>
              <a:buFont typeface="Fira Sans Extra Condensed"/>
              <a:buNone/>
              <a:tabLst/>
              <a:defRPr/>
            </a:pPr>
            <a:r>
              <a:rPr kumimoji="0" lang="tr-TR" sz="3200" b="1" i="0" u="none" strike="noStrike" kern="0" cap="none" spc="0" normalizeH="0" baseline="0" noProof="0" dirty="0">
                <a:ln>
                  <a:noFill/>
                </a:ln>
                <a:solidFill>
                  <a:srgbClr val="000000"/>
                </a:solidFill>
                <a:effectLst/>
                <a:uLnTx/>
                <a:uFillTx/>
                <a:latin typeface="Calibri" panose="020F0502020204030204"/>
                <a:sym typeface="Fira Sans Extra Condensed"/>
              </a:rPr>
              <a:t>Karışık verilen cümleleri uygun bir şekilde düzeltelim. </a:t>
            </a:r>
          </a:p>
        </p:txBody>
      </p:sp>
      <p:sp>
        <p:nvSpPr>
          <p:cNvPr id="43" name="Google Shape;830;p25"/>
          <p:cNvSpPr/>
          <p:nvPr/>
        </p:nvSpPr>
        <p:spPr>
          <a:xfrm>
            <a:off x="206909" y="995497"/>
            <a:ext cx="504000" cy="504000"/>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31;p25"/>
          <p:cNvSpPr/>
          <p:nvPr/>
        </p:nvSpPr>
        <p:spPr>
          <a:xfrm>
            <a:off x="206909" y="1780013"/>
            <a:ext cx="504000" cy="504000"/>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Dikdörtgen 48"/>
          <p:cNvSpPr/>
          <p:nvPr/>
        </p:nvSpPr>
        <p:spPr>
          <a:xfrm>
            <a:off x="938463" y="1784502"/>
            <a:ext cx="9417130" cy="523220"/>
          </a:xfrm>
          <a:prstGeom prst="rect">
            <a:avLst/>
          </a:prstGeom>
        </p:spPr>
        <p:txBody>
          <a:bodyPr wrap="non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Paylaşmak ve yardımlaşmak sevap kazandıran bir davranıştır.</a:t>
            </a:r>
          </a:p>
        </p:txBody>
      </p:sp>
      <p:sp>
        <p:nvSpPr>
          <p:cNvPr id="50" name="Dikdörtgen 49"/>
          <p:cNvSpPr/>
          <p:nvPr/>
        </p:nvSpPr>
        <p:spPr>
          <a:xfrm>
            <a:off x="938463" y="966355"/>
            <a:ext cx="9525365" cy="523220"/>
          </a:xfrm>
          <a:prstGeom prst="rect">
            <a:avLst/>
          </a:prstGeom>
        </p:spPr>
        <p:txBody>
          <a:bodyPr wrap="non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Sevap  ve bir davranıştır yardımlaşmak kazandıran Paylaşmak</a:t>
            </a:r>
          </a:p>
        </p:txBody>
      </p:sp>
      <p:sp>
        <p:nvSpPr>
          <p:cNvPr id="51" name="Dikdörtgen 50"/>
          <p:cNvSpPr/>
          <p:nvPr/>
        </p:nvSpPr>
        <p:spPr>
          <a:xfrm>
            <a:off x="938463" y="3260377"/>
            <a:ext cx="7642028" cy="523220"/>
          </a:xfrm>
          <a:prstGeom prst="rect">
            <a:avLst/>
          </a:prstGeom>
        </p:spPr>
        <p:txBody>
          <a:bodyPr wrap="non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Yardımlaşma insan için vazgeçilmez bir ihtiyaçtır.</a:t>
            </a:r>
          </a:p>
        </p:txBody>
      </p:sp>
      <p:sp>
        <p:nvSpPr>
          <p:cNvPr id="52" name="Dikdörtgen 51"/>
          <p:cNvSpPr/>
          <p:nvPr/>
        </p:nvSpPr>
        <p:spPr>
          <a:xfrm>
            <a:off x="938463" y="2530461"/>
            <a:ext cx="9475845" cy="523220"/>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vazgeçilmez insan ihtiyaçtır   Yardımlaşma için bir</a:t>
            </a:r>
          </a:p>
        </p:txBody>
      </p:sp>
      <p:sp>
        <p:nvSpPr>
          <p:cNvPr id="53" name="Dikdörtgen 52"/>
          <p:cNvSpPr/>
          <p:nvPr/>
        </p:nvSpPr>
        <p:spPr>
          <a:xfrm>
            <a:off x="938463" y="4613792"/>
            <a:ext cx="10507579" cy="52322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Hepimiz bazen tek başımıza çözemeyeceğimiz sorunlarla karşılaşırız.</a:t>
            </a:r>
          </a:p>
        </p:txBody>
      </p:sp>
      <p:sp>
        <p:nvSpPr>
          <p:cNvPr id="59" name="Dikdörtgen 58"/>
          <p:cNvSpPr/>
          <p:nvPr/>
        </p:nvSpPr>
        <p:spPr>
          <a:xfrm>
            <a:off x="938463" y="3932002"/>
            <a:ext cx="10507579" cy="523220"/>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sorunlarla başımıza Hepimiz çözemeyeceğimiz karşılaşırız bazen tek</a:t>
            </a:r>
          </a:p>
        </p:txBody>
      </p:sp>
      <p:sp>
        <p:nvSpPr>
          <p:cNvPr id="60" name="Dikdörtgen 59"/>
          <p:cNvSpPr/>
          <p:nvPr/>
        </p:nvSpPr>
        <p:spPr>
          <a:xfrm>
            <a:off x="938463" y="5293440"/>
            <a:ext cx="10988843"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her Müslümanda olması Paylaşma ve özelliktir  yardımlaşma gereken bir</a:t>
            </a:r>
          </a:p>
        </p:txBody>
      </p:sp>
      <p:sp>
        <p:nvSpPr>
          <p:cNvPr id="61" name="Dikdörtgen 60"/>
          <p:cNvSpPr/>
          <p:nvPr/>
        </p:nvSpPr>
        <p:spPr>
          <a:xfrm>
            <a:off x="938463" y="5973088"/>
            <a:ext cx="11157285" cy="52322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Paylaşma ve yardımlaşma her Müslümanda olması gereken bir özelliktir. </a:t>
            </a:r>
          </a:p>
        </p:txBody>
      </p:sp>
      <p:sp>
        <p:nvSpPr>
          <p:cNvPr id="62" name="Google Shape;830;p25"/>
          <p:cNvSpPr/>
          <p:nvPr/>
        </p:nvSpPr>
        <p:spPr>
          <a:xfrm>
            <a:off x="206909" y="2559215"/>
            <a:ext cx="504000" cy="504000"/>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31;p25"/>
          <p:cNvSpPr/>
          <p:nvPr/>
        </p:nvSpPr>
        <p:spPr>
          <a:xfrm>
            <a:off x="206909" y="3231437"/>
            <a:ext cx="504000" cy="504000"/>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30;p25"/>
          <p:cNvSpPr/>
          <p:nvPr/>
        </p:nvSpPr>
        <p:spPr>
          <a:xfrm>
            <a:off x="206909" y="3946470"/>
            <a:ext cx="504000" cy="504000"/>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31;p25"/>
          <p:cNvSpPr/>
          <p:nvPr/>
        </p:nvSpPr>
        <p:spPr>
          <a:xfrm>
            <a:off x="206909" y="5909697"/>
            <a:ext cx="504000" cy="504000"/>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30;p25"/>
          <p:cNvSpPr/>
          <p:nvPr/>
        </p:nvSpPr>
        <p:spPr>
          <a:xfrm>
            <a:off x="206909" y="5285598"/>
            <a:ext cx="504000" cy="504000"/>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31;p25"/>
          <p:cNvSpPr/>
          <p:nvPr/>
        </p:nvSpPr>
        <p:spPr>
          <a:xfrm>
            <a:off x="206909" y="4570565"/>
            <a:ext cx="504000" cy="504000"/>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354366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0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1000"/>
                                        <p:tgtEl>
                                          <p:spTgt spid="51"/>
                                        </p:tgtEl>
                                      </p:cBhvr>
                                    </p:animEffect>
                                  </p:childTnLst>
                                  <p:subTnLst>
                                    <p:audio>
                                      <p:cMediaNode>
                                        <p:cTn display="0" masterRel="sameClick">
                                          <p:stCondLst>
                                            <p:cond evt="begin" delay="0">
                                              <p:tn val="10"/>
                                            </p:cond>
                                          </p:stCondLst>
                                          <p:endCondLst>
                                            <p:cond evt="onStopAudio" delay="0">
                                              <p:tgtEl>
                                                <p:sldTgt/>
                                              </p:tgtEl>
                                            </p:cond>
                                          </p:endCondLst>
                                        </p:cTn>
                                        <p:tgtEl>
                                          <p:sndTgt r:embed="rId3" name="Doğru Cevap.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1000"/>
                                        <p:tgtEl>
                                          <p:spTgt spid="53"/>
                                        </p:tgtEl>
                                      </p:cBhvr>
                                    </p:animEffect>
                                  </p:childTnLst>
                                  <p:subTnLst>
                                    <p:audio>
                                      <p:cMediaNode>
                                        <p:cTn display="0" masterRel="sameClick">
                                          <p:stCondLst>
                                            <p:cond evt="begin" delay="0">
                                              <p:tn val="15"/>
                                            </p:cond>
                                          </p:stCondLst>
                                          <p:endCondLst>
                                            <p:cond evt="onStopAudio" delay="0">
                                              <p:tgtEl>
                                                <p:sldTgt/>
                                              </p:tgtEl>
                                            </p:cond>
                                          </p:endCondLst>
                                        </p:cTn>
                                        <p:tgtEl>
                                          <p:sndTgt r:embed="rId3" name="Doğru Cevap.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left)">
                                      <p:cBhvr>
                                        <p:cTn id="22" dur="1000"/>
                                        <p:tgtEl>
                                          <p:spTgt spid="61"/>
                                        </p:tgtEl>
                                      </p:cBhvr>
                                    </p:animEffect>
                                  </p:childTnLst>
                                  <p:subTnLst>
                                    <p:audio>
                                      <p:cMediaNode>
                                        <p:cTn display="0" masterRel="sameClick">
                                          <p:stCondLst>
                                            <p:cond evt="begin" delay="0">
                                              <p:tn val="20"/>
                                            </p:cond>
                                          </p:stCondLst>
                                          <p:endCondLst>
                                            <p:cond evt="onStopAudio" delay="0">
                                              <p:tgtEl>
                                                <p:sldTgt/>
                                              </p:tgtEl>
                                            </p:cond>
                                          </p:endCondLst>
                                        </p:cTn>
                                        <p:tgtEl>
                                          <p:sndTgt r:embed="rId3" name="Doğru Cev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3"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ardımsever... - Türkiye Sanatçılar Birliği (TSB Karikatür) | Facebook">
            <a:extLst>
              <a:ext uri="{FF2B5EF4-FFF2-40B4-BE49-F238E27FC236}">
                <a16:creationId xmlns:a16="http://schemas.microsoft.com/office/drawing/2014/main" id="{E8A077B7-7300-3E90-1D0A-60D8B5BA1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7" y="356260"/>
            <a:ext cx="6180565" cy="5937661"/>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C249218A-5DDC-8BF0-D153-5D0203507235}"/>
              </a:ext>
            </a:extLst>
          </p:cNvPr>
          <p:cNvSpPr/>
          <p:nvPr/>
        </p:nvSpPr>
        <p:spPr>
          <a:xfrm>
            <a:off x="6584326" y="1460666"/>
            <a:ext cx="4797630" cy="1282536"/>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Resme göre aşağıdaki soruları cevaplayınız.</a:t>
            </a:r>
          </a:p>
        </p:txBody>
      </p:sp>
      <p:sp>
        <p:nvSpPr>
          <p:cNvPr id="4" name="Dikdörtgen: Köşeleri Yuvarlatılmış 3">
            <a:extLst>
              <a:ext uri="{FF2B5EF4-FFF2-40B4-BE49-F238E27FC236}">
                <a16:creationId xmlns:a16="http://schemas.microsoft.com/office/drawing/2014/main" id="{293EF97C-2840-C2B0-DE64-969A408D1504}"/>
              </a:ext>
            </a:extLst>
          </p:cNvPr>
          <p:cNvSpPr/>
          <p:nvPr/>
        </p:nvSpPr>
        <p:spPr>
          <a:xfrm>
            <a:off x="1068778" y="5735781"/>
            <a:ext cx="10936475" cy="712519"/>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Ø"/>
            </a:pPr>
            <a:r>
              <a:rPr lang="tr-TR" sz="3200" dirty="0">
                <a:solidFill>
                  <a:schemeClr val="tx1"/>
                </a:solidFill>
              </a:rPr>
              <a:t>Resimde yanlış bulduğunuz davranışları bir ayet ile açıklayınız.</a:t>
            </a:r>
          </a:p>
        </p:txBody>
      </p:sp>
      <p:sp>
        <p:nvSpPr>
          <p:cNvPr id="5" name="Dikdörtgen: Köşeleri Yuvarlatılmış 4">
            <a:extLst>
              <a:ext uri="{FF2B5EF4-FFF2-40B4-BE49-F238E27FC236}">
                <a16:creationId xmlns:a16="http://schemas.microsoft.com/office/drawing/2014/main" id="{7FFB716E-9618-993A-7F19-5F04C14C8B0B}"/>
              </a:ext>
            </a:extLst>
          </p:cNvPr>
          <p:cNvSpPr/>
          <p:nvPr/>
        </p:nvSpPr>
        <p:spPr>
          <a:xfrm>
            <a:off x="4678176" y="4868883"/>
            <a:ext cx="7324201" cy="712519"/>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Ø"/>
            </a:pPr>
            <a:r>
              <a:rPr lang="tr-TR" sz="3200" dirty="0">
                <a:solidFill>
                  <a:schemeClr val="tx1"/>
                </a:solidFill>
              </a:rPr>
              <a:t>Resimde neler dikkatinizi çekmektedir?</a:t>
            </a:r>
          </a:p>
        </p:txBody>
      </p:sp>
    </p:spTree>
    <p:extLst>
      <p:ext uri="{BB962C8B-B14F-4D97-AF65-F5344CB8AC3E}">
        <p14:creationId xmlns:p14="http://schemas.microsoft.com/office/powerpoint/2010/main" val="289562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50" name="Google Shape;1050;p35"/>
          <p:cNvSpPr txBox="1">
            <a:spLocks noGrp="1"/>
          </p:cNvSpPr>
          <p:nvPr>
            <p:ph type="subTitle" idx="4294967295"/>
          </p:nvPr>
        </p:nvSpPr>
        <p:spPr>
          <a:xfrm>
            <a:off x="1499017" y="2304116"/>
            <a:ext cx="3267855"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616399" y="3671616"/>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616399" y="1936083"/>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4417017" y="5222223"/>
            <a:ext cx="7439187" cy="417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defRPr/>
            </a:pPr>
            <a:r>
              <a:rPr kumimoji="0" lang="tr-TR"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Comfortaa"/>
              </a:rPr>
              <a:t>Kaynak:</a:t>
            </a:r>
            <a:r>
              <a:rPr lang="tr-TR" sz="2000" kern="0" dirty="0">
                <a:solidFill>
                  <a:prstClr val="black"/>
                </a:solidFill>
                <a:latin typeface="Calibri" panose="020F0502020204030204" pitchFamily="34" charset="0"/>
                <a:cs typeface="Calibri" panose="020F0502020204030204" pitchFamily="34" charset="0"/>
                <a:hlinkClick r:id="rId3"/>
              </a:rPr>
              <a:t>https://www.youtube.com/watch?v=fscOcAARmQM&amp;t=26s</a:t>
            </a:r>
            <a:r>
              <a:rPr lang="tr-TR" sz="2000" kern="0" dirty="0">
                <a:solidFill>
                  <a:prstClr val="black"/>
                </a:solidFill>
                <a:latin typeface="Calibri" panose="020F0502020204030204" pitchFamily="34" charset="0"/>
                <a:cs typeface="Calibri" panose="020F0502020204030204" pitchFamily="34" charset="0"/>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grpSp>
        <p:nvGrpSpPr>
          <p:cNvPr id="27" name="Google Shape;8488;p40"/>
          <p:cNvGrpSpPr/>
          <p:nvPr/>
        </p:nvGrpSpPr>
        <p:grpSpPr>
          <a:xfrm>
            <a:off x="5081667" y="884419"/>
            <a:ext cx="6415789" cy="3987383"/>
            <a:chOff x="310825" y="367425"/>
            <a:chExt cx="6969275" cy="4888550"/>
          </a:xfrm>
        </p:grpSpPr>
        <p:sp>
          <p:nvSpPr>
            <p:cNvPr id="28" name="Google Shape;8489;p40"/>
            <p:cNvSpPr/>
            <p:nvPr/>
          </p:nvSpPr>
          <p:spPr>
            <a:xfrm>
              <a:off x="310825" y="412500"/>
              <a:ext cx="6969275" cy="4843475"/>
            </a:xfrm>
            <a:custGeom>
              <a:avLst/>
              <a:gdLst/>
              <a:ahLst/>
              <a:cxnLst/>
              <a:rect l="l" t="t" r="r" b="b"/>
              <a:pathLst>
                <a:path w="278771" h="193739" extrusionOk="0">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490;p40"/>
            <p:cNvSpPr/>
            <p:nvPr/>
          </p:nvSpPr>
          <p:spPr>
            <a:xfrm>
              <a:off x="412600" y="438675"/>
              <a:ext cx="6765725" cy="4700975"/>
            </a:xfrm>
            <a:custGeom>
              <a:avLst/>
              <a:gdLst/>
              <a:ahLst/>
              <a:cxnLst/>
              <a:rect l="l" t="t" r="r" b="b"/>
              <a:pathLst>
                <a:path w="270629" h="188039" extrusionOk="0">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491;p40"/>
            <p:cNvSpPr/>
            <p:nvPr/>
          </p:nvSpPr>
          <p:spPr>
            <a:xfrm>
              <a:off x="310825" y="367425"/>
              <a:ext cx="6969275" cy="508950"/>
            </a:xfrm>
            <a:custGeom>
              <a:avLst/>
              <a:gdLst/>
              <a:ahLst/>
              <a:cxnLst/>
              <a:rect l="l" t="t" r="r" b="b"/>
              <a:pathLst>
                <a:path w="278771" h="20358" extrusionOk="0">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492;p40"/>
            <p:cNvSpPr/>
            <p:nvPr/>
          </p:nvSpPr>
          <p:spPr>
            <a:xfrm>
              <a:off x="2134200" y="1172975"/>
              <a:ext cx="3200375" cy="3079475"/>
            </a:xfrm>
            <a:custGeom>
              <a:avLst/>
              <a:gdLst/>
              <a:ahLst/>
              <a:cxnLst/>
              <a:rect l="l" t="t" r="r" b="b"/>
              <a:pathLst>
                <a:path w="128015" h="123179" extrusionOk="0">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493;p40">
              <a:hlinkClick r:id="rId3"/>
            </p:cNvPr>
            <p:cNvSpPr/>
            <p:nvPr/>
          </p:nvSpPr>
          <p:spPr>
            <a:xfrm>
              <a:off x="3370125" y="2064300"/>
              <a:ext cx="1193800" cy="1488975"/>
            </a:xfrm>
            <a:custGeom>
              <a:avLst/>
              <a:gdLst/>
              <a:ahLst/>
              <a:cxnLst/>
              <a:rect l="l" t="t" r="r" b="b"/>
              <a:pathLst>
                <a:path w="47752" h="59559" extrusionOk="0">
                  <a:moveTo>
                    <a:pt x="1" y="1"/>
                  </a:moveTo>
                  <a:lnTo>
                    <a:pt x="292" y="59558"/>
                  </a:lnTo>
                  <a:lnTo>
                    <a:pt x="47752" y="29896"/>
                  </a:lnTo>
                  <a:lnTo>
                    <a:pt x="1" y="1"/>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494;p40"/>
            <p:cNvSpPr/>
            <p:nvPr/>
          </p:nvSpPr>
          <p:spPr>
            <a:xfrm>
              <a:off x="398050" y="4443125"/>
              <a:ext cx="6794800" cy="769225"/>
            </a:xfrm>
            <a:custGeom>
              <a:avLst/>
              <a:gdLst/>
              <a:ahLst/>
              <a:cxnLst/>
              <a:rect l="l" t="t" r="r" b="b"/>
              <a:pathLst>
                <a:path w="271792" h="30769" extrusionOk="0">
                  <a:moveTo>
                    <a:pt x="1" y="1"/>
                  </a:moveTo>
                  <a:lnTo>
                    <a:pt x="1" y="30768"/>
                  </a:lnTo>
                  <a:lnTo>
                    <a:pt x="271792" y="30768"/>
                  </a:lnTo>
                  <a:lnTo>
                    <a:pt x="271792" y="1"/>
                  </a:ln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495;p40"/>
            <p:cNvSpPr/>
            <p:nvPr/>
          </p:nvSpPr>
          <p:spPr>
            <a:xfrm>
              <a:off x="617625" y="4565275"/>
              <a:ext cx="6310600" cy="34925"/>
            </a:xfrm>
            <a:custGeom>
              <a:avLst/>
              <a:gdLst/>
              <a:ahLst/>
              <a:cxnLst/>
              <a:rect l="l" t="t" r="r" b="b"/>
              <a:pathLst>
                <a:path w="252424" h="1397" extrusionOk="0">
                  <a:moveTo>
                    <a:pt x="0" y="0"/>
                  </a:moveTo>
                  <a:lnTo>
                    <a:pt x="0" y="1396"/>
                  </a:lnTo>
                  <a:lnTo>
                    <a:pt x="252423" y="1396"/>
                  </a:lnTo>
                  <a:lnTo>
                    <a:pt x="252423" y="0"/>
                  </a:lnTo>
                  <a:close/>
                </a:path>
              </a:pathLst>
            </a:custGeom>
            <a:solidFill>
              <a:srgbClr val="D9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496;p40"/>
            <p:cNvSpPr/>
            <p:nvPr/>
          </p:nvSpPr>
          <p:spPr>
            <a:xfrm>
              <a:off x="617625" y="4565275"/>
              <a:ext cx="2576600" cy="34925"/>
            </a:xfrm>
            <a:custGeom>
              <a:avLst/>
              <a:gdLst/>
              <a:ahLst/>
              <a:cxnLst/>
              <a:rect l="l" t="t" r="r" b="b"/>
              <a:pathLst>
                <a:path w="103064" h="1397" extrusionOk="0">
                  <a:moveTo>
                    <a:pt x="0" y="0"/>
                  </a:moveTo>
                  <a:lnTo>
                    <a:pt x="0" y="1396"/>
                  </a:lnTo>
                  <a:lnTo>
                    <a:pt x="103063" y="1396"/>
                  </a:lnTo>
                  <a:lnTo>
                    <a:pt x="103063" y="0"/>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497;p40"/>
            <p:cNvSpPr/>
            <p:nvPr/>
          </p:nvSpPr>
          <p:spPr>
            <a:xfrm>
              <a:off x="1825925" y="4761575"/>
              <a:ext cx="167250" cy="234125"/>
            </a:xfrm>
            <a:custGeom>
              <a:avLst/>
              <a:gdLst/>
              <a:ahLst/>
              <a:cxnLst/>
              <a:rect l="l" t="t" r="r" b="b"/>
              <a:pathLst>
                <a:path w="6690" h="9365" extrusionOk="0">
                  <a:moveTo>
                    <a:pt x="1" y="0"/>
                  </a:moveTo>
                  <a:lnTo>
                    <a:pt x="1" y="9364"/>
                  </a:lnTo>
                  <a:lnTo>
                    <a:pt x="6690" y="465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498;p40"/>
            <p:cNvSpPr/>
            <p:nvPr/>
          </p:nvSpPr>
          <p:spPr>
            <a:xfrm>
              <a:off x="2022225"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499;p40"/>
            <p:cNvSpPr/>
            <p:nvPr/>
          </p:nvSpPr>
          <p:spPr>
            <a:xfrm>
              <a:off x="1351925" y="4761575"/>
              <a:ext cx="167225" cy="234125"/>
            </a:xfrm>
            <a:custGeom>
              <a:avLst/>
              <a:gdLst/>
              <a:ahLst/>
              <a:cxnLst/>
              <a:rect l="l" t="t" r="r" b="b"/>
              <a:pathLst>
                <a:path w="6689" h="9365" extrusionOk="0">
                  <a:moveTo>
                    <a:pt x="0" y="0"/>
                  </a:moveTo>
                  <a:lnTo>
                    <a:pt x="0" y="9364"/>
                  </a:lnTo>
                  <a:lnTo>
                    <a:pt x="6689" y="465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500;p40"/>
            <p:cNvSpPr/>
            <p:nvPr/>
          </p:nvSpPr>
          <p:spPr>
            <a:xfrm>
              <a:off x="877900" y="4761575"/>
              <a:ext cx="167225" cy="234125"/>
            </a:xfrm>
            <a:custGeom>
              <a:avLst/>
              <a:gdLst/>
              <a:ahLst/>
              <a:cxnLst/>
              <a:rect l="l" t="t" r="r" b="b"/>
              <a:pathLst>
                <a:path w="6689" h="9365" extrusionOk="0">
                  <a:moveTo>
                    <a:pt x="6689" y="0"/>
                  </a:moveTo>
                  <a:lnTo>
                    <a:pt x="0" y="4653"/>
                  </a:lnTo>
                  <a:lnTo>
                    <a:pt x="6689" y="9364"/>
                  </a:lnTo>
                  <a:lnTo>
                    <a:pt x="66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501;p40"/>
            <p:cNvSpPr/>
            <p:nvPr/>
          </p:nvSpPr>
          <p:spPr>
            <a:xfrm>
              <a:off x="809550"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502;p40"/>
            <p:cNvSpPr/>
            <p:nvPr/>
          </p:nvSpPr>
          <p:spPr>
            <a:xfrm>
              <a:off x="5477050" y="4719400"/>
              <a:ext cx="303925" cy="299550"/>
            </a:xfrm>
            <a:custGeom>
              <a:avLst/>
              <a:gdLst/>
              <a:ahLst/>
              <a:cxnLst/>
              <a:rect l="l" t="t" r="r" b="b"/>
              <a:pathLst>
                <a:path w="12157" h="11982" extrusionOk="0">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503;p40"/>
            <p:cNvSpPr/>
            <p:nvPr/>
          </p:nvSpPr>
          <p:spPr>
            <a:xfrm>
              <a:off x="5997600" y="4752850"/>
              <a:ext cx="349000" cy="229750"/>
            </a:xfrm>
            <a:custGeom>
              <a:avLst/>
              <a:gdLst/>
              <a:ahLst/>
              <a:cxnLst/>
              <a:rect l="l" t="t" r="r" b="b"/>
              <a:pathLst>
                <a:path w="13960" h="9190" extrusionOk="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504;p40"/>
            <p:cNvSpPr/>
            <p:nvPr/>
          </p:nvSpPr>
          <p:spPr>
            <a:xfrm>
              <a:off x="6720275" y="4728125"/>
              <a:ext cx="114900" cy="114900"/>
            </a:xfrm>
            <a:custGeom>
              <a:avLst/>
              <a:gdLst/>
              <a:ahLst/>
              <a:cxnLst/>
              <a:rect l="l" t="t" r="r" b="b"/>
              <a:pathLst>
                <a:path w="4596" h="4596" extrusionOk="0">
                  <a:moveTo>
                    <a:pt x="0" y="0"/>
                  </a:moveTo>
                  <a:lnTo>
                    <a:pt x="0" y="1047"/>
                  </a:lnTo>
                  <a:lnTo>
                    <a:pt x="3548" y="1047"/>
                  </a:lnTo>
                  <a:lnTo>
                    <a:pt x="3548" y="4595"/>
                  </a:lnTo>
                  <a:lnTo>
                    <a:pt x="4595" y="4595"/>
                  </a:lnTo>
                  <a:lnTo>
                    <a:pt x="459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505;p40"/>
            <p:cNvSpPr/>
            <p:nvPr/>
          </p:nvSpPr>
          <p:spPr>
            <a:xfrm>
              <a:off x="6557425" y="4728125"/>
              <a:ext cx="113425" cy="114900"/>
            </a:xfrm>
            <a:custGeom>
              <a:avLst/>
              <a:gdLst/>
              <a:ahLst/>
              <a:cxnLst/>
              <a:rect l="l" t="t" r="r" b="b"/>
              <a:pathLst>
                <a:path w="4537" h="4596" extrusionOk="0">
                  <a:moveTo>
                    <a:pt x="0" y="0"/>
                  </a:moveTo>
                  <a:lnTo>
                    <a:pt x="0" y="4595"/>
                  </a:lnTo>
                  <a:lnTo>
                    <a:pt x="989" y="4595"/>
                  </a:lnTo>
                  <a:lnTo>
                    <a:pt x="989" y="1047"/>
                  </a:lnTo>
                  <a:lnTo>
                    <a:pt x="4537" y="1047"/>
                  </a:lnTo>
                  <a:lnTo>
                    <a:pt x="4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506;p40"/>
            <p:cNvSpPr/>
            <p:nvPr/>
          </p:nvSpPr>
          <p:spPr>
            <a:xfrm>
              <a:off x="6720275" y="4892425"/>
              <a:ext cx="114900" cy="113450"/>
            </a:xfrm>
            <a:custGeom>
              <a:avLst/>
              <a:gdLst/>
              <a:ahLst/>
              <a:cxnLst/>
              <a:rect l="l" t="t" r="r" b="b"/>
              <a:pathLst>
                <a:path w="4596" h="4538" extrusionOk="0">
                  <a:moveTo>
                    <a:pt x="3548" y="1"/>
                  </a:moveTo>
                  <a:lnTo>
                    <a:pt x="3548" y="3549"/>
                  </a:lnTo>
                  <a:lnTo>
                    <a:pt x="0" y="3549"/>
                  </a:lnTo>
                  <a:lnTo>
                    <a:pt x="0" y="4537"/>
                  </a:lnTo>
                  <a:lnTo>
                    <a:pt x="4595" y="4537"/>
                  </a:lnTo>
                  <a:lnTo>
                    <a:pt x="4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507;p40"/>
            <p:cNvSpPr/>
            <p:nvPr/>
          </p:nvSpPr>
          <p:spPr>
            <a:xfrm>
              <a:off x="6557425" y="4892425"/>
              <a:ext cx="113425" cy="113450"/>
            </a:xfrm>
            <a:custGeom>
              <a:avLst/>
              <a:gdLst/>
              <a:ahLst/>
              <a:cxnLst/>
              <a:rect l="l" t="t" r="r" b="b"/>
              <a:pathLst>
                <a:path w="4537" h="4538" extrusionOk="0">
                  <a:moveTo>
                    <a:pt x="0" y="1"/>
                  </a:moveTo>
                  <a:lnTo>
                    <a:pt x="0" y="4537"/>
                  </a:lnTo>
                  <a:lnTo>
                    <a:pt x="4537" y="4537"/>
                  </a:lnTo>
                  <a:lnTo>
                    <a:pt x="4537" y="3549"/>
                  </a:lnTo>
                  <a:lnTo>
                    <a:pt x="989" y="3549"/>
                  </a:ln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508;p40"/>
            <p:cNvSpPr/>
            <p:nvPr/>
          </p:nvSpPr>
          <p:spPr>
            <a:xfrm>
              <a:off x="3116100" y="4521600"/>
              <a:ext cx="142100" cy="120775"/>
            </a:xfrm>
            <a:custGeom>
              <a:avLst/>
              <a:gdLst/>
              <a:ahLst/>
              <a:cxnLst/>
              <a:rect l="l" t="t" r="r" b="b"/>
              <a:pathLst>
                <a:path w="5684" h="4831" extrusionOk="0">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88726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289230" y="5402317"/>
            <a:ext cx="11734604" cy="1282935"/>
          </a:xfrm>
          <a:prstGeom prst="rect">
            <a:avLst/>
          </a:prstGeom>
        </p:spPr>
        <p:style>
          <a:lnRef idx="1">
            <a:schemeClr val="accent2"/>
          </a:lnRef>
          <a:fillRef idx="2">
            <a:schemeClr val="accent2"/>
          </a:fillRef>
          <a:effectRef idx="1">
            <a:schemeClr val="accent2"/>
          </a:effectRef>
          <a:fontRef idx="minor">
            <a:schemeClr val="dk1"/>
          </a:fontRef>
        </p:style>
        <p:txBody>
          <a:bodyPr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571500" indent="-571500" algn="just">
              <a:buFont typeface="Wingdings" panose="05000000000000000000" pitchFamily="2" charset="2"/>
              <a:buChar char="Ø"/>
            </a:pPr>
            <a:r>
              <a:rPr lang="tr-TR" sz="3600" dirty="0"/>
              <a:t>İslam dininde paylaşmak ve yardımlaşma ile ilgili hangi </a:t>
            </a:r>
            <a:r>
              <a:rPr lang="tr-TR" sz="3600" b="1" dirty="0"/>
              <a:t>ibadetleri</a:t>
            </a:r>
            <a:r>
              <a:rPr lang="tr-TR" sz="3600" dirty="0"/>
              <a:t> biliyorsunuz?</a:t>
            </a:r>
          </a:p>
        </p:txBody>
      </p:sp>
      <p:sp>
        <p:nvSpPr>
          <p:cNvPr id="3" name="İçerik Yer Tutucusu 2"/>
          <p:cNvSpPr txBox="1">
            <a:spLocks/>
          </p:cNvSpPr>
          <p:nvPr/>
        </p:nvSpPr>
        <p:spPr>
          <a:xfrm>
            <a:off x="6625653" y="824458"/>
            <a:ext cx="5321508" cy="4047345"/>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Font typeface="Arial" panose="020B0604020202020204" pitchFamily="34" charset="0"/>
              <a:buNone/>
            </a:pPr>
            <a:r>
              <a:rPr lang="tr-TR" dirty="0"/>
              <a:t>İslam, paylaşma ve yardımlaşma duygusunu güçlendirmeyi amaçlar. Bu konuda Müslümana yol gösterir. Herkese kendi durumuna göre yardım etmeyi tavsiye eder. Böylece insanı cimrilik ve bencillik tutsaklığından kurtarıp paylaşmanın verdiği mutluluğa ulaştırmak ister. </a:t>
            </a:r>
          </a:p>
        </p:txBody>
      </p:sp>
      <p:pic>
        <p:nvPicPr>
          <p:cNvPr id="4" name="Resim 3"/>
          <p:cNvPicPr>
            <a:picLocks noChangeAspect="1"/>
          </p:cNvPicPr>
          <p:nvPr/>
        </p:nvPicPr>
        <p:blipFill>
          <a:blip r:embed="rId3"/>
          <a:stretch>
            <a:fillRect/>
          </a:stretch>
        </p:blipFill>
        <p:spPr>
          <a:xfrm>
            <a:off x="289230" y="305855"/>
            <a:ext cx="6051609" cy="4812325"/>
          </a:xfrm>
          <a:prstGeom prst="rect">
            <a:avLst/>
          </a:prstGeom>
        </p:spPr>
      </p:pic>
    </p:spTree>
    <p:extLst>
      <p:ext uri="{BB962C8B-B14F-4D97-AF65-F5344CB8AC3E}">
        <p14:creationId xmlns:p14="http://schemas.microsoft.com/office/powerpoint/2010/main" val="33352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44;p39"/>
          <p:cNvGrpSpPr/>
          <p:nvPr/>
        </p:nvGrpSpPr>
        <p:grpSpPr>
          <a:xfrm rot="525700">
            <a:off x="23477" y="1389969"/>
            <a:ext cx="3545305" cy="3481136"/>
            <a:chOff x="-331425" y="1579700"/>
            <a:chExt cx="1880250" cy="1905825"/>
          </a:xfrm>
        </p:grpSpPr>
        <p:sp>
          <p:nvSpPr>
            <p:cNvPr id="5" name="Google Shape;345;p39"/>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rgbClr val="595959">
                <a:alpha val="26789"/>
              </a:srgbClr>
            </a:solidFill>
            <a:ln>
              <a:noFill/>
            </a:ln>
            <a:effectLst>
              <a:outerShdw blurRad="100013" dist="19050" dir="1200000" algn="bl" rotWithShape="0">
                <a:srgbClr val="000000">
                  <a:alpha val="4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46;p39"/>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rgbClr val="F1C232"/>
            </a:solidFill>
            <a:ln>
              <a:noFill/>
            </a:ln>
            <a:effectLst>
              <a:outerShdw blurRad="71438" dist="19050" dir="1200000" algn="bl" rotWithShape="0">
                <a:srgbClr val="000000">
                  <a:alpha val="46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47;p39"/>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rgbClr val="595959">
                <a:alpha val="267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Metin kutusu 7"/>
          <p:cNvSpPr txBox="1"/>
          <p:nvPr/>
        </p:nvSpPr>
        <p:spPr>
          <a:xfrm rot="1018870">
            <a:off x="548010" y="2946584"/>
            <a:ext cx="29439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Paylaşma ile ilgili üç i</a:t>
            </a: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badet</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7" name="Google Shape;625;p20"/>
          <p:cNvSpPr/>
          <p:nvPr/>
        </p:nvSpPr>
        <p:spPr>
          <a:xfrm>
            <a:off x="4049069" y="1204969"/>
            <a:ext cx="103004" cy="5328566"/>
          </a:xfrm>
          <a:prstGeom prst="roundRect">
            <a:avLst>
              <a:gd name="adj" fmla="val 50000"/>
            </a:avLst>
          </a:prstGeom>
          <a:solidFill>
            <a:srgbClr val="C9C9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 name="Google Shape;627;p20"/>
          <p:cNvGrpSpPr/>
          <p:nvPr/>
        </p:nvGrpSpPr>
        <p:grpSpPr>
          <a:xfrm>
            <a:off x="4382014" y="925675"/>
            <a:ext cx="7338932" cy="1775962"/>
            <a:chOff x="9226032" y="1418025"/>
            <a:chExt cx="3539196" cy="805120"/>
          </a:xfrm>
        </p:grpSpPr>
        <p:sp>
          <p:nvSpPr>
            <p:cNvPr id="29" name="Google Shape;628;p20"/>
            <p:cNvSpPr txBox="1"/>
            <p:nvPr/>
          </p:nvSpPr>
          <p:spPr>
            <a:xfrm>
              <a:off x="9246099" y="1418025"/>
              <a:ext cx="1980300" cy="348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3200" b="1" i="0" u="none" strike="noStrike" kern="0" cap="none" spc="0" normalizeH="0" baseline="0" noProof="0" dirty="0">
                  <a:ln>
                    <a:noFill/>
                  </a:ln>
                  <a:solidFill>
                    <a:srgbClr val="000000"/>
                  </a:solidFill>
                  <a:effectLst/>
                  <a:uLnTx/>
                  <a:uFillTx/>
                  <a:latin typeface="Calibri" panose="020F0502020204030204"/>
                  <a:ea typeface="Fira Sans Extra Condensed"/>
                  <a:cs typeface="Fira Sans Extra Condensed"/>
                  <a:sym typeface="Fira Sans Extra Condensed"/>
                </a:rPr>
                <a:t>Zekat</a:t>
              </a:r>
              <a:endParaRPr kumimoji="0" sz="3200" b="1" i="0" u="none" strike="noStrike" kern="0" cap="none" spc="0" normalizeH="0" baseline="0" noProof="0" dirty="0">
                <a:ln>
                  <a:noFill/>
                </a:ln>
                <a:solidFill>
                  <a:srgbClr val="000000"/>
                </a:solidFill>
                <a:effectLst/>
                <a:uLnTx/>
                <a:uFillTx/>
                <a:latin typeface="Calibri" panose="020F0502020204030204"/>
                <a:ea typeface="Fira Sans Extra Condensed"/>
                <a:cs typeface="Fira Sans Extra Condensed"/>
                <a:sym typeface="Fira Sans Extra Condensed"/>
              </a:endParaRPr>
            </a:p>
          </p:txBody>
        </p:sp>
        <p:sp>
          <p:nvSpPr>
            <p:cNvPr id="30" name="Google Shape;629;p20"/>
            <p:cNvSpPr txBox="1"/>
            <p:nvPr/>
          </p:nvSpPr>
          <p:spPr>
            <a:xfrm>
              <a:off x="9226032" y="1671745"/>
              <a:ext cx="3539196" cy="551400"/>
            </a:xfrm>
            <a:prstGeom prst="rect">
              <a:avLst/>
            </a:prstGeom>
            <a:noFill/>
            <a:ln>
              <a:noFill/>
            </a:ln>
          </p:spPr>
          <p:txBody>
            <a:bodyPr spcFirstLastPara="1" wrap="square" lIns="91425" tIns="91425" rIns="91425" bIns="91425" anchor="t" anchorCtr="0">
              <a:noAutofit/>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tr-TR" sz="2500" b="0" i="0" u="none" strike="noStrike" kern="0" cap="none" spc="0" normalizeH="0" baseline="0" noProof="0" dirty="0">
                  <a:ln>
                    <a:noFill/>
                  </a:ln>
                  <a:solidFill>
                    <a:srgbClr val="000000"/>
                  </a:solidFill>
                  <a:effectLst/>
                  <a:uLnTx/>
                  <a:uFillTx/>
                  <a:latin typeface="Calibri" panose="020F0502020204030204"/>
                  <a:ea typeface="Roboto"/>
                  <a:cs typeface="Roboto"/>
                  <a:sym typeface="Roboto"/>
                </a:rPr>
                <a:t>Dinen zengin sayılan Müslümanların her yıl mallarından belli bir payını ihtiyaç sahiplerine vermeleridir.</a:t>
              </a:r>
            </a:p>
          </p:txBody>
        </p:sp>
      </p:grpSp>
      <p:sp>
        <p:nvSpPr>
          <p:cNvPr id="31" name="Google Shape;630;p20"/>
          <p:cNvSpPr/>
          <p:nvPr/>
        </p:nvSpPr>
        <p:spPr>
          <a:xfrm>
            <a:off x="3814221" y="1354071"/>
            <a:ext cx="572700" cy="572700"/>
          </a:xfrm>
          <a:prstGeom prst="ellipse">
            <a:avLst/>
          </a:prstGeom>
          <a:solidFill>
            <a:srgbClr val="5FD0D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3600" b="1" i="0" u="none" strike="noStrike" kern="0" cap="none" spc="0" normalizeH="0" baseline="0" noProof="0">
                <a:ln>
                  <a:noFill/>
                </a:ln>
                <a:solidFill>
                  <a:srgbClr val="FFFFFF"/>
                </a:solidFill>
                <a:effectLst/>
                <a:uLnTx/>
                <a:uFillTx/>
                <a:latin typeface="Calibri" panose="020F0502020204030204"/>
                <a:ea typeface="Fira Sans Extra Condensed"/>
                <a:cs typeface="Fira Sans Extra Condensed"/>
                <a:sym typeface="Fira Sans Extra Condensed"/>
              </a:rPr>
              <a:t>1</a:t>
            </a:r>
            <a:endParaRPr kumimoji="0" sz="36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grpSp>
        <p:nvGrpSpPr>
          <p:cNvPr id="32" name="Google Shape;631;p20"/>
          <p:cNvGrpSpPr/>
          <p:nvPr/>
        </p:nvGrpSpPr>
        <p:grpSpPr>
          <a:xfrm>
            <a:off x="4423577" y="2845543"/>
            <a:ext cx="7109663" cy="1754915"/>
            <a:chOff x="9246076" y="2559309"/>
            <a:chExt cx="2337140" cy="796763"/>
          </a:xfrm>
        </p:grpSpPr>
        <p:sp>
          <p:nvSpPr>
            <p:cNvPr id="33" name="Google Shape;632;p20"/>
            <p:cNvSpPr txBox="1"/>
            <p:nvPr/>
          </p:nvSpPr>
          <p:spPr>
            <a:xfrm>
              <a:off x="9246099" y="2559309"/>
              <a:ext cx="1127828" cy="348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200" b="1" i="0" u="none" strike="noStrike" kern="0" cap="none" spc="0" normalizeH="0" baseline="0" noProof="0" dirty="0">
                  <a:ln>
                    <a:noFill/>
                  </a:ln>
                  <a:solidFill>
                    <a:srgbClr val="000000"/>
                  </a:solidFill>
                  <a:effectLst/>
                  <a:uLnTx/>
                  <a:uFillTx/>
                  <a:latin typeface="Calibri" panose="020F0502020204030204"/>
                  <a:ea typeface="Fira Sans Extra Condensed"/>
                  <a:cs typeface="Fira Sans Extra Condensed"/>
                  <a:sym typeface="Fira Sans Extra Condensed"/>
                </a:rPr>
                <a:t>Sadaka </a:t>
              </a:r>
              <a:endParaRPr kumimoji="0" sz="3200" b="1" i="0" u="none" strike="noStrike" kern="0" cap="none" spc="0" normalizeH="0" baseline="0" noProof="0" dirty="0">
                <a:ln>
                  <a:noFill/>
                </a:ln>
                <a:solidFill>
                  <a:srgbClr val="000000"/>
                </a:solidFill>
                <a:effectLst/>
                <a:uLnTx/>
                <a:uFillTx/>
                <a:latin typeface="Calibri" panose="020F0502020204030204"/>
                <a:ea typeface="Fira Sans Extra Condensed"/>
                <a:cs typeface="Fira Sans Extra Condensed"/>
                <a:sym typeface="Fira Sans Extra Condensed"/>
              </a:endParaRPr>
            </a:p>
          </p:txBody>
        </p:sp>
        <p:sp>
          <p:nvSpPr>
            <p:cNvPr id="34" name="Google Shape;633;p20"/>
            <p:cNvSpPr txBox="1"/>
            <p:nvPr/>
          </p:nvSpPr>
          <p:spPr>
            <a:xfrm>
              <a:off x="9246076" y="2804672"/>
              <a:ext cx="2337140" cy="551400"/>
            </a:xfrm>
            <a:prstGeom prst="rect">
              <a:avLst/>
            </a:prstGeom>
            <a:noFill/>
            <a:ln>
              <a:noFill/>
            </a:ln>
          </p:spPr>
          <p:txBody>
            <a:bodyPr spcFirstLastPara="1" wrap="square" lIns="91425" tIns="91425" rIns="91425" bIns="91425" anchor="t" anchorCtr="0">
              <a:noAutofit/>
            </a:bodyPr>
            <a:lstStyle/>
            <a:p>
              <a:pPr marL="342900" marR="0" lvl="0" indent="-342900" algn="just"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Ø"/>
                <a:tabLst/>
                <a:defRPr/>
              </a:pPr>
              <a:r>
                <a:rPr kumimoji="0" lang="tr-TR" sz="2800" b="0" i="0" u="none" strike="noStrike" kern="0" cap="none" spc="0" normalizeH="0" baseline="0" noProof="0" dirty="0">
                  <a:ln>
                    <a:noFill/>
                  </a:ln>
                  <a:solidFill>
                    <a:srgbClr val="000000"/>
                  </a:solidFill>
                  <a:effectLst/>
                  <a:uLnTx/>
                  <a:uFillTx/>
                  <a:latin typeface="Calibri" panose="020F0502020204030204"/>
                  <a:ea typeface="Roboto"/>
                  <a:cs typeface="Roboto"/>
                  <a:sym typeface="Roboto"/>
                </a:rPr>
                <a:t>Her türlü maddi ve manevi yardımlaşma, paylaşma</a:t>
              </a:r>
            </a:p>
          </p:txBody>
        </p:sp>
      </p:grpSp>
      <p:sp>
        <p:nvSpPr>
          <p:cNvPr id="35" name="Google Shape;634;p20"/>
          <p:cNvSpPr/>
          <p:nvPr/>
        </p:nvSpPr>
        <p:spPr>
          <a:xfrm>
            <a:off x="3814221" y="3320258"/>
            <a:ext cx="572700" cy="572700"/>
          </a:xfrm>
          <a:prstGeom prst="ellipse">
            <a:avLst/>
          </a:prstGeom>
          <a:solidFill>
            <a:srgbClr val="5FD0D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3600" b="1" i="0" u="none" strike="noStrike" kern="0" cap="none" spc="0" normalizeH="0" baseline="0" noProof="0">
                <a:ln>
                  <a:noFill/>
                </a:ln>
                <a:solidFill>
                  <a:srgbClr val="FFFFFF"/>
                </a:solidFill>
                <a:effectLst/>
                <a:uLnTx/>
                <a:uFillTx/>
                <a:latin typeface="Calibri" panose="020F0502020204030204"/>
                <a:ea typeface="Fira Sans Extra Condensed"/>
                <a:cs typeface="Fira Sans Extra Condensed"/>
                <a:sym typeface="Fira Sans Extra Condensed"/>
              </a:rPr>
              <a:t>2</a:t>
            </a:r>
            <a:endParaRPr kumimoji="0" sz="20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cxnSp>
        <p:nvCxnSpPr>
          <p:cNvPr id="40" name="Google Shape;1142;p39"/>
          <p:cNvCxnSpPr/>
          <p:nvPr/>
        </p:nvCxnSpPr>
        <p:spPr>
          <a:xfrm flipH="1" flipV="1">
            <a:off x="0" y="845127"/>
            <a:ext cx="5458692" cy="13855"/>
          </a:xfrm>
          <a:prstGeom prst="straightConnector1">
            <a:avLst/>
          </a:prstGeom>
          <a:noFill/>
          <a:ln w="19050" cap="flat" cmpd="sng">
            <a:solidFill>
              <a:srgbClr val="EEB1B6"/>
            </a:solidFill>
            <a:prstDash val="solid"/>
            <a:round/>
            <a:headEnd type="oval" w="med" len="med"/>
            <a:tailEnd type="oval" w="med" len="med"/>
          </a:ln>
        </p:spPr>
      </p:cxnSp>
      <p:sp>
        <p:nvSpPr>
          <p:cNvPr id="41" name="Google Shape;1146;p39"/>
          <p:cNvSpPr txBox="1"/>
          <p:nvPr/>
        </p:nvSpPr>
        <p:spPr>
          <a:xfrm>
            <a:off x="64168" y="103239"/>
            <a:ext cx="5304245" cy="63776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tr-TR" sz="4000" b="1" i="0" u="none" strike="noStrike" kern="0" cap="none" spc="0" normalizeH="0" baseline="0" noProof="0" dirty="0">
                <a:ln>
                  <a:noFill/>
                </a:ln>
                <a:solidFill>
                  <a:srgbClr val="EEB1B6"/>
                </a:solidFill>
                <a:effectLst/>
                <a:uLnTx/>
                <a:uFillTx/>
                <a:latin typeface="Calibri" panose="020F0502020204030204"/>
                <a:ea typeface="Fira Sans Extra Condensed Medium"/>
                <a:cs typeface="Fira Sans Extra Condensed Medium"/>
                <a:sym typeface="Fira Sans Extra Condensed Medium"/>
              </a:rPr>
              <a:t>Paylaşma ibadetlerimiz</a:t>
            </a:r>
          </a:p>
        </p:txBody>
      </p:sp>
      <p:sp>
        <p:nvSpPr>
          <p:cNvPr id="18" name="Google Shape;634;p20"/>
          <p:cNvSpPr/>
          <p:nvPr/>
        </p:nvSpPr>
        <p:spPr>
          <a:xfrm>
            <a:off x="3814221" y="5286446"/>
            <a:ext cx="572700" cy="572700"/>
          </a:xfrm>
          <a:prstGeom prst="ellipse">
            <a:avLst/>
          </a:prstGeom>
          <a:solidFill>
            <a:srgbClr val="5FD0D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1" i="0" u="none" strike="noStrike" kern="0" cap="none" spc="0" normalizeH="0" baseline="0" noProof="0" dirty="0">
                <a:ln>
                  <a:noFill/>
                </a:ln>
                <a:solidFill>
                  <a:srgbClr val="FFFFFF"/>
                </a:solidFill>
                <a:effectLst/>
                <a:uLnTx/>
                <a:uFillTx/>
                <a:latin typeface="Calibri" panose="020F0502020204030204"/>
                <a:ea typeface="Fira Sans Extra Condensed"/>
                <a:cs typeface="Fira Sans Extra Condensed"/>
                <a:sym typeface="Fira Sans Extra Condensed"/>
              </a:rPr>
              <a:t>3</a:t>
            </a:r>
            <a:endParaRPr kumimoji="0" sz="200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grpSp>
        <p:nvGrpSpPr>
          <p:cNvPr id="19" name="Google Shape;631;p20"/>
          <p:cNvGrpSpPr/>
          <p:nvPr/>
        </p:nvGrpSpPr>
        <p:grpSpPr>
          <a:xfrm>
            <a:off x="4423577" y="4834766"/>
            <a:ext cx="6957266" cy="1828657"/>
            <a:chOff x="9246076" y="2525829"/>
            <a:chExt cx="2254308" cy="830243"/>
          </a:xfrm>
        </p:grpSpPr>
        <p:sp>
          <p:nvSpPr>
            <p:cNvPr id="20" name="Google Shape;632;p20"/>
            <p:cNvSpPr txBox="1"/>
            <p:nvPr/>
          </p:nvSpPr>
          <p:spPr>
            <a:xfrm>
              <a:off x="9246099" y="2525829"/>
              <a:ext cx="1127828" cy="348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200" b="1" i="0" u="none" strike="noStrike" kern="0" cap="none" spc="0" normalizeH="0" baseline="0" noProof="0" dirty="0">
                  <a:ln>
                    <a:noFill/>
                  </a:ln>
                  <a:solidFill>
                    <a:srgbClr val="000000"/>
                  </a:solidFill>
                  <a:effectLst/>
                  <a:uLnTx/>
                  <a:uFillTx/>
                  <a:latin typeface="Calibri" panose="020F0502020204030204"/>
                  <a:ea typeface="Fira Sans Extra Condensed"/>
                  <a:cs typeface="Fira Sans Extra Condensed"/>
                  <a:sym typeface="Fira Sans Extra Condensed"/>
                </a:rPr>
                <a:t>Kurban</a:t>
              </a:r>
              <a:r>
                <a:rPr kumimoji="0" lang="tr-TR" sz="2400" b="1" i="0" u="none" strike="noStrike" kern="0" cap="none" spc="0" normalizeH="0" baseline="0" noProof="0" dirty="0">
                  <a:ln>
                    <a:noFill/>
                  </a:ln>
                  <a:solidFill>
                    <a:srgbClr val="000000"/>
                  </a:solidFill>
                  <a:effectLst/>
                  <a:uLnTx/>
                  <a:uFillTx/>
                  <a:latin typeface="Calibri" panose="020F0502020204030204"/>
                  <a:ea typeface="Fira Sans Extra Condensed"/>
                  <a:cs typeface="Fira Sans Extra Condensed"/>
                  <a:sym typeface="Fira Sans Extra Condensed"/>
                </a:rPr>
                <a:t> </a:t>
              </a:r>
              <a:endParaRPr kumimoji="0" sz="2400" b="1" i="0" u="none" strike="noStrike" kern="0" cap="none" spc="0" normalizeH="0" baseline="0" noProof="0" dirty="0">
                <a:ln>
                  <a:noFill/>
                </a:ln>
                <a:solidFill>
                  <a:srgbClr val="000000"/>
                </a:solidFill>
                <a:effectLst/>
                <a:uLnTx/>
                <a:uFillTx/>
                <a:latin typeface="Calibri" panose="020F0502020204030204"/>
                <a:ea typeface="Fira Sans Extra Condensed"/>
                <a:cs typeface="Fira Sans Extra Condensed"/>
                <a:sym typeface="Fira Sans Extra Condensed"/>
              </a:endParaRPr>
            </a:p>
          </p:txBody>
        </p:sp>
        <p:sp>
          <p:nvSpPr>
            <p:cNvPr id="21" name="Google Shape;633;p20"/>
            <p:cNvSpPr txBox="1"/>
            <p:nvPr/>
          </p:nvSpPr>
          <p:spPr>
            <a:xfrm>
              <a:off x="9246076" y="2804672"/>
              <a:ext cx="2254308" cy="551400"/>
            </a:xfrm>
            <a:prstGeom prst="rect">
              <a:avLst/>
            </a:prstGeom>
            <a:noFill/>
            <a:ln>
              <a:noFill/>
            </a:ln>
          </p:spPr>
          <p:txBody>
            <a:bodyPr spcFirstLastPara="1" wrap="square" lIns="91425" tIns="91425" rIns="91425" bIns="91425" anchor="t" anchorCtr="0">
              <a:noAutofit/>
            </a:bodyPr>
            <a:lstStyle/>
            <a:p>
              <a:pPr marL="342900" marR="0" lvl="0" indent="-342900" algn="just"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Ø"/>
                <a:tabLst/>
                <a:defRPr/>
              </a:pPr>
              <a:r>
                <a:rPr kumimoji="0" lang="tr-TR" sz="2800" b="0" i="0" u="none" strike="noStrike" kern="0" cap="none" spc="0" normalizeH="0" baseline="0" noProof="0" dirty="0">
                  <a:ln>
                    <a:noFill/>
                  </a:ln>
                  <a:solidFill>
                    <a:srgbClr val="000000"/>
                  </a:solidFill>
                  <a:effectLst/>
                  <a:uLnTx/>
                  <a:uFillTx/>
                  <a:latin typeface="Calibri" panose="020F0502020204030204"/>
                  <a:ea typeface="Roboto"/>
                  <a:cs typeface="Roboto"/>
                  <a:sym typeface="Roboto"/>
                </a:rPr>
                <a:t>İbadet amacıyla et dağıtmak </a:t>
              </a:r>
            </a:p>
          </p:txBody>
        </p:sp>
      </p:grpSp>
    </p:spTree>
    <p:custDataLst>
      <p:tags r:id="rId1"/>
    </p:custDataLst>
    <p:extLst>
      <p:ext uri="{BB962C8B-B14F-4D97-AF65-F5344CB8AC3E}">
        <p14:creationId xmlns:p14="http://schemas.microsoft.com/office/powerpoint/2010/main" val="40673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anim calcmode="lin" valueType="num">
                                      <p:cBhvr>
                                        <p:cTn id="13" dur="500" fill="hold"/>
                                        <p:tgtEl>
                                          <p:spTgt spid="41"/>
                                        </p:tgtEl>
                                        <p:attrNameLst>
                                          <p:attrName>ppt_x</p:attrName>
                                        </p:attrNameLst>
                                      </p:cBhvr>
                                      <p:tavLst>
                                        <p:tav tm="0">
                                          <p:val>
                                            <p:strVal val="#ppt_x"/>
                                          </p:val>
                                        </p:tav>
                                        <p:tav tm="100000">
                                          <p:val>
                                            <p:strVal val="#ppt_x"/>
                                          </p:val>
                                        </p:tav>
                                      </p:tavLst>
                                    </p:anim>
                                    <p:anim calcmode="lin" valueType="num">
                                      <p:cBhvr>
                                        <p:cTn id="1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anim calcmode="lin" valueType="num">
                                      <p:cBhvr>
                                        <p:cTn id="29" dur="500" fill="hold"/>
                                        <p:tgtEl>
                                          <p:spTgt spid="27"/>
                                        </p:tgtEl>
                                        <p:attrNameLst>
                                          <p:attrName>ppt_x</p:attrName>
                                        </p:attrNameLst>
                                      </p:cBhvr>
                                      <p:tavLst>
                                        <p:tav tm="0">
                                          <p:val>
                                            <p:strVal val="#ppt_x"/>
                                          </p:val>
                                        </p:tav>
                                        <p:tav tm="100000">
                                          <p:val>
                                            <p:strVal val="#ppt_x"/>
                                          </p:val>
                                        </p:tav>
                                      </p:tavLst>
                                    </p:anim>
                                    <p:anim calcmode="lin" valueType="num">
                                      <p:cBhvr>
                                        <p:cTn id="30" dur="500" fill="hold"/>
                                        <p:tgtEl>
                                          <p:spTgt spid="27"/>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heel(1)">
                                      <p:cBhvr>
                                        <p:cTn id="34" dur="500"/>
                                        <p:tgtEl>
                                          <p:spTgt spid="31"/>
                                        </p:tgtEl>
                                      </p:cBhvr>
                                    </p:animEffect>
                                  </p:childTnLst>
                                </p:cTn>
                              </p:par>
                            </p:childTnLst>
                          </p:cTn>
                        </p:par>
                        <p:par>
                          <p:cTn id="35" fill="hold">
                            <p:stCondLst>
                              <p:cond delay="1000"/>
                            </p:stCondLst>
                            <p:childTnLst>
                              <p:par>
                                <p:cTn id="36" presetID="21" presetClass="entr" presetSubtype="1"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heel(1)">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heel(1)">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animBg="1"/>
      <p:bldP spid="31" grpId="0" animBg="1"/>
      <p:bldP spid="35" grpId="0" animBg="1"/>
      <p:bldP spid="41"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1142;p39"/>
          <p:cNvCxnSpPr/>
          <p:nvPr/>
        </p:nvCxnSpPr>
        <p:spPr>
          <a:xfrm flipH="1" flipV="1">
            <a:off x="-160421" y="824710"/>
            <a:ext cx="5438274" cy="25522"/>
          </a:xfrm>
          <a:prstGeom prst="straightConnector1">
            <a:avLst/>
          </a:prstGeom>
          <a:noFill/>
          <a:ln w="19050" cap="flat" cmpd="sng">
            <a:solidFill>
              <a:srgbClr val="EEB1B6"/>
            </a:solidFill>
            <a:prstDash val="solid"/>
            <a:round/>
            <a:headEnd type="oval" w="med" len="med"/>
            <a:tailEnd type="oval" w="med" len="med"/>
          </a:ln>
        </p:spPr>
      </p:cxnSp>
      <p:sp>
        <p:nvSpPr>
          <p:cNvPr id="5" name="Google Shape;1146;p39"/>
          <p:cNvSpPr txBox="1"/>
          <p:nvPr/>
        </p:nvSpPr>
        <p:spPr>
          <a:xfrm>
            <a:off x="64168" y="103239"/>
            <a:ext cx="5304245" cy="63776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tr-TR" sz="4000" b="1" i="0" u="none" strike="noStrike" kern="0" cap="none" spc="0" normalizeH="0" baseline="0" noProof="0" dirty="0">
                <a:ln>
                  <a:noFill/>
                </a:ln>
                <a:solidFill>
                  <a:srgbClr val="EEB1B6"/>
                </a:solidFill>
                <a:effectLst/>
                <a:uLnTx/>
                <a:uFillTx/>
                <a:latin typeface="Calibri" panose="020F0502020204030204"/>
                <a:ea typeface="Fira Sans Extra Condensed Medium"/>
                <a:cs typeface="Fira Sans Extra Condensed Medium"/>
                <a:sym typeface="Fira Sans Extra Condensed Medium"/>
              </a:rPr>
              <a:t>Paylaşma ibadetlerimiz</a:t>
            </a:r>
          </a:p>
        </p:txBody>
      </p:sp>
      <p:sp>
        <p:nvSpPr>
          <p:cNvPr id="6" name="Google Shape;1255;p37"/>
          <p:cNvSpPr/>
          <p:nvPr/>
        </p:nvSpPr>
        <p:spPr>
          <a:xfrm rot="5400000">
            <a:off x="1686110" y="690774"/>
            <a:ext cx="3519056" cy="6002199"/>
          </a:xfrm>
          <a:prstGeom prst="round2SameRect">
            <a:avLst>
              <a:gd name="adj1" fmla="val 16667"/>
              <a:gd name="adj2" fmla="val 0"/>
            </a:avLst>
          </a:prstGeom>
          <a:solidFill>
            <a:schemeClr val="bg1">
              <a:lumMod val="95000"/>
            </a:schemeClr>
          </a:solidFill>
          <a:ln w="19050" cap="flat" cmpd="sng">
            <a:solidFill>
              <a:srgbClr val="0EAAB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1400" b="0" i="0" u="none" strike="noStrike" kern="0" cap="none" spc="0" normalizeH="0" baseline="0" noProof="0" dirty="0">
              <a:ln>
                <a:noFill/>
              </a:ln>
              <a:solidFill>
                <a:srgbClr val="0EAAB5"/>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1400" b="0" i="0" u="none" strike="noStrike" kern="0" cap="none" spc="0" normalizeH="0" baseline="0" noProof="0" dirty="0">
              <a:ln>
                <a:noFill/>
              </a:ln>
              <a:solidFill>
                <a:srgbClr val="0EAAB5"/>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1400" b="0" i="0" u="none" strike="noStrike" kern="0" cap="none" spc="0" normalizeH="0" baseline="0" noProof="0" dirty="0">
              <a:ln>
                <a:noFill/>
              </a:ln>
              <a:solidFill>
                <a:srgbClr val="0EAAB5"/>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1400" b="0" i="0" u="none" strike="noStrike" kern="0" cap="none" spc="0" normalizeH="0" baseline="0" noProof="0" dirty="0">
              <a:ln>
                <a:noFill/>
              </a:ln>
              <a:solidFill>
                <a:srgbClr val="0EAAB5"/>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EAAB5"/>
              </a:solidFill>
              <a:effectLst/>
              <a:uLnTx/>
              <a:uFillTx/>
              <a:latin typeface="Arial"/>
              <a:ea typeface="+mn-ea"/>
              <a:cs typeface="Arial"/>
              <a:sym typeface="Arial"/>
            </a:endParaRPr>
          </a:p>
        </p:txBody>
      </p:sp>
      <p:sp>
        <p:nvSpPr>
          <p:cNvPr id="8" name="Google Shape;1284;p37"/>
          <p:cNvSpPr txBox="1"/>
          <p:nvPr/>
        </p:nvSpPr>
        <p:spPr>
          <a:xfrm>
            <a:off x="2545093" y="2089930"/>
            <a:ext cx="1801091" cy="729107"/>
          </a:xfrm>
          <a:prstGeom prst="rect">
            <a:avLst/>
          </a:pr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4400" b="0" i="0" u="none" strike="noStrike" kern="0" cap="none" spc="0" normalizeH="0" baseline="0" noProof="0" dirty="0">
                <a:ln>
                  <a:noFill/>
                </a:ln>
                <a:solidFill>
                  <a:srgbClr val="0EAAB5"/>
                </a:solidFill>
                <a:effectLst/>
                <a:uLnTx/>
                <a:uFillTx/>
                <a:latin typeface="Calibri" panose="020F0502020204030204"/>
                <a:ea typeface="Fira Sans Extra Condensed Medium"/>
                <a:cs typeface="Fira Sans Extra Condensed Medium"/>
                <a:sym typeface="Fira Sans Extra Condensed Medium"/>
              </a:rPr>
              <a:t>İnfak </a:t>
            </a:r>
            <a:endParaRPr kumimoji="0" sz="4400" b="0" i="0" u="none" strike="noStrike" kern="0" cap="none" spc="0" normalizeH="0" baseline="0" noProof="0" dirty="0">
              <a:ln>
                <a:noFill/>
              </a:ln>
              <a:solidFill>
                <a:srgbClr val="0EAAB5"/>
              </a:solidFill>
              <a:effectLst/>
              <a:uLnTx/>
              <a:uFillTx/>
              <a:latin typeface="Calibri" panose="020F0502020204030204"/>
              <a:ea typeface="Fira Sans Extra Condensed Medium"/>
              <a:cs typeface="Fira Sans Extra Condensed Medium"/>
              <a:sym typeface="Fira Sans Extra Condensed Medium"/>
            </a:endParaRPr>
          </a:p>
        </p:txBody>
      </p:sp>
      <p:sp>
        <p:nvSpPr>
          <p:cNvPr id="9" name="Dikdörtgen 8"/>
          <p:cNvSpPr/>
          <p:nvPr/>
        </p:nvSpPr>
        <p:spPr>
          <a:xfrm>
            <a:off x="503139" y="2862479"/>
            <a:ext cx="5832763" cy="2046714"/>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Karşılıksız yardım etmek ve sadaka vermek anlamlarına gelir.</a:t>
            </a:r>
          </a:p>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Malı ile ihtiyaç sahabelerine yardım etmek, bağışta bulunmaktır. </a:t>
            </a:r>
            <a:endPar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Resim 9"/>
          <p:cNvPicPr>
            <a:picLocks noChangeAspect="1"/>
          </p:cNvPicPr>
          <p:nvPr/>
        </p:nvPicPr>
        <p:blipFill rotWithShape="1">
          <a:blip r:embed="rId3"/>
          <a:srcRect t="20741" r="740"/>
          <a:stretch/>
        </p:blipFill>
        <p:spPr>
          <a:xfrm>
            <a:off x="6889596" y="577516"/>
            <a:ext cx="4967570" cy="5949962"/>
          </a:xfrm>
          <a:prstGeom prst="rect">
            <a:avLst/>
          </a:prstGeom>
        </p:spPr>
      </p:pic>
    </p:spTree>
    <p:custDataLst>
      <p:tags r:id="rId1"/>
    </p:custDataLst>
    <p:extLst>
      <p:ext uri="{BB962C8B-B14F-4D97-AF65-F5344CB8AC3E}">
        <p14:creationId xmlns:p14="http://schemas.microsoft.com/office/powerpoint/2010/main" val="80388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1592687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Müminler yoksul ve ihtiyaç sahiplerinin haklarını gözetirler.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8" name="Dikdörtgen 7"/>
          <p:cNvSpPr/>
          <p:nvPr/>
        </p:nvSpPr>
        <p:spPr>
          <a:xfrm>
            <a:off x="9568365"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43168"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12" name="Y 1"/>
          <p:cNvSpPr/>
          <p:nvPr/>
        </p:nvSpPr>
        <p:spPr>
          <a:xfrm>
            <a:off x="10472283"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  Zekat tüm Müslümanlara farz olan bir yardımlaşma ibadetidir. </a:t>
            </a:r>
          </a:p>
        </p:txBody>
      </p:sp>
      <p:sp>
        <p:nvSpPr>
          <p:cNvPr id="28" name="Dikdörtgen 27"/>
          <p:cNvSpPr/>
          <p:nvPr/>
        </p:nvSpPr>
        <p:spPr>
          <a:xfrm>
            <a:off x="9592428"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67231"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Zekât, kurban infak ve sadaka; İslam’da yoksulun hakkının </a:t>
            </a:r>
          </a:p>
          <a:p>
            <a:pPr lvl="0">
              <a:defRPr/>
            </a:pPr>
            <a:r>
              <a:rPr lang="tr-TR" sz="2400" dirty="0">
                <a:solidFill>
                  <a:prstClr val="black"/>
                </a:solidFill>
              </a:rPr>
              <a:t>  gözetilmesiyle ilgili ibadetlerdir.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Zekât zenginin fakir üzerindeki hakkıdır.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 </a:t>
            </a:r>
            <a:r>
              <a:rPr kumimoji="0" lang="tr-TR" sz="2400" b="0" i="0" u="none" strike="noStrike" kern="1200" cap="none" spc="0" normalizeH="0" noProof="0" dirty="0">
                <a:ln>
                  <a:noFill/>
                </a:ln>
                <a:solidFill>
                  <a:prstClr val="black"/>
                </a:solidFill>
                <a:effectLst/>
                <a:uLnTx/>
                <a:uFillTx/>
                <a:latin typeface="Arial"/>
                <a:ea typeface="맑은 고딕"/>
                <a:cs typeface="+mn-cs"/>
              </a:rPr>
              <a:t> Yapılan maddi yardımlar dışında sadaka yoktur. </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78" name="Dikdörtgen 77"/>
          <p:cNvSpPr/>
          <p:nvPr/>
        </p:nvSpPr>
        <p:spPr>
          <a:xfrm>
            <a:off x="9560344"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35147"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2" name="Y 3"/>
          <p:cNvSpPr/>
          <p:nvPr/>
        </p:nvSpPr>
        <p:spPr>
          <a:xfrm>
            <a:off x="10464262"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8"/>
            <a:ext cx="9199225" cy="7847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Müslümanlar bollukta ve darlıkta mallarını Allah (c.c.) yolunda </a:t>
            </a:r>
          </a:p>
          <a:p>
            <a:pPr lvl="0">
              <a:defRPr/>
            </a:pPr>
            <a:r>
              <a:rPr lang="tr-TR" sz="2400" dirty="0">
                <a:solidFill>
                  <a:prstClr val="black"/>
                </a:solidFill>
              </a:rPr>
              <a:t>  harcamaya gayret ederler.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9" name="Y 1"/>
          <p:cNvSpPr/>
          <p:nvPr/>
        </p:nvSpPr>
        <p:spPr>
          <a:xfrm>
            <a:off x="10432177"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78106" cy="80946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1114481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85920" y="441794"/>
            <a:ext cx="3565307" cy="4838700"/>
          </a:xfrm>
          <a:prstGeom prst="rect">
            <a:avLst/>
          </a:prstGeom>
        </p:spPr>
      </p:pic>
      <p:pic>
        <p:nvPicPr>
          <p:cNvPr id="3" name="Resim 2"/>
          <p:cNvPicPr>
            <a:picLocks noChangeAspect="1"/>
          </p:cNvPicPr>
          <p:nvPr/>
        </p:nvPicPr>
        <p:blipFill>
          <a:blip r:embed="rId4"/>
          <a:stretch>
            <a:fillRect/>
          </a:stretch>
        </p:blipFill>
        <p:spPr>
          <a:xfrm>
            <a:off x="3866178" y="441794"/>
            <a:ext cx="4067176" cy="4838700"/>
          </a:xfrm>
          <a:prstGeom prst="rect">
            <a:avLst/>
          </a:prstGeom>
        </p:spPr>
      </p:pic>
      <p:pic>
        <p:nvPicPr>
          <p:cNvPr id="4" name="Resim 3"/>
          <p:cNvPicPr>
            <a:picLocks noChangeAspect="1"/>
          </p:cNvPicPr>
          <p:nvPr/>
        </p:nvPicPr>
        <p:blipFill>
          <a:blip r:embed="rId5"/>
          <a:stretch>
            <a:fillRect/>
          </a:stretch>
        </p:blipFill>
        <p:spPr>
          <a:xfrm>
            <a:off x="8048304" y="441794"/>
            <a:ext cx="3970365" cy="4838700"/>
          </a:xfrm>
          <a:prstGeom prst="rect">
            <a:avLst/>
          </a:prstGeom>
        </p:spPr>
      </p:pic>
      <p:sp>
        <p:nvSpPr>
          <p:cNvPr id="5" name="Dikdörtgen 4"/>
          <p:cNvSpPr/>
          <p:nvPr/>
        </p:nvSpPr>
        <p:spPr>
          <a:xfrm>
            <a:off x="185920" y="5460334"/>
            <a:ext cx="11832749" cy="925060"/>
          </a:xfrm>
          <a:prstGeom prst="rect">
            <a:avLst/>
          </a:prstGeom>
          <a:solidFill>
            <a:schemeClr val="accent2">
              <a:lumMod val="60000"/>
              <a:lumOff val="40000"/>
            </a:schemeClr>
          </a:solidFill>
          <a:ln>
            <a:solidFill>
              <a:srgbClr val="CD929F"/>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4000" dirty="0"/>
              <a:t>Verilen resimlerin mesajına uygun bir </a:t>
            </a:r>
            <a:r>
              <a:rPr lang="tr-TR" sz="4000" b="1" dirty="0"/>
              <a:t>slogan</a:t>
            </a:r>
            <a:r>
              <a:rPr lang="tr-TR" sz="4000" dirty="0"/>
              <a:t> yazalım.</a:t>
            </a:r>
          </a:p>
        </p:txBody>
      </p:sp>
    </p:spTree>
    <p:extLst>
      <p:ext uri="{BB962C8B-B14F-4D97-AF65-F5344CB8AC3E}">
        <p14:creationId xmlns:p14="http://schemas.microsoft.com/office/powerpoint/2010/main" val="1593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 calcmode="lin" valueType="num">
                                      <p:cBhvr>
                                        <p:cTn id="16" dur="750" fill="hold"/>
                                        <p:tgtEl>
                                          <p:spTgt spid="3"/>
                                        </p:tgtEl>
                                        <p:attrNameLst>
                                          <p:attrName>style.rotation</p:attrName>
                                        </p:attrNameLst>
                                      </p:cBhvr>
                                      <p:tavLst>
                                        <p:tav tm="0">
                                          <p:val>
                                            <p:fltVal val="90"/>
                                          </p:val>
                                        </p:tav>
                                        <p:tav tm="100000">
                                          <p:val>
                                            <p:fltVal val="0"/>
                                          </p:val>
                                        </p:tav>
                                      </p:tavLst>
                                    </p:anim>
                                    <p:animEffect transition="in" filter="fade">
                                      <p:cBhvr>
                                        <p:cTn id="17" dur="750"/>
                                        <p:tgtEl>
                                          <p:spTgt spid="3"/>
                                        </p:tgtEl>
                                      </p:cBhvr>
                                    </p:animEffect>
                                  </p:childTnLst>
                                </p:cTn>
                              </p:par>
                            </p:childTnLst>
                          </p:cTn>
                        </p:par>
                        <p:par>
                          <p:cTn id="18" fill="hold">
                            <p:stCondLst>
                              <p:cond delay="15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750" fill="hold"/>
                                        <p:tgtEl>
                                          <p:spTgt spid="4"/>
                                        </p:tgtEl>
                                        <p:attrNameLst>
                                          <p:attrName>ppt_w</p:attrName>
                                        </p:attrNameLst>
                                      </p:cBhvr>
                                      <p:tavLst>
                                        <p:tav tm="0">
                                          <p:val>
                                            <p:fltVal val="0"/>
                                          </p:val>
                                        </p:tav>
                                        <p:tav tm="100000">
                                          <p:val>
                                            <p:strVal val="#ppt_w"/>
                                          </p:val>
                                        </p:tav>
                                      </p:tavLst>
                                    </p:anim>
                                    <p:anim calcmode="lin" valueType="num">
                                      <p:cBhvr>
                                        <p:cTn id="22" dur="750" fill="hold"/>
                                        <p:tgtEl>
                                          <p:spTgt spid="4"/>
                                        </p:tgtEl>
                                        <p:attrNameLst>
                                          <p:attrName>ppt_h</p:attrName>
                                        </p:attrNameLst>
                                      </p:cBhvr>
                                      <p:tavLst>
                                        <p:tav tm="0">
                                          <p:val>
                                            <p:fltVal val="0"/>
                                          </p:val>
                                        </p:tav>
                                        <p:tav tm="100000">
                                          <p:val>
                                            <p:strVal val="#ppt_h"/>
                                          </p:val>
                                        </p:tav>
                                      </p:tavLst>
                                    </p:anim>
                                    <p:anim calcmode="lin" valueType="num">
                                      <p:cBhvr>
                                        <p:cTn id="23" dur="750" fill="hold"/>
                                        <p:tgtEl>
                                          <p:spTgt spid="4"/>
                                        </p:tgtEl>
                                        <p:attrNameLst>
                                          <p:attrName>style.rotation</p:attrName>
                                        </p:attrNameLst>
                                      </p:cBhvr>
                                      <p:tavLst>
                                        <p:tav tm="0">
                                          <p:val>
                                            <p:fltVal val="90"/>
                                          </p:val>
                                        </p:tav>
                                        <p:tav tm="100000">
                                          <p:val>
                                            <p:fltVal val="0"/>
                                          </p:val>
                                        </p:tav>
                                      </p:tavLst>
                                    </p:anim>
                                    <p:animEffect transition="in" filter="fade">
                                      <p:cBhvr>
                                        <p:cTn id="24" dur="750"/>
                                        <p:tgtEl>
                                          <p:spTgt spid="4"/>
                                        </p:tgtEl>
                                      </p:cBhvr>
                                    </p:animEffect>
                                  </p:childTnLst>
                                </p:cTn>
                              </p:par>
                            </p:childTnLst>
                          </p:cTn>
                        </p:par>
                        <p:par>
                          <p:cTn id="25" fill="hold">
                            <p:stCondLst>
                              <p:cond delay="22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8"/>
        </a:solidFill>
        <a:effectLst/>
      </p:bgPr>
    </p:bg>
    <p:spTree>
      <p:nvGrpSpPr>
        <p:cNvPr id="1" name=""/>
        <p:cNvGrpSpPr/>
        <p:nvPr/>
      </p:nvGrpSpPr>
      <p:grpSpPr>
        <a:xfrm>
          <a:off x="0" y="0"/>
          <a:ext cx="0" cy="0"/>
          <a:chOff x="0" y="0"/>
          <a:chExt cx="0" cy="0"/>
        </a:xfrm>
      </p:grpSpPr>
      <p:grpSp>
        <p:nvGrpSpPr>
          <p:cNvPr id="2" name="Group 2"/>
          <p:cNvGrpSpPr/>
          <p:nvPr/>
        </p:nvGrpSpPr>
        <p:grpSpPr>
          <a:xfrm>
            <a:off x="1"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2"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5"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2318112" y="1543352"/>
            <a:ext cx="3071682" cy="369332"/>
          </a:xfrm>
          <a:prstGeom prst="rect">
            <a:avLst/>
          </a:prstGeom>
          <a:solidFill>
            <a:srgbClr val="FDF7F5"/>
          </a:solidFill>
        </p:spPr>
        <p:txBody>
          <a:bodyPr wrap="square" lIns="0" tIns="0" rIns="0" bIns="0" rtlCol="0" anchor="ctr">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476312" y="1905371"/>
            <a:ext cx="4470624" cy="373692"/>
          </a:xfrm>
          <a:prstGeom prst="rect">
            <a:avLst/>
          </a:prstGeom>
        </p:spPr>
        <p:txBody>
          <a:bodyPr wrap="square" lIns="0" tIns="0" rIns="0" bIns="0" rtlCol="0" anchor="t">
            <a:spAutoFit/>
          </a:bodyPr>
          <a:lstStyle/>
          <a:p>
            <a:pPr marL="0" marR="0" lvl="0" indent="0" algn="l" defTabSz="609660" rtl="0" eaLnBrk="1" fontAlgn="auto" latinLnBrk="0" hangingPunct="1">
              <a:lnSpc>
                <a:spcPts val="342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p:cNvSpPr txBox="1"/>
          <p:nvPr/>
        </p:nvSpPr>
        <p:spPr>
          <a:xfrm>
            <a:off x="2450551" y="2655903"/>
            <a:ext cx="4249688" cy="369332"/>
          </a:xfrm>
          <a:prstGeom prst="rect">
            <a:avLst/>
          </a:prstGeom>
        </p:spPr>
        <p:txBody>
          <a:bodyPr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1446404" y="3445281"/>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1446404" y="4464470"/>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1580443" y="4607399"/>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1564156" y="3563033"/>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hlinkClick r:id="rId5"/>
            <a:extLst>
              <a:ext uri="{FF2B5EF4-FFF2-40B4-BE49-F238E27FC236}">
                <a16:creationId xmlns:a16="http://schemas.microsoft.com/office/drawing/2014/main" id="{397FB586-151D-101B-6DB2-44BBF9717EF3}"/>
              </a:ext>
            </a:extLst>
          </p:cNvPr>
          <p:cNvSpPr txBox="1"/>
          <p:nvPr/>
        </p:nvSpPr>
        <p:spPr>
          <a:xfrm>
            <a:off x="2450551" y="3713423"/>
            <a:ext cx="1856252" cy="369332"/>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mustafayil34</a:t>
            </a:r>
          </a:p>
        </p:txBody>
      </p:sp>
      <p:sp>
        <p:nvSpPr>
          <p:cNvPr id="50" name="TextBox 32">
            <a:extLst>
              <a:ext uri="{FF2B5EF4-FFF2-40B4-BE49-F238E27FC236}">
                <a16:creationId xmlns:a16="http://schemas.microsoft.com/office/drawing/2014/main" id="{4DD7BF1C-DEC9-F6C3-8AC2-90B3DD2F1541}"/>
              </a:ext>
            </a:extLst>
          </p:cNvPr>
          <p:cNvSpPr txBox="1"/>
          <p:nvPr/>
        </p:nvSpPr>
        <p:spPr>
          <a:xfrm>
            <a:off x="2409292" y="4679495"/>
            <a:ext cx="4249688" cy="369332"/>
          </a:xfrm>
          <a:prstGeom prst="rect">
            <a:avLst/>
          </a:prstGeom>
        </p:spPr>
        <p:txBody>
          <a:bodyPr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5"/>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1446404" y="2426092"/>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1511469" y="2502975"/>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249771" y="945932"/>
            <a:ext cx="6750119" cy="428822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000000"/>
                </a:solidFill>
                <a:effectLst/>
                <a:uLnTx/>
                <a:uFillTx/>
                <a:latin typeface="Calibri"/>
                <a:ea typeface="+mn-ea"/>
                <a:cs typeface="+mn-cs"/>
              </a:rPr>
              <a:t>Paylaşmak ve yardımlaşmak, her hangi bir şeyi başkasıyla </a:t>
            </a:r>
            <a:r>
              <a:rPr kumimoji="0" lang="tr-TR" sz="3600" b="1" i="0" u="sng" strike="noStrike" kern="1200" cap="none" spc="0" normalizeH="0" baseline="0" noProof="0" dirty="0">
                <a:ln>
                  <a:noFill/>
                </a:ln>
                <a:solidFill>
                  <a:srgbClr val="000000"/>
                </a:solidFill>
                <a:effectLst/>
                <a:uLnTx/>
                <a:uFillTx/>
                <a:latin typeface="Calibri"/>
                <a:ea typeface="+mn-ea"/>
                <a:cs typeface="+mn-cs"/>
              </a:rPr>
              <a:t>bölüşmek</a:t>
            </a:r>
            <a:r>
              <a:rPr kumimoji="0" lang="tr-TR" sz="3200" b="0" i="0" u="none" strike="noStrike" kern="1200" cap="none" spc="0" normalizeH="0" baseline="0" noProof="0" dirty="0">
                <a:ln>
                  <a:noFill/>
                </a:ln>
                <a:solidFill>
                  <a:srgbClr val="000000"/>
                </a:solidFill>
                <a:effectLst/>
                <a:uLnTx/>
                <a:uFillTx/>
                <a:latin typeface="Calibri"/>
                <a:ea typeface="+mn-ea"/>
                <a:cs typeface="+mn-cs"/>
              </a:rPr>
              <a:t>, bir işin yapılmasına </a:t>
            </a:r>
            <a:r>
              <a:rPr kumimoji="0" lang="tr-TR" sz="3600" b="1" i="0" u="sng" strike="noStrike" kern="1200" cap="none" spc="0" normalizeH="0" baseline="0" noProof="0" dirty="0">
                <a:ln>
                  <a:noFill/>
                </a:ln>
                <a:solidFill>
                  <a:srgbClr val="000000"/>
                </a:solidFill>
                <a:effectLst/>
                <a:uLnTx/>
                <a:uFillTx/>
                <a:latin typeface="Calibri"/>
                <a:ea typeface="+mn-ea"/>
                <a:cs typeface="+mn-cs"/>
              </a:rPr>
              <a:t>katkı sağlamak</a:t>
            </a:r>
            <a:r>
              <a:rPr kumimoji="0" lang="tr-TR" sz="3200" b="0" i="0" u="none" strike="noStrike" kern="1200" cap="none" spc="0" normalizeH="0" baseline="0" noProof="0" dirty="0">
                <a:ln>
                  <a:noFill/>
                </a:ln>
                <a:solidFill>
                  <a:srgbClr val="000000"/>
                </a:solidFill>
                <a:effectLst/>
                <a:uLnTx/>
                <a:uFillTx/>
                <a:latin typeface="Calibri"/>
                <a:ea typeface="+mn-ea"/>
                <a:cs typeface="+mn-cs"/>
              </a:rPr>
              <a:t>, birinin sevinç ve üzüntüsüne </a:t>
            </a:r>
            <a:r>
              <a:rPr kumimoji="0" lang="tr-TR" sz="3600" b="1" i="0" u="sng" strike="noStrike" kern="1200" cap="none" spc="0" normalizeH="0" baseline="0" noProof="0" dirty="0">
                <a:ln>
                  <a:noFill/>
                </a:ln>
                <a:solidFill>
                  <a:srgbClr val="000000"/>
                </a:solidFill>
                <a:effectLst/>
                <a:uLnTx/>
                <a:uFillTx/>
                <a:latin typeface="Calibri"/>
                <a:ea typeface="+mn-ea"/>
                <a:cs typeface="+mn-cs"/>
              </a:rPr>
              <a:t>ortak olmak </a:t>
            </a:r>
            <a:r>
              <a:rPr kumimoji="0" lang="tr-TR" sz="3200" b="0" i="0" u="none" strike="noStrike" kern="1200" cap="none" spc="0" normalizeH="0" baseline="0" noProof="0" dirty="0">
                <a:ln>
                  <a:noFill/>
                </a:ln>
                <a:solidFill>
                  <a:srgbClr val="000000"/>
                </a:solidFill>
                <a:effectLst/>
                <a:uLnTx/>
                <a:uFillTx/>
                <a:latin typeface="Calibri"/>
                <a:ea typeface="+mn-ea"/>
                <a:cs typeface="+mn-cs"/>
              </a:rPr>
              <a:t>demektir.</a:t>
            </a:r>
          </a:p>
        </p:txBody>
      </p:sp>
      <p:sp>
        <p:nvSpPr>
          <p:cNvPr id="9" name="Yuvarlatılmış Dikdörtgen 8"/>
          <p:cNvSpPr/>
          <p:nvPr/>
        </p:nvSpPr>
        <p:spPr>
          <a:xfrm>
            <a:off x="2028265" y="494674"/>
            <a:ext cx="3158332" cy="798097"/>
          </a:xfrm>
          <a:prstGeom prst="roundRect">
            <a:avLst/>
          </a:prstGeom>
          <a:solidFill>
            <a:srgbClr val="EF3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a:ea typeface="+mn-ea"/>
                <a:cs typeface="+mn-cs"/>
              </a:rPr>
              <a:t>Paylaşmak</a:t>
            </a:r>
          </a:p>
        </p:txBody>
      </p:sp>
      <p:pic>
        <p:nvPicPr>
          <p:cNvPr id="11" name="Resim 10"/>
          <p:cNvPicPr>
            <a:picLocks noChangeAspect="1"/>
          </p:cNvPicPr>
          <p:nvPr/>
        </p:nvPicPr>
        <p:blipFill>
          <a:blip r:embed="rId3"/>
          <a:stretch>
            <a:fillRect/>
          </a:stretch>
        </p:blipFill>
        <p:spPr>
          <a:xfrm>
            <a:off x="7188102" y="945932"/>
            <a:ext cx="4881322" cy="4288220"/>
          </a:xfrm>
          <a:prstGeom prst="rect">
            <a:avLst/>
          </a:prstGeom>
        </p:spPr>
      </p:pic>
      <p:sp>
        <p:nvSpPr>
          <p:cNvPr id="12" name="Dikdörtgen 11"/>
          <p:cNvSpPr/>
          <p:nvPr/>
        </p:nvSpPr>
        <p:spPr>
          <a:xfrm>
            <a:off x="4256690" y="5444358"/>
            <a:ext cx="7812734" cy="12086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Tanıma göre hangi davranışlarım paylaşmaya </a:t>
            </a:r>
            <a:r>
              <a:rPr kumimoji="0" lang="tr-TR" sz="3600" b="1" i="0" u="none" strike="noStrike" kern="1200" cap="none" spc="0" normalizeH="0" baseline="0" noProof="0" dirty="0">
                <a:ln>
                  <a:noFill/>
                </a:ln>
                <a:solidFill>
                  <a:srgbClr val="000000"/>
                </a:solidFill>
                <a:effectLst/>
                <a:uLnTx/>
                <a:uFillTx/>
                <a:latin typeface="Calibri"/>
                <a:ea typeface="+mn-ea"/>
                <a:cs typeface="+mn-cs"/>
              </a:rPr>
              <a:t>örnek</a:t>
            </a:r>
            <a:r>
              <a:rPr kumimoji="0" lang="tr-TR" sz="3600" b="0" i="0" u="none" strike="noStrike" kern="1200" cap="none" spc="0" normalizeH="0" baseline="0" noProof="0" dirty="0">
                <a:ln>
                  <a:noFill/>
                </a:ln>
                <a:solidFill>
                  <a:srgbClr val="000000"/>
                </a:solidFill>
                <a:effectLst/>
                <a:uLnTx/>
                <a:uFillTx/>
                <a:latin typeface="Calibri"/>
                <a:ea typeface="+mn-ea"/>
                <a:cs typeface="+mn-cs"/>
              </a:rPr>
              <a:t> gösterilebilir?</a:t>
            </a:r>
          </a:p>
        </p:txBody>
      </p:sp>
      <p:sp>
        <p:nvSpPr>
          <p:cNvPr id="16" name="Serbest Form 15"/>
          <p:cNvSpPr/>
          <p:nvPr/>
        </p:nvSpPr>
        <p:spPr>
          <a:xfrm>
            <a:off x="1452494" y="5364754"/>
            <a:ext cx="2669801" cy="987974"/>
          </a:xfrm>
          <a:custGeom>
            <a:avLst/>
            <a:gdLst>
              <a:gd name="connsiteX0" fmla="*/ 352096 w 1492470"/>
              <a:gd name="connsiteY0" fmla="*/ 0 h 970199"/>
              <a:gd name="connsiteX1" fmla="*/ 704193 w 1492470"/>
              <a:gd name="connsiteY1" fmla="*/ 352096 h 970199"/>
              <a:gd name="connsiteX2" fmla="*/ 528145 w 1492470"/>
              <a:gd name="connsiteY2" fmla="*/ 352096 h 970199"/>
              <a:gd name="connsiteX3" fmla="*/ 528145 w 1492470"/>
              <a:gd name="connsiteY3" fmla="*/ 620733 h 970199"/>
              <a:gd name="connsiteX4" fmla="*/ 1492470 w 1492470"/>
              <a:gd name="connsiteY4" fmla="*/ 620733 h 970199"/>
              <a:gd name="connsiteX5" fmla="*/ 1492470 w 1492470"/>
              <a:gd name="connsiteY5" fmla="*/ 970199 h 970199"/>
              <a:gd name="connsiteX6" fmla="*/ 441436 w 1492470"/>
              <a:gd name="connsiteY6" fmla="*/ 970199 h 970199"/>
              <a:gd name="connsiteX7" fmla="*/ 441436 w 1492470"/>
              <a:gd name="connsiteY7" fmla="*/ 970198 h 970199"/>
              <a:gd name="connsiteX8" fmla="*/ 176048 w 1492470"/>
              <a:gd name="connsiteY8" fmla="*/ 970198 h 970199"/>
              <a:gd name="connsiteX9" fmla="*/ 176048 w 1492470"/>
              <a:gd name="connsiteY9" fmla="*/ 352096 h 970199"/>
              <a:gd name="connsiteX10" fmla="*/ 0 w 1492470"/>
              <a:gd name="connsiteY10" fmla="*/ 352096 h 9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470" h="970199">
                <a:moveTo>
                  <a:pt x="352096" y="0"/>
                </a:moveTo>
                <a:lnTo>
                  <a:pt x="704193" y="352096"/>
                </a:lnTo>
                <a:lnTo>
                  <a:pt x="528145" y="352096"/>
                </a:lnTo>
                <a:lnTo>
                  <a:pt x="528145" y="620733"/>
                </a:lnTo>
                <a:lnTo>
                  <a:pt x="1492470" y="620733"/>
                </a:lnTo>
                <a:lnTo>
                  <a:pt x="1492470" y="970199"/>
                </a:lnTo>
                <a:lnTo>
                  <a:pt x="441436" y="970199"/>
                </a:lnTo>
                <a:lnTo>
                  <a:pt x="441436" y="970198"/>
                </a:lnTo>
                <a:lnTo>
                  <a:pt x="176048" y="970198"/>
                </a:lnTo>
                <a:lnTo>
                  <a:pt x="176048" y="352096"/>
                </a:lnTo>
                <a:lnTo>
                  <a:pt x="0" y="352096"/>
                </a:lnTo>
                <a:close/>
              </a:path>
            </a:pathLst>
          </a:cu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468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Mustafa2\Desktop\Din Kül. ve Ahlak Bilgisi\RESİM - KARİKATÜRLER\PPP.PNG"/>
          <p:cNvPicPr>
            <a:picLocks noChangeAspect="1" noChangeArrowheads="1"/>
          </p:cNvPicPr>
          <p:nvPr/>
        </p:nvPicPr>
        <p:blipFill>
          <a:blip r:embed="rId3" cstate="print"/>
          <a:srcRect/>
          <a:stretch>
            <a:fillRect/>
          </a:stretch>
        </p:blipFill>
        <p:spPr bwMode="auto">
          <a:xfrm>
            <a:off x="217913" y="396522"/>
            <a:ext cx="4740947" cy="2496456"/>
          </a:xfrm>
          <a:prstGeom prst="rect">
            <a:avLst/>
          </a:prstGeom>
          <a:noFill/>
        </p:spPr>
      </p:pic>
      <p:pic>
        <p:nvPicPr>
          <p:cNvPr id="3" name="Picture 8"/>
          <p:cNvPicPr>
            <a:picLocks noChangeAspect="1" noChangeArrowheads="1"/>
          </p:cNvPicPr>
          <p:nvPr/>
        </p:nvPicPr>
        <p:blipFill>
          <a:blip r:embed="rId4" cstate="print"/>
          <a:srcRect/>
          <a:stretch>
            <a:fillRect/>
          </a:stretch>
        </p:blipFill>
        <p:spPr bwMode="auto">
          <a:xfrm>
            <a:off x="271754" y="3082144"/>
            <a:ext cx="4765801" cy="2694464"/>
          </a:xfrm>
          <a:prstGeom prst="rect">
            <a:avLst/>
          </a:prstGeom>
          <a:noFill/>
          <a:ln w="9525">
            <a:noFill/>
            <a:miter lim="800000"/>
            <a:headEnd/>
            <a:tailEnd/>
          </a:ln>
        </p:spPr>
      </p:pic>
      <p:pic>
        <p:nvPicPr>
          <p:cNvPr id="4" name="Resim 3"/>
          <p:cNvPicPr>
            <a:picLocks noChangeAspect="1"/>
          </p:cNvPicPr>
          <p:nvPr/>
        </p:nvPicPr>
        <p:blipFill>
          <a:blip r:embed="rId5"/>
          <a:stretch>
            <a:fillRect/>
          </a:stretch>
        </p:blipFill>
        <p:spPr>
          <a:xfrm>
            <a:off x="9194265" y="396522"/>
            <a:ext cx="2837793" cy="2527557"/>
          </a:xfrm>
          <a:prstGeom prst="rect">
            <a:avLst/>
          </a:prstGeom>
        </p:spPr>
      </p:pic>
      <p:pic>
        <p:nvPicPr>
          <p:cNvPr id="5" name="Picture 2" descr="sevgi paylaşmak ile ilgili gö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l="8655" t="7759" r="4549" b="6690"/>
          <a:stretch/>
        </p:blipFill>
        <p:spPr bwMode="auto">
          <a:xfrm>
            <a:off x="5184702" y="3082144"/>
            <a:ext cx="3930868" cy="26944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ddi yardım ile ilgili görsel sonucu"/>
          <p:cNvPicPr>
            <a:picLocks noChangeAspect="1" noChangeArrowheads="1"/>
          </p:cNvPicPr>
          <p:nvPr/>
        </p:nvPicPr>
        <p:blipFill rotWithShape="1">
          <a:blip r:embed="rId7">
            <a:extLst>
              <a:ext uri="{28A0092B-C50C-407E-A947-70E740481C1C}">
                <a14:useLocalDpi xmlns:a14="http://schemas.microsoft.com/office/drawing/2010/main" val="0"/>
              </a:ext>
            </a:extLst>
          </a:blip>
          <a:srcRect l="7357" t="5626" r="6065" b="9355"/>
          <a:stretch/>
        </p:blipFill>
        <p:spPr bwMode="auto">
          <a:xfrm>
            <a:off x="5037555" y="423047"/>
            <a:ext cx="4078015" cy="2469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elping each other ile ilgili görsel sonucu"/>
          <p:cNvPicPr>
            <a:picLocks noChangeAspect="1" noChangeArrowheads="1"/>
          </p:cNvPicPr>
          <p:nvPr/>
        </p:nvPicPr>
        <p:blipFill rotWithShape="1">
          <a:blip r:embed="rId8">
            <a:extLst>
              <a:ext uri="{28A0092B-C50C-407E-A947-70E740481C1C}">
                <a14:useLocalDpi xmlns:a14="http://schemas.microsoft.com/office/drawing/2010/main" val="0"/>
              </a:ext>
            </a:extLst>
          </a:blip>
          <a:srcRect l="11959" r="32731" b="2549"/>
          <a:stretch/>
        </p:blipFill>
        <p:spPr bwMode="auto">
          <a:xfrm>
            <a:off x="9154564" y="3082144"/>
            <a:ext cx="2877494" cy="2694463"/>
          </a:xfrm>
          <a:prstGeom prst="rect">
            <a:avLst/>
          </a:prstGeom>
          <a:noFill/>
          <a:extLst>
            <a:ext uri="{909E8E84-426E-40DD-AFC4-6F175D3DCCD1}">
              <a14:hiddenFill xmlns:a14="http://schemas.microsoft.com/office/drawing/2010/main">
                <a:solidFill>
                  <a:srgbClr val="FFFFFF"/>
                </a:solidFill>
              </a14:hiddenFill>
            </a:ext>
          </a:extLst>
        </p:spPr>
      </p:pic>
      <p:sp>
        <p:nvSpPr>
          <p:cNvPr id="8" name="12 Yuvarlatılmış Dikdörtgen"/>
          <p:cNvSpPr/>
          <p:nvPr/>
        </p:nvSpPr>
        <p:spPr>
          <a:xfrm rot="16200000">
            <a:off x="5669837" y="2466188"/>
            <a:ext cx="732405" cy="7579882"/>
          </a:xfrm>
          <a:prstGeom prst="roundRect">
            <a:avLst/>
          </a:prstGeom>
          <a:solidFill>
            <a:srgbClr val="FC9B00">
              <a:lumMod val="60000"/>
              <a:lumOff val="40000"/>
            </a:srgbClr>
          </a:solidFill>
          <a:ln w="9525" cap="flat" cmpd="sng" algn="ctr">
            <a:solidFill>
              <a:srgbClr val="00B050">
                <a:shade val="95000"/>
                <a:satMod val="105000"/>
              </a:srgbClr>
            </a:solidFill>
            <a:prstDash val="solid"/>
          </a:ln>
          <a:effectLst>
            <a:outerShdw blurRad="40000" dist="20000" dir="5400000" rotWithShape="0">
              <a:srgbClr val="000000">
                <a:alpha val="38000"/>
              </a:srgbClr>
            </a:outerShdw>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a:ln>
                  <a:noFill/>
                </a:ln>
                <a:solidFill>
                  <a:srgbClr val="000000"/>
                </a:solidFill>
                <a:effectLst/>
                <a:uLnTx/>
                <a:uFillTx/>
                <a:latin typeface="Calibri"/>
                <a:ea typeface="+mn-ea"/>
                <a:cs typeface="+mn-cs"/>
              </a:rPr>
              <a:t>Resimlere göre hangi davranışlar paylaşmaktır?</a:t>
            </a:r>
          </a:p>
        </p:txBody>
      </p:sp>
    </p:spTree>
    <p:extLst>
      <p:ext uri="{BB962C8B-B14F-4D97-AF65-F5344CB8AC3E}">
        <p14:creationId xmlns:p14="http://schemas.microsoft.com/office/powerpoint/2010/main" val="326469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0222" y="1324714"/>
            <a:ext cx="5344944" cy="4936601"/>
          </a:xfrm>
          <a:prstGeom prst="rect">
            <a:avLst/>
          </a:prstGeom>
          <a:solidFill>
            <a:schemeClr val="accent2">
              <a:lumMod val="60000"/>
              <a:lumOff val="40000"/>
            </a:schemeClr>
          </a:solidFill>
          <a:ln w="28575">
            <a:solidFill>
              <a:srgbClr val="EF3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tr-TR" sz="3200" dirty="0">
                <a:solidFill>
                  <a:schemeClr val="tx1"/>
                </a:solidFill>
              </a:rPr>
              <a:t>İnsan toplum içinde birlikte yaşayan bir varlıktır. </a:t>
            </a:r>
          </a:p>
          <a:p>
            <a:pPr marL="457200" indent="-457200" algn="just">
              <a:buFont typeface="Wingdings" panose="05000000000000000000" pitchFamily="2" charset="2"/>
              <a:buChar char="Ø"/>
            </a:pPr>
            <a:r>
              <a:rPr lang="tr-TR" sz="3200" dirty="0">
                <a:solidFill>
                  <a:schemeClr val="tx1"/>
                </a:solidFill>
              </a:rPr>
              <a:t>Yaşamak için gerekli temel ihtiyaçları tek başına karşılayamaz.</a:t>
            </a:r>
          </a:p>
          <a:p>
            <a:pPr marL="457200" indent="-457200" algn="just">
              <a:buFont typeface="Wingdings" panose="05000000000000000000" pitchFamily="2" charset="2"/>
              <a:buChar char="Ø"/>
            </a:pPr>
            <a:r>
              <a:rPr lang="tr-TR" sz="3200" dirty="0">
                <a:solidFill>
                  <a:schemeClr val="tx1"/>
                </a:solidFill>
              </a:rPr>
              <a:t>Hayatın her aşamasında paylaşmaya ve yardımlaşmaya ihtiyacı vardır.</a:t>
            </a:r>
          </a:p>
        </p:txBody>
      </p:sp>
      <p:grpSp>
        <p:nvGrpSpPr>
          <p:cNvPr id="3" name="Group 53">
            <a:extLst>
              <a:ext uri="{FF2B5EF4-FFF2-40B4-BE49-F238E27FC236}">
                <a16:creationId xmlns:a16="http://schemas.microsoft.com/office/drawing/2014/main" id="{71DA1449-9BBE-4FB5-854D-B6D832CCD806}"/>
              </a:ext>
            </a:extLst>
          </p:cNvPr>
          <p:cNvGrpSpPr/>
          <p:nvPr/>
        </p:nvGrpSpPr>
        <p:grpSpPr>
          <a:xfrm>
            <a:off x="285981" y="786707"/>
            <a:ext cx="1752454" cy="1368386"/>
            <a:chOff x="1494518" y="2763532"/>
            <a:chExt cx="1271338" cy="1313168"/>
          </a:xfrm>
        </p:grpSpPr>
        <p:sp>
          <p:nvSpPr>
            <p:cNvPr id="4" name="Rectangle: Top Corners Rounded 11">
              <a:extLst>
                <a:ext uri="{FF2B5EF4-FFF2-40B4-BE49-F238E27FC236}">
                  <a16:creationId xmlns:a16="http://schemas.microsoft.com/office/drawing/2014/main" id="{E176DFE6-E6EE-4CBF-AB55-962516DAF6EF}"/>
                </a:ext>
              </a:extLst>
            </p:cNvPr>
            <p:cNvSpPr/>
            <p:nvPr/>
          </p:nvSpPr>
          <p:spPr>
            <a:xfrm>
              <a:off x="1494518" y="2763532"/>
              <a:ext cx="1271338" cy="1313168"/>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8">
              <a:extLst>
                <a:ext uri="{FF2B5EF4-FFF2-40B4-BE49-F238E27FC236}">
                  <a16:creationId xmlns:a16="http://schemas.microsoft.com/office/drawing/2014/main" id="{CCE8E3AC-C1DA-4857-8AA2-283A2C840A70}"/>
                </a:ext>
              </a:extLst>
            </p:cNvPr>
            <p:cNvSpPr txBox="1"/>
            <p:nvPr/>
          </p:nvSpPr>
          <p:spPr>
            <a:xfrm>
              <a:off x="1669923" y="2777183"/>
              <a:ext cx="894432" cy="1062573"/>
            </a:xfrm>
            <a:prstGeom prst="rect">
              <a:avLst/>
            </a:prstGeom>
            <a:noFill/>
          </p:spPr>
          <p:txBody>
            <a:bodyPr wrap="square" rtlCol="0">
              <a:spAutoFit/>
            </a:bodyPr>
            <a:lstStyle/>
            <a:p>
              <a:pPr algn="ctr"/>
              <a:endParaRPr lang="en-US" sz="6600" b="1" dirty="0">
                <a:solidFill>
                  <a:srgbClr val="E6E7E9"/>
                </a:solidFill>
                <a:latin typeface="Tw Cen MT" panose="020B0602020104020603" pitchFamily="34" charset="0"/>
              </a:endParaRPr>
            </a:p>
          </p:txBody>
        </p:sp>
      </p:grpSp>
      <p:sp>
        <p:nvSpPr>
          <p:cNvPr id="6" name="Freeform: Shape 10">
            <a:extLst>
              <a:ext uri="{FF2B5EF4-FFF2-40B4-BE49-F238E27FC236}">
                <a16:creationId xmlns:a16="http://schemas.microsoft.com/office/drawing/2014/main" id="{BA10DECE-FB54-4F98-9472-6CE168F86075}"/>
              </a:ext>
            </a:extLst>
          </p:cNvPr>
          <p:cNvSpPr/>
          <p:nvPr/>
        </p:nvSpPr>
        <p:spPr>
          <a:xfrm flipV="1">
            <a:off x="294810" y="875263"/>
            <a:ext cx="1774622" cy="5573661"/>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tr-TR" sz="4000" dirty="0">
                <a:solidFill>
                  <a:schemeClr val="tx1"/>
                </a:solidFill>
              </a:rPr>
              <a:t>İnsan toplumsal </a:t>
            </a:r>
          </a:p>
          <a:p>
            <a:pPr algn="ctr"/>
            <a:r>
              <a:rPr lang="tr-TR" sz="4000" dirty="0">
                <a:solidFill>
                  <a:schemeClr val="tx1"/>
                </a:solidFill>
              </a:rPr>
              <a:t>bir varlıktır.</a:t>
            </a:r>
            <a:endParaRPr lang="tr-TR" sz="4800" dirty="0">
              <a:solidFill>
                <a:schemeClr val="tx1"/>
              </a:solidFill>
            </a:endParaRPr>
          </a:p>
        </p:txBody>
      </p:sp>
      <p:pic>
        <p:nvPicPr>
          <p:cNvPr id="7" name="Picture 2" descr="sharing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24756"/>
          <a:stretch/>
        </p:blipFill>
        <p:spPr bwMode="auto">
          <a:xfrm>
            <a:off x="7840048" y="1285511"/>
            <a:ext cx="4140142" cy="494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par>
                          <p:cTn id="25" fill="hold">
                            <p:stCondLst>
                              <p:cond delay="1000"/>
                            </p:stCondLst>
                            <p:childTnLst>
                              <p:par>
                                <p:cTn id="26" presetID="22" presetClass="entr" presetSubtype="8" fill="hold" nodeType="afterEffect">
                                  <p:stCondLst>
                                    <p:cond delay="50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left)">
                                      <p:cBhvr>
                                        <p:cTn id="28" dur="500"/>
                                        <p:tgtEl>
                                          <p:spTgt spid="2">
                                            <p:txEl>
                                              <p:pRg st="0" end="0"/>
                                            </p:txEl>
                                          </p:spTgt>
                                        </p:tgtEl>
                                      </p:cBhvr>
                                    </p:animEffect>
                                  </p:childTnLst>
                                </p:cTn>
                              </p:par>
                            </p:childTnLst>
                          </p:cTn>
                        </p:par>
                        <p:par>
                          <p:cTn id="29" fill="hold">
                            <p:stCondLst>
                              <p:cond delay="2000"/>
                            </p:stCondLst>
                            <p:childTnLst>
                              <p:par>
                                <p:cTn id="30" presetID="22" presetClass="entr" presetSubtype="8" fill="hold" nodeType="afterEffect">
                                  <p:stCondLst>
                                    <p:cond delay="75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left)">
                                      <p:cBhvr>
                                        <p:cTn id="32" dur="500"/>
                                        <p:tgtEl>
                                          <p:spTgt spid="2">
                                            <p:txEl>
                                              <p:pRg st="1" end="1"/>
                                            </p:txEl>
                                          </p:spTgt>
                                        </p:tgtEl>
                                      </p:cBhvr>
                                    </p:animEffect>
                                  </p:childTnLst>
                                </p:cTn>
                              </p:par>
                            </p:childTnLst>
                          </p:cTn>
                        </p:par>
                        <p:par>
                          <p:cTn id="33" fill="hold">
                            <p:stCondLst>
                              <p:cond delay="3250"/>
                            </p:stCondLst>
                            <p:childTnLst>
                              <p:par>
                                <p:cTn id="34" presetID="22" presetClass="entr" presetSubtype="8" fill="hold" nodeType="afterEffect">
                                  <p:stCondLst>
                                    <p:cond delay="75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wipe(left)">
                                      <p:cBhvr>
                                        <p:cTn id="3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64722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3">
            <a:extLst>
              <a:ext uri="{FF2B5EF4-FFF2-40B4-BE49-F238E27FC236}">
                <a16:creationId xmlns:a16="http://schemas.microsoft.com/office/drawing/2014/main" id="{71DA1449-9BBE-4FB5-854D-B6D832CCD806}"/>
              </a:ext>
            </a:extLst>
          </p:cNvPr>
          <p:cNvGrpSpPr/>
          <p:nvPr/>
        </p:nvGrpSpPr>
        <p:grpSpPr>
          <a:xfrm>
            <a:off x="140794" y="139700"/>
            <a:ext cx="1752454" cy="1527164"/>
            <a:chOff x="1486477" y="2469630"/>
            <a:chExt cx="1271338" cy="1465538"/>
          </a:xfrm>
        </p:grpSpPr>
        <p:sp>
          <p:nvSpPr>
            <p:cNvPr id="4" name="Rectangle: Top Corners Rounded 11">
              <a:extLst>
                <a:ext uri="{FF2B5EF4-FFF2-40B4-BE49-F238E27FC236}">
                  <a16:creationId xmlns:a16="http://schemas.microsoft.com/office/drawing/2014/main" id="{E176DFE6-E6EE-4CBF-AB55-962516DAF6EF}"/>
                </a:ext>
              </a:extLst>
            </p:cNvPr>
            <p:cNvSpPr/>
            <p:nvPr/>
          </p:nvSpPr>
          <p:spPr>
            <a:xfrm>
              <a:off x="1486477" y="2622000"/>
              <a:ext cx="1271338" cy="1313168"/>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28">
              <a:extLst>
                <a:ext uri="{FF2B5EF4-FFF2-40B4-BE49-F238E27FC236}">
                  <a16:creationId xmlns:a16="http://schemas.microsoft.com/office/drawing/2014/main" id="{CCE8E3AC-C1DA-4857-8AA2-283A2C840A70}"/>
                </a:ext>
              </a:extLst>
            </p:cNvPr>
            <p:cNvSpPr txBox="1"/>
            <p:nvPr/>
          </p:nvSpPr>
          <p:spPr>
            <a:xfrm>
              <a:off x="1674930" y="2469630"/>
              <a:ext cx="894432" cy="1062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E6E7E9"/>
                </a:solidFill>
                <a:effectLst/>
                <a:uLnTx/>
                <a:uFillTx/>
                <a:latin typeface="Tw Cen MT" panose="020B0602020104020603" pitchFamily="34" charset="0"/>
                <a:ea typeface="+mn-ea"/>
                <a:cs typeface="+mn-cs"/>
              </a:endParaRPr>
            </a:p>
          </p:txBody>
        </p:sp>
      </p:grpSp>
      <p:sp>
        <p:nvSpPr>
          <p:cNvPr id="6" name="Freeform: Shape 10">
            <a:extLst>
              <a:ext uri="{FF2B5EF4-FFF2-40B4-BE49-F238E27FC236}">
                <a16:creationId xmlns:a16="http://schemas.microsoft.com/office/drawing/2014/main" id="{BA10DECE-FB54-4F98-9472-6CE168F86075}"/>
              </a:ext>
            </a:extLst>
          </p:cNvPr>
          <p:cNvSpPr/>
          <p:nvPr/>
        </p:nvSpPr>
        <p:spPr>
          <a:xfrm flipV="1">
            <a:off x="129710" y="298477"/>
            <a:ext cx="1774622" cy="64386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İslam paylaşma 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yardımlaşmayı emreder.    </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Resim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846" r="97846"/>
                    </a14:imgEffect>
                  </a14:imgLayer>
                </a14:imgProps>
              </a:ext>
            </a:extLst>
          </a:blip>
          <a:srcRect l="2224" t="26936" b="18355"/>
          <a:stretch/>
        </p:blipFill>
        <p:spPr>
          <a:xfrm>
            <a:off x="2034217" y="485007"/>
            <a:ext cx="4519852" cy="3455927"/>
          </a:xfrm>
          <a:prstGeom prst="rect">
            <a:avLst/>
          </a:prstGeom>
        </p:spPr>
      </p:pic>
      <p:sp>
        <p:nvSpPr>
          <p:cNvPr id="9" name="İçerik Yer Tutucusu 2"/>
          <p:cNvSpPr txBox="1">
            <a:spLocks/>
          </p:cNvSpPr>
          <p:nvPr/>
        </p:nvSpPr>
        <p:spPr>
          <a:xfrm>
            <a:off x="6683954" y="298477"/>
            <a:ext cx="5182068" cy="3828988"/>
          </a:xfrm>
          <a:prstGeom prst="rect">
            <a:avLst/>
          </a:prstGeom>
          <a:solidFill>
            <a:schemeClr val="accent4">
              <a:lumMod val="40000"/>
              <a:lumOff val="60000"/>
            </a:schemeClr>
          </a:solidFill>
          <a:ln>
            <a:solidFill>
              <a:srgbClr val="FF25FD"/>
            </a:solidFill>
          </a:ln>
        </p:spPr>
        <p:style>
          <a:lnRef idx="1">
            <a:schemeClr val="accent2"/>
          </a:lnRef>
          <a:fillRef idx="2">
            <a:schemeClr val="accent2"/>
          </a:fillRef>
          <a:effectRef idx="1">
            <a:schemeClr val="accent2"/>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«Mallarını Allah yolunda harcayanların durumu, yedi başak bitiren ve her başakta yüz tane bulunan bir tohum gibidir. Allah dilediğine kat kat verir. Allah lütfu geniş olandır, hakkıyla bilendir.»</a:t>
            </a:r>
            <a:endPar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Yuvarlatılmış Dikdörtgen 13"/>
          <p:cNvSpPr/>
          <p:nvPr/>
        </p:nvSpPr>
        <p:spPr>
          <a:xfrm>
            <a:off x="7236638" y="3754404"/>
            <a:ext cx="4076700" cy="584200"/>
          </a:xfrm>
          <a:prstGeom prst="round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Bakara suresi, 261. ayeti</a:t>
            </a:r>
          </a:p>
        </p:txBody>
      </p:sp>
      <p:sp>
        <p:nvSpPr>
          <p:cNvPr id="16" name="Unvan 1"/>
          <p:cNvSpPr txBox="1">
            <a:spLocks/>
          </p:cNvSpPr>
          <p:nvPr/>
        </p:nvSpPr>
        <p:spPr>
          <a:xfrm>
            <a:off x="3289560" y="4609703"/>
            <a:ext cx="7826954" cy="584763"/>
          </a:xfrm>
          <a:prstGeom prst="rect">
            <a:avLst/>
          </a:prstGeom>
          <a:solidFill>
            <a:srgbClr val="FEB870"/>
          </a:solidFill>
          <a:ln>
            <a:solidFill>
              <a:srgbClr val="FF25FD"/>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Mallarını Allah yolunda harcama nasıl olur?</a:t>
            </a:r>
          </a:p>
        </p:txBody>
      </p:sp>
      <p:sp>
        <p:nvSpPr>
          <p:cNvPr id="17" name="Unvan 1"/>
          <p:cNvSpPr txBox="1">
            <a:spLocks/>
          </p:cNvSpPr>
          <p:nvPr/>
        </p:nvSpPr>
        <p:spPr>
          <a:xfrm>
            <a:off x="3289560" y="5336255"/>
            <a:ext cx="7826954" cy="1076259"/>
          </a:xfrm>
          <a:prstGeom prst="rect">
            <a:avLst/>
          </a:prstGeom>
          <a:solidFill>
            <a:srgbClr val="FEB870"/>
          </a:solidFill>
          <a:ln>
            <a:solidFill>
              <a:srgbClr val="FF25FD"/>
            </a:solidFill>
          </a:ln>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a:ln>
                  <a:noFill/>
                </a:ln>
                <a:solidFill>
                  <a:prstClr val="black"/>
                </a:solidFill>
                <a:effectLst/>
                <a:uLnTx/>
                <a:uFillTx/>
                <a:latin typeface="Calibri" panose="020F0502020204030204"/>
                <a:ea typeface="+mn-ea"/>
                <a:cs typeface="+mn-cs"/>
              </a:rPr>
              <a:t>Ayete göre mallarını Allah yolunda harcayanlarını sevapları nelerdir?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86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247973" y="412754"/>
            <a:ext cx="11344759" cy="4281732"/>
          </a:xfrm>
          <a:prstGeom prst="rect">
            <a:avLst/>
          </a:prstGeom>
        </p:spPr>
      </p:pic>
      <p:pic>
        <p:nvPicPr>
          <p:cNvPr id="1026" name="Picture 2" descr="yedi başak bitiren ve her başakta yüz tane bulunan bir tohum gibidir.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58" y="21509"/>
            <a:ext cx="3816657" cy="4579988"/>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p:cNvSpPr txBox="1">
            <a:spLocks/>
          </p:cNvSpPr>
          <p:nvPr/>
        </p:nvSpPr>
        <p:spPr>
          <a:xfrm>
            <a:off x="5289755" y="5024284"/>
            <a:ext cx="6764594" cy="1347099"/>
          </a:xfrm>
          <a:prstGeom prst="rect">
            <a:avLst/>
          </a:prstGeom>
          <a:solidFill>
            <a:srgbClr val="F8B9A8"/>
          </a:solidFill>
          <a:ln>
            <a:solidFill>
              <a:srgbClr val="EF3078"/>
            </a:solidFill>
          </a:ln>
        </p:spPr>
        <p:style>
          <a:lnRef idx="1">
            <a:schemeClr val="accent4"/>
          </a:lnRef>
          <a:fillRef idx="2">
            <a:schemeClr val="accent4"/>
          </a:fillRef>
          <a:effectRef idx="1">
            <a:schemeClr val="accent4"/>
          </a:effectRef>
          <a:fontRef idx="minor">
            <a:schemeClr val="dk1"/>
          </a:fontRef>
        </p:style>
        <p:txBody>
          <a:bodyPr anchor="ctr">
            <a:normAutofit fontScale="97500"/>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457200" marR="0" lvl="0" indent="-457200" algn="just"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a:ln>
                  <a:noFill/>
                </a:ln>
                <a:solidFill>
                  <a:prstClr val="black"/>
                </a:solidFill>
                <a:effectLst/>
                <a:uLnTx/>
                <a:uFillTx/>
                <a:latin typeface="Calibri" panose="020F0502020204030204"/>
                <a:ea typeface="+mn-ea"/>
                <a:cs typeface="+mn-cs"/>
              </a:rPr>
              <a:t>Verilen resimde paylaşmak ile ilgili anlatılmak istenilen nedir?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erbest Form 5"/>
          <p:cNvSpPr/>
          <p:nvPr/>
        </p:nvSpPr>
        <p:spPr>
          <a:xfrm>
            <a:off x="2849320" y="4817806"/>
            <a:ext cx="2238703" cy="1264293"/>
          </a:xfrm>
          <a:custGeom>
            <a:avLst/>
            <a:gdLst>
              <a:gd name="connsiteX0" fmla="*/ 352096 w 1492470"/>
              <a:gd name="connsiteY0" fmla="*/ 0 h 970199"/>
              <a:gd name="connsiteX1" fmla="*/ 704193 w 1492470"/>
              <a:gd name="connsiteY1" fmla="*/ 352096 h 970199"/>
              <a:gd name="connsiteX2" fmla="*/ 528145 w 1492470"/>
              <a:gd name="connsiteY2" fmla="*/ 352096 h 970199"/>
              <a:gd name="connsiteX3" fmla="*/ 528145 w 1492470"/>
              <a:gd name="connsiteY3" fmla="*/ 620733 h 970199"/>
              <a:gd name="connsiteX4" fmla="*/ 1492470 w 1492470"/>
              <a:gd name="connsiteY4" fmla="*/ 620733 h 970199"/>
              <a:gd name="connsiteX5" fmla="*/ 1492470 w 1492470"/>
              <a:gd name="connsiteY5" fmla="*/ 970199 h 970199"/>
              <a:gd name="connsiteX6" fmla="*/ 441436 w 1492470"/>
              <a:gd name="connsiteY6" fmla="*/ 970199 h 970199"/>
              <a:gd name="connsiteX7" fmla="*/ 441436 w 1492470"/>
              <a:gd name="connsiteY7" fmla="*/ 970198 h 970199"/>
              <a:gd name="connsiteX8" fmla="*/ 176048 w 1492470"/>
              <a:gd name="connsiteY8" fmla="*/ 970198 h 970199"/>
              <a:gd name="connsiteX9" fmla="*/ 176048 w 1492470"/>
              <a:gd name="connsiteY9" fmla="*/ 352096 h 970199"/>
              <a:gd name="connsiteX10" fmla="*/ 0 w 1492470"/>
              <a:gd name="connsiteY10" fmla="*/ 352096 h 9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470" h="970199">
                <a:moveTo>
                  <a:pt x="352096" y="0"/>
                </a:moveTo>
                <a:lnTo>
                  <a:pt x="704193" y="352096"/>
                </a:lnTo>
                <a:lnTo>
                  <a:pt x="528145" y="352096"/>
                </a:lnTo>
                <a:lnTo>
                  <a:pt x="528145" y="620733"/>
                </a:lnTo>
                <a:lnTo>
                  <a:pt x="1492470" y="620733"/>
                </a:lnTo>
                <a:lnTo>
                  <a:pt x="1492470" y="970199"/>
                </a:lnTo>
                <a:lnTo>
                  <a:pt x="441436" y="970199"/>
                </a:lnTo>
                <a:lnTo>
                  <a:pt x="441436" y="970198"/>
                </a:lnTo>
                <a:lnTo>
                  <a:pt x="176048" y="970198"/>
                </a:lnTo>
                <a:lnTo>
                  <a:pt x="176048" y="352096"/>
                </a:lnTo>
                <a:lnTo>
                  <a:pt x="0" y="352096"/>
                </a:lnTo>
                <a:close/>
              </a:path>
            </a:pathLst>
          </a:cu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6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582978" y="1471479"/>
            <a:ext cx="2936399"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İnsanı </a:t>
            </a:r>
          </a:p>
        </p:txBody>
      </p:sp>
      <p:cxnSp>
        <p:nvCxnSpPr>
          <p:cNvPr id="3" name="Düz Bağlayıcı 2"/>
          <p:cNvCxnSpPr>
            <a:endCxn id="5" idx="2"/>
          </p:cNvCxnSpPr>
          <p:nvPr/>
        </p:nvCxnSpPr>
        <p:spPr>
          <a:xfrm flipH="1">
            <a:off x="8644928" y="293059"/>
            <a:ext cx="12465" cy="596025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Dikdörtgen 3"/>
          <p:cNvSpPr/>
          <p:nvPr/>
        </p:nvSpPr>
        <p:spPr>
          <a:xfrm>
            <a:off x="8905250" y="1471479"/>
            <a:ext cx="2828676"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İnsanı</a:t>
            </a:r>
          </a:p>
        </p:txBody>
      </p:sp>
      <p:sp>
        <p:nvSpPr>
          <p:cNvPr id="5" name="Dikdörtgen 4"/>
          <p:cNvSpPr/>
          <p:nvPr/>
        </p:nvSpPr>
        <p:spPr>
          <a:xfrm>
            <a:off x="5329084" y="293059"/>
            <a:ext cx="6631688" cy="596025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7 Yuvarlatılmış Dikdörtgen"/>
          <p:cNvSpPr/>
          <p:nvPr/>
        </p:nvSpPr>
        <p:spPr>
          <a:xfrm>
            <a:off x="9175146" y="2876646"/>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15 Yuvarlatılmış Dikdörtgen"/>
          <p:cNvSpPr/>
          <p:nvPr/>
        </p:nvSpPr>
        <p:spPr>
          <a:xfrm>
            <a:off x="9130079" y="2188091"/>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16 Yuvarlatılmış Dikdörtgen"/>
          <p:cNvSpPr/>
          <p:nvPr/>
        </p:nvSpPr>
        <p:spPr>
          <a:xfrm>
            <a:off x="9191551" y="3565201"/>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17 Yuvarlatılmış Dikdörtgen"/>
          <p:cNvSpPr/>
          <p:nvPr/>
        </p:nvSpPr>
        <p:spPr>
          <a:xfrm>
            <a:off x="9202086" y="4253755"/>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5 Yuvarlatılmış Dikdörtgen"/>
          <p:cNvSpPr/>
          <p:nvPr/>
        </p:nvSpPr>
        <p:spPr>
          <a:xfrm>
            <a:off x="5974353" y="207450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23 Yuvarlatılmış Dikdörtgen"/>
          <p:cNvSpPr/>
          <p:nvPr/>
        </p:nvSpPr>
        <p:spPr>
          <a:xfrm>
            <a:off x="5983948" y="3164721"/>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44 Yuvarlatılmış Dikdörtgen"/>
          <p:cNvSpPr/>
          <p:nvPr/>
        </p:nvSpPr>
        <p:spPr>
          <a:xfrm>
            <a:off x="5983948" y="370982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45 Yuvarlatılmış Dikdörtgen"/>
          <p:cNvSpPr/>
          <p:nvPr/>
        </p:nvSpPr>
        <p:spPr>
          <a:xfrm>
            <a:off x="5976127" y="425493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46 Yuvarlatılmış Dikdörtgen"/>
          <p:cNvSpPr/>
          <p:nvPr/>
        </p:nvSpPr>
        <p:spPr>
          <a:xfrm>
            <a:off x="5991667" y="261961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5582979" y="5670002"/>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Yaklaştırır </a:t>
            </a:r>
          </a:p>
        </p:txBody>
      </p:sp>
      <p:sp>
        <p:nvSpPr>
          <p:cNvPr id="16" name="Sağ Ok 15"/>
          <p:cNvSpPr/>
          <p:nvPr/>
        </p:nvSpPr>
        <p:spPr>
          <a:xfrm rot="16200000">
            <a:off x="6738177" y="4875494"/>
            <a:ext cx="7929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ikdörtgen 16"/>
          <p:cNvSpPr/>
          <p:nvPr/>
        </p:nvSpPr>
        <p:spPr>
          <a:xfrm>
            <a:off x="8905250" y="5660091"/>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Uzaklaştırır</a:t>
            </a:r>
          </a:p>
        </p:txBody>
      </p:sp>
      <p:sp>
        <p:nvSpPr>
          <p:cNvPr id="18" name="Dikdörtgen 17"/>
          <p:cNvSpPr/>
          <p:nvPr/>
        </p:nvSpPr>
        <p:spPr>
          <a:xfrm>
            <a:off x="7465775" y="291885"/>
            <a:ext cx="2358306" cy="813738"/>
          </a:xfrm>
          <a:prstGeom prst="rect">
            <a:avLst/>
          </a:prstGeom>
          <a:solidFill>
            <a:srgbClr val="F68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Paylaşmak</a:t>
            </a:r>
          </a:p>
        </p:txBody>
      </p:sp>
      <p:sp>
        <p:nvSpPr>
          <p:cNvPr id="19" name="Bükülü Ok 18"/>
          <p:cNvSpPr/>
          <p:nvPr/>
        </p:nvSpPr>
        <p:spPr>
          <a:xfrm rot="5400000">
            <a:off x="9961419" y="465306"/>
            <a:ext cx="737407" cy="868680"/>
          </a:xfrm>
          <a:prstGeom prst="bentArrow">
            <a:avLst>
              <a:gd name="adj1" fmla="val 25000"/>
              <a:gd name="adj2" fmla="val 25000"/>
              <a:gd name="adj3" fmla="val 25000"/>
              <a:gd name="adj4" fmla="val 18415"/>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Bükülü Ok 19"/>
          <p:cNvSpPr/>
          <p:nvPr/>
        </p:nvSpPr>
        <p:spPr>
          <a:xfrm rot="5400000" flipV="1">
            <a:off x="6633426" y="498775"/>
            <a:ext cx="737407" cy="801742"/>
          </a:xfrm>
          <a:prstGeom prst="bentArrow">
            <a:avLst>
              <a:gd name="adj1" fmla="val 25000"/>
              <a:gd name="adj2" fmla="val 25000"/>
              <a:gd name="adj3" fmla="val 25000"/>
              <a:gd name="adj4" fmla="val 17082"/>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ağ Ok 20"/>
          <p:cNvSpPr/>
          <p:nvPr/>
        </p:nvSpPr>
        <p:spPr>
          <a:xfrm rot="16200000">
            <a:off x="9939809" y="4838343"/>
            <a:ext cx="8672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Resim 21"/>
          <p:cNvPicPr>
            <a:picLocks noChangeAspect="1"/>
          </p:cNvPicPr>
          <p:nvPr/>
        </p:nvPicPr>
        <p:blipFill>
          <a:blip r:embed="rId3"/>
          <a:stretch>
            <a:fillRect/>
          </a:stretch>
        </p:blipFill>
        <p:spPr>
          <a:xfrm>
            <a:off x="152400" y="317215"/>
            <a:ext cx="4957892" cy="3752614"/>
          </a:xfrm>
          <a:prstGeom prst="rect">
            <a:avLst/>
          </a:prstGeom>
        </p:spPr>
      </p:pic>
      <p:sp>
        <p:nvSpPr>
          <p:cNvPr id="23" name="Dikdörtgen 22"/>
          <p:cNvSpPr/>
          <p:nvPr/>
        </p:nvSpPr>
        <p:spPr>
          <a:xfrm>
            <a:off x="213873" y="4679945"/>
            <a:ext cx="4896420" cy="1573371"/>
          </a:xfrm>
          <a:prstGeom prst="rect">
            <a:avLst/>
          </a:prstGeom>
          <a:solidFill>
            <a:schemeClr val="accent4">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rPr>
              <a:t>Yandaki boşlukları uygun bir şekilde dolduralım</a:t>
            </a:r>
          </a:p>
        </p:txBody>
      </p:sp>
    </p:spTree>
    <p:extLst>
      <p:ext uri="{BB962C8B-B14F-4D97-AF65-F5344CB8AC3E}">
        <p14:creationId xmlns:p14="http://schemas.microsoft.com/office/powerpoint/2010/main" val="3323336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00"/>
                                        <p:tgtEl>
                                          <p:spTgt spid="2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500"/>
                                        <p:tgtEl>
                                          <p:spTgt spid="23"/>
                                        </p:tgtEl>
                                      </p:cBhvr>
                                    </p:animEffec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up)">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D6344F82-65FF-44A4-A4F2-2E3A056E27D0"/>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0"/>
  <p:tag name="İSPRİNGONLİNEFOLDERID" val="1"/>
  <p:tag name="ISPRING_OUTPUT_FOLDER" val="[[&quot;\uFFFD\/\uFFFDf{0E6EF7E3-5697-4B8B-B200-FBDA7933B2F2}&quot;,&quot;C:\\Users\\Samsung\\Desktop\\Temel Dini Bilgiler\\6. Sınıf\\3. 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0&quot;},&quot;wordSettings&quot;:{&quot;printCopies&quot;:1}}"/>
  <p:tag name="ISPRING_SCORM_RATE_SLIDES" val="0"/>
  <p:tag name="ISPRING_SCORM_RATE_QUIZZES" val="0"/>
  <p:tag name="ISPRING_SCORM_PASSING_SCORE" val="0.000000"/>
  <p:tag name="ISPRING_CURRENT_PLAYER_ID" val="universal"/>
  <p:tag name="ISPRING_PRESENTATION_TITLE" val="TDB-1 3.4. Müminler Yoksulun Hakkını Gözetirler"/>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UDIO_ID" val="391"/>
  <p:tag name="ARTICULATE_USED_LAYOUT" val="7"/>
  <p:tag name="ARTICULATE_SLIDE_THUMBNAIL_REFRESH" val="1"/>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1">
      <a:dk1>
        <a:srgbClr val="000000"/>
      </a:dk1>
      <a:lt1>
        <a:sysClr val="window" lastClr="FFFFFF"/>
      </a:lt1>
      <a:dk2>
        <a:srgbClr val="41393B"/>
      </a:dk2>
      <a:lt2>
        <a:srgbClr val="FF0000"/>
      </a:lt2>
      <a:accent1>
        <a:srgbClr val="00B050"/>
      </a:accent1>
      <a:accent2>
        <a:srgbClr val="0070C0"/>
      </a:accent2>
      <a:accent3>
        <a:srgbClr val="FFFF00"/>
      </a:accent3>
      <a:accent4>
        <a:srgbClr val="FC9B00"/>
      </a:accent4>
      <a:accent5>
        <a:srgbClr val="67A3A7"/>
      </a:accent5>
      <a:accent6>
        <a:srgbClr val="6D8B95"/>
      </a:accent6>
      <a:hlink>
        <a:srgbClr val="F4BB93"/>
      </a:hlink>
      <a:folHlink>
        <a:srgbClr val="3737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1341</TotalTime>
  <Words>661</Words>
  <Application>Microsoft Office PowerPoint</Application>
  <PresentationFormat>Geniş ekran</PresentationFormat>
  <Paragraphs>140</Paragraphs>
  <Slides>20</Slides>
  <Notes>16</Notes>
  <HiddenSlides>0</HiddenSlides>
  <MMClips>0</MMClips>
  <ScaleCrop>false</ScaleCrop>
  <HeadingPairs>
    <vt:vector size="6" baseType="variant">
      <vt:variant>
        <vt:lpstr>Kullanılan Yazı Tipleri</vt:lpstr>
      </vt:variant>
      <vt:variant>
        <vt:i4>13</vt:i4>
      </vt:variant>
      <vt:variant>
        <vt:lpstr>Tema</vt:lpstr>
      </vt:variant>
      <vt:variant>
        <vt:i4>9</vt:i4>
      </vt:variant>
      <vt:variant>
        <vt:lpstr>Slayt Başlıkları</vt:lpstr>
      </vt:variant>
      <vt:variant>
        <vt:i4>20</vt:i4>
      </vt:variant>
    </vt:vector>
  </HeadingPairs>
  <TitlesOfParts>
    <vt:vector size="42" baseType="lpstr">
      <vt:lpstr>맑은 고딕</vt:lpstr>
      <vt:lpstr>Aptos</vt:lpstr>
      <vt:lpstr>Arial</vt:lpstr>
      <vt:lpstr>Bahnschrift SemiCondensed</vt:lpstr>
      <vt:lpstr>Calibri</vt:lpstr>
      <vt:lpstr>Calibri Light</vt:lpstr>
      <vt:lpstr>Comfortaa</vt:lpstr>
      <vt:lpstr>Fira Sans Extra Condensed</vt:lpstr>
      <vt:lpstr>Helvetica</vt:lpstr>
      <vt:lpstr>Permanent Marker</vt:lpstr>
      <vt:lpstr>Roboto</vt:lpstr>
      <vt:lpstr>Tw Cen MT</vt:lpstr>
      <vt:lpstr>Wingdings</vt:lpstr>
      <vt:lpstr>Office Teması</vt:lpstr>
      <vt:lpstr>5_Office Theme</vt:lpstr>
      <vt:lpstr>1_Office Teması</vt:lpstr>
      <vt:lpstr>SKETCH LESSON</vt:lpstr>
      <vt:lpstr>Contents Slide Master</vt:lpstr>
      <vt:lpstr>JAY DESIGN</vt:lpstr>
      <vt:lpstr>2_Office Teması</vt:lpstr>
      <vt:lpstr>3_Office Teması</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TDB-1 3.4. Müminler Yoksulun Hakkını Gözetirler</dc:title>
  <dc:creator>Mustafa Yıldırım</dc:creator>
  <cp:lastModifiedBy>Mustafa YILDIRIM</cp:lastModifiedBy>
  <cp:revision>19</cp:revision>
  <dcterms:created xsi:type="dcterms:W3CDTF">2021-03-21T13:27:59Z</dcterms:created>
  <dcterms:modified xsi:type="dcterms:W3CDTF">2025-01-01T23:15:28Z</dcterms:modified>
</cp:coreProperties>
</file>