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76" r:id="rId4"/>
    <p:sldId id="275" r:id="rId5"/>
    <p:sldId id="260" r:id="rId6"/>
    <p:sldId id="277" r:id="rId7"/>
    <p:sldId id="262" r:id="rId8"/>
    <p:sldId id="261" r:id="rId9"/>
    <p:sldId id="278" r:id="rId10"/>
    <p:sldId id="263" r:id="rId11"/>
    <p:sldId id="279" r:id="rId12"/>
    <p:sldId id="268" r:id="rId13"/>
    <p:sldId id="280" r:id="rId14"/>
    <p:sldId id="267" r:id="rId15"/>
    <p:sldId id="269" r:id="rId16"/>
    <p:sldId id="270" r:id="rId17"/>
    <p:sldId id="271" r:id="rId18"/>
    <p:sldId id="264" r:id="rId19"/>
    <p:sldId id="265" r:id="rId20"/>
    <p:sldId id="281" r:id="rId21"/>
    <p:sldId id="282" r:id="rId22"/>
    <p:sldId id="283" r:id="rId23"/>
    <p:sldId id="284" r:id="rId24"/>
    <p:sldId id="285" r:id="rId25"/>
    <p:sldId id="286" r:id="rId26"/>
    <p:sldId id="25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88FC9-F8CF-4D99-BB44-DBC6DFCC3E86}" type="datetimeFigureOut">
              <a:rPr lang="tr-TR" smtClean="0"/>
              <a:pPr/>
              <a:t>05.07.2015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E1DF6-6510-4A0E-A716-8DF44C2380F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TFR7dSkIZEVk300jP4vE-DiPloVdkHqwxWKtzlwKQFajYor8y3YQ"/>
          <p:cNvPicPr>
            <a:picLocks noChangeAspect="1" noChangeArrowheads="1"/>
          </p:cNvPicPr>
          <p:nvPr/>
        </p:nvPicPr>
        <p:blipFill>
          <a:blip r:embed="rId2"/>
          <a:srcRect/>
          <a:stretch>
            <a:fillRect/>
          </a:stretch>
        </p:blipFill>
        <p:spPr bwMode="auto">
          <a:xfrm>
            <a:off x="857224" y="1857364"/>
            <a:ext cx="7202038" cy="4500594"/>
          </a:xfrm>
          <a:prstGeom prst="rect">
            <a:avLst/>
          </a:prstGeom>
          <a:noFill/>
        </p:spPr>
      </p:pic>
      <p:sp>
        <p:nvSpPr>
          <p:cNvPr id="5" name="1 Başlık"/>
          <p:cNvSpPr txBox="1">
            <a:spLocks/>
          </p:cNvSpPr>
          <p:nvPr/>
        </p:nvSpPr>
        <p:spPr>
          <a:xfrm>
            <a:off x="1285852" y="0"/>
            <a:ext cx="6272202" cy="128588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
            </a:r>
            <a:br>
              <a:rPr kumimoji="0" lang="tr-TR" sz="4400" b="1" i="0" u="none" strike="noStrike" kern="1200" cap="none" spc="0" normalizeH="0" baseline="0" noProof="0" dirty="0" smtClean="0">
                <a:ln>
                  <a:noFill/>
                </a:ln>
                <a:solidFill>
                  <a:schemeClr val="tx1"/>
                </a:solidFill>
                <a:effectLst/>
                <a:uLnTx/>
                <a:uFillTx/>
                <a:latin typeface="+mj-lt"/>
                <a:ea typeface="+mj-ea"/>
                <a:cs typeface="+mj-cs"/>
              </a:rPr>
            </a:br>
            <a:r>
              <a:rPr kumimoji="0" lang="tr-TR" sz="4400" b="1" i="0" u="none" strike="noStrike" kern="1200" cap="none" spc="0" normalizeH="0" baseline="0" noProof="0" dirty="0" smtClean="0">
                <a:ln>
                  <a:noFill/>
                </a:ln>
                <a:solidFill>
                  <a:schemeClr val="tx1"/>
                </a:solidFill>
                <a:effectLst/>
                <a:uLnTx/>
                <a:uFillTx/>
                <a:latin typeface="+mj-lt"/>
                <a:ea typeface="+mj-ea"/>
                <a:cs typeface="+mj-cs"/>
              </a:rPr>
              <a:t>Hicret Olayı</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across)">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4786322"/>
            <a:ext cx="8215370" cy="1470025"/>
          </a:xfrm>
        </p:spPr>
        <p:txBody>
          <a:bodyPr>
            <a:noAutofit/>
          </a:bodyPr>
          <a:lstStyle/>
          <a:p>
            <a:pPr algn="l"/>
            <a:r>
              <a:rPr lang="tr-TR" sz="3200" dirty="0" smtClean="0"/>
              <a:t>Bunun üzerine Peygamberimiz isteyen Müslümanların Medine'ye göçebileceklerini söyledi.</a:t>
            </a:r>
            <a:endParaRPr lang="tr-TR" sz="3200" dirty="0"/>
          </a:p>
        </p:txBody>
      </p:sp>
      <p:pic>
        <p:nvPicPr>
          <p:cNvPr id="13314" name="Picture 2" descr="http://blog.ihvan.com.tr/wp-content/uploads/2015/05/vakfenin-sahih-gecerli-olmasinin-sartlari.jpg"/>
          <p:cNvPicPr>
            <a:picLocks noChangeAspect="1" noChangeArrowheads="1"/>
          </p:cNvPicPr>
          <p:nvPr/>
        </p:nvPicPr>
        <p:blipFill>
          <a:blip r:embed="rId2"/>
          <a:srcRect/>
          <a:stretch>
            <a:fillRect/>
          </a:stretch>
        </p:blipFill>
        <p:spPr bwMode="auto">
          <a:xfrm>
            <a:off x="1500166" y="714356"/>
            <a:ext cx="5929354" cy="364333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85786" y="4643446"/>
            <a:ext cx="7786742" cy="1752600"/>
          </a:xfrm>
        </p:spPr>
        <p:txBody>
          <a:bodyPr/>
          <a:lstStyle/>
          <a:p>
            <a:pPr algn="l"/>
            <a:r>
              <a:rPr lang="tr-TR" dirty="0" smtClean="0">
                <a:solidFill>
                  <a:schemeClr val="tx1"/>
                </a:solidFill>
              </a:rPr>
              <a:t>Bunun üzerine bazı Müslümanlar Medine'ye göç ettiler. Medine'de İslamiyet hızla yayılmaya başladı.</a:t>
            </a:r>
            <a:endParaRPr lang="tr-TR" dirty="0">
              <a:solidFill>
                <a:schemeClr val="tx1"/>
              </a:solidFill>
            </a:endParaRPr>
          </a:p>
        </p:txBody>
      </p:sp>
      <p:pic>
        <p:nvPicPr>
          <p:cNvPr id="33794" name="Picture 2" descr="AKABE BİATI ile ilgili görsel sonucu"/>
          <p:cNvPicPr>
            <a:picLocks noChangeAspect="1" noChangeArrowheads="1"/>
          </p:cNvPicPr>
          <p:nvPr/>
        </p:nvPicPr>
        <p:blipFill>
          <a:blip r:embed="rId2"/>
          <a:srcRect/>
          <a:stretch>
            <a:fillRect/>
          </a:stretch>
        </p:blipFill>
        <p:spPr bwMode="auto">
          <a:xfrm>
            <a:off x="4214810" y="1285860"/>
            <a:ext cx="4480832" cy="3143272"/>
          </a:xfrm>
          <a:prstGeom prst="rect">
            <a:avLst/>
          </a:prstGeom>
          <a:noFill/>
        </p:spPr>
      </p:pic>
      <p:sp>
        <p:nvSpPr>
          <p:cNvPr id="33796" name="AutoShape 4" descr="HİCR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798" name="Picture 6" descr="HİCRET ile ilgili görsel sonucu"/>
          <p:cNvPicPr>
            <a:picLocks noChangeAspect="1" noChangeArrowheads="1"/>
          </p:cNvPicPr>
          <p:nvPr/>
        </p:nvPicPr>
        <p:blipFill>
          <a:blip r:embed="rId3"/>
          <a:srcRect/>
          <a:stretch>
            <a:fillRect/>
          </a:stretch>
        </p:blipFill>
        <p:spPr bwMode="auto">
          <a:xfrm>
            <a:off x="1000100" y="928670"/>
            <a:ext cx="3214710" cy="371477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linds(horizontal)">
                                      <p:cBhvr>
                                        <p:cTn id="7" dur="1000"/>
                                        <p:tgtEl>
                                          <p:spTgt spid="33798"/>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blinds(horizontal)">
                                      <p:cBhvr>
                                        <p:cTn id="11" dur="1000"/>
                                        <p:tgtEl>
                                          <p:spTgt spid="3379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285728"/>
            <a:ext cx="6272202" cy="571504"/>
          </a:xfrm>
        </p:spPr>
        <p:style>
          <a:lnRef idx="0">
            <a:schemeClr val="dk1"/>
          </a:lnRef>
          <a:fillRef idx="3">
            <a:schemeClr val="dk1"/>
          </a:fillRef>
          <a:effectRef idx="3">
            <a:schemeClr val="dk1"/>
          </a:effectRef>
          <a:fontRef idx="minor">
            <a:schemeClr val="lt1"/>
          </a:fontRef>
        </p:style>
        <p:txBody>
          <a:bodyPr>
            <a:noAutofit/>
          </a:bodyPr>
          <a:lstStyle/>
          <a:p>
            <a:r>
              <a:rPr lang="tr-TR" sz="4000" b="1" dirty="0" smtClean="0">
                <a:solidFill>
                  <a:schemeClr val="bg1"/>
                </a:solidFill>
              </a:rPr>
              <a:t>Suikast girişimi:</a:t>
            </a:r>
            <a:endParaRPr lang="tr-TR" sz="4000" dirty="0">
              <a:solidFill>
                <a:schemeClr val="bg1"/>
              </a:solidFill>
            </a:endParaRPr>
          </a:p>
        </p:txBody>
      </p:sp>
      <p:sp>
        <p:nvSpPr>
          <p:cNvPr id="5" name="4 Dikdörtgen"/>
          <p:cNvSpPr/>
          <p:nvPr/>
        </p:nvSpPr>
        <p:spPr>
          <a:xfrm>
            <a:off x="571472" y="1357298"/>
            <a:ext cx="6786610" cy="1569660"/>
          </a:xfrm>
          <a:prstGeom prst="rect">
            <a:avLst/>
          </a:prstGeom>
        </p:spPr>
        <p:txBody>
          <a:bodyPr wrap="square">
            <a:spAutoFit/>
          </a:bodyPr>
          <a:lstStyle/>
          <a:p>
            <a:r>
              <a:rPr lang="tr-TR" sz="3200" dirty="0" smtClean="0"/>
              <a:t>Akabe </a:t>
            </a:r>
            <a:r>
              <a:rPr lang="tr-TR" sz="3200" dirty="0" err="1" smtClean="0"/>
              <a:t>biatlarından</a:t>
            </a:r>
            <a:r>
              <a:rPr lang="tr-TR" sz="3200" dirty="0" smtClean="0"/>
              <a:t> sonra Müslümanların çoğu gizlice Medine'ye göç ettiler. </a:t>
            </a:r>
            <a:endParaRPr lang="tr-TR" sz="3200" dirty="0"/>
          </a:p>
        </p:txBody>
      </p:sp>
      <p:pic>
        <p:nvPicPr>
          <p:cNvPr id="12290" name="Picture 2" descr="HİCRET ile ilgili görsel sonucu"/>
          <p:cNvPicPr>
            <a:picLocks noChangeAspect="1" noChangeArrowheads="1"/>
          </p:cNvPicPr>
          <p:nvPr/>
        </p:nvPicPr>
        <p:blipFill>
          <a:blip r:embed="rId2"/>
          <a:srcRect/>
          <a:stretch>
            <a:fillRect/>
          </a:stretch>
        </p:blipFill>
        <p:spPr bwMode="auto">
          <a:xfrm>
            <a:off x="1142976" y="2992713"/>
            <a:ext cx="7429552" cy="3579559"/>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1000"/>
                                        <p:tgtEl>
                                          <p:spTgt spid="5"/>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strips(downLeft)">
                                      <p:cBhvr>
                                        <p:cTn id="15"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285728"/>
            <a:ext cx="6272202" cy="571504"/>
          </a:xfrm>
        </p:spPr>
        <p:style>
          <a:lnRef idx="0">
            <a:schemeClr val="dk1"/>
          </a:lnRef>
          <a:fillRef idx="3">
            <a:schemeClr val="dk1"/>
          </a:fillRef>
          <a:effectRef idx="3">
            <a:schemeClr val="dk1"/>
          </a:effectRef>
          <a:fontRef idx="minor">
            <a:schemeClr val="lt1"/>
          </a:fontRef>
        </p:style>
        <p:txBody>
          <a:bodyPr>
            <a:noAutofit/>
          </a:bodyPr>
          <a:lstStyle/>
          <a:p>
            <a:r>
              <a:rPr lang="tr-TR" sz="4000" b="1" dirty="0" smtClean="0">
                <a:solidFill>
                  <a:schemeClr val="bg1"/>
                </a:solidFill>
              </a:rPr>
              <a:t>Suikast girişimi:</a:t>
            </a:r>
            <a:endParaRPr lang="tr-TR" sz="4000" dirty="0">
              <a:solidFill>
                <a:schemeClr val="bg1"/>
              </a:solidFill>
            </a:endParaRPr>
          </a:p>
        </p:txBody>
      </p:sp>
      <p:sp>
        <p:nvSpPr>
          <p:cNvPr id="3" name="2 Alt Başlık"/>
          <p:cNvSpPr>
            <a:spLocks noGrp="1"/>
          </p:cNvSpPr>
          <p:nvPr>
            <p:ph type="subTitle" idx="1"/>
          </p:nvPr>
        </p:nvSpPr>
        <p:spPr>
          <a:xfrm>
            <a:off x="1357290" y="4786322"/>
            <a:ext cx="6400800" cy="1752600"/>
          </a:xfrm>
        </p:spPr>
        <p:txBody>
          <a:bodyPr>
            <a:normAutofit/>
          </a:bodyPr>
          <a:lstStyle/>
          <a:p>
            <a:pPr algn="l"/>
            <a:r>
              <a:rPr lang="tr-TR" dirty="0" smtClean="0">
                <a:solidFill>
                  <a:schemeClr val="tx1"/>
                </a:solidFill>
              </a:rPr>
              <a:t> Geride ise Peygamber Efendimiz, Hz. Ebu Bekir, Hz. Ali ve birkaç Müslüman kalmıştı.  </a:t>
            </a:r>
            <a:endParaRPr lang="tr-TR" dirty="0">
              <a:solidFill>
                <a:schemeClr val="tx1"/>
              </a:solidFill>
            </a:endParaRPr>
          </a:p>
        </p:txBody>
      </p:sp>
      <p:pic>
        <p:nvPicPr>
          <p:cNvPr id="35842" name="Picture 2" descr="HİCRET ile ilgili görsel sonucu"/>
          <p:cNvPicPr>
            <a:picLocks noChangeAspect="1" noChangeArrowheads="1"/>
          </p:cNvPicPr>
          <p:nvPr/>
        </p:nvPicPr>
        <p:blipFill>
          <a:blip r:embed="rId2"/>
          <a:srcRect/>
          <a:stretch>
            <a:fillRect/>
          </a:stretch>
        </p:blipFill>
        <p:spPr bwMode="auto">
          <a:xfrm>
            <a:off x="571472" y="1000108"/>
            <a:ext cx="7215238" cy="378621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checkerboard(across)">
                                      <p:cBhvr>
                                        <p:cTn id="11" dur="1000"/>
                                        <p:tgtEl>
                                          <p:spTgt spid="35842"/>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928670"/>
            <a:ext cx="6929486" cy="1857388"/>
          </a:xfrm>
        </p:spPr>
        <p:txBody>
          <a:bodyPr>
            <a:normAutofit fontScale="90000"/>
          </a:bodyPr>
          <a:lstStyle/>
          <a:p>
            <a:pPr algn="l"/>
            <a:r>
              <a:rPr lang="tr-TR" sz="3200" dirty="0" smtClean="0"/>
              <a:t>Hicret haberini duyan müşrikler İslam'ın yayılmasının önüne geçemeyeceklerini anlayınca Peygamberimizi öldürmeye karar verdiler. </a:t>
            </a:r>
            <a:endParaRPr lang="tr-TR" sz="3200" dirty="0"/>
          </a:p>
        </p:txBody>
      </p:sp>
      <p:sp>
        <p:nvSpPr>
          <p:cNvPr id="3" name="2 Alt Başlık"/>
          <p:cNvSpPr>
            <a:spLocks noGrp="1"/>
          </p:cNvSpPr>
          <p:nvPr>
            <p:ph type="subTitle" idx="1"/>
          </p:nvPr>
        </p:nvSpPr>
        <p:spPr>
          <a:xfrm>
            <a:off x="2000232" y="2643182"/>
            <a:ext cx="6400800" cy="1357322"/>
          </a:xfrm>
        </p:spPr>
        <p:txBody>
          <a:bodyPr>
            <a:normAutofit/>
          </a:bodyPr>
          <a:lstStyle/>
          <a:p>
            <a:pPr algn="l"/>
            <a:r>
              <a:rPr lang="tr-TR" dirty="0" smtClean="0">
                <a:solidFill>
                  <a:schemeClr val="tx1"/>
                </a:solidFill>
              </a:rPr>
              <a:t>Gece Peygamberimizin evinin etrafını sarıp beklemeye başladılar. </a:t>
            </a:r>
            <a:endParaRPr lang="tr-TR" dirty="0">
              <a:solidFill>
                <a:schemeClr val="tx1"/>
              </a:solidFill>
            </a:endParaRPr>
          </a:p>
        </p:txBody>
      </p:sp>
      <p:sp>
        <p:nvSpPr>
          <p:cNvPr id="11266" name="AutoShape 2" descr="hz MUHAMMED'E SÜİKAS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68" name="Picture 4" descr="http://t3.gstatic.com/images?q=tbn:ANd9GcRrYw48Ma_hgCg-eGYNJ27SsnRfmeYaYWn0Yy6N2xV6d5T_-hEQ"/>
          <p:cNvPicPr>
            <a:picLocks noChangeAspect="1" noChangeArrowheads="1"/>
          </p:cNvPicPr>
          <p:nvPr/>
        </p:nvPicPr>
        <p:blipFill>
          <a:blip r:embed="rId2"/>
          <a:srcRect r="16129"/>
          <a:stretch>
            <a:fillRect/>
          </a:stretch>
        </p:blipFill>
        <p:spPr bwMode="auto">
          <a:xfrm>
            <a:off x="1428728" y="3714752"/>
            <a:ext cx="5572164" cy="285752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linds(horizontal)">
                                      <p:cBhvr>
                                        <p:cTn id="15"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82" y="928670"/>
            <a:ext cx="6272202" cy="1470025"/>
          </a:xfrm>
        </p:spPr>
        <p:txBody>
          <a:bodyPr>
            <a:normAutofit fontScale="90000"/>
          </a:bodyPr>
          <a:lstStyle/>
          <a:p>
            <a:pPr algn="l"/>
            <a:r>
              <a:rPr lang="tr-TR" sz="3200" dirty="0" smtClean="0"/>
              <a:t>Sabah olunca Hz. Muhammed hâlâ evden çıkmayınca eve girdiler ve evde sadece Hz. Ali'yi buldular. </a:t>
            </a:r>
            <a:endParaRPr lang="tr-TR" sz="3200" dirty="0"/>
          </a:p>
        </p:txBody>
      </p:sp>
      <p:sp>
        <p:nvSpPr>
          <p:cNvPr id="3" name="2 Alt Başlık"/>
          <p:cNvSpPr>
            <a:spLocks noGrp="1"/>
          </p:cNvSpPr>
          <p:nvPr>
            <p:ph type="subTitle" idx="1"/>
          </p:nvPr>
        </p:nvSpPr>
        <p:spPr>
          <a:xfrm>
            <a:off x="1857356" y="2714620"/>
            <a:ext cx="6400800" cy="928694"/>
          </a:xfrm>
        </p:spPr>
        <p:txBody>
          <a:bodyPr/>
          <a:lstStyle/>
          <a:p>
            <a:pPr algn="l"/>
            <a:r>
              <a:rPr lang="tr-TR" dirty="0" smtClean="0">
                <a:solidFill>
                  <a:schemeClr val="tx1"/>
                </a:solidFill>
              </a:rPr>
              <a:t>Hz. Ali o zamanlar daha çocuktu.</a:t>
            </a:r>
            <a:endParaRPr lang="tr-TR" dirty="0">
              <a:solidFill>
                <a:schemeClr val="tx1"/>
              </a:solidFill>
            </a:endParaRPr>
          </a:p>
        </p:txBody>
      </p:sp>
      <p:pic>
        <p:nvPicPr>
          <p:cNvPr id="10242" name="Picture 2" descr="http://www.gelincanlar.com/upload/hz.-ali-halifelik-donemi_11212.jpg"/>
          <p:cNvPicPr>
            <a:picLocks noChangeAspect="1" noChangeArrowheads="1"/>
          </p:cNvPicPr>
          <p:nvPr/>
        </p:nvPicPr>
        <p:blipFill>
          <a:blip r:embed="rId2"/>
          <a:srcRect/>
          <a:stretch>
            <a:fillRect/>
          </a:stretch>
        </p:blipFill>
        <p:spPr bwMode="auto">
          <a:xfrm>
            <a:off x="2643174" y="3357562"/>
            <a:ext cx="3814032" cy="300039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heel(4)">
                                      <p:cBhvr>
                                        <p:cTn id="15"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Alt Başlık"/>
          <p:cNvSpPr>
            <a:spLocks noGrp="1"/>
          </p:cNvSpPr>
          <p:nvPr>
            <p:ph type="subTitle" idx="1"/>
          </p:nvPr>
        </p:nvSpPr>
        <p:spPr>
          <a:xfrm>
            <a:off x="1071538" y="571480"/>
            <a:ext cx="6400800" cy="1214446"/>
          </a:xfrm>
        </p:spPr>
        <p:style>
          <a:lnRef idx="1">
            <a:schemeClr val="accent6"/>
          </a:lnRef>
          <a:fillRef idx="2">
            <a:schemeClr val="accent6"/>
          </a:fillRef>
          <a:effectRef idx="1">
            <a:schemeClr val="accent6"/>
          </a:effectRef>
          <a:fontRef idx="minor">
            <a:schemeClr val="dk1"/>
          </a:fontRef>
        </p:style>
        <p:txBody>
          <a:bodyPr>
            <a:normAutofit/>
          </a:bodyPr>
          <a:lstStyle/>
          <a:p>
            <a:r>
              <a:rPr lang="tr-TR" sz="3600" b="1" dirty="0" smtClean="0">
                <a:solidFill>
                  <a:srgbClr val="FF0000"/>
                </a:solidFill>
              </a:rPr>
              <a:t>Hicretin İslam tarihindeki sonuçları:</a:t>
            </a:r>
            <a:endParaRPr lang="tr-TR" sz="3600" dirty="0">
              <a:solidFill>
                <a:srgbClr val="FF0000"/>
              </a:solidFill>
            </a:endParaRPr>
          </a:p>
        </p:txBody>
      </p:sp>
      <p:sp>
        <p:nvSpPr>
          <p:cNvPr id="8" name="7 Dikdörtgen"/>
          <p:cNvSpPr/>
          <p:nvPr/>
        </p:nvSpPr>
        <p:spPr>
          <a:xfrm>
            <a:off x="714348" y="2786058"/>
            <a:ext cx="700092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3200" dirty="0" smtClean="0"/>
              <a:t>1- 23 yıllık peygamberliğin Mekke dönemi sona ermiş, Medine dönemi başlamıştır.</a:t>
            </a:r>
          </a:p>
        </p:txBody>
      </p:sp>
      <p:sp>
        <p:nvSpPr>
          <p:cNvPr id="9" name="8 Dikdörtgen"/>
          <p:cNvSpPr/>
          <p:nvPr/>
        </p:nvSpPr>
        <p:spPr>
          <a:xfrm>
            <a:off x="2000232" y="5143512"/>
            <a:ext cx="671517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3200" dirty="0" smtClean="0"/>
              <a:t>2- Müslümanlar Mekkeli müşriklerin baskılarından kurtulmuşlardır.</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1000"/>
                                        <p:tgtEl>
                                          <p:spTgt spid="7">
                                            <p:bg/>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1000"/>
                                        <p:tgtEl>
                                          <p:spTgt spid="7">
                                            <p:txEl>
                                              <p:pRg st="0" end="0"/>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642910" y="1571612"/>
            <a:ext cx="6929486" cy="2000264"/>
          </a:xfrm>
        </p:spPr>
        <p:style>
          <a:lnRef idx="1">
            <a:schemeClr val="accent3"/>
          </a:lnRef>
          <a:fillRef idx="2">
            <a:schemeClr val="accent3"/>
          </a:fillRef>
          <a:effectRef idx="1">
            <a:schemeClr val="accent3"/>
          </a:effectRef>
          <a:fontRef idx="minor">
            <a:schemeClr val="dk1"/>
          </a:fontRef>
        </p:style>
        <p:txBody>
          <a:bodyPr>
            <a:noAutofit/>
          </a:bodyPr>
          <a:lstStyle/>
          <a:p>
            <a:pPr algn="l"/>
            <a:r>
              <a:rPr lang="tr-TR" sz="3200" dirty="0" smtClean="0"/>
              <a:t>3- Peygamberimiz Medine'de İslam'ı anlatabileceği özgür bir ortama kavuştu ve İslam dini daha hızlı yayıldı.</a:t>
            </a:r>
            <a:endParaRPr lang="tr-TR" sz="3200" dirty="0"/>
          </a:p>
        </p:txBody>
      </p:sp>
      <p:sp>
        <p:nvSpPr>
          <p:cNvPr id="5" name="2 Alt Başlık"/>
          <p:cNvSpPr>
            <a:spLocks noGrp="1"/>
          </p:cNvSpPr>
          <p:nvPr>
            <p:ph type="subTitle" idx="1"/>
          </p:nvPr>
        </p:nvSpPr>
        <p:spPr>
          <a:xfrm>
            <a:off x="2071670" y="3786190"/>
            <a:ext cx="6400800" cy="1428760"/>
          </a:xfrm>
        </p:spPr>
        <p:style>
          <a:lnRef idx="1">
            <a:schemeClr val="accent6"/>
          </a:lnRef>
          <a:fillRef idx="2">
            <a:schemeClr val="accent6"/>
          </a:fillRef>
          <a:effectRef idx="1">
            <a:schemeClr val="accent6"/>
          </a:effectRef>
          <a:fontRef idx="minor">
            <a:schemeClr val="dk1"/>
          </a:fontRef>
        </p:style>
        <p:txBody>
          <a:bodyPr>
            <a:normAutofit/>
          </a:bodyPr>
          <a:lstStyle/>
          <a:p>
            <a:pPr algn="l"/>
            <a:r>
              <a:rPr lang="tr-TR" dirty="0" smtClean="0">
                <a:solidFill>
                  <a:schemeClr val="tx1"/>
                </a:solidFill>
              </a:rPr>
              <a:t>4- Bu kentin "</a:t>
            </a:r>
            <a:r>
              <a:rPr lang="tr-TR" dirty="0" err="1" smtClean="0">
                <a:solidFill>
                  <a:schemeClr val="tx1"/>
                </a:solidFill>
              </a:rPr>
              <a:t>Yesrib</a:t>
            </a:r>
            <a:r>
              <a:rPr lang="tr-TR" dirty="0" smtClean="0">
                <a:solidFill>
                  <a:schemeClr val="tx1"/>
                </a:solidFill>
              </a:rPr>
              <a:t>" olan adı "Medine" olarak değişmiştir.</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10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bg/>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1000100" y="4786322"/>
            <a:ext cx="7000924" cy="1470025"/>
          </a:xfrm>
        </p:spPr>
        <p:txBody>
          <a:bodyPr>
            <a:normAutofit fontScale="90000"/>
          </a:bodyPr>
          <a:lstStyle/>
          <a:p>
            <a:pPr algn="l"/>
            <a:r>
              <a:rPr lang="tr-TR" sz="3200" dirty="0" smtClean="0"/>
              <a:t>5- Hicret, Hz. Ömer zamanında hicri takvimin başlangıcı olarak kabul edilmiştir.</a:t>
            </a:r>
            <a:br>
              <a:rPr lang="tr-TR" sz="3200" dirty="0" smtClean="0"/>
            </a:br>
            <a:endParaRPr lang="tr-TR" sz="3200" dirty="0"/>
          </a:p>
        </p:txBody>
      </p:sp>
      <p:pic>
        <p:nvPicPr>
          <p:cNvPr id="5" name="Picture 2" descr="http://t1.gstatic.com/images?q=tbn:ANd9GcQOnVggGkMDsT2Lsw9CePxhALEh5RVqphddlMa69DMz0G0l3duR1Q"/>
          <p:cNvPicPr>
            <a:picLocks noChangeAspect="1" noChangeArrowheads="1"/>
          </p:cNvPicPr>
          <p:nvPr/>
        </p:nvPicPr>
        <p:blipFill>
          <a:blip r:embed="rId2"/>
          <a:srcRect/>
          <a:stretch>
            <a:fillRect/>
          </a:stretch>
        </p:blipFill>
        <p:spPr bwMode="auto">
          <a:xfrm>
            <a:off x="2214546" y="785794"/>
            <a:ext cx="5500726" cy="392909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a:spLocks noGrp="1"/>
          </p:cNvSpPr>
          <p:nvPr>
            <p:ph type="subTitle" idx="1"/>
          </p:nvPr>
        </p:nvSpPr>
        <p:spPr>
          <a:xfrm>
            <a:off x="2428860" y="4929198"/>
            <a:ext cx="6400800" cy="150019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l"/>
            <a:r>
              <a:rPr lang="tr-TR" b="1" dirty="0" err="1" smtClean="0">
                <a:solidFill>
                  <a:schemeClr val="tx1"/>
                </a:solidFill>
              </a:rPr>
              <a:t>Ensar</a:t>
            </a:r>
            <a:r>
              <a:rPr lang="tr-TR" b="1" dirty="0" smtClean="0">
                <a:solidFill>
                  <a:schemeClr val="tx1"/>
                </a:solidFill>
              </a:rPr>
              <a:t>:</a:t>
            </a:r>
            <a:r>
              <a:rPr lang="tr-TR" dirty="0" smtClean="0">
                <a:solidFill>
                  <a:schemeClr val="tx1"/>
                </a:solidFill>
              </a:rPr>
              <a:t> Medine'de onları karşılayan ve her şeylerini onlarla paylaşan Müslümanlara denir</a:t>
            </a:r>
            <a:endParaRPr lang="tr-TR" dirty="0">
              <a:solidFill>
                <a:schemeClr val="tx1"/>
              </a:solidFill>
            </a:endParaRPr>
          </a:p>
        </p:txBody>
      </p:sp>
      <p:sp>
        <p:nvSpPr>
          <p:cNvPr id="5" name="4 Dikdörtgen"/>
          <p:cNvSpPr/>
          <p:nvPr/>
        </p:nvSpPr>
        <p:spPr>
          <a:xfrm>
            <a:off x="500034" y="2714620"/>
            <a:ext cx="6197657"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spcBef>
                <a:spcPct val="20000"/>
              </a:spcBef>
            </a:pPr>
            <a:r>
              <a:rPr lang="tr-TR" sz="3200" b="1" dirty="0" smtClean="0"/>
              <a:t>Muhacir:</a:t>
            </a:r>
            <a:r>
              <a:rPr lang="tr-TR" sz="3200" dirty="0" smtClean="0"/>
              <a:t> İslamiyet uğruna her şeylerini Mekke'de bırakıp Medine'ye göç eden Müslümanlara denir.</a:t>
            </a:r>
          </a:p>
        </p:txBody>
      </p:sp>
      <p:pic>
        <p:nvPicPr>
          <p:cNvPr id="6" name="Picture 2" descr="http://blog.ihvan.com.tr/wp-content/uploads/2015/03/medineye-hicret-nasil-oldu.jpg"/>
          <p:cNvPicPr>
            <a:picLocks noChangeAspect="1" noChangeArrowheads="1"/>
          </p:cNvPicPr>
          <p:nvPr/>
        </p:nvPicPr>
        <p:blipFill>
          <a:blip r:embed="rId2"/>
          <a:srcRect/>
          <a:stretch>
            <a:fillRect/>
          </a:stretch>
        </p:blipFill>
        <p:spPr bwMode="auto">
          <a:xfrm>
            <a:off x="2143108" y="285728"/>
            <a:ext cx="4095750" cy="2476501"/>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checkerboard(across)">
                                      <p:cBhvr>
                                        <p:cTn id="15" dur="1000"/>
                                        <p:tgtEl>
                                          <p:spTgt spid="4">
                                            <p:bg/>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image.slidesharecdn.com/islam-tarihi-140314150746-phpapp01/95/9snf-tarih-slam-tarihi-10-638.jpg?cb=13948097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http://image.slidesharecdn.com/islam-tarihi-140314150746-phpapp01/95/9snf-tarih-slam-tarihi-10-638.jpg?cb=13948097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4" name="Picture 6" descr="http://sultaniislambol.com/wp-content/uploads/2013/06/5fllhk-1-620x330.jpg"/>
          <p:cNvPicPr>
            <a:picLocks noChangeAspect="1" noChangeArrowheads="1"/>
          </p:cNvPicPr>
          <p:nvPr/>
        </p:nvPicPr>
        <p:blipFill>
          <a:blip r:embed="rId2"/>
          <a:srcRect/>
          <a:stretch>
            <a:fillRect/>
          </a:stretch>
        </p:blipFill>
        <p:spPr bwMode="auto">
          <a:xfrm>
            <a:off x="2928926" y="1500174"/>
            <a:ext cx="5905500" cy="3143250"/>
          </a:xfrm>
          <a:prstGeom prst="rect">
            <a:avLst/>
          </a:prstGeom>
          <a:noFill/>
        </p:spPr>
      </p:pic>
      <p:pic>
        <p:nvPicPr>
          <p:cNvPr id="17418" name="Picture 10" descr="AKABE BİATI ile ilgili görsel sonucu"/>
          <p:cNvPicPr>
            <a:picLocks noChangeAspect="1" noChangeArrowheads="1"/>
          </p:cNvPicPr>
          <p:nvPr/>
        </p:nvPicPr>
        <p:blipFill>
          <a:blip r:embed="rId3"/>
          <a:srcRect/>
          <a:stretch>
            <a:fillRect/>
          </a:stretch>
        </p:blipFill>
        <p:spPr bwMode="auto">
          <a:xfrm>
            <a:off x="285720" y="928670"/>
            <a:ext cx="2657475" cy="3214710"/>
          </a:xfrm>
          <a:prstGeom prst="rect">
            <a:avLst/>
          </a:prstGeom>
          <a:noFill/>
        </p:spPr>
      </p:pic>
      <p:sp>
        <p:nvSpPr>
          <p:cNvPr id="12" name="2 Alt Başlık"/>
          <p:cNvSpPr>
            <a:spLocks noGrp="1"/>
          </p:cNvSpPr>
          <p:nvPr>
            <p:ph type="subTitle" idx="1"/>
          </p:nvPr>
        </p:nvSpPr>
        <p:spPr>
          <a:xfrm>
            <a:off x="857224" y="4714884"/>
            <a:ext cx="7500990" cy="1752600"/>
          </a:xfrm>
        </p:spPr>
        <p:txBody>
          <a:bodyPr/>
          <a:lstStyle/>
          <a:p>
            <a:pPr algn="l"/>
            <a:r>
              <a:rPr lang="tr-TR" b="1" dirty="0" smtClean="0">
                <a:solidFill>
                  <a:schemeClr val="tx1"/>
                </a:solidFill>
              </a:rPr>
              <a:t>Akabe </a:t>
            </a:r>
            <a:r>
              <a:rPr lang="tr-TR" b="1" dirty="0" err="1" smtClean="0">
                <a:solidFill>
                  <a:schemeClr val="tx1"/>
                </a:solidFill>
              </a:rPr>
              <a:t>biatları</a:t>
            </a:r>
            <a:r>
              <a:rPr lang="tr-TR" b="1" dirty="0" smtClean="0">
                <a:solidFill>
                  <a:schemeClr val="tx1"/>
                </a:solidFill>
              </a:rPr>
              <a:t>:</a:t>
            </a:r>
            <a:r>
              <a:rPr lang="tr-TR" dirty="0" smtClean="0">
                <a:solidFill>
                  <a:schemeClr val="tx1"/>
                </a:solidFill>
              </a:rPr>
              <a:t> Peygamberimiz şehir dışından Mekke'ye gelen yabancılara da İslam'ı tebliğ ediyordu</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amond(in)">
                                      <p:cBhvr>
                                        <p:cTn id="7" dur="2000"/>
                                        <p:tgtEl>
                                          <p:spTgt spid="1741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diamond(in)">
                                      <p:cBhvr>
                                        <p:cTn id="11" dur="2000"/>
                                        <p:tgtEl>
                                          <p:spTgt spid="1741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diamond(in)">
                                      <p:cBhvr>
                                        <p:cTn id="15"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85721" y="3571878"/>
            <a:ext cx="8858280" cy="2554545"/>
          </a:xfrm>
          <a:prstGeom prst="rect">
            <a:avLst/>
          </a:prstGeom>
        </p:spPr>
        <p:txBody>
          <a:bodyPr wrap="square">
            <a:spAutoFit/>
          </a:bodyPr>
          <a:lstStyle/>
          <a:p>
            <a:r>
              <a:rPr lang="tr-TR" sz="3200" dirty="0" err="1" smtClean="0"/>
              <a:t>Kuba’dan</a:t>
            </a:r>
            <a:r>
              <a:rPr lang="tr-TR" sz="3200" dirty="0" smtClean="0"/>
              <a:t> yola çıkan Hz. Peygamber, Medine’ye vardığında büyük bir coşkuyla karşılandı.</a:t>
            </a:r>
          </a:p>
          <a:p>
            <a:r>
              <a:rPr lang="tr-TR" sz="3200" dirty="0" smtClean="0"/>
              <a:t>Böylece on yıllık Medine Dönemi başladı. Peygamberimiz Medine’de Ebu </a:t>
            </a:r>
            <a:r>
              <a:rPr lang="tr-TR" sz="3200" dirty="0" err="1" smtClean="0"/>
              <a:t>Eyyub</a:t>
            </a:r>
            <a:r>
              <a:rPr lang="tr-TR" sz="3200" dirty="0" smtClean="0"/>
              <a:t> el </a:t>
            </a:r>
            <a:r>
              <a:rPr lang="tr-TR" sz="3200" dirty="0" err="1" smtClean="0"/>
              <a:t>Ensari’nin</a:t>
            </a:r>
            <a:endParaRPr lang="tr-TR" sz="3200" dirty="0" smtClean="0"/>
          </a:p>
          <a:p>
            <a:r>
              <a:rPr lang="tr-TR" sz="3200" dirty="0" smtClean="0"/>
              <a:t>evinde yedi ay misafir kaldı.</a:t>
            </a:r>
            <a:endParaRPr lang="tr-TR" sz="3200" dirty="0"/>
          </a:p>
        </p:txBody>
      </p:sp>
      <p:sp>
        <p:nvSpPr>
          <p:cNvPr id="5" name="4 Dikdörtgen"/>
          <p:cNvSpPr/>
          <p:nvPr/>
        </p:nvSpPr>
        <p:spPr>
          <a:xfrm>
            <a:off x="1395344" y="285728"/>
            <a:ext cx="7200421"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b="1" dirty="0" smtClean="0"/>
              <a:t>Milâdî 622’de Peygamber Efendimiz Medine’ye geldi. </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783778" y="0"/>
            <a:ext cx="4360223" cy="6858000"/>
          </a:xfrm>
        </p:spPr>
        <p:txBody>
          <a:bodyPr>
            <a:normAutofit/>
          </a:bodyPr>
          <a:lstStyle/>
          <a:p>
            <a:pPr algn="l"/>
            <a:r>
              <a:rPr lang="tr-TR" sz="3600" dirty="0" smtClean="0"/>
              <a:t>Peygamber Efendimizin ilk işi, Medine’de Müslümanların ibadet edeceği ve bir araya gelebileceği bir mescit inşa etmek oldu. Şehre girerken Peygamberimizin devesinin çöktüğü arsa satın alındı. </a:t>
            </a:r>
            <a:endParaRPr lang="tr-TR" sz="3600" dirty="0"/>
          </a:p>
        </p:txBody>
      </p:sp>
      <p:pic>
        <p:nvPicPr>
          <p:cNvPr id="53250" name="Picture 2" descr="Habeşistan’a hicret etti ile ilgili görsel sonucu"/>
          <p:cNvPicPr>
            <a:picLocks noChangeAspect="1" noChangeArrowheads="1"/>
          </p:cNvPicPr>
          <p:nvPr/>
        </p:nvPicPr>
        <p:blipFill>
          <a:blip r:embed="rId2"/>
          <a:srcRect/>
          <a:stretch>
            <a:fillRect/>
          </a:stretch>
        </p:blipFill>
        <p:spPr bwMode="auto">
          <a:xfrm>
            <a:off x="830605" y="2000240"/>
            <a:ext cx="3317841" cy="485776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1000"/>
                                        <p:tgtEl>
                                          <p:spTgt spid="53250"/>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866077" y="0"/>
            <a:ext cx="5277924" cy="6858000"/>
          </a:xfrm>
        </p:spPr>
        <p:txBody>
          <a:bodyPr>
            <a:normAutofit/>
          </a:bodyPr>
          <a:lstStyle/>
          <a:p>
            <a:pPr algn="l"/>
            <a:r>
              <a:rPr lang="tr-TR" sz="3600" dirty="0" smtClean="0"/>
              <a:t>Peygamber Efendimiz başta olmak üzere bütün sahabeler birlikte çalışarak bir mescit inşa ettiler.Bu mescide, “Peygamber Mescidi” anlamına gelen “</a:t>
            </a:r>
            <a:r>
              <a:rPr lang="tr-TR" sz="3600" dirty="0" err="1" smtClean="0"/>
              <a:t>Mescid</a:t>
            </a:r>
            <a:r>
              <a:rPr lang="tr-TR" sz="3600" dirty="0" smtClean="0"/>
              <a:t>-i Nebi” adı verildi. Mescidin bitişiğine </a:t>
            </a:r>
            <a:r>
              <a:rPr lang="tr-TR" sz="3600" dirty="0" err="1" smtClean="0"/>
              <a:t>dePeygam</a:t>
            </a:r>
            <a:r>
              <a:rPr lang="tr-TR" sz="3600" dirty="0" smtClean="0"/>
              <a:t> berimiz ve ailesinin kalacağı küçük odalar yapıldı.</a:t>
            </a:r>
            <a:endParaRPr lang="tr-TR" sz="3600" dirty="0"/>
          </a:p>
        </p:txBody>
      </p:sp>
      <p:pic>
        <p:nvPicPr>
          <p:cNvPr id="1026" name="Picture 2" descr="Habeşistan’a hicret etti ile ilgili görsel sonucu"/>
          <p:cNvPicPr>
            <a:picLocks noChangeAspect="1" noChangeArrowheads="1"/>
          </p:cNvPicPr>
          <p:nvPr/>
        </p:nvPicPr>
        <p:blipFill>
          <a:blip r:embed="rId2"/>
          <a:srcRect/>
          <a:stretch>
            <a:fillRect/>
          </a:stretch>
        </p:blipFill>
        <p:spPr bwMode="auto">
          <a:xfrm>
            <a:off x="0" y="2143116"/>
            <a:ext cx="3724892" cy="471488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1000"/>
                                        <p:tgtEl>
                                          <p:spTgt spid="102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795485" y="214290"/>
            <a:ext cx="5348516" cy="6643709"/>
          </a:xfrm>
        </p:spPr>
        <p:txBody>
          <a:bodyPr>
            <a:normAutofit fontScale="90000"/>
          </a:bodyPr>
          <a:lstStyle/>
          <a:p>
            <a:pPr algn="l"/>
            <a:r>
              <a:rPr lang="tr-TR" sz="3600" dirty="0" err="1" smtClean="0"/>
              <a:t>Mescid</a:t>
            </a:r>
            <a:r>
              <a:rPr lang="tr-TR" sz="3600" dirty="0" smtClean="0"/>
              <a:t>-i </a:t>
            </a:r>
            <a:r>
              <a:rPr lang="tr-TR" sz="3600" dirty="0" err="1" smtClean="0"/>
              <a:t>Neb</a:t>
            </a:r>
            <a:r>
              <a:rPr lang="tr-TR" sz="3600" dirty="0" smtClean="0"/>
              <a:t> </a:t>
            </a:r>
            <a:r>
              <a:rPr lang="tr-TR" sz="3600" dirty="0" err="1" smtClean="0"/>
              <a:t>i’nin</a:t>
            </a:r>
            <a:r>
              <a:rPr lang="tr-TR" sz="3600" dirty="0" smtClean="0"/>
              <a:t> inşası bittikten sonra Müslümanlara namaz vakitlerinin nasıl bildirileceği meselesi ortaya çıktı. Sahabeden Abdullah Bin </a:t>
            </a:r>
            <a:r>
              <a:rPr lang="tr-TR" sz="3600" dirty="0" err="1" smtClean="0"/>
              <a:t>Zeyd’in</a:t>
            </a:r>
            <a:r>
              <a:rPr lang="tr-TR" sz="3600" dirty="0" smtClean="0"/>
              <a:t> rüyasında görüp Hz. Peygambere anlattığı ezan, Peygamberimizce de onaylanınca bu sorun çözüldü. Peygamberimiz Bilal-i Habeşi’yi ilk müezzin olarak görevlendirdi.</a:t>
            </a:r>
            <a:endParaRPr lang="tr-TR" sz="3600" dirty="0"/>
          </a:p>
        </p:txBody>
      </p:sp>
      <p:sp>
        <p:nvSpPr>
          <p:cNvPr id="52226" name="AutoShape 2" descr="mescidi nebi ile ilgili görsel sonucu"/>
          <p:cNvSpPr>
            <a:spLocks noChangeAspect="1" noChangeArrowheads="1"/>
          </p:cNvSpPr>
          <p:nvPr/>
        </p:nvSpPr>
        <p:spPr bwMode="auto">
          <a:xfrm>
            <a:off x="153734" y="-136525"/>
            <a:ext cx="293349"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2228" name="Picture 4" descr="mescidi nebi ile ilgili görsel sonucu"/>
          <p:cNvPicPr>
            <a:picLocks noChangeAspect="1" noChangeArrowheads="1"/>
          </p:cNvPicPr>
          <p:nvPr/>
        </p:nvPicPr>
        <p:blipFill>
          <a:blip r:embed="rId2"/>
          <a:srcRect/>
          <a:stretch>
            <a:fillRect/>
          </a:stretch>
        </p:blipFill>
        <p:spPr bwMode="auto">
          <a:xfrm>
            <a:off x="336459" y="2714620"/>
            <a:ext cx="3388409" cy="35719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heel(4)">
                                      <p:cBhvr>
                                        <p:cTn id="7" dur="2000"/>
                                        <p:tgtEl>
                                          <p:spTgt spid="52228"/>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500034" y="428604"/>
            <a:ext cx="8358246" cy="6429396"/>
          </a:xfrm>
        </p:spPr>
        <p:txBody>
          <a:bodyPr>
            <a:normAutofit/>
          </a:bodyPr>
          <a:lstStyle/>
          <a:p>
            <a:pPr algn="l"/>
            <a:r>
              <a:rPr lang="tr-TR" sz="3600" dirty="0" smtClean="0"/>
              <a:t>Hz. Peygamber, ihtiyaç üzerine mescidin başka bir yanına da “</a:t>
            </a:r>
            <a:r>
              <a:rPr lang="tr-TR" sz="3600" dirty="0" err="1" smtClean="0"/>
              <a:t>Suffe</a:t>
            </a:r>
            <a:r>
              <a:rPr lang="tr-TR" sz="3600" dirty="0" smtClean="0"/>
              <a:t>” denilen üstü </a:t>
            </a:r>
            <a:r>
              <a:rPr lang="tr-TR" sz="3600" dirty="0" smtClean="0"/>
              <a:t>hurma dallarıyla </a:t>
            </a:r>
            <a:r>
              <a:rPr lang="tr-TR" sz="3600" dirty="0" smtClean="0"/>
              <a:t>örtülü bir yer yaptırdı. Evi olmayan fakir ve kimsesiz Müslümanlar burada kalır, günlerini  ilim öğrenmekle geçirirdi. “</a:t>
            </a:r>
            <a:r>
              <a:rPr lang="tr-TR" sz="3600" dirty="0" err="1" smtClean="0"/>
              <a:t>Ashab</a:t>
            </a:r>
            <a:r>
              <a:rPr lang="tr-TR" sz="3600" dirty="0" smtClean="0"/>
              <a:t>-ı </a:t>
            </a:r>
            <a:r>
              <a:rPr lang="tr-TR" sz="3600" dirty="0" err="1" smtClean="0"/>
              <a:t>Suffe</a:t>
            </a:r>
            <a:r>
              <a:rPr lang="tr-TR" sz="3600" dirty="0" smtClean="0"/>
              <a:t>” denilen bu sahabelerin ihtiyaçları Peygamber Efendimiz ve varlıklı Müslümanlar tarafından karşılanırdı. </a:t>
            </a:r>
            <a:endParaRPr lang="tr-TR" sz="36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1" y="3786190"/>
            <a:ext cx="8858280" cy="3071810"/>
          </a:xfrm>
        </p:spPr>
        <p:txBody>
          <a:bodyPr>
            <a:normAutofit fontScale="90000"/>
          </a:bodyPr>
          <a:lstStyle/>
          <a:p>
            <a:pPr algn="l"/>
            <a:r>
              <a:rPr lang="tr-TR" sz="3600" dirty="0" smtClean="0"/>
              <a:t>O dönemdeki ilk yatılı eğitim kurumu şeklinde ifade</a:t>
            </a:r>
            <a:br>
              <a:rPr lang="tr-TR" sz="3600" dirty="0" smtClean="0"/>
            </a:br>
            <a:r>
              <a:rPr lang="tr-TR" sz="3600" dirty="0" smtClean="0"/>
              <a:t>edebileceğimiz bu okulda kalanlar bizzat Peygamberimizden ilim öğrenirlerdi. Burada yetişen</a:t>
            </a:r>
            <a:br>
              <a:rPr lang="tr-TR" sz="3600" dirty="0" smtClean="0"/>
            </a:br>
            <a:r>
              <a:rPr lang="tr-TR" sz="3600" dirty="0" smtClean="0"/>
              <a:t>sahabeler yeni Müslüman olmuş bölgelerdeki insanlara İslam’ı anlatması için öğretmen olarak</a:t>
            </a:r>
            <a:br>
              <a:rPr lang="tr-TR" sz="3600" dirty="0" smtClean="0"/>
            </a:br>
            <a:r>
              <a:rPr lang="tr-TR" sz="3600" dirty="0" smtClean="0"/>
              <a:t>gönderilirdi.</a:t>
            </a:r>
            <a:endParaRPr lang="tr-TR" sz="3600" dirty="0"/>
          </a:p>
        </p:txBody>
      </p:sp>
      <p:pic>
        <p:nvPicPr>
          <p:cNvPr id="47106" name="Picture 2" descr="mescidi nebi ile ilgili görsel sonucu"/>
          <p:cNvPicPr>
            <a:picLocks noChangeAspect="1" noChangeArrowheads="1"/>
          </p:cNvPicPr>
          <p:nvPr/>
        </p:nvPicPr>
        <p:blipFill>
          <a:blip r:embed="rId2"/>
          <a:srcRect/>
          <a:stretch>
            <a:fillRect/>
          </a:stretch>
        </p:blipFill>
        <p:spPr bwMode="auto">
          <a:xfrm>
            <a:off x="2101267" y="0"/>
            <a:ext cx="5621258" cy="350046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strips(downLeft)">
                                      <p:cBhvr>
                                        <p:cTn id="7" dur="1000"/>
                                        <p:tgtEl>
                                          <p:spTgt spid="47106"/>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dirty="0"/>
          </a:p>
        </p:txBody>
      </p:sp>
      <p:pic>
        <p:nvPicPr>
          <p:cNvPr id="4" name="3 Resim" descr="000000LOGOM.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image.slidesharecdn.com/islam-tarihi-140314150746-phpapp01/95/9snf-tarih-slam-tarihi-10-638.jpg?cb=13948097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http://image.slidesharecdn.com/islam-tarihi-140314150746-phpapp01/95/9snf-tarih-slam-tarihi-10-638.jpg?cb=13948097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6" name="Picture 8" descr="AKABE BİATI ile ilgili görsel sonucu"/>
          <p:cNvPicPr>
            <a:picLocks noChangeAspect="1" noChangeArrowheads="1"/>
          </p:cNvPicPr>
          <p:nvPr/>
        </p:nvPicPr>
        <p:blipFill>
          <a:blip r:embed="rId2"/>
          <a:srcRect/>
          <a:stretch>
            <a:fillRect/>
          </a:stretch>
        </p:blipFill>
        <p:spPr bwMode="auto">
          <a:xfrm>
            <a:off x="1071538" y="1142984"/>
            <a:ext cx="7057629" cy="528641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in)">
                                      <p:cBhvr>
                                        <p:cTn id="7"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5852" y="4357694"/>
            <a:ext cx="7215238" cy="2062103"/>
          </a:xfrm>
          <a:prstGeom prst="rect">
            <a:avLst/>
          </a:prstGeom>
        </p:spPr>
        <p:txBody>
          <a:bodyPr wrap="square">
            <a:spAutoFit/>
          </a:bodyPr>
          <a:lstStyle/>
          <a:p>
            <a:r>
              <a:rPr lang="tr-TR" sz="3200" dirty="0" smtClean="0"/>
              <a:t>Peygamberliğin on birinci yılında, hac görevi için Medine'den gelen altı kişi ile Mekke'nin Akabe bölgesinde görüşüp onları Müslüman olmaya çağırdı. </a:t>
            </a:r>
            <a:endParaRPr lang="tr-TR" sz="3200" dirty="0"/>
          </a:p>
        </p:txBody>
      </p:sp>
      <p:pic>
        <p:nvPicPr>
          <p:cNvPr id="30722" name="Picture 2" descr="http://t0.gstatic.com/images?q=tbn:ANd9GcRboaTRp3UE6vcdfB2FYnKC8mc74HEA_1vySAn7vmB8V4ARYzur"/>
          <p:cNvPicPr>
            <a:picLocks noChangeAspect="1" noChangeArrowheads="1"/>
          </p:cNvPicPr>
          <p:nvPr/>
        </p:nvPicPr>
        <p:blipFill>
          <a:blip r:embed="rId2"/>
          <a:srcRect/>
          <a:stretch>
            <a:fillRect/>
          </a:stretch>
        </p:blipFill>
        <p:spPr bwMode="auto">
          <a:xfrm>
            <a:off x="1071538" y="1285860"/>
            <a:ext cx="6834235" cy="292895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4857760"/>
            <a:ext cx="8072494" cy="1785950"/>
          </a:xfrm>
        </p:spPr>
        <p:txBody>
          <a:bodyPr>
            <a:normAutofit/>
          </a:bodyPr>
          <a:lstStyle/>
          <a:p>
            <a:pPr algn="l"/>
            <a:r>
              <a:rPr lang="tr-TR" sz="3200" dirty="0" smtClean="0"/>
              <a:t>Onlar da bu daveti kabul edip Müslüman oldular (621) ve ertesi yıl aynı yerde görüşmek üzere sözleşip Medine'ye döndüler.</a:t>
            </a:r>
            <a:endParaRPr lang="tr-TR" sz="3200" dirty="0"/>
          </a:p>
        </p:txBody>
      </p:sp>
      <p:pic>
        <p:nvPicPr>
          <p:cNvPr id="16386" name="Picture 2" descr="http://www.gulistandergisi.com/resimler/R673301.jpg"/>
          <p:cNvPicPr>
            <a:picLocks noChangeAspect="1" noChangeArrowheads="1"/>
          </p:cNvPicPr>
          <p:nvPr/>
        </p:nvPicPr>
        <p:blipFill>
          <a:blip r:embed="rId2"/>
          <a:srcRect/>
          <a:stretch>
            <a:fillRect/>
          </a:stretch>
        </p:blipFill>
        <p:spPr bwMode="auto">
          <a:xfrm>
            <a:off x="1000100" y="785794"/>
            <a:ext cx="6715172" cy="4134839"/>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1000"/>
                                        <p:tgtEl>
                                          <p:spTgt spid="1638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85786" y="4857760"/>
            <a:ext cx="7929618" cy="1752600"/>
          </a:xfrm>
        </p:spPr>
        <p:txBody>
          <a:bodyPr>
            <a:normAutofit/>
          </a:bodyPr>
          <a:lstStyle/>
          <a:p>
            <a:pPr algn="l"/>
            <a:r>
              <a:rPr lang="tr-TR" sz="3600" dirty="0" smtClean="0">
                <a:solidFill>
                  <a:schemeClr val="tx1"/>
                </a:solidFill>
              </a:rPr>
              <a:t>Bu insanlar Medine'de İslam'ı anlattılar ve çok kişinin Müslüman olmalarını sağladılar.</a:t>
            </a:r>
            <a:endParaRPr lang="tr-TR" sz="3600" dirty="0">
              <a:solidFill>
                <a:schemeClr val="tx1"/>
              </a:solidFill>
            </a:endParaRPr>
          </a:p>
        </p:txBody>
      </p:sp>
      <p:pic>
        <p:nvPicPr>
          <p:cNvPr id="32770" name="Picture 2" descr="http://arsiv.hurseda.net/userfiles/images/inzar-umre_1333790146.jpg"/>
          <p:cNvPicPr>
            <a:picLocks noChangeAspect="1" noChangeArrowheads="1"/>
          </p:cNvPicPr>
          <p:nvPr/>
        </p:nvPicPr>
        <p:blipFill>
          <a:blip r:embed="rId2"/>
          <a:srcRect t="26120"/>
          <a:stretch>
            <a:fillRect/>
          </a:stretch>
        </p:blipFill>
        <p:spPr bwMode="auto">
          <a:xfrm>
            <a:off x="1071538" y="785794"/>
            <a:ext cx="6715172" cy="368617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4)">
                                      <p:cBhvr>
                                        <p:cTn id="7" dur="2000"/>
                                        <p:tgtEl>
                                          <p:spTgt spid="32770"/>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57224" y="4929198"/>
            <a:ext cx="7715304" cy="1470025"/>
          </a:xfrm>
        </p:spPr>
        <p:txBody>
          <a:bodyPr>
            <a:noAutofit/>
          </a:bodyPr>
          <a:lstStyle/>
          <a:p>
            <a:pPr algn="l"/>
            <a:r>
              <a:rPr lang="tr-TR" sz="3200" dirty="0" smtClean="0"/>
              <a:t>Bir sonraki yıl daha kalabalık bir grupla Mekke'ye gelip Peygamberimize bağlılıklarını bildirdiler (622).</a:t>
            </a:r>
            <a:endParaRPr lang="tr-TR" sz="3200" dirty="0"/>
          </a:p>
        </p:txBody>
      </p:sp>
      <p:pic>
        <p:nvPicPr>
          <p:cNvPr id="15362" name="Picture 2" descr="http://blog.ihvan.com.tr/wp-content/uploads/2015/05/musriklerin-boykot-yillari-660x371.jpg"/>
          <p:cNvPicPr>
            <a:picLocks noChangeAspect="1" noChangeArrowheads="1"/>
          </p:cNvPicPr>
          <p:nvPr/>
        </p:nvPicPr>
        <p:blipFill>
          <a:blip r:embed="rId2"/>
          <a:srcRect/>
          <a:stretch>
            <a:fillRect/>
          </a:stretch>
        </p:blipFill>
        <p:spPr bwMode="auto">
          <a:xfrm>
            <a:off x="1357290" y="785794"/>
            <a:ext cx="6286500" cy="353377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4286256"/>
            <a:ext cx="7786742" cy="2357454"/>
          </a:xfrm>
        </p:spPr>
        <p:txBody>
          <a:bodyPr>
            <a:normAutofit/>
          </a:bodyPr>
          <a:lstStyle/>
          <a:p>
            <a:pPr algn="l"/>
            <a:r>
              <a:rPr lang="tr-TR" sz="3200" dirty="0" smtClean="0"/>
              <a:t>Medineliler bu görüşmelerde Peygamberimizin ve Müslümanların Mekke'de uğradıkları eziyetleri, işkenceleri, baskıları görüp onları Medine'ye davet ettiler.</a:t>
            </a:r>
            <a:endParaRPr lang="tr-TR" sz="3200" dirty="0"/>
          </a:p>
        </p:txBody>
      </p:sp>
      <p:pic>
        <p:nvPicPr>
          <p:cNvPr id="14338" name="Picture 2" descr="AKABE BİATI ile ilgili görsel sonucu"/>
          <p:cNvPicPr>
            <a:picLocks noChangeAspect="1" noChangeArrowheads="1"/>
          </p:cNvPicPr>
          <p:nvPr/>
        </p:nvPicPr>
        <p:blipFill>
          <a:blip r:embed="rId2"/>
          <a:srcRect/>
          <a:stretch>
            <a:fillRect/>
          </a:stretch>
        </p:blipFill>
        <p:spPr bwMode="auto">
          <a:xfrm>
            <a:off x="928662" y="785794"/>
            <a:ext cx="6804012" cy="328614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00100" y="4857760"/>
            <a:ext cx="7715304" cy="1752600"/>
          </a:xfrm>
        </p:spPr>
        <p:txBody>
          <a:bodyPr>
            <a:normAutofit/>
          </a:bodyPr>
          <a:lstStyle/>
          <a:p>
            <a:pPr algn="l"/>
            <a:r>
              <a:rPr lang="tr-TR" dirty="0" smtClean="0">
                <a:solidFill>
                  <a:schemeClr val="tx1"/>
                </a:solidFill>
              </a:rPr>
              <a:t>Medine'de Hz. Muhammed'i ve Mekke'den gelen Müslümanları her şartta ve her durumda koruyacaklarına söz verdiler</a:t>
            </a:r>
            <a:endParaRPr lang="tr-TR" dirty="0">
              <a:solidFill>
                <a:schemeClr val="tx1"/>
              </a:solidFill>
            </a:endParaRPr>
          </a:p>
        </p:txBody>
      </p:sp>
      <p:pic>
        <p:nvPicPr>
          <p:cNvPr id="34818" name="Picture 2" descr="http://www.gulistandergisi.com/resimler/R1553601.jpg"/>
          <p:cNvPicPr>
            <a:picLocks noChangeAspect="1" noChangeArrowheads="1"/>
          </p:cNvPicPr>
          <p:nvPr/>
        </p:nvPicPr>
        <p:blipFill>
          <a:blip r:embed="rId2"/>
          <a:srcRect/>
          <a:stretch>
            <a:fillRect/>
          </a:stretch>
        </p:blipFill>
        <p:spPr bwMode="auto">
          <a:xfrm>
            <a:off x="1357290" y="428604"/>
            <a:ext cx="6215106" cy="442915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checkerboard(across)">
                                      <p:cBhvr>
                                        <p:cTn id="7" dur="1000"/>
                                        <p:tgtEl>
                                          <p:spTgt spid="3481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479</Words>
  <Application>Microsoft Office PowerPoint</Application>
  <PresentationFormat>Ekran Gösterisi (4:3)</PresentationFormat>
  <Paragraphs>35</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Slayt 1</vt:lpstr>
      <vt:lpstr>Slayt 2</vt:lpstr>
      <vt:lpstr>Slayt 3</vt:lpstr>
      <vt:lpstr>Slayt 4</vt:lpstr>
      <vt:lpstr>Onlar da bu daveti kabul edip Müslüman oldular (621) ve ertesi yıl aynı yerde görüşmek üzere sözleşip Medine'ye döndüler.</vt:lpstr>
      <vt:lpstr>Slayt 6</vt:lpstr>
      <vt:lpstr>Bir sonraki yıl daha kalabalık bir grupla Mekke'ye gelip Peygamberimize bağlılıklarını bildirdiler (622).</vt:lpstr>
      <vt:lpstr>Medineliler bu görüşmelerde Peygamberimizin ve Müslümanların Mekke'de uğradıkları eziyetleri, işkenceleri, baskıları görüp onları Medine'ye davet ettiler.</vt:lpstr>
      <vt:lpstr>Slayt 9</vt:lpstr>
      <vt:lpstr>Bunun üzerine Peygamberimiz isteyen Müslümanların Medine'ye göçebileceklerini söyledi.</vt:lpstr>
      <vt:lpstr>Slayt 11</vt:lpstr>
      <vt:lpstr>Suikast girişimi:</vt:lpstr>
      <vt:lpstr>Suikast girişimi:</vt:lpstr>
      <vt:lpstr>Hicret haberini duyan müşrikler İslam'ın yayılmasının önüne geçemeyeceklerini anlayınca Peygamberimizi öldürmeye karar verdiler. </vt:lpstr>
      <vt:lpstr>Sabah olunca Hz. Muhammed hâlâ evden çıkmayınca eve girdiler ve evde sadece Hz. Ali'yi buldular. </vt:lpstr>
      <vt:lpstr>Slayt 16</vt:lpstr>
      <vt:lpstr>3- Peygamberimiz Medine'de İslam'ı anlatabileceği özgür bir ortama kavuştu ve İslam dini daha hızlı yayıldı.</vt:lpstr>
      <vt:lpstr>5- Hicret, Hz. Ömer zamanında hicri takvimin başlangıcı olarak kabul edilmiştir. </vt:lpstr>
      <vt:lpstr>Slayt 19</vt:lpstr>
      <vt:lpstr>Slayt 20</vt:lpstr>
      <vt:lpstr>Peygamber Efendimizin ilk işi, Medine’de Müslümanların ibadet edeceği ve bir araya gelebileceği bir mescit inşa etmek oldu. Şehre girerken Peygamberimizin devesinin çöktüğü arsa satın alındı. </vt:lpstr>
      <vt:lpstr>Peygamber Efendimiz başta olmak üzere bütün sahabeler birlikte çalışarak bir mescit inşa ettiler.Bu mescide, “Peygamber Mescidi” anlamına gelen “Mescid-i Nebi” adı verildi. Mescidin bitişiğine dePeygam berimiz ve ailesinin kalacağı küçük odalar yapıldı.</vt:lpstr>
      <vt:lpstr>Mescid-i Neb i’nin inşası bittikten sonra Müslümanlara namaz vakitlerinin nasıl bildirileceği meselesi ortaya çıktı. Sahabeden Abdullah Bin Zeyd’in rüyasında görüp Hz. Peygambere anlattığı ezan, Peygamberimizce de onaylanınca bu sorun çözüldü. Peygamberimiz Bilal-i Habeşi’yi ilk müezzin olarak görevlendirdi.</vt:lpstr>
      <vt:lpstr>Hz. Peygamber, ihtiyaç üzerine mescidin başka bir yanına da “Suffe” denilen üstü hurma dallarıyla örtülü bir yer yaptırdı. Evi olmayan fakir ve kimsesiz Müslümanlar burada kalır, günlerini  ilim öğrenmekle geçirirdi. “Ashab-ı Suffe” denilen bu sahabelerin ihtiyaçları Peygamber Efendimiz ve varlıklı Müslümanlar tarafından karşılanırdı. </vt:lpstr>
      <vt:lpstr>O dönemdeki ilk yatılı eğitim kurumu şeklinde ifade edebileceğimiz bu okulda kalanlar bizzat Peygamberimizden ilim öğrenirlerdi. Burada yetişen sahabeler yeni Müslüman olmuş bölgelerdeki insanlara İslam’ı anlatması için öğretmen olarak gönderilirdi.</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bilal</dc:creator>
  <cp:lastModifiedBy>bilal</cp:lastModifiedBy>
  <cp:revision>17</cp:revision>
  <dcterms:created xsi:type="dcterms:W3CDTF">2015-05-01T20:11:40Z</dcterms:created>
  <dcterms:modified xsi:type="dcterms:W3CDTF">2015-07-05T17:04:41Z</dcterms:modified>
</cp:coreProperties>
</file>