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14.01.2021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14.01.2021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04632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/>
          </a:bodyPr>
          <a:lstStyle/>
          <a:p>
            <a:r>
              <a:rPr lang="tr-TR" b="1" i="1" dirty="0" err="1" smtClean="0"/>
              <a:t>Tenvin</a:t>
            </a:r>
            <a:r>
              <a:rPr lang="tr-TR" b="1" i="1" dirty="0" smtClean="0"/>
              <a:t>: </a:t>
            </a:r>
            <a:r>
              <a:rPr lang="tr-TR" i="1" dirty="0" smtClean="0"/>
              <a:t>Kelime sonunda bulunan ve </a:t>
            </a:r>
            <a:r>
              <a:rPr lang="tr-TR" i="1" dirty="0" err="1" smtClean="0"/>
              <a:t>Sâkin</a:t>
            </a:r>
            <a:r>
              <a:rPr lang="tr-TR" i="1" dirty="0" smtClean="0"/>
              <a:t> </a:t>
            </a:r>
            <a:r>
              <a:rPr lang="tr-TR" i="1" dirty="0" err="1" smtClean="0"/>
              <a:t>Nûn</a:t>
            </a:r>
            <a:r>
              <a:rPr lang="tr-TR" i="1" dirty="0" smtClean="0"/>
              <a:t> sesi veren iki üstün, iki esre ve iki ötreye </a:t>
            </a:r>
            <a:r>
              <a:rPr lang="tr-TR" i="1" dirty="0" err="1" smtClean="0"/>
              <a:t>tenvin</a:t>
            </a:r>
            <a:r>
              <a:rPr lang="tr-TR" i="1" dirty="0" smtClean="0"/>
              <a:t> denir.</a:t>
            </a:r>
          </a:p>
          <a:p>
            <a:r>
              <a:rPr lang="tr-TR" i="1" dirty="0" err="1" smtClean="0"/>
              <a:t>Tenvin</a:t>
            </a:r>
            <a:r>
              <a:rPr lang="tr-TR" i="1" dirty="0" smtClean="0"/>
              <a:t> </a:t>
            </a:r>
            <a:r>
              <a:rPr lang="tr-TR" i="1" dirty="0" err="1" smtClean="0"/>
              <a:t>Arapça’da</a:t>
            </a:r>
            <a:r>
              <a:rPr lang="tr-TR" i="1" dirty="0" smtClean="0"/>
              <a:t> sadece isimlerin sonunda bulunur.</a:t>
            </a:r>
          </a:p>
          <a:p>
            <a:r>
              <a:rPr lang="tr-TR" i="1" dirty="0" smtClean="0"/>
              <a:t>Örnekler:</a:t>
            </a:r>
          </a:p>
          <a:p>
            <a:r>
              <a:rPr lang="ar-EG" dirty="0" smtClean="0"/>
              <a:t>جَنَّةً</a:t>
            </a:r>
            <a:endParaRPr lang="tr-TR" dirty="0" smtClean="0"/>
          </a:p>
          <a:p>
            <a:r>
              <a:rPr lang="ar-EG" dirty="0" smtClean="0"/>
              <a:t>نَفْسٍ</a:t>
            </a:r>
            <a:endParaRPr lang="tr-TR" dirty="0" smtClean="0"/>
          </a:p>
          <a:p>
            <a:r>
              <a:rPr lang="ar-EG" dirty="0" smtClean="0"/>
              <a:t>عَدْلٌ</a:t>
            </a:r>
            <a:endParaRPr lang="tr-TR" dirty="0" smtClean="0"/>
          </a:p>
          <a:p>
            <a:r>
              <a:rPr lang="tr-TR" b="1" i="1" dirty="0" err="1" smtClean="0"/>
              <a:t>Sâkin</a:t>
            </a:r>
            <a:r>
              <a:rPr lang="tr-TR" b="1" i="1" dirty="0" smtClean="0"/>
              <a:t> </a:t>
            </a:r>
            <a:r>
              <a:rPr lang="tr-TR" b="1" i="1" dirty="0" err="1" smtClean="0"/>
              <a:t>Nûn:</a:t>
            </a:r>
            <a:r>
              <a:rPr lang="tr-TR" i="1" dirty="0" err="1" smtClean="0"/>
              <a:t>Cezimli</a:t>
            </a:r>
            <a:r>
              <a:rPr lang="tr-TR" i="1" dirty="0" smtClean="0"/>
              <a:t> </a:t>
            </a:r>
            <a:r>
              <a:rPr lang="tr-TR" i="1" dirty="0" err="1"/>
              <a:t>Nûn</a:t>
            </a:r>
            <a:r>
              <a:rPr lang="tr-TR" i="1" dirty="0" smtClean="0"/>
              <a:t> harfine </a:t>
            </a:r>
            <a:r>
              <a:rPr lang="tr-TR" i="1" dirty="0" err="1"/>
              <a:t>Sâkin</a:t>
            </a:r>
            <a:r>
              <a:rPr lang="tr-TR" i="1" dirty="0"/>
              <a:t> </a:t>
            </a:r>
            <a:r>
              <a:rPr lang="tr-TR" i="1" dirty="0" err="1"/>
              <a:t>Nûn</a:t>
            </a:r>
            <a:r>
              <a:rPr lang="tr-TR" i="1" dirty="0" smtClean="0"/>
              <a:t> denir.</a:t>
            </a:r>
          </a:p>
          <a:p>
            <a:r>
              <a:rPr lang="tr-TR" i="1" dirty="0" smtClean="0"/>
              <a:t>Örnekler:</a:t>
            </a:r>
          </a:p>
          <a:p>
            <a:r>
              <a:rPr lang="ar-EG" dirty="0" smtClean="0"/>
              <a:t>اِنْ</a:t>
            </a:r>
            <a:endParaRPr lang="tr-TR" dirty="0" smtClean="0"/>
          </a:p>
          <a:p>
            <a:r>
              <a:rPr lang="ar-EG" dirty="0"/>
              <a:t>اَنْتَ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739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92664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/>
          <a:lstStyle/>
          <a:p>
            <a:r>
              <a:rPr lang="tr-TR" b="1" i="1" dirty="0" err="1" smtClean="0"/>
              <a:t>İzhâr:</a:t>
            </a:r>
            <a:r>
              <a:rPr lang="tr-TR" i="1" dirty="0" err="1" smtClean="0"/>
              <a:t>Tenvin</a:t>
            </a:r>
            <a:r>
              <a:rPr lang="tr-TR" i="1" dirty="0" smtClean="0"/>
              <a:t> veya </a:t>
            </a:r>
            <a:r>
              <a:rPr lang="tr-TR" i="1" dirty="0" err="1" smtClean="0"/>
              <a:t>sâkin</a:t>
            </a:r>
            <a:r>
              <a:rPr lang="tr-TR" i="1" dirty="0" smtClean="0"/>
              <a:t> </a:t>
            </a:r>
            <a:r>
              <a:rPr lang="tr-TR" i="1" dirty="0" err="1" smtClean="0"/>
              <a:t>Nûn</a:t>
            </a:r>
            <a:r>
              <a:rPr lang="tr-TR" i="1" dirty="0" smtClean="0"/>
              <a:t> harfinden sonra Boğaz </a:t>
            </a:r>
            <a:r>
              <a:rPr lang="tr-TR" i="1" dirty="0"/>
              <a:t>H</a:t>
            </a:r>
            <a:r>
              <a:rPr lang="tr-TR" i="1" dirty="0" smtClean="0"/>
              <a:t>arflerinden (</a:t>
            </a:r>
            <a:r>
              <a:rPr lang="tr-TR" i="1" dirty="0" err="1" smtClean="0"/>
              <a:t>İzhâr</a:t>
            </a:r>
            <a:r>
              <a:rPr lang="tr-TR" i="1" dirty="0" smtClean="0"/>
              <a:t> Harfleri) birisi gelirse </a:t>
            </a:r>
            <a:r>
              <a:rPr lang="tr-TR" i="1" dirty="0" err="1" smtClean="0"/>
              <a:t>İzhâr</a:t>
            </a:r>
            <a:r>
              <a:rPr lang="tr-TR" i="1" dirty="0" smtClean="0"/>
              <a:t> olur.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b="1" i="1" dirty="0" smtClean="0"/>
              <a:t>Boğaz harfleri şunlardır;</a:t>
            </a:r>
          </a:p>
          <a:p>
            <a:r>
              <a:rPr lang="tr-TR" i="1" dirty="0" smtClean="0"/>
              <a:t>Boğaz Yukarısı: </a:t>
            </a:r>
            <a:r>
              <a:rPr lang="ar-EG" dirty="0" smtClean="0"/>
              <a:t>غ</a:t>
            </a:r>
            <a:r>
              <a:rPr lang="tr-TR" dirty="0" smtClean="0"/>
              <a:t>- </a:t>
            </a:r>
            <a:r>
              <a:rPr lang="ar-EG" dirty="0"/>
              <a:t>خ </a:t>
            </a:r>
            <a:endParaRPr lang="tr-TR" dirty="0" smtClean="0"/>
          </a:p>
          <a:p>
            <a:r>
              <a:rPr lang="tr-TR" i="1" dirty="0" smtClean="0"/>
              <a:t>Boğaz Ortası:    </a:t>
            </a:r>
            <a:r>
              <a:rPr lang="ar-EG" dirty="0" smtClean="0"/>
              <a:t>ح</a:t>
            </a:r>
            <a:r>
              <a:rPr lang="tr-TR" dirty="0" smtClean="0"/>
              <a:t>-</a:t>
            </a:r>
            <a:r>
              <a:rPr lang="ar-EG" dirty="0" smtClean="0"/>
              <a:t> </a:t>
            </a:r>
            <a:r>
              <a:rPr lang="ar-EG" dirty="0"/>
              <a:t>ع </a:t>
            </a:r>
            <a:endParaRPr lang="tr-TR" dirty="0" smtClean="0"/>
          </a:p>
          <a:p>
            <a:r>
              <a:rPr lang="tr-TR" i="1" dirty="0" smtClean="0"/>
              <a:t>Boğaz Aşağısı:   </a:t>
            </a:r>
            <a:r>
              <a:rPr lang="ar-EG" dirty="0" smtClean="0"/>
              <a:t>ا</a:t>
            </a:r>
            <a:r>
              <a:rPr lang="tr-TR" dirty="0" smtClean="0"/>
              <a:t>- </a:t>
            </a:r>
            <a:r>
              <a:rPr lang="ar-EG" dirty="0" smtClean="0"/>
              <a:t> ه</a:t>
            </a:r>
            <a:r>
              <a:rPr lang="tr-TR" dirty="0" smtClean="0"/>
              <a:t> </a:t>
            </a:r>
          </a:p>
          <a:p>
            <a:endParaRPr lang="tr-TR" dirty="0"/>
          </a:p>
          <a:p>
            <a:r>
              <a:rPr lang="tr-TR" i="1" dirty="0" smtClean="0"/>
              <a:t>Bu harfler </a:t>
            </a:r>
            <a:r>
              <a:rPr lang="tr-TR" i="1" dirty="0" err="1"/>
              <a:t>Tenvin</a:t>
            </a:r>
            <a:r>
              <a:rPr lang="tr-TR" i="1" dirty="0"/>
              <a:t> veya </a:t>
            </a:r>
            <a:r>
              <a:rPr lang="tr-TR" i="1" dirty="0" err="1"/>
              <a:t>sâkin</a:t>
            </a:r>
            <a:r>
              <a:rPr lang="tr-TR" i="1" dirty="0"/>
              <a:t> </a:t>
            </a:r>
            <a:r>
              <a:rPr lang="tr-TR" i="1" dirty="0" err="1"/>
              <a:t>Nûn</a:t>
            </a:r>
            <a:r>
              <a:rPr lang="tr-TR" i="1" dirty="0"/>
              <a:t> </a:t>
            </a:r>
            <a:r>
              <a:rPr lang="tr-TR" i="1" dirty="0" smtClean="0"/>
              <a:t>ile aynı kelimede de bulunabilir, farklı kelimede de bulunabilir.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342077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20656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/>
          <a:lstStyle/>
          <a:p>
            <a:r>
              <a:rPr lang="tr-TR" i="1" dirty="0" err="1" smtClean="0"/>
              <a:t>İzhâr</a:t>
            </a:r>
            <a:r>
              <a:rPr lang="tr-TR" i="1" dirty="0" smtClean="0"/>
              <a:t> tutulmadan tilavet </a:t>
            </a:r>
            <a:r>
              <a:rPr lang="tr-TR" i="1" dirty="0" err="1" smtClean="0"/>
              <a:t>yaplır</a:t>
            </a:r>
            <a:r>
              <a:rPr lang="tr-TR" i="1" dirty="0" smtClean="0"/>
              <a:t>.</a:t>
            </a:r>
          </a:p>
          <a:p>
            <a:endParaRPr lang="tr-TR" i="1" dirty="0"/>
          </a:p>
          <a:p>
            <a:r>
              <a:rPr lang="tr-TR" i="1" dirty="0" err="1" smtClean="0"/>
              <a:t>İzhâr’da</a:t>
            </a:r>
            <a:r>
              <a:rPr lang="tr-TR" i="1" dirty="0" smtClean="0"/>
              <a:t> </a:t>
            </a:r>
            <a:r>
              <a:rPr lang="tr-TR" i="1" dirty="0" err="1" smtClean="0"/>
              <a:t>ğunne</a:t>
            </a:r>
            <a:r>
              <a:rPr lang="tr-TR" i="1" dirty="0" smtClean="0"/>
              <a:t> sesi çıkarılmamalıdır , </a:t>
            </a:r>
            <a:r>
              <a:rPr lang="tr-TR" i="1" dirty="0" err="1" smtClean="0"/>
              <a:t>Tenvin</a:t>
            </a:r>
            <a:r>
              <a:rPr lang="tr-TR" i="1" dirty="0" smtClean="0"/>
              <a:t>  veya </a:t>
            </a:r>
            <a:r>
              <a:rPr lang="tr-TR" i="1" dirty="0" err="1"/>
              <a:t>S</a:t>
            </a:r>
            <a:r>
              <a:rPr lang="tr-TR" i="1" dirty="0" err="1" smtClean="0"/>
              <a:t>âkin</a:t>
            </a:r>
            <a:r>
              <a:rPr lang="tr-TR" i="1" dirty="0" smtClean="0"/>
              <a:t> </a:t>
            </a:r>
            <a:r>
              <a:rPr lang="tr-TR" i="1" dirty="0" err="1" smtClean="0"/>
              <a:t>Nûn</a:t>
            </a:r>
            <a:r>
              <a:rPr lang="tr-TR" i="1" dirty="0" smtClean="0"/>
              <a:t> üzerinde fazla durulmamalıdır.</a:t>
            </a:r>
          </a:p>
          <a:p>
            <a:endParaRPr lang="tr-TR" i="1" dirty="0"/>
          </a:p>
          <a:p>
            <a:r>
              <a:rPr lang="tr-TR" i="1" dirty="0" smtClean="0"/>
              <a:t> </a:t>
            </a:r>
            <a:r>
              <a:rPr lang="tr-TR" b="1" i="1" dirty="0" err="1" smtClean="0"/>
              <a:t>İzhâr</a:t>
            </a:r>
            <a:r>
              <a:rPr lang="tr-TR" b="1" i="1" dirty="0" smtClean="0"/>
              <a:t> Çeşitleri:</a:t>
            </a:r>
          </a:p>
          <a:p>
            <a:r>
              <a:rPr lang="tr-TR" i="1" dirty="0" smtClean="0"/>
              <a:t>1.İzh</a:t>
            </a:r>
            <a:r>
              <a:rPr lang="tr-TR" i="1" dirty="0"/>
              <a:t>â</a:t>
            </a:r>
            <a:r>
              <a:rPr lang="tr-TR" i="1" dirty="0" smtClean="0"/>
              <a:t>r-ı Lisanî</a:t>
            </a:r>
          </a:p>
          <a:p>
            <a:r>
              <a:rPr lang="tr-TR" i="1" smtClean="0"/>
              <a:t>2.İzhâr-ı </a:t>
            </a:r>
            <a:r>
              <a:rPr lang="tr-TR" i="1" dirty="0" err="1" smtClean="0"/>
              <a:t>Kameriyye</a:t>
            </a:r>
            <a:endParaRPr lang="tr-TR" i="1" dirty="0" smtClean="0"/>
          </a:p>
          <a:p>
            <a:r>
              <a:rPr lang="tr-TR" i="1" dirty="0" smtClean="0"/>
              <a:t>3.Sâkin </a:t>
            </a:r>
            <a:r>
              <a:rPr lang="tr-TR" i="1" dirty="0" err="1" smtClean="0"/>
              <a:t>Mîm’in</a:t>
            </a:r>
            <a:r>
              <a:rPr lang="tr-TR" i="1" dirty="0" smtClean="0"/>
              <a:t> </a:t>
            </a:r>
            <a:r>
              <a:rPr lang="tr-TR" i="1" dirty="0" err="1" smtClean="0"/>
              <a:t>İzhârı</a:t>
            </a:r>
            <a:r>
              <a:rPr lang="tr-TR" i="1" dirty="0" smtClean="0"/>
              <a:t> </a:t>
            </a:r>
          </a:p>
          <a:p>
            <a:r>
              <a:rPr lang="tr-TR" i="1" dirty="0" smtClean="0"/>
              <a:t>4.Kelime </a:t>
            </a:r>
            <a:r>
              <a:rPr lang="tr-TR" i="1" dirty="0" err="1" smtClean="0"/>
              <a:t>İzhârı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2218650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20656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>
            <a:normAutofit lnSpcReduction="10000"/>
          </a:bodyPr>
          <a:lstStyle/>
          <a:p>
            <a:r>
              <a:rPr lang="tr-TR" b="1" i="1" dirty="0"/>
              <a:t>1.İzhâr-ı </a:t>
            </a:r>
            <a:r>
              <a:rPr lang="tr-TR" b="1" i="1" dirty="0" smtClean="0"/>
              <a:t>Lisanî: </a:t>
            </a:r>
            <a:r>
              <a:rPr lang="tr-TR" i="1" dirty="0" err="1" smtClean="0"/>
              <a:t>Tenvin</a:t>
            </a:r>
            <a:r>
              <a:rPr lang="tr-TR" i="1" dirty="0" smtClean="0"/>
              <a:t> </a:t>
            </a:r>
            <a:r>
              <a:rPr lang="tr-TR" i="1" dirty="0"/>
              <a:t>veya </a:t>
            </a:r>
            <a:r>
              <a:rPr lang="tr-TR" i="1" dirty="0" err="1" smtClean="0"/>
              <a:t>Sâkin</a:t>
            </a:r>
            <a:r>
              <a:rPr lang="tr-TR" i="1" dirty="0" smtClean="0"/>
              <a:t> </a:t>
            </a:r>
            <a:r>
              <a:rPr lang="tr-TR" i="1" dirty="0" err="1"/>
              <a:t>Nûn</a:t>
            </a:r>
            <a:r>
              <a:rPr lang="tr-TR" i="1" dirty="0"/>
              <a:t> harfinden sonra </a:t>
            </a:r>
            <a:r>
              <a:rPr lang="tr-TR" i="1" dirty="0" smtClean="0"/>
              <a:t>   boğaz </a:t>
            </a:r>
            <a:r>
              <a:rPr lang="tr-TR" i="1" dirty="0"/>
              <a:t>harflerinden (</a:t>
            </a:r>
            <a:r>
              <a:rPr lang="tr-TR" i="1" dirty="0" err="1"/>
              <a:t>izhâr</a:t>
            </a:r>
            <a:r>
              <a:rPr lang="tr-TR" i="1" dirty="0"/>
              <a:t> harfleri) birisi gelirse </a:t>
            </a:r>
            <a:r>
              <a:rPr lang="tr-TR" i="1" dirty="0" smtClean="0"/>
              <a:t> </a:t>
            </a:r>
            <a:r>
              <a:rPr lang="tr-TR" i="1" dirty="0" err="1" smtClean="0"/>
              <a:t>İzhâr</a:t>
            </a:r>
            <a:r>
              <a:rPr lang="tr-TR" i="1" dirty="0" smtClean="0"/>
              <a:t>-ı Lisanî </a:t>
            </a:r>
            <a:r>
              <a:rPr lang="tr-TR" i="1" dirty="0"/>
              <a:t>olur</a:t>
            </a:r>
            <a:r>
              <a:rPr lang="tr-TR" i="1" dirty="0" smtClean="0"/>
              <a:t>.</a:t>
            </a:r>
          </a:p>
          <a:p>
            <a:endParaRPr lang="tr-TR" i="1" dirty="0"/>
          </a:p>
          <a:p>
            <a:r>
              <a:rPr lang="tr-TR" i="1" dirty="0" smtClean="0"/>
              <a:t>Örnekler:</a:t>
            </a:r>
          </a:p>
          <a:p>
            <a:r>
              <a:rPr lang="ar-EG" dirty="0" smtClean="0"/>
              <a:t>اَنْعَمْتَ</a:t>
            </a:r>
            <a:endParaRPr lang="tr-TR" dirty="0" smtClean="0"/>
          </a:p>
          <a:p>
            <a:r>
              <a:rPr lang="ar-EG" dirty="0" smtClean="0"/>
              <a:t>عَنْهَا</a:t>
            </a:r>
            <a:endParaRPr lang="tr-TR" dirty="0" smtClean="0"/>
          </a:p>
          <a:p>
            <a:r>
              <a:rPr lang="ar-EG" dirty="0"/>
              <a:t>خَوْفٌ عَلَيْهِمْ </a:t>
            </a:r>
            <a:endParaRPr lang="tr-TR" dirty="0" smtClean="0"/>
          </a:p>
          <a:p>
            <a:r>
              <a:rPr lang="ar-EG" dirty="0"/>
              <a:t>مِنْ عِنْدِ </a:t>
            </a:r>
            <a:r>
              <a:rPr lang="ar-EG" dirty="0" smtClean="0"/>
              <a:t>اللّٰهِ</a:t>
            </a:r>
            <a:endParaRPr lang="tr-TR" dirty="0" smtClean="0"/>
          </a:p>
          <a:p>
            <a:r>
              <a:rPr lang="ar-EG" dirty="0"/>
              <a:t>وَمِنْ </a:t>
            </a:r>
            <a:r>
              <a:rPr lang="ar-EG" dirty="0" smtClean="0"/>
              <a:t>خَلْفِهِمْ</a:t>
            </a:r>
            <a:endParaRPr lang="tr-TR" dirty="0" smtClean="0"/>
          </a:p>
          <a:p>
            <a:r>
              <a:rPr lang="ar-EG" dirty="0"/>
              <a:t>وَسَوَٓاءٌ عَلَيْهِمْ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7734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76640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rmAutofit lnSpcReduction="10000"/>
          </a:bodyPr>
          <a:lstStyle/>
          <a:p>
            <a:r>
              <a:rPr lang="tr-TR" b="1" i="1" dirty="0"/>
              <a:t>2. </a:t>
            </a:r>
            <a:r>
              <a:rPr lang="tr-TR" b="1" i="1" dirty="0" err="1"/>
              <a:t>İzhâr</a:t>
            </a:r>
            <a:r>
              <a:rPr lang="tr-TR" b="1" i="1" dirty="0"/>
              <a:t>-ı </a:t>
            </a:r>
            <a:r>
              <a:rPr lang="tr-TR" b="1" dirty="0" err="1" smtClean="0"/>
              <a:t>Kameriyye:</a:t>
            </a:r>
            <a:r>
              <a:rPr lang="tr-TR" dirty="0" err="1" smtClean="0"/>
              <a:t>Elif</a:t>
            </a:r>
            <a:r>
              <a:rPr lang="tr-TR" dirty="0" smtClean="0"/>
              <a:t> Lâm takısından (</a:t>
            </a:r>
            <a:r>
              <a:rPr lang="tr-TR" dirty="0" err="1" smtClean="0"/>
              <a:t>marife</a:t>
            </a:r>
            <a:r>
              <a:rPr lang="tr-TR" dirty="0" smtClean="0"/>
              <a:t>) sonra Kameri </a:t>
            </a:r>
            <a:r>
              <a:rPr lang="tr-TR" dirty="0" err="1" smtClean="0"/>
              <a:t>Harf’lerden</a:t>
            </a:r>
            <a:r>
              <a:rPr lang="tr-TR" dirty="0" smtClean="0"/>
              <a:t> birisi gelirse (14 tane) </a:t>
            </a:r>
            <a:r>
              <a:rPr lang="tr-TR" dirty="0" err="1"/>
              <a:t>İzhâr</a:t>
            </a:r>
            <a:r>
              <a:rPr lang="tr-TR" dirty="0"/>
              <a:t>-ı </a:t>
            </a:r>
            <a:r>
              <a:rPr lang="tr-TR" dirty="0" err="1" smtClean="0"/>
              <a:t>Kameriyye</a:t>
            </a:r>
            <a:r>
              <a:rPr lang="tr-TR" dirty="0" smtClean="0"/>
              <a:t> olur.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b="1" i="1" dirty="0" smtClean="0"/>
              <a:t>Kameri </a:t>
            </a:r>
            <a:r>
              <a:rPr lang="tr-TR" b="1" i="1" dirty="0" err="1" smtClean="0"/>
              <a:t>Harf’ler</a:t>
            </a:r>
            <a:r>
              <a:rPr lang="tr-TR" b="1" i="1" dirty="0" smtClean="0"/>
              <a:t> Şunlardır;</a:t>
            </a:r>
          </a:p>
          <a:p>
            <a:pPr marL="0" indent="0">
              <a:buNone/>
            </a:pPr>
            <a:r>
              <a:rPr lang="tr-TR" dirty="0" smtClean="0"/>
              <a:t>    </a:t>
            </a:r>
            <a:r>
              <a:rPr lang="ar-EG" dirty="0" smtClean="0"/>
              <a:t>ا </a:t>
            </a:r>
            <a:r>
              <a:rPr lang="ar-EG" dirty="0"/>
              <a:t>ب ج ح خ ع غ ف ق ك م و ه </a:t>
            </a:r>
            <a:r>
              <a:rPr lang="ar-EG" dirty="0" smtClean="0"/>
              <a:t>ي</a:t>
            </a:r>
            <a:endParaRPr lang="tr-TR" dirty="0" smtClean="0"/>
          </a:p>
          <a:p>
            <a:endParaRPr lang="tr-TR" dirty="0"/>
          </a:p>
          <a:p>
            <a:r>
              <a:rPr lang="tr-TR" i="1" dirty="0" smtClean="0"/>
              <a:t>Örnekler:</a:t>
            </a:r>
            <a:endParaRPr lang="tr-TR" i="1" dirty="0"/>
          </a:p>
          <a:p>
            <a:r>
              <a:rPr lang="ar-EG" dirty="0" smtClean="0"/>
              <a:t>اَلْقُرْاٰنُ</a:t>
            </a:r>
            <a:endParaRPr lang="tr-TR" dirty="0" smtClean="0"/>
          </a:p>
          <a:p>
            <a:r>
              <a:rPr lang="ar-EG" dirty="0" smtClean="0"/>
              <a:t>اَلْكِتَابُ</a:t>
            </a:r>
            <a:endParaRPr lang="tr-TR" dirty="0" smtClean="0"/>
          </a:p>
          <a:p>
            <a:r>
              <a:rPr lang="ar-EG" dirty="0" smtClean="0"/>
              <a:t>اَلْغَيْبُ</a:t>
            </a:r>
            <a:endParaRPr lang="tr-TR" dirty="0" smtClean="0"/>
          </a:p>
          <a:p>
            <a:r>
              <a:rPr lang="ar-EG" dirty="0"/>
              <a:t>اَلْحَمْدُ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139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76640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/>
          <a:lstStyle/>
          <a:p>
            <a:r>
              <a:rPr lang="tr-TR" b="1" i="1" dirty="0"/>
              <a:t>3.Sâkin </a:t>
            </a:r>
            <a:r>
              <a:rPr lang="tr-TR" b="1" i="1" dirty="0" err="1"/>
              <a:t>Mîm’in</a:t>
            </a:r>
            <a:r>
              <a:rPr lang="tr-TR" b="1" i="1" dirty="0"/>
              <a:t> </a:t>
            </a:r>
            <a:r>
              <a:rPr lang="tr-TR" b="1" i="1" dirty="0" err="1" smtClean="0"/>
              <a:t>İzhârı</a:t>
            </a:r>
            <a:r>
              <a:rPr lang="tr-TR" b="1" i="1" dirty="0" smtClean="0"/>
              <a:t>: </a:t>
            </a:r>
            <a:r>
              <a:rPr lang="tr-TR" i="1" dirty="0" err="1" smtClean="0"/>
              <a:t>Sâkin</a:t>
            </a:r>
            <a:r>
              <a:rPr lang="tr-TR" i="1" dirty="0" smtClean="0"/>
              <a:t> </a:t>
            </a:r>
            <a:r>
              <a:rPr lang="tr-TR" i="1" dirty="0" err="1" smtClean="0"/>
              <a:t>Mîm’den</a:t>
            </a:r>
            <a:r>
              <a:rPr lang="tr-TR" i="1" dirty="0" smtClean="0"/>
              <a:t> sonra </a:t>
            </a:r>
            <a:r>
              <a:rPr lang="tr-TR" dirty="0" smtClean="0"/>
              <a:t>(</a:t>
            </a:r>
            <a:r>
              <a:rPr lang="ar-EG" dirty="0" smtClean="0"/>
              <a:t>م</a:t>
            </a:r>
            <a:r>
              <a:rPr lang="tr-TR" dirty="0" smtClean="0"/>
              <a:t> ve </a:t>
            </a:r>
            <a:r>
              <a:rPr lang="ar-EG" dirty="0" smtClean="0"/>
              <a:t>ب</a:t>
            </a:r>
            <a:r>
              <a:rPr lang="tr-TR" dirty="0" smtClean="0"/>
              <a:t> ) </a:t>
            </a:r>
            <a:r>
              <a:rPr lang="tr-TR" i="1" dirty="0" smtClean="0"/>
              <a:t>harfleri dışında başka bir harf gelirse </a:t>
            </a:r>
            <a:r>
              <a:rPr lang="tr-TR" i="1" dirty="0" err="1" smtClean="0"/>
              <a:t>Sâkin</a:t>
            </a:r>
            <a:r>
              <a:rPr lang="tr-TR" i="1" dirty="0" smtClean="0"/>
              <a:t> </a:t>
            </a:r>
            <a:r>
              <a:rPr lang="tr-TR" i="1" dirty="0" err="1"/>
              <a:t>Mîm’in</a:t>
            </a:r>
            <a:r>
              <a:rPr lang="tr-TR" i="1" dirty="0"/>
              <a:t> </a:t>
            </a:r>
            <a:r>
              <a:rPr lang="tr-TR" i="1" dirty="0" err="1" smtClean="0"/>
              <a:t>İzhârı</a:t>
            </a:r>
            <a:r>
              <a:rPr lang="tr-TR" i="1" dirty="0" smtClean="0"/>
              <a:t> olur.</a:t>
            </a:r>
          </a:p>
          <a:p>
            <a:endParaRPr lang="tr-TR" i="1" dirty="0"/>
          </a:p>
          <a:p>
            <a:r>
              <a:rPr lang="tr-TR" i="1" dirty="0" smtClean="0"/>
              <a:t>Örnekler:</a:t>
            </a:r>
          </a:p>
          <a:p>
            <a:r>
              <a:rPr lang="ar-EG" dirty="0"/>
              <a:t>رَزَقْنَاهُمْ </a:t>
            </a:r>
            <a:r>
              <a:rPr lang="ar-EG" dirty="0" smtClean="0"/>
              <a:t>يُنْفِقُونَۙ</a:t>
            </a:r>
            <a:endParaRPr lang="tr-TR" dirty="0" smtClean="0"/>
          </a:p>
          <a:p>
            <a:r>
              <a:rPr lang="ar-EG" dirty="0"/>
              <a:t>فَلَا خَوْفٌ عَلَيْهِمْ وَلَا هُمْ </a:t>
            </a:r>
            <a:r>
              <a:rPr lang="ar-EG" dirty="0" smtClean="0"/>
              <a:t>يَحْزَنُونَ</a:t>
            </a:r>
            <a:endParaRPr lang="tr-TR" dirty="0" smtClean="0"/>
          </a:p>
          <a:p>
            <a:r>
              <a:rPr lang="ar-EG" dirty="0" smtClean="0"/>
              <a:t>لَعَلَّكُمْ </a:t>
            </a:r>
            <a:r>
              <a:rPr lang="ar-EG" dirty="0"/>
              <a:t>تَتَّقُونَۙ </a:t>
            </a:r>
            <a:endParaRPr lang="tr-TR" dirty="0"/>
          </a:p>
          <a:p>
            <a:r>
              <a:rPr lang="ar-EG" dirty="0"/>
              <a:t> اَمْ لَمْ </a:t>
            </a:r>
            <a:r>
              <a:rPr lang="ar-EG" dirty="0" smtClean="0"/>
              <a:t>تُنْذِرْهُمْ</a:t>
            </a:r>
            <a:endParaRPr lang="tr-TR" dirty="0" smtClean="0"/>
          </a:p>
          <a:p>
            <a:r>
              <a:rPr lang="ar-EG" dirty="0"/>
              <a:t>لَهُمْ </a:t>
            </a:r>
            <a:r>
              <a:rPr lang="ar-EG" dirty="0" smtClean="0"/>
              <a:t>عَذَابٌ</a:t>
            </a:r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1599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20656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>
            <a:normAutofit/>
          </a:bodyPr>
          <a:lstStyle/>
          <a:p>
            <a:r>
              <a:rPr lang="tr-TR" b="1" i="1" dirty="0"/>
              <a:t>4.Kelime </a:t>
            </a:r>
            <a:r>
              <a:rPr lang="tr-TR" b="1" i="1" dirty="0" err="1" smtClean="0"/>
              <a:t>İzhârı</a:t>
            </a:r>
            <a:r>
              <a:rPr lang="tr-TR" b="1" i="1" dirty="0" smtClean="0"/>
              <a:t>: </a:t>
            </a:r>
            <a:r>
              <a:rPr lang="tr-TR" i="1" dirty="0" err="1" smtClean="0"/>
              <a:t>Sâkin</a:t>
            </a:r>
            <a:r>
              <a:rPr lang="tr-TR" i="1" dirty="0" smtClean="0"/>
              <a:t> </a:t>
            </a:r>
            <a:r>
              <a:rPr lang="tr-TR" i="1" dirty="0" err="1" smtClean="0"/>
              <a:t>Nûn</a:t>
            </a:r>
            <a:r>
              <a:rPr lang="tr-TR" i="1" dirty="0"/>
              <a:t>, </a:t>
            </a:r>
            <a:r>
              <a:rPr lang="tr-TR" dirty="0" smtClean="0"/>
              <a:t>(</a:t>
            </a:r>
            <a:r>
              <a:rPr lang="ar-EG" dirty="0"/>
              <a:t>و</a:t>
            </a:r>
            <a:r>
              <a:rPr lang="tr-TR" dirty="0" smtClean="0"/>
              <a:t> )</a:t>
            </a:r>
            <a:r>
              <a:rPr lang="tr-TR" i="1" dirty="0" smtClean="0"/>
              <a:t>veya </a:t>
            </a:r>
            <a:r>
              <a:rPr lang="tr-TR" dirty="0" smtClean="0"/>
              <a:t>(</a:t>
            </a:r>
            <a:r>
              <a:rPr lang="ar-EG" dirty="0"/>
              <a:t>ي</a:t>
            </a:r>
            <a:r>
              <a:rPr lang="tr-TR" dirty="0" smtClean="0"/>
              <a:t> )</a:t>
            </a:r>
            <a:r>
              <a:rPr lang="tr-TR" i="1" dirty="0" smtClean="0"/>
              <a:t>harflerinden </a:t>
            </a:r>
            <a:r>
              <a:rPr lang="tr-TR" i="1" dirty="0"/>
              <a:t>önce </a:t>
            </a:r>
            <a:r>
              <a:rPr lang="tr-TR" i="1" dirty="0" smtClean="0"/>
              <a:t>gelip onlardan aynı </a:t>
            </a:r>
            <a:r>
              <a:rPr lang="tr-TR" i="1" dirty="0"/>
              <a:t>kelimede </a:t>
            </a:r>
            <a:r>
              <a:rPr lang="tr-TR" i="1" dirty="0" smtClean="0"/>
              <a:t>bulunursa </a:t>
            </a:r>
            <a:r>
              <a:rPr lang="tr-TR" i="1" dirty="0" err="1" smtClean="0"/>
              <a:t>İdğam</a:t>
            </a:r>
            <a:r>
              <a:rPr lang="tr-TR" i="1" dirty="0" smtClean="0"/>
              <a:t> yapılmaz, </a:t>
            </a:r>
            <a:r>
              <a:rPr lang="tr-TR" i="1" dirty="0" err="1" smtClean="0"/>
              <a:t>İzhâr</a:t>
            </a:r>
            <a:r>
              <a:rPr lang="tr-TR" i="1" dirty="0" smtClean="0"/>
              <a:t>  </a:t>
            </a:r>
            <a:r>
              <a:rPr lang="tr-TR" i="1" dirty="0"/>
              <a:t>yapılarak  </a:t>
            </a:r>
            <a:r>
              <a:rPr lang="tr-TR" i="1" dirty="0" smtClean="0"/>
              <a:t>tilavet  yapılır.</a:t>
            </a:r>
          </a:p>
          <a:p>
            <a:endParaRPr lang="tr-TR" i="1" dirty="0"/>
          </a:p>
          <a:p>
            <a:r>
              <a:rPr lang="tr-TR" i="1" dirty="0" smtClean="0"/>
              <a:t>Örnekler:</a:t>
            </a:r>
          </a:p>
          <a:p>
            <a:r>
              <a:rPr lang="ar-EG" dirty="0"/>
              <a:t>أَلدُّنْيَا </a:t>
            </a:r>
            <a:endParaRPr lang="tr-TR" dirty="0" smtClean="0"/>
          </a:p>
          <a:p>
            <a:r>
              <a:rPr lang="ar-EG" dirty="0" smtClean="0"/>
              <a:t>قِنْوَانٌ</a:t>
            </a:r>
            <a:endParaRPr lang="tr-TR" dirty="0" smtClean="0"/>
          </a:p>
          <a:p>
            <a:r>
              <a:rPr lang="ar-EG" dirty="0" smtClean="0"/>
              <a:t> صِنْوَانٌ</a:t>
            </a:r>
            <a:endParaRPr lang="tr-TR" dirty="0" smtClean="0"/>
          </a:p>
          <a:p>
            <a:r>
              <a:rPr lang="ar-EG" dirty="0" smtClean="0"/>
              <a:t>بُنْيَانٌ</a:t>
            </a:r>
            <a:r>
              <a:rPr lang="ar-EG" dirty="0"/>
              <a:t/>
            </a:r>
            <a:br>
              <a:rPr lang="ar-EG" dirty="0"/>
            </a:br>
            <a:r>
              <a:rPr lang="ar-EG" dirty="0"/>
              <a:t/>
            </a:r>
            <a:br>
              <a:rPr lang="ar-EG" dirty="0"/>
            </a:b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67931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20656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/>
          <a:lstStyle/>
          <a:p>
            <a:r>
              <a:rPr lang="tr-TR" b="1" i="1" dirty="0" err="1" smtClean="0"/>
              <a:t>İzhâr’ın</a:t>
            </a:r>
            <a:r>
              <a:rPr lang="tr-TR" b="1" i="1" dirty="0" smtClean="0"/>
              <a:t> Hükmü:</a:t>
            </a:r>
          </a:p>
          <a:p>
            <a:endParaRPr lang="tr-TR" dirty="0"/>
          </a:p>
          <a:p>
            <a:r>
              <a:rPr lang="tr-TR" i="1" dirty="0" err="1"/>
              <a:t>İzhâr’ın</a:t>
            </a:r>
            <a:r>
              <a:rPr lang="tr-TR" i="1" dirty="0"/>
              <a:t> </a:t>
            </a:r>
            <a:r>
              <a:rPr lang="tr-TR" i="1" dirty="0" smtClean="0"/>
              <a:t>Hükmü </a:t>
            </a:r>
            <a:r>
              <a:rPr lang="tr-TR" i="1" dirty="0" err="1" smtClean="0"/>
              <a:t>Vacib’tir</a:t>
            </a:r>
            <a:r>
              <a:rPr lang="tr-TR" i="1" dirty="0" smtClean="0"/>
              <a:t>.</a:t>
            </a:r>
          </a:p>
          <a:p>
            <a:endParaRPr lang="tr-TR" i="1" dirty="0"/>
          </a:p>
          <a:p>
            <a:r>
              <a:rPr lang="tr-TR" b="1" i="1" dirty="0" err="1" smtClean="0"/>
              <a:t>İzhâr’ın</a:t>
            </a:r>
            <a:r>
              <a:rPr lang="tr-TR" b="1" i="1" dirty="0" smtClean="0"/>
              <a:t> sebebi: </a:t>
            </a:r>
            <a:r>
              <a:rPr lang="tr-TR" i="1" dirty="0" err="1" smtClean="0"/>
              <a:t>Tenvin</a:t>
            </a:r>
            <a:r>
              <a:rPr lang="tr-TR" i="1" dirty="0" smtClean="0"/>
              <a:t> ve </a:t>
            </a:r>
            <a:r>
              <a:rPr lang="tr-TR" i="1" dirty="0" err="1" smtClean="0"/>
              <a:t>Sâkin</a:t>
            </a:r>
            <a:r>
              <a:rPr lang="tr-TR" i="1" dirty="0" smtClean="0"/>
              <a:t> </a:t>
            </a:r>
            <a:r>
              <a:rPr lang="tr-TR" i="1" dirty="0" err="1" smtClean="0"/>
              <a:t>Nûn</a:t>
            </a:r>
            <a:r>
              <a:rPr lang="tr-TR" i="1" dirty="0" smtClean="0"/>
              <a:t> ile </a:t>
            </a:r>
            <a:r>
              <a:rPr lang="tr-TR" i="1" dirty="0" err="1" smtClean="0"/>
              <a:t>İzhâr</a:t>
            </a:r>
            <a:r>
              <a:rPr lang="tr-TR" i="1" dirty="0" smtClean="0"/>
              <a:t> </a:t>
            </a:r>
            <a:r>
              <a:rPr lang="tr-TR" i="1" dirty="0" err="1" smtClean="0"/>
              <a:t>Harfleri’nin</a:t>
            </a:r>
            <a:r>
              <a:rPr lang="tr-TR" i="1" dirty="0" smtClean="0"/>
              <a:t> (Boğaz </a:t>
            </a:r>
            <a:r>
              <a:rPr lang="tr-TR" i="1" dirty="0" err="1" smtClean="0"/>
              <a:t>Harf’leri</a:t>
            </a:r>
            <a:r>
              <a:rPr lang="tr-TR" i="1" dirty="0" smtClean="0"/>
              <a:t>) mahreçlerinin birbirine uzak olmasıdır.</a:t>
            </a:r>
          </a:p>
          <a:p>
            <a:pPr marL="0" indent="0">
              <a:buNone/>
            </a:pPr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74549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55</TotalTime>
  <Words>302</Words>
  <Application>Microsoft Office PowerPoint</Application>
  <PresentationFormat>Ekran Gösterisi (4:3)</PresentationFormat>
  <Paragraphs>70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Akış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ilyas</dc:creator>
  <cp:lastModifiedBy>ilyas</cp:lastModifiedBy>
  <cp:revision>10</cp:revision>
  <dcterms:created xsi:type="dcterms:W3CDTF">2021-01-13T20:56:11Z</dcterms:created>
  <dcterms:modified xsi:type="dcterms:W3CDTF">2021-01-14T17:03:10Z</dcterms:modified>
</cp:coreProperties>
</file>