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72" r:id="rId16"/>
    <p:sldId id="271" r:id="rId17"/>
    <p:sldId id="269" r:id="rId18"/>
  </p:sldIdLst>
  <p:sldSz cx="12192000" cy="6858000"/>
  <p:notesSz cx="6858000" cy="9144000"/>
  <p:custDataLst>
    <p:tags r:id="rId20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C7361-F2E9-4F53-AC45-483E64CBD054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B5EFE-8780-4F4C-B5D2-C2A21D34AD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2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6440-6090-4C1C-91DF-49F9DB5ED88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83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93B4-46CE-420B-9908-830DBEB38890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10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93B4-46CE-420B-9908-830DBEB38890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3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CF3D-C352-4052-A0C9-C0845A93C820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5881-6DFD-4545-9F69-36F1804C30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41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CF3D-C352-4052-A0C9-C0845A93C820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5881-6DFD-4545-9F69-36F1804C30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19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CF3D-C352-4052-A0C9-C0845A93C820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5881-6DFD-4545-9F69-36F1804C30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73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CF3D-C352-4052-A0C9-C0845A93C820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5881-6DFD-4545-9F69-36F1804C30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55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CF3D-C352-4052-A0C9-C0845A93C820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5881-6DFD-4545-9F69-36F1804C30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33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CF3D-C352-4052-A0C9-C0845A93C820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5881-6DFD-4545-9F69-36F1804C30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968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CF3D-C352-4052-A0C9-C0845A93C820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5881-6DFD-4545-9F69-36F1804C30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661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CF3D-C352-4052-A0C9-C0845A93C820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5881-6DFD-4545-9F69-36F1804C30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4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CF3D-C352-4052-A0C9-C0845A93C820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5881-6DFD-4545-9F69-36F1804C30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94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CF3D-C352-4052-A0C9-C0845A93C820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5881-6DFD-4545-9F69-36F1804C30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46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CF3D-C352-4052-A0C9-C0845A93C820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5881-6DFD-4545-9F69-36F1804C30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057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CF3D-C352-4052-A0C9-C0845A93C820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5881-6DFD-4545-9F69-36F1804C30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90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slide" Target="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image" Target="../media/image3.jpeg"/><Relationship Id="rId4" Type="http://schemas.openxmlformats.org/officeDocument/2006/relationships/tags" Target="../tags/tag5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" Target="slide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75805" y="4757162"/>
            <a:ext cx="7116485" cy="154141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tr-TR" sz="4400" dirty="0" smtClean="0"/>
              <a:t>1. ÜNİTE: PEYGAMBERİMİZİN GENÇLİK YILLARI</a:t>
            </a:r>
            <a:endParaRPr lang="tr-TR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75805" y="2094072"/>
            <a:ext cx="6562303" cy="14107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tr-TR" sz="6600" dirty="0" smtClean="0"/>
              <a:t>6. SINIF 1. ÜNİTE </a:t>
            </a:r>
            <a:endParaRPr lang="tr-TR" sz="6600" dirty="0"/>
          </a:p>
        </p:txBody>
      </p:sp>
      <p:sp>
        <p:nvSpPr>
          <p:cNvPr id="6" name="Dikdörtgen 5">
            <a:hlinkClick r:id="rId7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39991" y="7185414"/>
            <a:ext cx="6797831" cy="450191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Ünite Konuları için </a:t>
            </a:r>
            <a:r>
              <a:rPr lang="tr-TR" sz="2400" u="sng" dirty="0" smtClean="0"/>
              <a:t>tıklayınız</a:t>
            </a:r>
            <a:endParaRPr lang="tr-TR" sz="2400" u="sng" dirty="0"/>
          </a:p>
        </p:txBody>
      </p:sp>
      <p:sp>
        <p:nvSpPr>
          <p:cNvPr id="8" name="Alt Başlık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75805" y="226771"/>
            <a:ext cx="6562303" cy="16297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5400" dirty="0" smtClean="0"/>
              <a:t>PEYGAMBERİMİZİN HAYATI 6. SINIF</a:t>
            </a:r>
            <a:endParaRPr lang="tr-TR" sz="5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0481" y="-97382"/>
            <a:ext cx="4466781" cy="3602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z. muhammed ile ilgili gÃ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31" y="2508462"/>
            <a:ext cx="2994635" cy="22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EKKE ile ilgili gÃ¶rsel sonuc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29" y="4757162"/>
            <a:ext cx="4255371" cy="21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57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799856" y="188640"/>
            <a:ext cx="324036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tr-TR" dirty="0" smtClean="0"/>
              <a:t>HAYVANCILIK </a:t>
            </a:r>
            <a:endParaRPr lang="tr-TR" dirty="0"/>
          </a:p>
        </p:txBody>
      </p:sp>
      <p:pic>
        <p:nvPicPr>
          <p:cNvPr id="1026" name="Picture 2" descr="C:\Users\Mustafa2\Desktop\Din Kül. ve Ahlak Bilgisi\HZ. MUHAMMED (SAV)\Resimler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4325" y="1628800"/>
            <a:ext cx="3577736" cy="5040560"/>
          </a:xfrm>
          <a:prstGeom prst="rect">
            <a:avLst/>
          </a:prstGeom>
          <a:noFill/>
        </p:spPr>
      </p:pic>
      <p:pic>
        <p:nvPicPr>
          <p:cNvPr id="1027" name="Picture 3" descr="C:\Users\Mustafa2\Desktop\Din Kül. ve Ahlak Bilgisi\HZ. MUHAMMED (SAV)\Resimler\indi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227" y="2820932"/>
            <a:ext cx="2305659" cy="3761370"/>
          </a:xfrm>
          <a:prstGeom prst="rect">
            <a:avLst/>
          </a:prstGeom>
          <a:noFill/>
        </p:spPr>
      </p:pic>
      <p:sp>
        <p:nvSpPr>
          <p:cNvPr id="9" name="8 Sola Bükülü Ok"/>
          <p:cNvSpPr/>
          <p:nvPr/>
        </p:nvSpPr>
        <p:spPr>
          <a:xfrm rot="21167408">
            <a:off x="10947158" y="510272"/>
            <a:ext cx="1043608" cy="2232248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9173211" y="217555"/>
            <a:ext cx="212372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ÇÖL</a:t>
            </a:r>
          </a:p>
        </p:txBody>
      </p:sp>
      <p:sp>
        <p:nvSpPr>
          <p:cNvPr id="10" name="9 Aşağı Ok"/>
          <p:cNvSpPr/>
          <p:nvPr/>
        </p:nvSpPr>
        <p:spPr>
          <a:xfrm>
            <a:off x="6168008" y="1409226"/>
            <a:ext cx="484632" cy="112722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C:\Users\Mustafa2\Desktop\Din Kül. ve Ahlak Bilgisi\HZ. MUHAMMED (SAV)\RESİMLER\images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98" y="1628800"/>
            <a:ext cx="3168452" cy="4824536"/>
          </a:xfrm>
          <a:prstGeom prst="rect">
            <a:avLst/>
          </a:prstGeom>
          <a:noFill/>
        </p:spPr>
      </p:pic>
      <p:sp>
        <p:nvSpPr>
          <p:cNvPr id="12" name="11 Sağa Bükülü Ok"/>
          <p:cNvSpPr/>
          <p:nvPr/>
        </p:nvSpPr>
        <p:spPr>
          <a:xfrm rot="831237">
            <a:off x="667256" y="429815"/>
            <a:ext cx="1043608" cy="1872208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1271761" y="332102"/>
            <a:ext cx="252028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KERVANCILIK </a:t>
            </a:r>
          </a:p>
        </p:txBody>
      </p:sp>
    </p:spTree>
    <p:extLst>
      <p:ext uri="{BB962C8B-B14F-4D97-AF65-F5344CB8AC3E}">
        <p14:creationId xmlns:p14="http://schemas.microsoft.com/office/powerpoint/2010/main" val="31002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  <p:bldP spid="10" grpId="0" animBg="1"/>
      <p:bldP spid="1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86" y="1235279"/>
            <a:ext cx="7187467" cy="4487033"/>
          </a:xfrm>
          <a:prstGeom prst="rect">
            <a:avLst/>
          </a:prstGeom>
        </p:spPr>
      </p:pic>
      <p:pic>
        <p:nvPicPr>
          <p:cNvPr id="4" name="Picture 5" descr="MCj043441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3075" y="2871228"/>
            <a:ext cx="284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Köşeleri Yuvarlanmış Dikdörtgen Belirtme Çizgisi"/>
          <p:cNvSpPr/>
          <p:nvPr/>
        </p:nvSpPr>
        <p:spPr>
          <a:xfrm>
            <a:off x="3831771" y="1074111"/>
            <a:ext cx="5921828" cy="1189240"/>
          </a:xfrm>
          <a:prstGeom prst="wedgeRoundRectCallout">
            <a:avLst>
              <a:gd name="adj1" fmla="val 39422"/>
              <a:gd name="adj2" fmla="val 23753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Acaba peygamberimiz neden süt anneye verilmiştir?</a:t>
            </a:r>
            <a:endParaRPr lang="tr-TR" sz="3200" dirty="0"/>
          </a:p>
        </p:txBody>
      </p:sp>
      <p:sp>
        <p:nvSpPr>
          <p:cNvPr id="10" name="9 Sola Bükülü Ok"/>
          <p:cNvSpPr/>
          <p:nvPr/>
        </p:nvSpPr>
        <p:spPr>
          <a:xfrm rot="5225260">
            <a:off x="5060604" y="2688443"/>
            <a:ext cx="1996498" cy="6218586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02855" y="208458"/>
            <a:ext cx="6070219" cy="7022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b="1" dirty="0" smtClean="0"/>
              <a:t>Sütannesinin yanında</a:t>
            </a:r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301524" y="1423427"/>
            <a:ext cx="4299505" cy="33227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Çünkü; Mekke'nin havası çok sıcaktı. Bebeklere ağır geldiği için, havası ve suyu daha iyi ve serin olan bir yerde büyümeleri için sütanneye verilirdi.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083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670629" y="107504"/>
            <a:ext cx="6305691" cy="5634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>Peygamberimizin Çocukluğu</a:t>
            </a:r>
            <a:endParaRPr lang="tr-TR" sz="3600" dirty="0"/>
          </a:p>
        </p:txBody>
      </p:sp>
      <p:sp>
        <p:nvSpPr>
          <p:cNvPr id="15" name="14 Dikdörtgen"/>
          <p:cNvSpPr/>
          <p:nvPr/>
        </p:nvSpPr>
        <p:spPr>
          <a:xfrm>
            <a:off x="2128196" y="844699"/>
            <a:ext cx="1639805" cy="5572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0 – 4 YAŞ</a:t>
            </a:r>
          </a:p>
        </p:txBody>
      </p:sp>
      <p:sp>
        <p:nvSpPr>
          <p:cNvPr id="16" name="15 Aşağı Ok"/>
          <p:cNvSpPr/>
          <p:nvPr/>
        </p:nvSpPr>
        <p:spPr>
          <a:xfrm>
            <a:off x="2705782" y="1463785"/>
            <a:ext cx="484632" cy="165678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4822290" y="829586"/>
            <a:ext cx="1539308" cy="557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4 – 6 YAŞ</a:t>
            </a:r>
          </a:p>
        </p:txBody>
      </p:sp>
      <p:sp>
        <p:nvSpPr>
          <p:cNvPr id="19" name="18 Aşağı Ok"/>
          <p:cNvSpPr/>
          <p:nvPr/>
        </p:nvSpPr>
        <p:spPr>
          <a:xfrm>
            <a:off x="5349628" y="1467945"/>
            <a:ext cx="484632" cy="165678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7264789" y="790965"/>
            <a:ext cx="1550853" cy="6000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6 – 8 YAŞ</a:t>
            </a:r>
          </a:p>
        </p:txBody>
      </p:sp>
      <p:sp>
        <p:nvSpPr>
          <p:cNvPr id="22" name="21 Aşağı Ok"/>
          <p:cNvSpPr/>
          <p:nvPr/>
        </p:nvSpPr>
        <p:spPr>
          <a:xfrm>
            <a:off x="7883531" y="1448390"/>
            <a:ext cx="484632" cy="165678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9718833" y="780384"/>
            <a:ext cx="2387838" cy="621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8 YAŞINDAN GENÇLİK</a:t>
            </a:r>
          </a:p>
        </p:txBody>
      </p:sp>
      <p:sp>
        <p:nvSpPr>
          <p:cNvPr id="25" name="24 Aşağı Ok"/>
          <p:cNvSpPr/>
          <p:nvPr/>
        </p:nvSpPr>
        <p:spPr>
          <a:xfrm>
            <a:off x="10801176" y="1468178"/>
            <a:ext cx="484632" cy="161721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14 Dikdörtgen"/>
          <p:cNvSpPr/>
          <p:nvPr/>
        </p:nvSpPr>
        <p:spPr>
          <a:xfrm>
            <a:off x="116114" y="844699"/>
            <a:ext cx="1108891" cy="5572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571</a:t>
            </a:r>
            <a:endParaRPr lang="tr-TR" sz="3200" dirty="0"/>
          </a:p>
        </p:txBody>
      </p:sp>
      <p:sp>
        <p:nvSpPr>
          <p:cNvPr id="3" name="Sağ Ok 2"/>
          <p:cNvSpPr/>
          <p:nvPr/>
        </p:nvSpPr>
        <p:spPr>
          <a:xfrm>
            <a:off x="1308703" y="999359"/>
            <a:ext cx="650726" cy="383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Sağ Ok 29"/>
          <p:cNvSpPr/>
          <p:nvPr/>
        </p:nvSpPr>
        <p:spPr>
          <a:xfrm>
            <a:off x="4019134" y="931343"/>
            <a:ext cx="650726" cy="383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Sağ Ok 31"/>
          <p:cNvSpPr/>
          <p:nvPr/>
        </p:nvSpPr>
        <p:spPr>
          <a:xfrm>
            <a:off x="6511644" y="956860"/>
            <a:ext cx="650726" cy="383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Sağ Ok 32"/>
          <p:cNvSpPr/>
          <p:nvPr/>
        </p:nvSpPr>
        <p:spPr>
          <a:xfrm>
            <a:off x="8941874" y="931343"/>
            <a:ext cx="650726" cy="383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15 Aşağı Ok"/>
          <p:cNvSpPr/>
          <p:nvPr/>
        </p:nvSpPr>
        <p:spPr>
          <a:xfrm>
            <a:off x="428243" y="1495232"/>
            <a:ext cx="484632" cy="165678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16114" y="3263956"/>
            <a:ext cx="1757496" cy="14241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Mekke'de doğdu</a:t>
            </a:r>
            <a:endParaRPr lang="tr-TR" sz="2800" dirty="0"/>
          </a:p>
        </p:txBody>
      </p:sp>
      <p:sp>
        <p:nvSpPr>
          <p:cNvPr id="35" name="Dikdörtgen 34"/>
          <p:cNvSpPr/>
          <p:nvPr/>
        </p:nvSpPr>
        <p:spPr>
          <a:xfrm>
            <a:off x="2069349" y="3263956"/>
            <a:ext cx="2067221" cy="14241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dirty="0" smtClean="0"/>
          </a:p>
          <a:p>
            <a:pPr algn="ctr"/>
            <a:r>
              <a:rPr lang="tr-TR" sz="2800" dirty="0" smtClean="0"/>
              <a:t>Sütannesi Halime'nin yanında </a:t>
            </a:r>
          </a:p>
          <a:p>
            <a:pPr algn="ctr"/>
            <a:endParaRPr lang="tr-TR" sz="2800" dirty="0"/>
          </a:p>
        </p:txBody>
      </p:sp>
      <p:sp>
        <p:nvSpPr>
          <p:cNvPr id="36" name="Dikdörtgen 35"/>
          <p:cNvSpPr/>
          <p:nvPr/>
        </p:nvSpPr>
        <p:spPr>
          <a:xfrm>
            <a:off x="4541794" y="3248794"/>
            <a:ext cx="1969850" cy="1424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annesi </a:t>
            </a:r>
            <a:r>
              <a:rPr lang="tr-TR" sz="2800" dirty="0" err="1" smtClean="0"/>
              <a:t>Amine’nin</a:t>
            </a:r>
            <a:r>
              <a:rPr lang="tr-TR" sz="2800" dirty="0" smtClean="0"/>
              <a:t> yanında 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6804755" y="3263956"/>
            <a:ext cx="2626652" cy="14241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600" dirty="0"/>
              <a:t>D</a:t>
            </a:r>
            <a:r>
              <a:rPr lang="tr-TR" sz="2600" dirty="0" smtClean="0"/>
              <a:t>edesi </a:t>
            </a:r>
            <a:r>
              <a:rPr lang="tr-TR" sz="2600" dirty="0" err="1"/>
              <a:t>A</a:t>
            </a:r>
            <a:r>
              <a:rPr lang="tr-TR" sz="2600" dirty="0" err="1" smtClean="0"/>
              <a:t>bdülmuttalib’nin</a:t>
            </a:r>
            <a:r>
              <a:rPr lang="tr-TR" sz="2600" dirty="0" smtClean="0"/>
              <a:t> yanında 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9718833" y="3226970"/>
            <a:ext cx="2392574" cy="14241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A</a:t>
            </a:r>
            <a:r>
              <a:rPr lang="tr-TR" sz="2800" dirty="0" smtClean="0"/>
              <a:t>mcası </a:t>
            </a:r>
            <a:endParaRPr lang="tr-TR" sz="2800" dirty="0"/>
          </a:p>
          <a:p>
            <a:pPr algn="ctr"/>
            <a:r>
              <a:rPr lang="tr-TR" sz="2800" dirty="0" smtClean="0"/>
              <a:t>Ebu </a:t>
            </a:r>
            <a:r>
              <a:rPr lang="tr-TR" sz="2800" dirty="0" err="1" smtClean="0"/>
              <a:t>Talib’nin</a:t>
            </a:r>
            <a:r>
              <a:rPr lang="tr-TR" sz="2800" dirty="0" smtClean="0"/>
              <a:t> yanında </a:t>
            </a:r>
          </a:p>
        </p:txBody>
      </p:sp>
    </p:spTree>
    <p:extLst>
      <p:ext uri="{BB962C8B-B14F-4D97-AF65-F5344CB8AC3E}">
        <p14:creationId xmlns:p14="http://schemas.microsoft.com/office/powerpoint/2010/main" val="26261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3" grpId="0" animBg="1"/>
      <p:bldP spid="30" grpId="0" animBg="1"/>
      <p:bldP spid="32" grpId="0" animBg="1"/>
      <p:bldP spid="33" grpId="0" animBg="1"/>
      <p:bldP spid="34" grpId="0" animBg="1"/>
      <p:bldP spid="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3477264" y="926377"/>
            <a:ext cx="8584106" cy="933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peygamber efendimiz </a:t>
            </a:r>
            <a:r>
              <a:rPr lang="tr-TR" sz="3200" b="1" dirty="0" smtClean="0">
                <a:solidFill>
                  <a:schemeClr val="tx1"/>
                </a:solidFill>
              </a:rPr>
              <a:t>4 yıl </a:t>
            </a:r>
            <a:r>
              <a:rPr lang="tr-TR" sz="2400" dirty="0" smtClean="0">
                <a:solidFill>
                  <a:schemeClr val="tx1"/>
                </a:solidFill>
              </a:rPr>
              <a:t>sütannesinin yanında kaldıktan sonra annesinin yanına dönmüştür.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3427095" y="2195152"/>
            <a:ext cx="8634275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Peygamber efendimiz </a:t>
            </a:r>
            <a:r>
              <a:rPr lang="tr-TR" sz="2400" b="1" u="sng" dirty="0" smtClean="0">
                <a:solidFill>
                  <a:schemeClr val="tx1"/>
                </a:solidFill>
              </a:rPr>
              <a:t>6 yaşına </a:t>
            </a:r>
            <a:r>
              <a:rPr lang="tr-TR" sz="2400" dirty="0" smtClean="0">
                <a:solidFill>
                  <a:schemeClr val="tx1"/>
                </a:solidFill>
              </a:rPr>
              <a:t>gelince annesiyle birlikte babasının kabrini ziyarete gittiler. 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3427095" y="3847210"/>
            <a:ext cx="8634276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Mekke’ye dönerken, </a:t>
            </a:r>
            <a:r>
              <a:rPr lang="tr-TR" sz="2400" b="1" u="sng" dirty="0" err="1">
                <a:solidFill>
                  <a:schemeClr val="tx1"/>
                </a:solidFill>
              </a:rPr>
              <a:t>E</a:t>
            </a:r>
            <a:r>
              <a:rPr lang="tr-TR" sz="2400" b="1" u="sng" dirty="0" err="1" smtClean="0">
                <a:solidFill>
                  <a:schemeClr val="tx1"/>
                </a:solidFill>
              </a:rPr>
              <a:t>bva</a:t>
            </a:r>
            <a:r>
              <a:rPr lang="tr-TR" sz="2400" dirty="0" smtClean="0">
                <a:solidFill>
                  <a:schemeClr val="tx1"/>
                </a:solidFill>
              </a:rPr>
              <a:t> köyünde peygamber efendimizin annesi vefat etti.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549271" y="5386135"/>
            <a:ext cx="8512100" cy="1340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Peygamberimiz, annesi vefatından sonra dedesinin yanında kaldı</a:t>
            </a:r>
            <a:r>
              <a:rPr lang="tr-TR" sz="2400" b="1" dirty="0" smtClean="0">
                <a:solidFill>
                  <a:schemeClr val="tx1"/>
                </a:solidFill>
              </a:rPr>
              <a:t>. </a:t>
            </a:r>
            <a:r>
              <a:rPr lang="tr-TR" sz="2400" b="1" u="sng" dirty="0" smtClean="0">
                <a:solidFill>
                  <a:schemeClr val="tx1"/>
                </a:solidFill>
              </a:rPr>
              <a:t>8 yaşında </a:t>
            </a:r>
            <a:r>
              <a:rPr lang="tr-TR" sz="2000" dirty="0" smtClean="0">
                <a:solidFill>
                  <a:schemeClr val="tx1"/>
                </a:solidFill>
              </a:rPr>
              <a:t>dedesi </a:t>
            </a:r>
            <a:r>
              <a:rPr lang="tr-TR" sz="2000" dirty="0" err="1" smtClean="0">
                <a:solidFill>
                  <a:schemeClr val="tx1"/>
                </a:solidFill>
              </a:rPr>
              <a:t>Abdülmuttalib</a:t>
            </a:r>
            <a:r>
              <a:rPr lang="tr-TR" sz="2000" dirty="0" smtClean="0">
                <a:solidFill>
                  <a:schemeClr val="tx1"/>
                </a:solidFill>
              </a:rPr>
              <a:t> vefat edince amcası </a:t>
            </a:r>
            <a:r>
              <a:rPr lang="tr-TR" sz="2000" dirty="0">
                <a:solidFill>
                  <a:schemeClr val="tx1"/>
                </a:solidFill>
              </a:rPr>
              <a:t>E</a:t>
            </a:r>
            <a:r>
              <a:rPr lang="tr-TR" sz="2000" dirty="0" smtClean="0">
                <a:solidFill>
                  <a:schemeClr val="tx1"/>
                </a:solidFill>
              </a:rPr>
              <a:t>bu </a:t>
            </a:r>
            <a:r>
              <a:rPr lang="tr-TR" sz="2000" dirty="0" err="1">
                <a:solidFill>
                  <a:schemeClr val="tx1"/>
                </a:solidFill>
              </a:rPr>
              <a:t>T</a:t>
            </a:r>
            <a:r>
              <a:rPr lang="tr-TR" sz="2000" dirty="0" err="1" smtClean="0">
                <a:solidFill>
                  <a:schemeClr val="tx1"/>
                </a:solidFill>
              </a:rPr>
              <a:t>alib’in</a:t>
            </a:r>
            <a:r>
              <a:rPr lang="tr-TR" sz="2000" dirty="0" smtClean="0">
                <a:solidFill>
                  <a:schemeClr val="tx1"/>
                </a:solidFill>
              </a:rPr>
              <a:t> yanında kalmaya başladı</a:t>
            </a:r>
            <a:r>
              <a:rPr lang="tr-TR" sz="1600" dirty="0" smtClean="0">
                <a:solidFill>
                  <a:schemeClr val="tx1"/>
                </a:solidFill>
              </a:rPr>
              <a:t>.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145142" y="997308"/>
            <a:ext cx="169168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4 YAŞINA KADAR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145142" y="2411176"/>
            <a:ext cx="1691680" cy="9623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6 YAŞINA KADAR  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145142" y="3991226"/>
            <a:ext cx="169168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6 YAŞINDA </a:t>
            </a:r>
          </a:p>
        </p:txBody>
      </p:sp>
      <p:sp>
        <p:nvSpPr>
          <p:cNvPr id="11" name="10 Yuvarlatılmış Dikdörtgen"/>
          <p:cNvSpPr/>
          <p:nvPr/>
        </p:nvSpPr>
        <p:spPr>
          <a:xfrm>
            <a:off x="145142" y="5660475"/>
            <a:ext cx="169168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8 YAŞINDA </a:t>
            </a:r>
          </a:p>
        </p:txBody>
      </p:sp>
      <p:sp>
        <p:nvSpPr>
          <p:cNvPr id="12" name="11 Sağ Ok"/>
          <p:cNvSpPr/>
          <p:nvPr/>
        </p:nvSpPr>
        <p:spPr>
          <a:xfrm>
            <a:off x="1973943" y="1151036"/>
            <a:ext cx="1244312" cy="484632"/>
          </a:xfrm>
          <a:prstGeom prst="rightArrow">
            <a:avLst>
              <a:gd name="adj1" fmla="val 4401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ağ Ok"/>
          <p:cNvSpPr/>
          <p:nvPr/>
        </p:nvSpPr>
        <p:spPr>
          <a:xfrm>
            <a:off x="1973943" y="2650058"/>
            <a:ext cx="1248897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>
            <a:off x="1973943" y="4221088"/>
            <a:ext cx="1244312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>
            <a:off x="1973943" y="5877272"/>
            <a:ext cx="1316320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2670629" y="107504"/>
            <a:ext cx="6305691" cy="5634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>Peygamberimizin Çocukluğu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8748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Düz Ok Bağlayıcısı 8"/>
          <p:cNvCxnSpPr/>
          <p:nvPr/>
        </p:nvCxnSpPr>
        <p:spPr>
          <a:xfrm>
            <a:off x="6050784" y="824171"/>
            <a:ext cx="3778263" cy="1660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6143894" y="886160"/>
            <a:ext cx="1520222" cy="1436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>
            <a:off x="5414390" y="886160"/>
            <a:ext cx="721369" cy="1598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 flipH="1">
            <a:off x="3141005" y="886160"/>
            <a:ext cx="2987022" cy="1436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41005" y="107373"/>
            <a:ext cx="5871410" cy="77014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/>
              <a:t>Peygamberimiz Çocukluğu</a:t>
            </a:r>
            <a:endParaRPr lang="tr-TR" dirty="0"/>
          </a:p>
        </p:txBody>
      </p:sp>
      <p:cxnSp>
        <p:nvCxnSpPr>
          <p:cNvPr id="24" name="Düz Ok Bağlayıcısı 23"/>
          <p:cNvCxnSpPr/>
          <p:nvPr/>
        </p:nvCxnSpPr>
        <p:spPr>
          <a:xfrm>
            <a:off x="8006329" y="2960520"/>
            <a:ext cx="0" cy="201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 flipH="1">
            <a:off x="2747593" y="2689058"/>
            <a:ext cx="45742" cy="2389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5390863" y="3064794"/>
            <a:ext cx="0" cy="201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10759807" y="2960520"/>
            <a:ext cx="0" cy="201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951340" y="2153653"/>
            <a:ext cx="1720517" cy="10708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</p:txBody>
      </p:sp>
      <p:sp>
        <p:nvSpPr>
          <p:cNvPr id="5" name="Oval 4"/>
          <p:cNvSpPr/>
          <p:nvPr/>
        </p:nvSpPr>
        <p:spPr>
          <a:xfrm>
            <a:off x="4466599" y="2165684"/>
            <a:ext cx="1871923" cy="10708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4-6 yaşında</a:t>
            </a:r>
            <a:endParaRPr lang="tr-TR" sz="2400" dirty="0"/>
          </a:p>
        </p:txBody>
      </p:sp>
      <p:sp>
        <p:nvSpPr>
          <p:cNvPr id="6" name="Oval 5"/>
          <p:cNvSpPr/>
          <p:nvPr/>
        </p:nvSpPr>
        <p:spPr>
          <a:xfrm>
            <a:off x="7109870" y="2171700"/>
            <a:ext cx="1816868" cy="10647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</p:txBody>
      </p:sp>
      <p:sp>
        <p:nvSpPr>
          <p:cNvPr id="7" name="Oval 6"/>
          <p:cNvSpPr/>
          <p:nvPr/>
        </p:nvSpPr>
        <p:spPr>
          <a:xfrm>
            <a:off x="9648107" y="2114550"/>
            <a:ext cx="2014153" cy="11490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8 yaş gençlik </a:t>
            </a:r>
            <a:endParaRPr lang="tr-TR" sz="2400" dirty="0"/>
          </a:p>
        </p:txBody>
      </p:sp>
      <p:sp>
        <p:nvSpPr>
          <p:cNvPr id="32" name="Dikdörtgen 31"/>
          <p:cNvSpPr/>
          <p:nvPr/>
        </p:nvSpPr>
        <p:spPr>
          <a:xfrm>
            <a:off x="1550664" y="4355430"/>
            <a:ext cx="2336827" cy="9986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Sütannesi Halime’nin yanında kaldı</a:t>
            </a:r>
            <a:endParaRPr lang="tr-TR" dirty="0"/>
          </a:p>
        </p:txBody>
      </p:sp>
      <p:sp>
        <p:nvSpPr>
          <p:cNvPr id="33" name="Dikdörtgen 32"/>
          <p:cNvSpPr/>
          <p:nvPr/>
        </p:nvSpPr>
        <p:spPr>
          <a:xfrm>
            <a:off x="4547098" y="4355431"/>
            <a:ext cx="1854458" cy="9986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4" name="Dikdörtgen 33"/>
          <p:cNvSpPr/>
          <p:nvPr/>
        </p:nvSpPr>
        <p:spPr>
          <a:xfrm>
            <a:off x="6755642" y="4408564"/>
            <a:ext cx="2364295" cy="9986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Dedesi </a:t>
            </a:r>
            <a:r>
              <a:rPr lang="tr-TR" dirty="0" err="1" smtClean="0"/>
              <a:t>Abdülmutalib’in</a:t>
            </a:r>
            <a:endParaRPr lang="tr-TR" dirty="0" smtClean="0"/>
          </a:p>
          <a:p>
            <a:pPr algn="ctr"/>
            <a:r>
              <a:rPr lang="tr-TR" dirty="0"/>
              <a:t>y</a:t>
            </a:r>
            <a:r>
              <a:rPr lang="tr-TR" dirty="0" smtClean="0"/>
              <a:t>anında kaldı</a:t>
            </a:r>
            <a:endParaRPr lang="tr-TR" dirty="0"/>
          </a:p>
        </p:txBody>
      </p:sp>
      <p:sp>
        <p:nvSpPr>
          <p:cNvPr id="35" name="Dikdörtgen 34"/>
          <p:cNvSpPr/>
          <p:nvPr/>
        </p:nvSpPr>
        <p:spPr>
          <a:xfrm>
            <a:off x="9829047" y="4355431"/>
            <a:ext cx="2028792" cy="1051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8" name="Dikdörtgen 37"/>
          <p:cNvSpPr/>
          <p:nvPr/>
        </p:nvSpPr>
        <p:spPr>
          <a:xfrm>
            <a:off x="1331495" y="5924550"/>
            <a:ext cx="10330765" cy="765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Boş kutuları dolduralım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4283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Düz Ok Bağlayıcısı 8"/>
          <p:cNvCxnSpPr/>
          <p:nvPr/>
        </p:nvCxnSpPr>
        <p:spPr>
          <a:xfrm>
            <a:off x="6050784" y="824171"/>
            <a:ext cx="4312416" cy="15808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6143894" y="886160"/>
            <a:ext cx="1520222" cy="1436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>
            <a:off x="5414390" y="886160"/>
            <a:ext cx="721369" cy="1598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endCxn id="4" idx="7"/>
          </p:cNvCxnSpPr>
          <p:nvPr/>
        </p:nvCxnSpPr>
        <p:spPr>
          <a:xfrm flipH="1">
            <a:off x="2889041" y="886160"/>
            <a:ext cx="3238986" cy="1410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41005" y="107373"/>
            <a:ext cx="5871410" cy="77014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/>
              <a:t>Peygamberimiz Çocukluğu</a:t>
            </a:r>
            <a:endParaRPr lang="tr-TR" dirty="0"/>
          </a:p>
        </p:txBody>
      </p:sp>
      <p:cxnSp>
        <p:nvCxnSpPr>
          <p:cNvPr id="24" name="Düz Ok Bağlayıcısı 23"/>
          <p:cNvCxnSpPr/>
          <p:nvPr/>
        </p:nvCxnSpPr>
        <p:spPr>
          <a:xfrm>
            <a:off x="8018304" y="2960520"/>
            <a:ext cx="0" cy="201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 flipH="1">
            <a:off x="2339690" y="2651085"/>
            <a:ext cx="45742" cy="2389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5194592" y="3026821"/>
            <a:ext cx="0" cy="201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11005887" y="2960520"/>
            <a:ext cx="0" cy="201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420488" y="2139912"/>
            <a:ext cx="1720517" cy="10708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0- 4 yaşında</a:t>
            </a:r>
            <a:endParaRPr lang="tr-TR" sz="2400" dirty="0"/>
          </a:p>
        </p:txBody>
      </p:sp>
      <p:sp>
        <p:nvSpPr>
          <p:cNvPr id="5" name="Oval 4"/>
          <p:cNvSpPr/>
          <p:nvPr/>
        </p:nvSpPr>
        <p:spPr>
          <a:xfrm>
            <a:off x="4258631" y="2147364"/>
            <a:ext cx="1871923" cy="10708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4-6 yaşında</a:t>
            </a:r>
            <a:endParaRPr lang="tr-TR" sz="2400" dirty="0"/>
          </a:p>
        </p:txBody>
      </p:sp>
      <p:sp>
        <p:nvSpPr>
          <p:cNvPr id="6" name="Oval 5"/>
          <p:cNvSpPr/>
          <p:nvPr/>
        </p:nvSpPr>
        <p:spPr>
          <a:xfrm>
            <a:off x="7109870" y="2171700"/>
            <a:ext cx="1816868" cy="10647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6-8 yaşında</a:t>
            </a:r>
            <a:endParaRPr lang="tr-TR" sz="2400" dirty="0"/>
          </a:p>
        </p:txBody>
      </p:sp>
      <p:sp>
        <p:nvSpPr>
          <p:cNvPr id="7" name="Oval 6"/>
          <p:cNvSpPr/>
          <p:nvPr/>
        </p:nvSpPr>
        <p:spPr>
          <a:xfrm>
            <a:off x="9987215" y="2100810"/>
            <a:ext cx="2014153" cy="11490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8 yaş gençlik </a:t>
            </a:r>
            <a:endParaRPr lang="tr-TR" sz="2400" dirty="0"/>
          </a:p>
        </p:txBody>
      </p:sp>
      <p:sp>
        <p:nvSpPr>
          <p:cNvPr id="32" name="Dikdörtgen 31"/>
          <p:cNvSpPr/>
          <p:nvPr/>
        </p:nvSpPr>
        <p:spPr>
          <a:xfrm>
            <a:off x="1025904" y="4315143"/>
            <a:ext cx="2684333" cy="9986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Sütannesi Halime’nin yanında kaldı</a:t>
            </a:r>
            <a:endParaRPr lang="tr-TR" sz="2000" dirty="0"/>
          </a:p>
        </p:txBody>
      </p:sp>
      <p:sp>
        <p:nvSpPr>
          <p:cNvPr id="33" name="Dikdörtgen 32"/>
          <p:cNvSpPr/>
          <p:nvPr/>
        </p:nvSpPr>
        <p:spPr>
          <a:xfrm>
            <a:off x="4237303" y="4315142"/>
            <a:ext cx="2130232" cy="9986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Annesi </a:t>
            </a:r>
            <a:r>
              <a:rPr lang="tr-TR" sz="2000" dirty="0" err="1" smtClean="0"/>
              <a:t>Amine’nin</a:t>
            </a:r>
            <a:r>
              <a:rPr lang="tr-TR" sz="2000" dirty="0" smtClean="0"/>
              <a:t> yanında kaldı</a:t>
            </a:r>
            <a:endParaRPr lang="tr-TR" sz="2000" dirty="0"/>
          </a:p>
        </p:txBody>
      </p:sp>
      <p:sp>
        <p:nvSpPr>
          <p:cNvPr id="34" name="Dikdörtgen 33"/>
          <p:cNvSpPr/>
          <p:nvPr/>
        </p:nvSpPr>
        <p:spPr>
          <a:xfrm>
            <a:off x="6796210" y="4343859"/>
            <a:ext cx="2715886" cy="9986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Dedesi </a:t>
            </a:r>
            <a:r>
              <a:rPr lang="tr-TR" sz="2000" dirty="0" err="1" smtClean="0"/>
              <a:t>Abdülmutalib’in</a:t>
            </a:r>
            <a:endParaRPr lang="tr-TR" sz="2000" dirty="0" smtClean="0"/>
          </a:p>
          <a:p>
            <a:pPr algn="ctr"/>
            <a:r>
              <a:rPr lang="tr-TR" sz="2000" dirty="0"/>
              <a:t>y</a:t>
            </a:r>
            <a:r>
              <a:rPr lang="tr-TR" sz="2000" dirty="0" smtClean="0"/>
              <a:t>anında kaldı</a:t>
            </a:r>
            <a:endParaRPr lang="tr-TR" sz="2000" dirty="0"/>
          </a:p>
        </p:txBody>
      </p:sp>
      <p:sp>
        <p:nvSpPr>
          <p:cNvPr id="35" name="Dikdörtgen 34"/>
          <p:cNvSpPr/>
          <p:nvPr/>
        </p:nvSpPr>
        <p:spPr>
          <a:xfrm>
            <a:off x="9829047" y="4317293"/>
            <a:ext cx="2330491" cy="1051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Amcası Ebu </a:t>
            </a:r>
            <a:r>
              <a:rPr lang="tr-TR" sz="2000" dirty="0" err="1" smtClean="0"/>
              <a:t>Talib’in</a:t>
            </a:r>
            <a:r>
              <a:rPr lang="tr-TR" sz="2000" dirty="0" smtClean="0"/>
              <a:t> yanında kaldı</a:t>
            </a:r>
            <a:endParaRPr lang="tr-TR" sz="2000" dirty="0"/>
          </a:p>
        </p:txBody>
      </p:sp>
      <p:sp>
        <p:nvSpPr>
          <p:cNvPr id="38" name="Dikdörtgen 37"/>
          <p:cNvSpPr/>
          <p:nvPr/>
        </p:nvSpPr>
        <p:spPr>
          <a:xfrm>
            <a:off x="1331495" y="5924550"/>
            <a:ext cx="10330765" cy="765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Boş kutuları dolduralım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2042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02096" y="1"/>
            <a:ext cx="8735291" cy="82511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000" dirty="0" smtClean="0"/>
              <a:t>Boşluk doldurma  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2232" y="919146"/>
            <a:ext cx="2256503" cy="734290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Halime’ye</a:t>
            </a:r>
            <a:endParaRPr lang="tr-TR" sz="3600" dirty="0"/>
          </a:p>
        </p:txBody>
      </p:sp>
      <p:sp>
        <p:nvSpPr>
          <p:cNvPr id="4" name="İçerik Yer Tutucus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357362" y="902104"/>
            <a:ext cx="1545815" cy="751331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Amine</a:t>
            </a:r>
          </a:p>
        </p:txBody>
      </p:sp>
      <p:sp>
        <p:nvSpPr>
          <p:cNvPr id="5" name="İçerik Yer Tutucus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347194" y="919146"/>
            <a:ext cx="1641542" cy="734290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Ebu </a:t>
            </a:r>
            <a:r>
              <a:rPr lang="tr-TR" sz="3600" dirty="0" err="1" smtClean="0"/>
              <a:t>Talib</a:t>
            </a:r>
            <a:endParaRPr lang="tr-TR" sz="3600" dirty="0"/>
          </a:p>
        </p:txBody>
      </p:sp>
      <p:sp>
        <p:nvSpPr>
          <p:cNvPr id="6" name="İçerik Yer Tutucus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832247" y="947218"/>
            <a:ext cx="2935487" cy="760463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 err="1"/>
              <a:t>Abdülmuttalib</a:t>
            </a:r>
            <a:endParaRPr lang="tr-TR" sz="3600" dirty="0"/>
          </a:p>
        </p:txBody>
      </p:sp>
      <p:sp>
        <p:nvSpPr>
          <p:cNvPr id="11" name="Dikdörtgen 10"/>
          <p:cNvSpPr/>
          <p:nvPr>
            <p:custDataLst>
              <p:tags r:id="rId7"/>
            </p:custDataLst>
          </p:nvPr>
        </p:nvSpPr>
        <p:spPr>
          <a:xfrm>
            <a:off x="142010" y="3141658"/>
            <a:ext cx="11999294" cy="743740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300" dirty="0" smtClean="0"/>
              <a:t>2. Mekke’nin sağlıksız ikliminden dolayı peygamberimiz bebekken sütanne ______________ verildi. </a:t>
            </a:r>
            <a:endParaRPr lang="tr-TR" sz="2300" dirty="0"/>
          </a:p>
        </p:txBody>
      </p:sp>
      <p:sp>
        <p:nvSpPr>
          <p:cNvPr id="12" name="Dikdörtgen 11"/>
          <p:cNvSpPr/>
          <p:nvPr>
            <p:custDataLst>
              <p:tags r:id="rId8"/>
            </p:custDataLst>
          </p:nvPr>
        </p:nvSpPr>
        <p:spPr>
          <a:xfrm>
            <a:off x="152595" y="5023917"/>
            <a:ext cx="11965821" cy="836317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600" dirty="0" smtClean="0"/>
              <a:t>4. Sevgili Peygamberimiz sekiz yaşına kadar dedesi _____________’in yanında kaldı.</a:t>
            </a:r>
            <a:endParaRPr lang="tr-TR" sz="2600" dirty="0"/>
          </a:p>
        </p:txBody>
      </p:sp>
      <p:sp>
        <p:nvSpPr>
          <p:cNvPr id="13" name="Dikdörtgen 12"/>
          <p:cNvSpPr/>
          <p:nvPr>
            <p:custDataLst>
              <p:tags r:id="rId9"/>
            </p:custDataLst>
          </p:nvPr>
        </p:nvSpPr>
        <p:spPr>
          <a:xfrm>
            <a:off x="136712" y="6109811"/>
            <a:ext cx="11940301" cy="533448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 smtClean="0"/>
              <a:t>5. Peygamberimiz, dedesinin vefatından sonra amcası __________’in yanında kalmaya başladı. </a:t>
            </a:r>
            <a:endParaRPr lang="tr-TR" sz="2400" dirty="0"/>
          </a:p>
        </p:txBody>
      </p:sp>
      <p:sp>
        <p:nvSpPr>
          <p:cNvPr id="14" name="Dikdörtgen 13"/>
          <p:cNvSpPr/>
          <p:nvPr>
            <p:custDataLst>
              <p:tags r:id="rId10"/>
            </p:custDataLst>
          </p:nvPr>
        </p:nvSpPr>
        <p:spPr>
          <a:xfrm>
            <a:off x="153922" y="4077358"/>
            <a:ext cx="11965821" cy="668174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 smtClean="0"/>
              <a:t>3. Peygamber Efendimiz 6 yaşındayken annesi ________________ hastalanarak vefat etti</a:t>
            </a:r>
            <a:endParaRPr lang="tr-TR" sz="2400" dirty="0"/>
          </a:p>
        </p:txBody>
      </p:sp>
      <p:sp>
        <p:nvSpPr>
          <p:cNvPr id="16" name="İçerik Yer Tutucusu 2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136359" y="919146"/>
            <a:ext cx="1842209" cy="734290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Rebiülevvel</a:t>
            </a:r>
          </a:p>
        </p:txBody>
      </p:sp>
      <p:sp>
        <p:nvSpPr>
          <p:cNvPr id="17" name="Dikdörtgen 16"/>
          <p:cNvSpPr/>
          <p:nvPr>
            <p:custDataLst>
              <p:tags r:id="rId12"/>
            </p:custDataLst>
          </p:nvPr>
        </p:nvSpPr>
        <p:spPr>
          <a:xfrm>
            <a:off x="136712" y="1997784"/>
            <a:ext cx="11999294" cy="927861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400" dirty="0" smtClean="0"/>
              <a:t>1. Allah’ın (</a:t>
            </a:r>
            <a:r>
              <a:rPr lang="tr-TR" sz="2400" dirty="0" err="1" smtClean="0"/>
              <a:t>c.c</a:t>
            </a:r>
            <a:r>
              <a:rPr lang="tr-TR" sz="2400" dirty="0" smtClean="0"/>
              <a:t>) sevgili kulu ve son peygamberi Hz. Muhammed (s.a.v)   571 yılında _________________ ayının on ikinci gecesi Mekke'de dünyaya gelmiştir.</a:t>
            </a:r>
            <a:endParaRPr lang="tr-TR" sz="2400" dirty="0"/>
          </a:p>
        </p:txBody>
      </p:sp>
      <p:sp>
        <p:nvSpPr>
          <p:cNvPr id="18" name="İçerik Yer Tutucusu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368262" y="2454440"/>
            <a:ext cx="2050473" cy="448311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/>
              <a:t>Rebiülevvel</a:t>
            </a:r>
          </a:p>
        </p:txBody>
      </p:sp>
      <p:sp>
        <p:nvSpPr>
          <p:cNvPr id="19" name="İçerik Yer Tutucusu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9184948" y="3090532"/>
            <a:ext cx="1607575" cy="528142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dirty="0" smtClean="0"/>
              <a:t>Halime’ye</a:t>
            </a:r>
            <a:endParaRPr lang="tr-TR" sz="2400" dirty="0"/>
          </a:p>
        </p:txBody>
      </p:sp>
      <p:sp>
        <p:nvSpPr>
          <p:cNvPr id="20" name="İçerik Yer Tutucusu 2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6907628" y="6031399"/>
            <a:ext cx="1484333" cy="437567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Ebu </a:t>
            </a:r>
            <a:r>
              <a:rPr lang="tr-TR" sz="3600" dirty="0" err="1" smtClean="0"/>
              <a:t>Talib</a:t>
            </a:r>
            <a:endParaRPr lang="tr-TR" sz="3600" dirty="0"/>
          </a:p>
        </p:txBody>
      </p:sp>
      <p:sp>
        <p:nvSpPr>
          <p:cNvPr id="21" name="İçerik Yer Tutucusu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7057463" y="5092872"/>
            <a:ext cx="2073300" cy="465718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err="1" smtClean="0"/>
              <a:t>Abdülmuttalib</a:t>
            </a:r>
            <a:endParaRPr lang="tr-TR" sz="3600" dirty="0" smtClean="0"/>
          </a:p>
        </p:txBody>
      </p:sp>
      <p:sp>
        <p:nvSpPr>
          <p:cNvPr id="22" name="İçerik Yer Tutucusu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6578445" y="3995920"/>
            <a:ext cx="1534026" cy="536691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dirty="0" smtClean="0"/>
              <a:t>Amine</a:t>
            </a:r>
            <a:endParaRPr lang="tr-TR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3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2228" y="1032330"/>
            <a:ext cx="11901717" cy="663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1. Peygamberimiz 571 yılında Mekke’de doğdu.</a:t>
            </a:r>
            <a:endParaRPr lang="tr-TR" sz="36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857828" y="143925"/>
            <a:ext cx="4078515" cy="5370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dirty="0" smtClean="0">
                <a:solidFill>
                  <a:schemeClr val="bg1"/>
                </a:solidFill>
              </a:rPr>
              <a:t>1. DOĞRU YANLIŞ</a:t>
            </a:r>
            <a:endParaRPr lang="tr-TR" sz="36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/>
          </p:nvPr>
        </p:nvGraphicFramePr>
        <p:xfrm>
          <a:off x="9670150" y="1032330"/>
          <a:ext cx="1090390" cy="6634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195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195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63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b="1" i="0" dirty="0" smtClean="0">
                        <a:solidFill>
                          <a:schemeClr val="accent6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D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/>
          </p:nvPr>
        </p:nvGraphicFramePr>
        <p:xfrm>
          <a:off x="11043555" y="1032330"/>
          <a:ext cx="1090712" cy="6632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356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356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63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00B05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Y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sp>
        <p:nvSpPr>
          <p:cNvPr id="15" name="Dikdörtgen 14"/>
          <p:cNvSpPr/>
          <p:nvPr/>
        </p:nvSpPr>
        <p:spPr>
          <a:xfrm>
            <a:off x="11036309" y="1046040"/>
            <a:ext cx="537950" cy="6437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endParaRPr lang="tr-TR" sz="3600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31906" y="2091037"/>
            <a:ext cx="11901717" cy="663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600" dirty="0" smtClean="0"/>
              <a:t>2. Peygamberimiz 6 yıl sütannesi Halime’nin yanında kaldı.</a:t>
            </a:r>
            <a:endParaRPr lang="tr-TR" sz="2600" dirty="0"/>
          </a:p>
        </p:txBody>
      </p:sp>
      <p:graphicFrame>
        <p:nvGraphicFramePr>
          <p:cNvPr id="19" name="Tablo 18"/>
          <p:cNvGraphicFramePr>
            <a:graphicFrameLocks noGrp="1"/>
          </p:cNvGraphicFramePr>
          <p:nvPr>
            <p:extLst/>
          </p:nvPr>
        </p:nvGraphicFramePr>
        <p:xfrm>
          <a:off x="9662905" y="2086038"/>
          <a:ext cx="1090390" cy="6634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195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195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63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D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/>
          </p:nvPr>
        </p:nvGraphicFramePr>
        <p:xfrm>
          <a:off x="11036310" y="2077211"/>
          <a:ext cx="1150598" cy="66448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75299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75299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64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400" b="0" i="0" dirty="0" smtClean="0">
                        <a:solidFill>
                          <a:srgbClr val="00B05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6489" marR="96489" marT="48244" marB="482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4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Y</a:t>
                      </a:r>
                      <a:endParaRPr lang="tr-TR" sz="34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marL="96489" marR="96489" marT="48244" marB="482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sp>
        <p:nvSpPr>
          <p:cNvPr id="23" name="Dikdörtgen 22"/>
          <p:cNvSpPr/>
          <p:nvPr/>
        </p:nvSpPr>
        <p:spPr>
          <a:xfrm>
            <a:off x="225305" y="3070152"/>
            <a:ext cx="11901717" cy="663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3. Peygamberimiz 6 yaşındayken annesi Amine vefat etti.</a:t>
            </a:r>
            <a:endParaRPr lang="tr-TR" sz="3200" dirty="0"/>
          </a:p>
        </p:txBody>
      </p:sp>
      <p:graphicFrame>
        <p:nvGraphicFramePr>
          <p:cNvPr id="24" name="Tablo 23"/>
          <p:cNvGraphicFramePr>
            <a:graphicFrameLocks noGrp="1"/>
          </p:cNvGraphicFramePr>
          <p:nvPr>
            <p:extLst/>
          </p:nvPr>
        </p:nvGraphicFramePr>
        <p:xfrm>
          <a:off x="9727883" y="3079941"/>
          <a:ext cx="1090390" cy="6634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195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195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63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D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graphicFrame>
        <p:nvGraphicFramePr>
          <p:cNvPr id="25" name="Tablo 24"/>
          <p:cNvGraphicFramePr>
            <a:graphicFrameLocks noGrp="1"/>
          </p:cNvGraphicFramePr>
          <p:nvPr>
            <p:extLst/>
          </p:nvPr>
        </p:nvGraphicFramePr>
        <p:xfrm>
          <a:off x="11101288" y="3105699"/>
          <a:ext cx="1090712" cy="63752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356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356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37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00B05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Y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sp>
        <p:nvSpPr>
          <p:cNvPr id="28" name="Dikdörtgen 27"/>
          <p:cNvSpPr/>
          <p:nvPr/>
        </p:nvSpPr>
        <p:spPr>
          <a:xfrm>
            <a:off x="225304" y="3962739"/>
            <a:ext cx="11901717" cy="890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4. Peygamberimiz annesinin vefatından sonra </a:t>
            </a:r>
          </a:p>
          <a:p>
            <a:r>
              <a:rPr lang="tr-TR" sz="3200" dirty="0" smtClean="0"/>
              <a:t>dedesi Ebu </a:t>
            </a:r>
            <a:r>
              <a:rPr lang="tr-TR" sz="3200" dirty="0" err="1" smtClean="0"/>
              <a:t>Talib'in</a:t>
            </a:r>
            <a:r>
              <a:rPr lang="tr-TR" sz="3200" dirty="0" smtClean="0"/>
              <a:t> yanında kadı.</a:t>
            </a:r>
            <a:endParaRPr lang="tr-TR" sz="3200" dirty="0"/>
          </a:p>
        </p:txBody>
      </p:sp>
      <p:graphicFrame>
        <p:nvGraphicFramePr>
          <p:cNvPr id="29" name="Tablo 28"/>
          <p:cNvGraphicFramePr>
            <a:graphicFrameLocks noGrp="1"/>
          </p:cNvGraphicFramePr>
          <p:nvPr>
            <p:extLst/>
          </p:nvPr>
        </p:nvGraphicFramePr>
        <p:xfrm>
          <a:off x="9727561" y="3927493"/>
          <a:ext cx="1090390" cy="92577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195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195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9257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D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graphicFrame>
        <p:nvGraphicFramePr>
          <p:cNvPr id="30" name="Tablo 29"/>
          <p:cNvGraphicFramePr>
            <a:graphicFrameLocks noGrp="1"/>
          </p:cNvGraphicFramePr>
          <p:nvPr>
            <p:extLst/>
          </p:nvPr>
        </p:nvGraphicFramePr>
        <p:xfrm>
          <a:off x="11100966" y="3957530"/>
          <a:ext cx="1090712" cy="88958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356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356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8895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00B05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Y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sp>
        <p:nvSpPr>
          <p:cNvPr id="31" name="Dikdörtgen 30"/>
          <p:cNvSpPr/>
          <p:nvPr/>
        </p:nvSpPr>
        <p:spPr>
          <a:xfrm>
            <a:off x="11100965" y="3960980"/>
            <a:ext cx="552624" cy="8619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dirty="0">
                <a:solidFill>
                  <a:srgbClr val="00B050"/>
                </a:solidFill>
              </a:rPr>
              <a:t>✔</a:t>
            </a:r>
            <a:endParaRPr lang="tr-TR" sz="3600" dirty="0">
              <a:solidFill>
                <a:srgbClr val="00B050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11108302" y="3097782"/>
            <a:ext cx="537950" cy="6437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endParaRPr lang="tr-TR" sz="3600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225303" y="4971438"/>
            <a:ext cx="11901717" cy="663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5. Peygamberimiz 25 yaşında Hz. Hatice ile evlendi</a:t>
            </a:r>
            <a:r>
              <a:rPr lang="tr-TR" sz="1600" dirty="0" smtClean="0"/>
              <a:t>.</a:t>
            </a:r>
            <a:endParaRPr lang="tr-TR" sz="3600" dirty="0"/>
          </a:p>
        </p:txBody>
      </p:sp>
      <p:graphicFrame>
        <p:nvGraphicFramePr>
          <p:cNvPr id="34" name="Tablo 33"/>
          <p:cNvGraphicFramePr>
            <a:graphicFrameLocks noGrp="1"/>
          </p:cNvGraphicFramePr>
          <p:nvPr>
            <p:extLst/>
          </p:nvPr>
        </p:nvGraphicFramePr>
        <p:xfrm>
          <a:off x="9698303" y="4961971"/>
          <a:ext cx="1090390" cy="6634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195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195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63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D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graphicFrame>
        <p:nvGraphicFramePr>
          <p:cNvPr id="35" name="Tablo 34"/>
          <p:cNvGraphicFramePr>
            <a:graphicFrameLocks noGrp="1"/>
          </p:cNvGraphicFramePr>
          <p:nvPr>
            <p:extLst/>
          </p:nvPr>
        </p:nvGraphicFramePr>
        <p:xfrm>
          <a:off x="11071708" y="4987729"/>
          <a:ext cx="1090712" cy="63752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356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356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37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00B05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Y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sp>
        <p:nvSpPr>
          <p:cNvPr id="37" name="Dikdörtgen 36"/>
          <p:cNvSpPr/>
          <p:nvPr/>
        </p:nvSpPr>
        <p:spPr>
          <a:xfrm>
            <a:off x="9734806" y="3901533"/>
            <a:ext cx="537950" cy="9214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endParaRPr lang="tr-TR" sz="3600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225303" y="5893036"/>
            <a:ext cx="11901717" cy="9028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500" dirty="0" smtClean="0"/>
              <a:t>6. Peygamberimiz gençlik yıllarında kimsesizlere yardımcı olmak için </a:t>
            </a:r>
          </a:p>
          <a:p>
            <a:r>
              <a:rPr lang="tr-TR" sz="2800" dirty="0" smtClean="0"/>
              <a:t>Hilfü’l-</a:t>
            </a:r>
            <a:r>
              <a:rPr lang="tr-TR" sz="2800" dirty="0" err="1" smtClean="0"/>
              <a:t>fudûl’a</a:t>
            </a:r>
            <a:r>
              <a:rPr lang="tr-TR" sz="2800" dirty="0" smtClean="0"/>
              <a:t> katılmıştır.</a:t>
            </a:r>
            <a:endParaRPr lang="tr-TR" sz="2500" dirty="0"/>
          </a:p>
        </p:txBody>
      </p:sp>
      <p:graphicFrame>
        <p:nvGraphicFramePr>
          <p:cNvPr id="39" name="Tablo 38"/>
          <p:cNvGraphicFramePr>
            <a:graphicFrameLocks noGrp="1"/>
          </p:cNvGraphicFramePr>
          <p:nvPr>
            <p:extLst/>
          </p:nvPr>
        </p:nvGraphicFramePr>
        <p:xfrm>
          <a:off x="9698303" y="5883569"/>
          <a:ext cx="1162596" cy="95861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1298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81298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958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D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graphicFrame>
        <p:nvGraphicFramePr>
          <p:cNvPr id="40" name="Tablo 39"/>
          <p:cNvGraphicFramePr>
            <a:graphicFrameLocks noGrp="1"/>
          </p:cNvGraphicFramePr>
          <p:nvPr>
            <p:extLst/>
          </p:nvPr>
        </p:nvGraphicFramePr>
        <p:xfrm>
          <a:off x="11071706" y="5909328"/>
          <a:ext cx="1162940" cy="9211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1470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81470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921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00B05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Y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sp>
        <p:nvSpPr>
          <p:cNvPr id="42" name="Dikdörtgen 41"/>
          <p:cNvSpPr/>
          <p:nvPr/>
        </p:nvSpPr>
        <p:spPr>
          <a:xfrm>
            <a:off x="11069895" y="4981546"/>
            <a:ext cx="537950" cy="602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endParaRPr lang="tr-TR" sz="3600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9662905" y="1012571"/>
            <a:ext cx="552624" cy="660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dirty="0">
                <a:solidFill>
                  <a:srgbClr val="00B050"/>
                </a:solidFill>
              </a:rPr>
              <a:t>✔</a:t>
            </a:r>
            <a:endParaRPr lang="tr-TR" sz="3600" dirty="0">
              <a:solidFill>
                <a:srgbClr val="00B050"/>
              </a:solidFill>
              <a:latin typeface="Segoe UI Light" panose="020B0502040204020203" pitchFamily="34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1036309" y="2076946"/>
            <a:ext cx="609943" cy="6388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dirty="0">
                <a:solidFill>
                  <a:srgbClr val="00B050"/>
                </a:solidFill>
              </a:rPr>
              <a:t>✔</a:t>
            </a:r>
            <a:endParaRPr lang="tr-TR" sz="3600" dirty="0">
              <a:solidFill>
                <a:srgbClr val="00B050"/>
              </a:solidFill>
              <a:latin typeface="Segoe UI Light" panose="020B0502040204020203" pitchFamily="34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9624939" y="2088789"/>
            <a:ext cx="567487" cy="64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endParaRPr lang="tr-TR" sz="3600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9727469" y="3092883"/>
            <a:ext cx="552624" cy="6177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dirty="0">
                <a:solidFill>
                  <a:srgbClr val="00B050"/>
                </a:solidFill>
              </a:rPr>
              <a:t>✔</a:t>
            </a:r>
            <a:endParaRPr lang="tr-TR" sz="3600" dirty="0">
              <a:solidFill>
                <a:srgbClr val="00B050"/>
              </a:solidFill>
              <a:latin typeface="Segoe UI Light" panose="020B0502040204020203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9698302" y="4984830"/>
            <a:ext cx="552624" cy="6177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dirty="0">
                <a:solidFill>
                  <a:srgbClr val="00B050"/>
                </a:solidFill>
              </a:rPr>
              <a:t>✔</a:t>
            </a:r>
            <a:endParaRPr lang="tr-TR" sz="3600" dirty="0">
              <a:solidFill>
                <a:srgbClr val="00B050"/>
              </a:solidFill>
              <a:latin typeface="Segoe UI Light" panose="020B0502040204020203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9690873" y="5903329"/>
            <a:ext cx="589219" cy="892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dirty="0">
                <a:solidFill>
                  <a:srgbClr val="00B050"/>
                </a:solidFill>
              </a:rPr>
              <a:t>✔</a:t>
            </a:r>
            <a:endParaRPr lang="tr-TR" sz="3600" dirty="0">
              <a:solidFill>
                <a:srgbClr val="00B050"/>
              </a:solidFill>
              <a:latin typeface="Segoe UI Light" panose="020B0502040204020203" pitchFamily="34" charset="0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11078380" y="5918542"/>
            <a:ext cx="537950" cy="886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endParaRPr lang="tr-TR" sz="3600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373257" y="29047"/>
            <a:ext cx="4813651" cy="7257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Doğru cevabı tıklayınız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3524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Üzgünüm Yanlış Cevap (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7" grpId="0" animBg="1"/>
      <p:bldP spid="42" grpId="0" animBg="1"/>
      <p:bldP spid="43" grpId="0" animBg="1"/>
      <p:bldP spid="44" grpId="0" animBg="1"/>
      <p:bldP spid="46" grpId="0" animBg="1"/>
      <p:bldP spid="21" grpId="0" animBg="1"/>
      <p:bldP spid="26" grpId="0" animBg="1"/>
      <p:bldP spid="3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>
            <p:custDataLst>
              <p:tags r:id="rId2"/>
            </p:custDataLst>
          </p:nvPr>
        </p:nvSpPr>
        <p:spPr>
          <a:xfrm>
            <a:off x="149529" y="579740"/>
            <a:ext cx="8884499" cy="6211624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İçerik Yer Tutucusu 2">
            <a:hlinkClick r:id="" action="ppaction://noaction"/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8038" y="1333106"/>
            <a:ext cx="7350888" cy="397926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200" dirty="0">
                <a:solidFill>
                  <a:schemeClr val="tx1"/>
                </a:solidFill>
              </a:rPr>
              <a:t>2. Peygamberimizin Gençlik Yılları </a:t>
            </a:r>
          </a:p>
        </p:txBody>
      </p:sp>
      <p:sp>
        <p:nvSpPr>
          <p:cNvPr id="6" name="İçerik Yer Tutucus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75685" y="1808712"/>
            <a:ext cx="7738821" cy="469839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2.1. Kötülüklerden Uzak Duran Genç</a:t>
            </a:r>
          </a:p>
        </p:txBody>
      </p:sp>
      <p:sp>
        <p:nvSpPr>
          <p:cNvPr id="7" name="Unvan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88389" y="-31442"/>
            <a:ext cx="6317674" cy="57499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ÜNİTE KONULARI 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12" name="İçerik Yer Tutucus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75685" y="2407325"/>
            <a:ext cx="7738823" cy="4602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tx1"/>
                </a:solidFill>
              </a:rPr>
              <a:t>2.2. Toplumsal Sorunlara Duyarlı ve Güvenilir Genç</a:t>
            </a:r>
          </a:p>
        </p:txBody>
      </p:sp>
      <p:sp>
        <p:nvSpPr>
          <p:cNvPr id="13" name="İçerik Yer Tutucusu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75685" y="3044830"/>
            <a:ext cx="7738821" cy="513197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2.3. Adaletli Hakem</a:t>
            </a:r>
          </a:p>
        </p:txBody>
      </p:sp>
      <p:sp>
        <p:nvSpPr>
          <p:cNvPr id="14" name="İçerik Yer Tutucusu 2">
            <a:hlinkClick r:id="rId12" action="ppaction://hlinksldjump"/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38037" y="728985"/>
            <a:ext cx="7324907" cy="4690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1. Peygamberimizin Çocukluk </a:t>
            </a:r>
            <a:r>
              <a:rPr lang="tr-TR" dirty="0" smtClean="0">
                <a:solidFill>
                  <a:schemeClr val="tx1"/>
                </a:solidFill>
              </a:rPr>
              <a:t>Yılları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5" name="İçerik Yer Tutucusu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975685" y="3685552"/>
            <a:ext cx="7738821" cy="5035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2.4. Hz. Hatice ile Evliliği ve Çocukları</a:t>
            </a:r>
          </a:p>
        </p:txBody>
      </p:sp>
      <p:sp>
        <p:nvSpPr>
          <p:cNvPr id="16" name="İçerik Yer Tutucusu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975686" y="4316604"/>
            <a:ext cx="7738820" cy="526878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tx1"/>
                </a:solidFill>
              </a:rPr>
              <a:t>2.5. Hira </a:t>
            </a:r>
            <a:r>
              <a:rPr lang="tr-TR" dirty="0" smtClean="0">
                <a:solidFill>
                  <a:schemeClr val="tx1"/>
                </a:solidFill>
              </a:rPr>
              <a:t>Günleri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64018" y="5671789"/>
            <a:ext cx="7298926" cy="387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tx1"/>
                </a:solidFill>
              </a:rPr>
              <a:t>4. Bir Hadis Öğreniyorum 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51026" y="5056966"/>
            <a:ext cx="7337899" cy="387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/>
              <a:t>3. Peygamberimizin Mekke ve Medine Yılları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364018" y="6268386"/>
            <a:ext cx="7298926" cy="387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/>
              <a:t>Ünitemizi Değerlendirelim 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3550" y="628664"/>
            <a:ext cx="2616777" cy="2447953"/>
          </a:xfrm>
          <a:prstGeom prst="rect">
            <a:avLst/>
          </a:prstGeom>
        </p:spPr>
      </p:pic>
      <p:pic>
        <p:nvPicPr>
          <p:cNvPr id="2050" name="Picture 2" descr="mEKKE ile ilgili gÃ¶rsel sonuc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89" y="3463103"/>
            <a:ext cx="2959968" cy="16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8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4292" y="0"/>
            <a:ext cx="10723418" cy="10189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</a:rPr>
              <a:t>1. Peygamberimizin </a:t>
            </a:r>
            <a:r>
              <a:rPr lang="tr-TR" sz="5400" dirty="0" smtClean="0">
                <a:solidFill>
                  <a:schemeClr val="bg1"/>
                </a:solidFill>
              </a:rPr>
              <a:t>Çocukluk Yılları </a:t>
            </a:r>
            <a:endParaRPr lang="tr-TR" sz="5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092" y="1177637"/>
            <a:ext cx="11416144" cy="5403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>
              <a:buNone/>
            </a:pPr>
            <a:r>
              <a:rPr lang="tr-TR" sz="3200" dirty="0" smtClean="0"/>
              <a:t>Kazanım : </a:t>
            </a:r>
            <a:r>
              <a:rPr lang="tr-TR" sz="2400" dirty="0" smtClean="0"/>
              <a:t>1. Peygamberimizin çocukluk yıllarını ana hatlarıyla açıklar.</a:t>
            </a:r>
            <a:endParaRPr lang="tr-TR" sz="3200" dirty="0"/>
          </a:p>
        </p:txBody>
      </p:sp>
      <p:sp>
        <p:nvSpPr>
          <p:cNvPr id="4" name="Dikdörtgen 3"/>
          <p:cNvSpPr/>
          <p:nvPr/>
        </p:nvSpPr>
        <p:spPr>
          <a:xfrm>
            <a:off x="277092" y="2992580"/>
            <a:ext cx="4973781" cy="23552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r-TR" sz="4000" dirty="0" smtClean="0"/>
              <a:t>Peygamberimizin Çocukluğuyla ilgili neler hatırlıyorsunuz</a:t>
            </a:r>
            <a:endParaRPr lang="tr-TR" sz="4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695" y="1968872"/>
            <a:ext cx="6163541" cy="46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61643" y="44815"/>
            <a:ext cx="7536874" cy="8651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Peygamberimizin çocukluğu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2010" y="2226924"/>
            <a:ext cx="4106506" cy="301237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Aşağıda verilen kelimeleri kullanarak Peygamberimizin çocukluğu hakkında  üç cümle Kuralım</a:t>
            </a:r>
            <a:endParaRPr lang="tr-TR" sz="3600" dirty="0"/>
          </a:p>
        </p:txBody>
      </p:sp>
      <p:sp>
        <p:nvSpPr>
          <p:cNvPr id="5" name="Dikdörtgen 4"/>
          <p:cNvSpPr/>
          <p:nvPr/>
        </p:nvSpPr>
        <p:spPr>
          <a:xfrm>
            <a:off x="138546" y="1101861"/>
            <a:ext cx="6166642" cy="56574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808646" y="4134013"/>
            <a:ext cx="3226672" cy="10945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Abdullah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 rot="2022562">
            <a:off x="3054541" y="3519178"/>
            <a:ext cx="3009789" cy="10945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Yetim</a:t>
            </a:r>
            <a:endParaRPr lang="tr-TR" sz="4800" dirty="0"/>
          </a:p>
        </p:txBody>
      </p:sp>
      <p:sp>
        <p:nvSpPr>
          <p:cNvPr id="10" name="Oval 9"/>
          <p:cNvSpPr/>
          <p:nvPr/>
        </p:nvSpPr>
        <p:spPr>
          <a:xfrm rot="20372680">
            <a:off x="682631" y="2860835"/>
            <a:ext cx="2553351" cy="10945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Amine</a:t>
            </a:r>
            <a:endParaRPr lang="tr-TR" sz="3600" dirty="0"/>
          </a:p>
        </p:txBody>
      </p:sp>
      <p:sp>
        <p:nvSpPr>
          <p:cNvPr id="11" name="Oval 10"/>
          <p:cNvSpPr/>
          <p:nvPr/>
        </p:nvSpPr>
        <p:spPr>
          <a:xfrm rot="20072012">
            <a:off x="4035385" y="5405814"/>
            <a:ext cx="2046590" cy="11875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 Mekke</a:t>
            </a:r>
            <a:endParaRPr lang="tr-TR" sz="3200" dirty="0"/>
          </a:p>
        </p:txBody>
      </p:sp>
      <p:sp>
        <p:nvSpPr>
          <p:cNvPr id="12" name="Oval 11"/>
          <p:cNvSpPr/>
          <p:nvPr/>
        </p:nvSpPr>
        <p:spPr>
          <a:xfrm>
            <a:off x="2048625" y="5218155"/>
            <a:ext cx="2330388" cy="8498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 571 Yılı</a:t>
            </a:r>
            <a:endParaRPr lang="tr-TR" sz="3200" dirty="0"/>
          </a:p>
        </p:txBody>
      </p:sp>
      <p:sp>
        <p:nvSpPr>
          <p:cNvPr id="13" name="Oval 12"/>
          <p:cNvSpPr/>
          <p:nvPr/>
        </p:nvSpPr>
        <p:spPr>
          <a:xfrm>
            <a:off x="431803" y="5892801"/>
            <a:ext cx="2488759" cy="8665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Sütanne</a:t>
            </a:r>
            <a:endParaRPr lang="tr-TR" sz="3200" dirty="0"/>
          </a:p>
        </p:txBody>
      </p:sp>
      <p:sp>
        <p:nvSpPr>
          <p:cNvPr id="14" name="Oval 13"/>
          <p:cNvSpPr/>
          <p:nvPr/>
        </p:nvSpPr>
        <p:spPr>
          <a:xfrm rot="20091008">
            <a:off x="189972" y="1648939"/>
            <a:ext cx="2876955" cy="10945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 Ebu Talip</a:t>
            </a:r>
            <a:endParaRPr lang="tr-TR" sz="3200" dirty="0"/>
          </a:p>
        </p:txBody>
      </p:sp>
      <p:sp>
        <p:nvSpPr>
          <p:cNvPr id="15" name="Oval 14"/>
          <p:cNvSpPr/>
          <p:nvPr/>
        </p:nvSpPr>
        <p:spPr>
          <a:xfrm rot="1750004">
            <a:off x="2977845" y="1772053"/>
            <a:ext cx="3270060" cy="10858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/>
              <a:t>A</a:t>
            </a:r>
            <a:r>
              <a:rPr lang="tr-TR" sz="2800" dirty="0" err="1" smtClean="0"/>
              <a:t>bdülmuttalib</a:t>
            </a:r>
            <a:endParaRPr lang="tr-TR" sz="2800" dirty="0"/>
          </a:p>
        </p:txBody>
      </p:sp>
      <p:sp>
        <p:nvSpPr>
          <p:cNvPr id="4" name="Sağ Ok 3"/>
          <p:cNvSpPr/>
          <p:nvPr/>
        </p:nvSpPr>
        <p:spPr>
          <a:xfrm rot="10800000">
            <a:off x="6581042" y="3526253"/>
            <a:ext cx="11507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5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65327" y="1668030"/>
            <a:ext cx="2126673" cy="435133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739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156364" y="5354349"/>
            <a:ext cx="5638800" cy="13300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Mekke ve Medine hangi ülkeye bağlıdır?</a:t>
            </a:r>
            <a:endParaRPr lang="tr-TR" sz="4000" dirty="0"/>
          </a:p>
        </p:txBody>
      </p:sp>
      <p:sp>
        <p:nvSpPr>
          <p:cNvPr id="6" name="Dikdörtgen 5"/>
          <p:cNvSpPr/>
          <p:nvPr/>
        </p:nvSpPr>
        <p:spPr>
          <a:xfrm>
            <a:off x="110835" y="2975385"/>
            <a:ext cx="4447310" cy="916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Suudi Arabistan</a:t>
            </a:r>
            <a:endParaRPr lang="tr-TR" sz="4000" dirty="0"/>
          </a:p>
        </p:txBody>
      </p:sp>
      <p:sp>
        <p:nvSpPr>
          <p:cNvPr id="7" name="Aşağı Ok 6"/>
          <p:cNvSpPr/>
          <p:nvPr/>
        </p:nvSpPr>
        <p:spPr>
          <a:xfrm>
            <a:off x="2147455" y="3933766"/>
            <a:ext cx="484632" cy="90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24414" y="5056909"/>
            <a:ext cx="4904786" cy="10337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Haritada </a:t>
            </a:r>
            <a:r>
              <a:rPr lang="tr-TR" sz="3200" dirty="0" smtClean="0"/>
              <a:t>Suudi</a:t>
            </a:r>
            <a:r>
              <a:rPr lang="tr-TR" sz="2800" dirty="0" smtClean="0"/>
              <a:t> Arabistan’ın yerini bulalım</a:t>
            </a:r>
            <a:endParaRPr lang="tr-TR" sz="2800" dirty="0"/>
          </a:p>
        </p:txBody>
      </p:sp>
      <p:sp>
        <p:nvSpPr>
          <p:cNvPr id="9" name="Dikdörtgen Belirtme Çizgisi 8"/>
          <p:cNvSpPr/>
          <p:nvPr/>
        </p:nvSpPr>
        <p:spPr>
          <a:xfrm>
            <a:off x="8898081" y="3150972"/>
            <a:ext cx="2518063" cy="692727"/>
          </a:xfrm>
          <a:prstGeom prst="wedgeRectCallout">
            <a:avLst>
              <a:gd name="adj1" fmla="val -104844"/>
              <a:gd name="adj2" fmla="val -6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/>
              <a:t>Suudi Arabistan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81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86" y="-380045"/>
            <a:ext cx="12380686" cy="75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06" y="17546"/>
            <a:ext cx="9671593" cy="68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stafa2\Desktop\Din Kül. ve Ahlak Bilgisi\8. SINIF\2. ÜNİTE\HAC ALBÜMÜ\peygamberimizin-dogdugu-ev294561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643" y="1999140"/>
            <a:ext cx="4683043" cy="4626632"/>
          </a:xfrm>
          <a:prstGeom prst="rect">
            <a:avLst/>
          </a:prstGeom>
          <a:noFill/>
        </p:spPr>
      </p:pic>
      <p:sp>
        <p:nvSpPr>
          <p:cNvPr id="5" name="4 Dikey Kaydırma"/>
          <p:cNvSpPr/>
          <p:nvPr/>
        </p:nvSpPr>
        <p:spPr>
          <a:xfrm>
            <a:off x="106672" y="1513204"/>
            <a:ext cx="6066971" cy="477148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Peygamber efendimiz </a:t>
            </a:r>
            <a:r>
              <a:rPr lang="tr-TR" sz="2800" u="sng" dirty="0" smtClean="0">
                <a:solidFill>
                  <a:srgbClr val="C00000"/>
                </a:solidFill>
              </a:rPr>
              <a:t>miladi</a:t>
            </a:r>
            <a:r>
              <a:rPr lang="tr-TR" sz="2800" dirty="0" smtClean="0"/>
              <a:t> </a:t>
            </a:r>
            <a:r>
              <a:rPr lang="tr-TR" sz="2000" dirty="0" smtClean="0"/>
              <a:t>takvime göre </a:t>
            </a:r>
            <a:r>
              <a:rPr lang="tr-TR" sz="2800" u="sng" dirty="0" smtClean="0">
                <a:solidFill>
                  <a:srgbClr val="C00000"/>
                </a:solidFill>
              </a:rPr>
              <a:t>20 Nisan 571’de </a:t>
            </a:r>
            <a:r>
              <a:rPr lang="tr-TR" sz="2000" dirty="0" smtClean="0"/>
              <a:t>doğdu. </a:t>
            </a:r>
          </a:p>
          <a:p>
            <a:pPr algn="ctr"/>
            <a:r>
              <a:rPr lang="tr-TR" sz="2000" dirty="0" smtClean="0"/>
              <a:t>Hicri takvime göre </a:t>
            </a:r>
            <a:r>
              <a:rPr lang="tr-TR" sz="2800" dirty="0" err="1">
                <a:solidFill>
                  <a:srgbClr val="C00000"/>
                </a:solidFill>
              </a:rPr>
              <a:t>R</a:t>
            </a:r>
            <a:r>
              <a:rPr lang="tr-TR" sz="2800" dirty="0" err="1" smtClean="0">
                <a:solidFill>
                  <a:srgbClr val="C00000"/>
                </a:solidFill>
              </a:rPr>
              <a:t>ebîülevvel</a:t>
            </a:r>
            <a:r>
              <a:rPr lang="tr-TR" sz="2000" dirty="0" smtClean="0"/>
              <a:t> ayının </a:t>
            </a:r>
            <a:r>
              <a:rPr lang="tr-TR" sz="2400" b="1" dirty="0" smtClean="0">
                <a:solidFill>
                  <a:srgbClr val="C00000"/>
                </a:solidFill>
              </a:rPr>
              <a:t>12. Gecesi</a:t>
            </a:r>
            <a:endParaRPr lang="tr-TR" sz="2000" dirty="0" smtClean="0"/>
          </a:p>
          <a:p>
            <a:pPr algn="ctr"/>
            <a:endParaRPr lang="tr-TR" dirty="0"/>
          </a:p>
          <a:p>
            <a:pPr algn="ctr"/>
            <a:r>
              <a:rPr lang="tr-TR" dirty="0"/>
              <a:t>PEYGABER EFENDİMİZ MEKKE’DE DOĞMUŞTUR. 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İSMİNİ DEDESİ KOYMUŞTUR. </a:t>
            </a:r>
          </a:p>
          <a:p>
            <a:pPr algn="just"/>
            <a:endParaRPr lang="tr-TR" dirty="0"/>
          </a:p>
        </p:txBody>
      </p:sp>
      <p:sp>
        <p:nvSpPr>
          <p:cNvPr id="8" name="7 Aşağı Ok"/>
          <p:cNvSpPr/>
          <p:nvPr/>
        </p:nvSpPr>
        <p:spPr>
          <a:xfrm>
            <a:off x="8402913" y="1033272"/>
            <a:ext cx="484632" cy="96586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atay Kaydırma"/>
          <p:cNvSpPr/>
          <p:nvPr/>
        </p:nvSpPr>
        <p:spPr>
          <a:xfrm>
            <a:off x="5907314" y="0"/>
            <a:ext cx="57912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Peygamber efendimizin </a:t>
            </a:r>
            <a:r>
              <a:rPr lang="tr-TR" sz="2400" dirty="0" err="1" smtClean="0"/>
              <a:t>doğuduğu</a:t>
            </a:r>
            <a:r>
              <a:rPr lang="tr-TR" sz="2400" dirty="0" smtClean="0"/>
              <a:t> ev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725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şağı Ok"/>
          <p:cNvSpPr/>
          <p:nvPr/>
        </p:nvSpPr>
        <p:spPr>
          <a:xfrm>
            <a:off x="5303911" y="-9624"/>
            <a:ext cx="1132072" cy="292494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2800" b="1" dirty="0"/>
              <a:t>İSLAMDAN ÖNCE </a:t>
            </a:r>
          </a:p>
        </p:txBody>
      </p:sp>
      <p:cxnSp>
        <p:nvCxnSpPr>
          <p:cNvPr id="7" name="6 Düz Ok Bağlayıcısı"/>
          <p:cNvCxnSpPr/>
          <p:nvPr/>
        </p:nvCxnSpPr>
        <p:spPr>
          <a:xfrm flipH="1" flipV="1">
            <a:off x="461628" y="188640"/>
            <a:ext cx="4410236" cy="3672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Yuvarlatılmış Dikdörtgen"/>
          <p:cNvSpPr/>
          <p:nvPr/>
        </p:nvSpPr>
        <p:spPr>
          <a:xfrm>
            <a:off x="3719736" y="2564904"/>
            <a:ext cx="158417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KABİLECİLK</a:t>
            </a:r>
          </a:p>
        </p:txBody>
      </p:sp>
      <p:sp>
        <p:nvSpPr>
          <p:cNvPr id="13" name="12 Yuvarlatılmış Dikdörtgen"/>
          <p:cNvSpPr/>
          <p:nvPr/>
        </p:nvSpPr>
        <p:spPr>
          <a:xfrm>
            <a:off x="2838003" y="1962515"/>
            <a:ext cx="230425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KAN DAVALARI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2253475" y="1412776"/>
            <a:ext cx="2160240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SAVAŞLAR </a:t>
            </a:r>
          </a:p>
        </p:txBody>
      </p:sp>
      <p:cxnSp>
        <p:nvCxnSpPr>
          <p:cNvPr id="16" name="15 Düz Ok Bağlayıcısı"/>
          <p:cNvCxnSpPr>
            <a:stCxn id="4" idx="3"/>
          </p:cNvCxnSpPr>
          <p:nvPr/>
        </p:nvCxnSpPr>
        <p:spPr>
          <a:xfrm flipV="1">
            <a:off x="7020901" y="1"/>
            <a:ext cx="4677613" cy="4003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19 Yuvarlatılmış Dikdörtgen"/>
          <p:cNvSpPr/>
          <p:nvPr/>
        </p:nvSpPr>
        <p:spPr>
          <a:xfrm>
            <a:off x="6528048" y="2636912"/>
            <a:ext cx="15624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ÇÖL</a:t>
            </a:r>
          </a:p>
        </p:txBody>
      </p:sp>
      <p:sp>
        <p:nvSpPr>
          <p:cNvPr id="21" name="20 Yuvarlatılmış Dikdörtgen"/>
          <p:cNvSpPr/>
          <p:nvPr/>
        </p:nvSpPr>
        <p:spPr>
          <a:xfrm>
            <a:off x="7392144" y="1916832"/>
            <a:ext cx="1512168" cy="4823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DAĞLIK</a:t>
            </a:r>
            <a:r>
              <a:rPr lang="tr-TR" dirty="0"/>
              <a:t> </a:t>
            </a:r>
          </a:p>
        </p:txBody>
      </p:sp>
      <p:sp>
        <p:nvSpPr>
          <p:cNvPr id="22" name="21 Yuvarlatılmış Dikdörtgen"/>
          <p:cNvSpPr/>
          <p:nvPr/>
        </p:nvSpPr>
        <p:spPr>
          <a:xfrm>
            <a:off x="7845896" y="1030424"/>
            <a:ext cx="2592289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SU KAYNAKLARI AZ</a:t>
            </a:r>
          </a:p>
        </p:txBody>
      </p:sp>
      <p:cxnSp>
        <p:nvCxnSpPr>
          <p:cNvPr id="24" name="23 Düz Ok Bağlayıcısı"/>
          <p:cNvCxnSpPr>
            <a:stCxn id="4" idx="1"/>
          </p:cNvCxnSpPr>
          <p:nvPr/>
        </p:nvCxnSpPr>
        <p:spPr>
          <a:xfrm flipH="1">
            <a:off x="2" y="4003057"/>
            <a:ext cx="4784956" cy="2731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>
            <a:off x="6960096" y="4005064"/>
            <a:ext cx="3384376" cy="2852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34 Yuvarlatılmış Dikdörtgen"/>
          <p:cNvSpPr/>
          <p:nvPr/>
        </p:nvSpPr>
        <p:spPr>
          <a:xfrm>
            <a:off x="1586626" y="821482"/>
            <a:ext cx="216024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ADALETSİZLİK</a:t>
            </a:r>
          </a:p>
        </p:txBody>
      </p:sp>
      <p:sp>
        <p:nvSpPr>
          <p:cNvPr id="37" name="36 Yuvarlatılmış Dikdörtgen"/>
          <p:cNvSpPr/>
          <p:nvPr/>
        </p:nvSpPr>
        <p:spPr>
          <a:xfrm>
            <a:off x="960736" y="251932"/>
            <a:ext cx="213853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MERHAMETSİZLİK </a:t>
            </a:r>
          </a:p>
        </p:txBody>
      </p:sp>
      <p:sp>
        <p:nvSpPr>
          <p:cNvPr id="39" name="38 Yuvarlatılmış Dikdörtgen"/>
          <p:cNvSpPr/>
          <p:nvPr/>
        </p:nvSpPr>
        <p:spPr>
          <a:xfrm>
            <a:off x="7176119" y="3933056"/>
            <a:ext cx="2202797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PUTPERESTLİK</a:t>
            </a:r>
            <a:r>
              <a:rPr lang="tr-TR" dirty="0"/>
              <a:t> </a:t>
            </a:r>
          </a:p>
        </p:txBody>
      </p:sp>
      <p:sp>
        <p:nvSpPr>
          <p:cNvPr id="40" name="39 Yuvarlatılmış Dikdörtgen"/>
          <p:cNvSpPr/>
          <p:nvPr/>
        </p:nvSpPr>
        <p:spPr>
          <a:xfrm>
            <a:off x="7968208" y="4509120"/>
            <a:ext cx="180020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YAHUDİLİK</a:t>
            </a:r>
          </a:p>
        </p:txBody>
      </p:sp>
      <p:sp>
        <p:nvSpPr>
          <p:cNvPr id="41" name="40 Yuvarlatılmış Dikdörtgen"/>
          <p:cNvSpPr/>
          <p:nvPr/>
        </p:nvSpPr>
        <p:spPr>
          <a:xfrm>
            <a:off x="8616280" y="5085184"/>
            <a:ext cx="2088234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HRİSTİYANLIK</a:t>
            </a:r>
          </a:p>
        </p:txBody>
      </p:sp>
      <p:sp>
        <p:nvSpPr>
          <p:cNvPr id="42" name="41 Yuvarlatılmış Dikdörtgen"/>
          <p:cNvSpPr/>
          <p:nvPr/>
        </p:nvSpPr>
        <p:spPr>
          <a:xfrm>
            <a:off x="9541666" y="5661248"/>
            <a:ext cx="2055247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HANİFLİK</a:t>
            </a:r>
          </a:p>
        </p:txBody>
      </p:sp>
      <p:sp>
        <p:nvSpPr>
          <p:cNvPr id="43" name="42 Yuvarlatılmış Dikdörtgen"/>
          <p:cNvSpPr/>
          <p:nvPr/>
        </p:nvSpPr>
        <p:spPr>
          <a:xfrm>
            <a:off x="2944447" y="3871303"/>
            <a:ext cx="1512168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KÖLECİLİK</a:t>
            </a:r>
          </a:p>
        </p:txBody>
      </p:sp>
      <p:sp>
        <p:nvSpPr>
          <p:cNvPr id="45" name="44 Yuvarlatılmış Dikdörtgen"/>
          <p:cNvSpPr/>
          <p:nvPr/>
        </p:nvSpPr>
        <p:spPr>
          <a:xfrm>
            <a:off x="2088704" y="4437112"/>
            <a:ext cx="1512168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TİCARET</a:t>
            </a:r>
          </a:p>
        </p:txBody>
      </p:sp>
      <p:sp>
        <p:nvSpPr>
          <p:cNvPr id="46" name="45 Yuvarlatılmış Dikdörtgen"/>
          <p:cNvSpPr/>
          <p:nvPr/>
        </p:nvSpPr>
        <p:spPr>
          <a:xfrm>
            <a:off x="1237916" y="5028377"/>
            <a:ext cx="158417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KERVANCILIK</a:t>
            </a:r>
          </a:p>
        </p:txBody>
      </p:sp>
      <p:sp>
        <p:nvSpPr>
          <p:cNvPr id="47" name="46 Yuvarlatılmış Dikdörtgen"/>
          <p:cNvSpPr/>
          <p:nvPr/>
        </p:nvSpPr>
        <p:spPr>
          <a:xfrm>
            <a:off x="371872" y="5621874"/>
            <a:ext cx="147565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HAYVAVCILIK</a:t>
            </a:r>
          </a:p>
        </p:txBody>
      </p:sp>
      <p:sp>
        <p:nvSpPr>
          <p:cNvPr id="48" name="47 Aşağı Ok"/>
          <p:cNvSpPr/>
          <p:nvPr/>
        </p:nvSpPr>
        <p:spPr>
          <a:xfrm rot="10800000">
            <a:off x="5361022" y="4937153"/>
            <a:ext cx="1224137" cy="192084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600" b="1" dirty="0"/>
              <a:t>İSLAMDAN ÖNCE</a:t>
            </a:r>
          </a:p>
        </p:txBody>
      </p:sp>
      <p:sp>
        <p:nvSpPr>
          <p:cNvPr id="4" name="3 Dikey Kaydırma"/>
          <p:cNvSpPr/>
          <p:nvPr/>
        </p:nvSpPr>
        <p:spPr>
          <a:xfrm>
            <a:off x="4413715" y="3212975"/>
            <a:ext cx="2978429" cy="1580163"/>
          </a:xfrm>
          <a:prstGeom prst="verticalScroll">
            <a:avLst>
              <a:gd name="adj" fmla="val 234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MEKKE VE ARABİSTAN’IN DURUMU</a:t>
            </a:r>
          </a:p>
        </p:txBody>
      </p:sp>
    </p:spTree>
    <p:extLst>
      <p:ext uri="{BB962C8B-B14F-4D97-AF65-F5344CB8AC3E}">
        <p14:creationId xmlns:p14="http://schemas.microsoft.com/office/powerpoint/2010/main" val="38370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5248&quot;&gt;&lt;property id=&quot;20148&quot; value=&quot;5&quot;/&gt;&lt;property id=&quot;20300&quot; value=&quot;Slide 1 - &amp;quot;1. ÜNİTE: PEYGAMBERİMİZİN GENÇLİK YILLARI&amp;quot;&quot;/&gt;&lt;property id=&quot;20307&quot; value=&quot;256&quot;/&gt;&lt;/object&gt;&lt;object type=&quot;3&quot; unique_id=&quot;15249&quot;&gt;&lt;property id=&quot;20148&quot; value=&quot;5&quot;/&gt;&lt;property id=&quot;20300&quot; value=&quot;Slide 2 - &amp;quot;ÜNİTE KONULARI &amp;quot;&quot;/&gt;&lt;property id=&quot;20307&quot; value=&quot;257&quot;/&gt;&lt;/object&gt;&lt;object type=&quot;3&quot; unique_id=&quot;15250&quot;&gt;&lt;property id=&quot;20148&quot; value=&quot;5&quot;/&gt;&lt;property id=&quot;20300&quot; value=&quot;Slide 3 - &amp;quot;1. Peygamberimizin Çocukluk Yılları &amp;quot;&quot;/&gt;&lt;property id=&quot;20307&quot; value=&quot;258&quot;/&gt;&lt;/object&gt;&lt;object type=&quot;3&quot; unique_id=&quot;15251&quot;&gt;&lt;property id=&quot;20148&quot; value=&quot;5&quot;/&gt;&lt;property id=&quot;20300&quot; value=&quot;Slide 4 - &amp;quot;Peygamberimizin çocukluğu&amp;quot;&quot;/&gt;&lt;property id=&quot;20307&quot; value=&quot;259&quot;/&gt;&lt;/object&gt;&lt;object type=&quot;3&quot; unique_id=&quot;15252&quot;&gt;&lt;property id=&quot;20148&quot; value=&quot;5&quot;/&gt;&lt;property id=&quot;20300&quot; value=&quot;Slide 5&quot;/&gt;&lt;property id=&quot;20307&quot; value=&quot;260&quot;/&gt;&lt;/object&gt;&lt;object type=&quot;3&quot; unique_id=&quot;15253&quot;&gt;&lt;property id=&quot;20148&quot; value=&quot;5&quot;/&gt;&lt;property id=&quot;20300&quot; value=&quot;Slide 6&quot;/&gt;&lt;property id=&quot;20307&quot; value=&quot;261&quot;/&gt;&lt;/object&gt;&lt;object type=&quot;3&quot; unique_id=&quot;15254&quot;&gt;&lt;property id=&quot;20148&quot; value=&quot;5&quot;/&gt;&lt;property id=&quot;20300&quot; value=&quot;Slide 7&quot;/&gt;&lt;property id=&quot;20307&quot; value=&quot;263&quot;/&gt;&lt;/object&gt;&lt;object type=&quot;3&quot; unique_id=&quot;15255&quot;&gt;&lt;property id=&quot;20148&quot; value=&quot;5&quot;/&gt;&lt;property id=&quot;20300&quot; value=&quot;Slide 8&quot;/&gt;&lt;property id=&quot;20307&quot; value=&quot;262&quot;/&gt;&lt;/object&gt;&lt;object type=&quot;3&quot; unique_id=&quot;15256&quot;&gt;&lt;property id=&quot;20148&quot; value=&quot;5&quot;/&gt;&lt;property id=&quot;20300&quot; value=&quot;Slide 9&quot;/&gt;&lt;property id=&quot;20307&quot; value=&quot;264&quot;/&gt;&lt;/object&gt;&lt;object type=&quot;3&quot; unique_id=&quot;15257&quot;&gt;&lt;property id=&quot;20148&quot; value=&quot;5&quot;/&gt;&lt;property id=&quot;20300&quot; value=&quot;Slide 10 - &amp;quot;HAYVANCILIK &amp;quot;&quot;/&gt;&lt;property id=&quot;20307&quot; value=&quot;265&quot;/&gt;&lt;/object&gt;&lt;object type=&quot;3&quot; unique_id=&quot;15258&quot;&gt;&lt;property id=&quot;20148&quot; value=&quot;5&quot;/&gt;&lt;property id=&quot;20300&quot; value=&quot;Slide 11 - &amp;quot;Sütannesinin yanında&amp;quot;&quot;/&gt;&lt;property id=&quot;20307&quot; value=&quot;266&quot;/&gt;&lt;/object&gt;&lt;object type=&quot;3&quot; unique_id=&quot;15259&quot;&gt;&lt;property id=&quot;20148&quot; value=&quot;5&quot;/&gt;&lt;property id=&quot;20300&quot; value=&quot;Slide 12 - &amp;quot;Peygamberimizin Çocukluğu&amp;quot;&quot;/&gt;&lt;property id=&quot;20307&quot; value=&quot;267&quot;/&gt;&lt;/object&gt;&lt;object type=&quot;3&quot; unique_id=&quot;15260&quot;&gt;&lt;property id=&quot;20148&quot; value=&quot;5&quot;/&gt;&lt;property id=&quot;20300&quot; value=&quot;Slide 13 - &amp;quot;Peygamberimizin Çocukluğu&amp;quot;&quot;/&gt;&lt;property id=&quot;20307&quot; value=&quot;268&quot;/&gt;&lt;/object&gt;&lt;object type=&quot;3&quot; unique_id=&quot;15261&quot;&gt;&lt;property id=&quot;20148&quot; value=&quot;5&quot;/&gt;&lt;property id=&quot;20300&quot; value=&quot;Slide 14 - &amp;quot;Peygamberimiz Çocukluğu&amp;quot;&quot;/&gt;&lt;property id=&quot;20307&quot; value=&quot;273&quot;/&gt;&lt;/object&gt;&lt;object type=&quot;3&quot; unique_id=&quot;15262&quot;&gt;&lt;property id=&quot;20148&quot; value=&quot;5&quot;/&gt;&lt;property id=&quot;20300&quot; value=&quot;Slide 15 - &amp;quot;Peygamberimiz Çocukluğu&amp;quot;&quot;/&gt;&lt;property id=&quot;20307&quot; value=&quot;272&quot;/&gt;&lt;/object&gt;&lt;object type=&quot;3&quot; unique_id=&quot;15263&quot;&gt;&lt;property id=&quot;20148&quot; value=&quot;5&quot;/&gt;&lt;property id=&quot;20300&quot; value=&quot;Slide 16 - &amp;quot;Boşluk doldurma  &amp;quot;&quot;/&gt;&lt;property id=&quot;20307&quot; value=&quot;271&quot;/&gt;&lt;/object&gt;&lt;object type=&quot;3&quot; unique_id=&quot;15264&quot;&gt;&lt;property id=&quot;20148&quot; value=&quot;5&quot;/&gt;&lt;property id=&quot;20300&quot; value=&quot;Slide 17&quot;/&gt;&lt;property id=&quot;20307&quot; value=&quot;26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120F7D5B-2BF0-4196-8A23-C8F5CA064F65}_2.png&quot;/&gt;&lt;left val=&quot;7&quot;/&gt;&lt;top val=&quot;213&quot;/&gt;&lt;width val=&quot;570&quot;/&gt;&lt;height val=&quot;5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6C101868-A93F-4F8D-A5BE-1569B42AED79}&quot;/&gt;&lt;isInvalidForFieldText val=&quot;0&quot;/&gt;&lt;Image&gt;&lt;filename val=&quot;C:\Users\Samsung\Desktop\Yeni klasör\data\asimages\{6C101868-A93F-4F8D-A5BE-1569B42AED79}_2.png&quot;/&gt;&lt;left val=&quot;-5&quot;/&gt;&lt;top val=&quot;-5&quot;/&gt;&lt;width val=&quot;611&quot;/&gt;&lt;height val=&quot;102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6CB018AC-A2CD-4D67-8B8E-AA59A0386B14}_2.png&quot;/&gt;&lt;left val=&quot;5&quot;/&gt;&lt;top val=&quot;280&quot;/&gt;&lt;width val=&quot;572&quot;/&gt;&lt;height val=&quot;61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572C212-9424-4871-9C4D-256B19A94B5F}_2.png&quot;/&gt;&lt;left val=&quot;3&quot;/&gt;&lt;top val=&quot;342&quot;/&gt;&lt;width val=&quot;574&quot;/&gt;&lt;height val=&quot;68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7D4063FE-08B9-4F5D-9DC2-C2623A65695C}_2.png&quot;/&gt;&lt;left val=&quot;9&quot;/&gt;&lt;top val=&quot;80&quot;/&gt;&lt;width val=&quot;572&quot;/&gt;&lt;height val=&quot;62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05AD1353-93F3-4AC2-9C28-6E151F40D758}_2.png&quot;/&gt;&lt;left val=&quot;7&quot;/&gt;&lt;top val=&quot;404&quot;/&gt;&lt;width val=&quot;570&quot;/&gt;&lt;height val=&quot;5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C3139248-B4B5-42A4-A67B-30ACCA0C9C6A}_2.png&quot;/&gt;&lt;left val=&quot;7&quot;/&gt;&lt;top val=&quot;471&quot;/&gt;&lt;width val=&quot;570&quot;/&gt;&lt;height val=&quot;5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5.PNG&quot;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35C088F4-154A-4632-B788-FE4E83200B97}&quot;/&gt;&lt;isInvalidForFieldText val=&quot;0&quot;/&gt;&lt;Image&gt;&lt;filename val=&quot;C:\Users\Samsung\Desktop\Yeni klasör\data\asimages\{35C088F4-154A-4632-B788-FE4E83200B97}_25.png&quot;/&gt;&lt;left val=&quot;136&quot;/&gt;&lt;top val=&quot;-28&quot;/&gt;&lt;width val=&quot;697&quot;/&gt;&lt;height val=&quot;13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24100D1D-3ADC-4A47-83D5-58F239B2FADE}_25.png&quot;/&gt;&lt;left val=&quot;-2&quot;/&gt;&lt;top val=&quot;66&quot;/&gt;&lt;width val=&quot;207&quot;/&gt;&lt;height val=&quot;7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1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148246E-A40A-4A09-86EE-03D52E2640C0}_25.png&quot;/&gt;&lt;left val=&quot;826&quot;/&gt;&lt;top val=&quot;62&quot;/&gt;&lt;width val=&quot;112&quot;/&gt;&lt;height val=&quot;76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6DA0D188-17E4-4CFD-AAB6-1A36C98BC828}_25.png&quot;/&gt;&lt;left val=&quot;656&quot;/&gt;&lt;top val=&quot;66&quot;/&gt;&lt;width val=&quot;130&quot;/&gt;&lt;height val=&quot;76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2E28D492-A401-40B8-BA8C-DFD411873084}_25.png&quot;/&gt;&lt;left val=&quot;222&quot;/&gt;&lt;top val=&quot;62&quot;/&gt;&lt;width val=&quot;232&quot;/&gt;&lt;height val=&quot;84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FB5DCDA8-559D-40A3-891A-3B30FED7F9AC}_25.png&quot;/&gt;&lt;left val=&quot;12&quot;/&gt;&lt;top val=&quot;248&quot;/&gt;&lt;width val=&quot;950&quot;/&gt;&lt;height val=&quot;59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3&quot;/&gt;&lt;lineCharCount val=&quot;11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D8020A98-0CD1-4FCA-BB67-E035003A0E17}_25.png&quot;/&gt;&lt;left val=&quot;16&quot;/&gt;&lt;top val=&quot;368&quot;/&gt;&lt;width val=&quot;942&quot;/&gt;&lt;height val=&quot;9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6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9E60F8B9-F6F8-44F9-A35A-F79ADFFE12DE}_25.png&quot;/&gt;&lt;left val=&quot;16&quot;/&gt;&lt;top val=&quot;320&quot;/&gt;&lt;width val=&quot;936&quot;/&gt;&lt;height val=&quot;51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1734212B-00B5-40EE-9D2A-CC724F93D1FB}_25.png&quot;/&gt;&lt;left val=&quot;20&quot;/&gt;&lt;top val=&quot;459&quot;/&gt;&lt;width val=&quot;822&quot;/&gt;&lt;height val=&quot;56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1257C82-AE75-42A1-99C5-048E7C0764F2}_25.png&quot;/&gt;&lt;left val=&quot;504&quot;/&gt;&lt;top val=&quot;66&quot;/&gt;&lt;width val=&quot;106&quot;/&gt;&lt;height val=&quot;76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D64CC0EB-BBEA-42B4-8F70-C144D5501F7E}_25.png&quot;/&gt;&lt;left val=&quot;16&quot;/&gt;&lt;top val=&quot;183&quot;/&gt;&lt;width val=&quot;945&quot;/&gt;&lt;height val=&quot;5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AB339787-C0FF-4121-AA6D-87540D80D4C8}_25.png&quot;/&gt;&lt;left val=&quot;398&quot;/&gt;&lt;top val=&quot;168&quot;/&gt;&lt;width val=&quot;106&quot;/&gt;&lt;height val=&quot;7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18&quot;/&gt;&lt;/TableIndex&gt;&lt;/ShapeTextInfo&gt;"/>
  <p:tag name="PRESENTER_SHAPEINFO" val="&lt;ThreeDShapeInfo&gt;&lt;uuid val=&quot;{D837AA50-4851-4F7F-AA5C-45053A9621C3}&quot;/&gt;&lt;isInvalidForFieldText val=&quot;0&quot;/&gt;&lt;Image&gt;&lt;filename val=&quot;C:\Users\Samsung\Desktop\Yeni klasör\data\asimages\{D837AA50-4851-4F7F-AA5C-45053A9621C3}_1.png&quot;/&gt;&lt;left val=&quot;6&quot;/&gt;&lt;top val=&quot;218&quot;/&gt;&lt;width val=&quot;592&quot;/&gt;&lt;height val=&quot;238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F155285F-DD72-4260-8387-105CBCBE4149}_25.png&quot;/&gt;&lt;left val=&quot;760&quot;/&gt;&lt;top val=&quot;241&quot;/&gt;&lt;width val=&quot;138&quot;/&gt;&lt;height val=&quot;51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0B506A85-A0EC-42EC-9D97-0A8D92850E6F}_25.png&quot;/&gt;&lt;left val=&quot;648&quot;/&gt;&lt;top val=&quot;303&quot;/&gt;&lt;width val=&quot;117&quot;/&gt;&lt;height val=&quot;66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D0B353BB-E96F-4C86-BD9D-F8497CE15666}_25.png&quot;/&gt;&lt;left val=&quot;16&quot;/&gt;&lt;top val=&quot;361&quot;/&gt;&lt;width val=&quot;160&quot;/&gt;&lt;height val=&quot;51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854F8F30-45AB-446D-8A21-F358CA3A35C7}_25.png&quot;/&gt;&lt;left val=&quot;594&quot;/&gt;&lt;top val=&quot;443&quot;/&gt;&lt;width val=&quot;109&quot;/&gt;&lt;height val=&quot;7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B57485A7-BC19-434C-AA40-6F34A05BAC2E}&quot;/&gt;&lt;isInvalidForFieldText val=&quot;0&quot;/&gt;&lt;Image&gt;&lt;filename val=&quot;C:\Users\Samsung\Desktop\Yeni klasör\data\asimages\{B57485A7-BC19-434C-AA40-6F34A05BAC2E}_1.png&quot;/&gt;&lt;left val=&quot;3&quot;/&gt;&lt;top val=&quot;30&quot;/&gt;&lt;width val=&quot;617&quot;/&gt;&lt;height val=&quot;1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E14A72C4-ADC9-4C98-95AF-77480B555A9E}_1.png&quot;/&gt;&lt;left val=&quot;10&quot;/&gt;&lt;top val=&quot;561&quot;/&gt;&lt;width val=&quot;536&quot;/&gt;&lt;height val=&quot;5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B57485A7-BC19-434C-AA40-6F34A05BAC2E}&quot;/&gt;&lt;isInvalidForFieldText val=&quot;0&quot;/&gt;&lt;Image&gt;&lt;filename val=&quot;C:\Users\Samsung\Desktop\Yeni klasör\data\asimages\{B57485A7-BC19-434C-AA40-6F34A05BAC2E}_1.png&quot;/&gt;&lt;left val=&quot;3&quot;/&gt;&lt;top val=&quot;30&quot;/&gt;&lt;width val=&quot;617&quot;/&gt;&lt;height val=&quot;16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3907CA6-66B6-4928-BB78-BAC2328D93B7}_2.png&quot;/&gt;&lt;left val=&quot;5&quot;/&gt;&lt;top val=&quot;145&quot;/&gt;&lt;width val=&quot;572&quot;/&gt;&lt;height val=&quot;61&quot;/&gt;&lt;hasText val=&quot;1&quot;/&gt;&lt;/Image&gt;&lt;/ThreeDShapeInfo&gt;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579</Words>
  <Application>Microsoft Office PowerPoint</Application>
  <PresentationFormat>Geniş ekran</PresentationFormat>
  <Paragraphs>157</Paragraphs>
  <Slides>17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Articulate Light</vt:lpstr>
      <vt:lpstr>Calibri</vt:lpstr>
      <vt:lpstr>Calibri Light</vt:lpstr>
      <vt:lpstr>Segoe UI Light</vt:lpstr>
      <vt:lpstr>Office Teması</vt:lpstr>
      <vt:lpstr>1. ÜNİTE: PEYGAMBERİMİZİN GENÇLİK YILLARI</vt:lpstr>
      <vt:lpstr>ÜNİTE KONULARI </vt:lpstr>
      <vt:lpstr>1. Peygamberimizin Çocukluk Yılları </vt:lpstr>
      <vt:lpstr>Peygamberimizin çocukluğu</vt:lpstr>
      <vt:lpstr>PowerPoint Sunusu</vt:lpstr>
      <vt:lpstr>PowerPoint Sunusu</vt:lpstr>
      <vt:lpstr>PowerPoint Sunusu</vt:lpstr>
      <vt:lpstr>PowerPoint Sunusu</vt:lpstr>
      <vt:lpstr>PowerPoint Sunusu</vt:lpstr>
      <vt:lpstr>HAYVANCILIK </vt:lpstr>
      <vt:lpstr>Sütannesinin yanında</vt:lpstr>
      <vt:lpstr>Peygamberimizin Çocukluğu</vt:lpstr>
      <vt:lpstr>Peygamberimizin Çocukluğu</vt:lpstr>
      <vt:lpstr>Peygamberimiz Çocukluğu</vt:lpstr>
      <vt:lpstr>Peygamberimiz Çocukluğu</vt:lpstr>
      <vt:lpstr>Boşluk doldurma  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ÜNİTE: PEYGAMBERİMİZİN GENÇLİK YILLARI</dc:title>
  <dc:creator>Windows Kullanıcısı</dc:creator>
  <cp:lastModifiedBy>Windows Kullanıcısı</cp:lastModifiedBy>
  <cp:revision>10</cp:revision>
  <dcterms:created xsi:type="dcterms:W3CDTF">2018-09-26T14:08:52Z</dcterms:created>
  <dcterms:modified xsi:type="dcterms:W3CDTF">2018-09-26T16:32:07Z</dcterms:modified>
</cp:coreProperties>
</file>