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custDataLst>
    <p:tags r:id="rId14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6606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306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9554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6504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885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0879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9118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0398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6559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3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6345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A2300-950A-4BF7-AF89-1EC9B5C603C0}" type="datetimeFigureOut">
              <a:rPr lang="tr-TR" smtClean="0"/>
              <a:t>21.02.2019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B2ABA-2AB0-4D05-AAA9-0CE9C296362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05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384747" y="209862"/>
            <a:ext cx="11422505" cy="118422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tr-TR" sz="4800" b="1" dirty="0"/>
              <a:t>1.3. Vefalı Bir Akraba Olarak Peygamberimiz</a:t>
            </a:r>
            <a:endParaRPr lang="tr-TR" sz="48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490741" y="2597697"/>
            <a:ext cx="5316511" cy="2349058"/>
          </a:xfr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3600" dirty="0"/>
              <a:t>Ailenizin sevinçli ve hüzünlü günlerinde kimler yanınızda oluyor? Arkadaşlarınızla paylaşınız.</a:t>
            </a:r>
          </a:p>
        </p:txBody>
      </p:sp>
      <p:pic>
        <p:nvPicPr>
          <p:cNvPr id="1026" name="Picture 2" descr="AkrabalÄ±k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97" y="1828578"/>
            <a:ext cx="6096000" cy="406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69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40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b="1" dirty="0"/>
              <a:t>2. BİR HADİS ÖĞRENİYORUM</a:t>
            </a:r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/>
          <a:srcRect l="11948"/>
          <a:stretch/>
        </p:blipFill>
        <p:spPr>
          <a:xfrm>
            <a:off x="65883" y="1752287"/>
            <a:ext cx="12126117" cy="204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53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701321" y="701363"/>
            <a:ext cx="6971675" cy="117240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indent="0" algn="r">
              <a:buNone/>
            </a:pPr>
            <a:r>
              <a:rPr lang="ar-AE" sz="4800" dirty="0"/>
              <a:t>قَالَ رَسُولُ الَّلِ صَلَّ الَّلُ عَلَيْهِ </a:t>
            </a:r>
            <a:r>
              <a:rPr lang="ar-AE" sz="4800" dirty="0" smtClean="0"/>
              <a:t>وَسَلَّمَ</a:t>
            </a:r>
            <a:endParaRPr lang="tr-TR" sz="4800" dirty="0"/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3701321" y="2368497"/>
            <a:ext cx="6971675" cy="11724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ar-AE" sz="4800" dirty="0"/>
              <a:t>اَكْمَلُ الْمُؤْمِنِينَ اِيمَانًا</a:t>
            </a:r>
            <a:endParaRPr lang="tr-TR" sz="4800" dirty="0"/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3701321" y="3930675"/>
            <a:ext cx="6971675" cy="11724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ar-AE" sz="4800" dirty="0"/>
              <a:t>اَحْسَنُهُمْ خُلُقًا</a:t>
            </a:r>
            <a:endParaRPr lang="tr-TR" sz="4800" dirty="0"/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3701321" y="5387219"/>
            <a:ext cx="6971674" cy="11724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ar-AE" sz="6000"/>
              <a:t>وَ خِيَارُكُمْ خِيَارُكُمْ لِنِسَائِهِمْ</a:t>
            </a:r>
            <a:endParaRPr lang="tr-TR" sz="9600" dirty="0"/>
          </a:p>
        </p:txBody>
      </p:sp>
      <p:sp>
        <p:nvSpPr>
          <p:cNvPr id="7" name="Dikdörtgen 6"/>
          <p:cNvSpPr/>
          <p:nvPr/>
        </p:nvSpPr>
        <p:spPr>
          <a:xfrm>
            <a:off x="10672995" y="701363"/>
            <a:ext cx="914400" cy="1172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A</a:t>
            </a:r>
            <a:endParaRPr lang="tr-TR" sz="4800" dirty="0"/>
          </a:p>
        </p:txBody>
      </p:sp>
      <p:sp>
        <p:nvSpPr>
          <p:cNvPr id="8" name="Dikdörtgen 7"/>
          <p:cNvSpPr/>
          <p:nvPr/>
        </p:nvSpPr>
        <p:spPr>
          <a:xfrm>
            <a:off x="10672995" y="2368496"/>
            <a:ext cx="914400" cy="1172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B</a:t>
            </a:r>
            <a:endParaRPr lang="tr-TR" sz="4800" dirty="0"/>
          </a:p>
        </p:txBody>
      </p:sp>
      <p:sp>
        <p:nvSpPr>
          <p:cNvPr id="9" name="Dikdörtgen 8"/>
          <p:cNvSpPr/>
          <p:nvPr/>
        </p:nvSpPr>
        <p:spPr>
          <a:xfrm>
            <a:off x="10672995" y="3941788"/>
            <a:ext cx="914400" cy="1161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/>
              <a:t>A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0672995" y="5387218"/>
            <a:ext cx="914400" cy="11612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479340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la Bükülü Ok 3"/>
          <p:cNvSpPr/>
          <p:nvPr/>
        </p:nvSpPr>
        <p:spPr>
          <a:xfrm rot="361668">
            <a:off x="9497478" y="2564176"/>
            <a:ext cx="1913758" cy="3692481"/>
          </a:xfrm>
          <a:prstGeom prst="curvedLeftArrow">
            <a:avLst>
              <a:gd name="adj1" fmla="val 25000"/>
              <a:gd name="adj2" fmla="val 63952"/>
              <a:gd name="adj3" fmla="val 25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4695" y="554636"/>
            <a:ext cx="11287594" cy="280316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tr-TR" sz="4400" i="1" dirty="0"/>
              <a:t>“Müminlerin iman bakımından en olgun olanları, ahlakları en güzel olanlarıdır. Sizin </a:t>
            </a:r>
            <a:r>
              <a:rPr lang="tr-TR" sz="4400" i="1" dirty="0" smtClean="0"/>
              <a:t>en hayırlınız </a:t>
            </a:r>
            <a:r>
              <a:rPr lang="tr-TR" sz="4400" i="1" dirty="0"/>
              <a:t>da hanımlarınıza karşı en iyi davrananınızdır.”</a:t>
            </a:r>
            <a:endParaRPr lang="tr-TR" sz="4400" dirty="0"/>
          </a:p>
        </p:txBody>
      </p:sp>
      <p:sp>
        <p:nvSpPr>
          <p:cNvPr id="5" name="Dikdörtgen 4"/>
          <p:cNvSpPr/>
          <p:nvPr/>
        </p:nvSpPr>
        <p:spPr>
          <a:xfrm>
            <a:off x="1722641" y="4362139"/>
            <a:ext cx="7391379" cy="212183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Hadise göre bir Müslüman nasıl yaşamalıdır?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216339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431498" y="365125"/>
            <a:ext cx="4498298" cy="1058941"/>
          </a:xfr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Kimler akrabadır?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6"/>
            <a:ext cx="4378377" cy="14122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r-TR" sz="3200" dirty="0" smtClean="0"/>
              <a:t>Amca</a:t>
            </a:r>
            <a:r>
              <a:rPr lang="tr-TR" sz="3200" dirty="0"/>
              <a:t>, hala, teyze, </a:t>
            </a:r>
            <a:r>
              <a:rPr lang="tr-TR" sz="3200" dirty="0" smtClean="0"/>
              <a:t>dayı</a:t>
            </a:r>
          </a:p>
          <a:p>
            <a:pPr marL="0" indent="0" algn="ctr">
              <a:buNone/>
            </a:pPr>
            <a:r>
              <a:rPr lang="tr-TR" sz="3200" dirty="0"/>
              <a:t>bunların </a:t>
            </a:r>
            <a:r>
              <a:rPr lang="tr-TR" sz="3200" dirty="0" smtClean="0"/>
              <a:t>çocukları</a:t>
            </a:r>
            <a:endParaRPr lang="tr-TR" sz="3200" dirty="0"/>
          </a:p>
        </p:txBody>
      </p:sp>
      <p:sp>
        <p:nvSpPr>
          <p:cNvPr id="4" name="Sağ Ok 3"/>
          <p:cNvSpPr/>
          <p:nvPr/>
        </p:nvSpPr>
        <p:spPr>
          <a:xfrm>
            <a:off x="5411448" y="2341899"/>
            <a:ext cx="2248525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7929796" y="1825626"/>
            <a:ext cx="3552670" cy="14122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200" dirty="0" smtClean="0"/>
              <a:t>Kan bağıyla bağlı olduğumuz</a:t>
            </a:r>
            <a:endParaRPr lang="tr-TR" sz="3200" dirty="0"/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838200" y="3744364"/>
            <a:ext cx="4378377" cy="1187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200" dirty="0" smtClean="0"/>
              <a:t>Enişte, görümce vb.</a:t>
            </a:r>
            <a:endParaRPr lang="tr-TR" sz="3200" dirty="0"/>
          </a:p>
        </p:txBody>
      </p:sp>
      <p:sp>
        <p:nvSpPr>
          <p:cNvPr id="8" name="Sağ Ok 7"/>
          <p:cNvSpPr/>
          <p:nvPr/>
        </p:nvSpPr>
        <p:spPr>
          <a:xfrm>
            <a:off x="5411447" y="4095748"/>
            <a:ext cx="2248525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7929796" y="3744364"/>
            <a:ext cx="3552670" cy="1187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200" dirty="0" smtClean="0"/>
              <a:t>Evlilik bağıyla bağlı olduğumuz</a:t>
            </a:r>
            <a:endParaRPr lang="tr-TR" sz="3200" dirty="0"/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838200" y="5438252"/>
            <a:ext cx="4378377" cy="1187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3200" dirty="0" smtClean="0"/>
              <a:t>Sütanne, sütkardeş vb.</a:t>
            </a:r>
            <a:endParaRPr lang="tr-TR" sz="3200" dirty="0"/>
          </a:p>
        </p:txBody>
      </p:sp>
      <p:sp>
        <p:nvSpPr>
          <p:cNvPr id="11" name="Sağ Ok 10"/>
          <p:cNvSpPr/>
          <p:nvPr/>
        </p:nvSpPr>
        <p:spPr>
          <a:xfrm>
            <a:off x="5411447" y="5789636"/>
            <a:ext cx="2248525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İçerik Yer Tutucusu 2"/>
          <p:cNvSpPr txBox="1">
            <a:spLocks/>
          </p:cNvSpPr>
          <p:nvPr/>
        </p:nvSpPr>
        <p:spPr>
          <a:xfrm>
            <a:off x="7929796" y="5438252"/>
            <a:ext cx="3552670" cy="1187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3200" dirty="0" smtClean="0"/>
              <a:t>Emzirme </a:t>
            </a:r>
            <a:r>
              <a:rPr lang="tr-TR" sz="3200" dirty="0"/>
              <a:t>yoluyla </a:t>
            </a:r>
            <a:r>
              <a:rPr lang="tr-TR" sz="3200" dirty="0" smtClean="0"/>
              <a:t>bağlı olduğumuz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292520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animBg="1"/>
      <p:bldP spid="5" grpId="0" animBg="1"/>
      <p:bldP spid="7" grpId="0" uiExpand="1" build="p" animBg="1"/>
      <p:bldP spid="8" grpId="0" animBg="1"/>
      <p:bldP spid="9" grpId="0" animBg="1"/>
      <p:bldP spid="10" grpId="0" uiExpand="1" build="p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95672" y="305166"/>
            <a:ext cx="3117954" cy="101396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b="1" dirty="0" smtClean="0"/>
              <a:t>Sıla-i rahim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26440" y="1693888"/>
            <a:ext cx="6175948" cy="374754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tr-TR" sz="3600" dirty="0" smtClean="0"/>
              <a:t>Akrabalarımıza karşı </a:t>
            </a:r>
            <a:r>
              <a:rPr lang="tr-TR" sz="3600" dirty="0"/>
              <a:t>saygı ve sevgi çerçevesinde hareket etmek, onları ziyaret etmek ve onlara iyilikte </a:t>
            </a:r>
            <a:r>
              <a:rPr lang="tr-TR" sz="3600" dirty="0" smtClean="0"/>
              <a:t>bulunmak sayılabilir</a:t>
            </a:r>
            <a:r>
              <a:rPr lang="tr-TR" sz="3600" dirty="0"/>
              <a:t>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853" y="1693888"/>
            <a:ext cx="4837365" cy="374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6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22796" y="1297858"/>
            <a:ext cx="9335407" cy="72267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tr-TR" sz="2800" dirty="0" smtClean="0"/>
              <a:t>İyi kötü günlerinde </a:t>
            </a:r>
            <a:r>
              <a:rPr lang="tr-TR" sz="2800" dirty="0"/>
              <a:t>akrabalarımızın daima yanlarında </a:t>
            </a:r>
            <a:r>
              <a:rPr lang="tr-TR" sz="2800" dirty="0" smtClean="0"/>
              <a:t>olmak</a:t>
            </a:r>
            <a:endParaRPr lang="tr-TR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10-Noktalı Yıldız 4"/>
          <p:cNvSpPr/>
          <p:nvPr/>
        </p:nvSpPr>
        <p:spPr>
          <a:xfrm>
            <a:off x="235974" y="958646"/>
            <a:ext cx="958645" cy="1312607"/>
          </a:xfrm>
          <a:prstGeom prst="star10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/>
              <a:t>1</a:t>
            </a:r>
            <a:endParaRPr lang="tr-TR" sz="4800" dirty="0"/>
          </a:p>
        </p:txBody>
      </p:sp>
      <p:sp>
        <p:nvSpPr>
          <p:cNvPr id="6" name="Dikdörtgen 5"/>
          <p:cNvSpPr/>
          <p:nvPr/>
        </p:nvSpPr>
        <p:spPr>
          <a:xfrm>
            <a:off x="2051757" y="2603089"/>
            <a:ext cx="8711181" cy="72267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r>
              <a:rPr lang="tr-TR" sz="2800" dirty="0" smtClean="0"/>
              <a:t>Hastalandıklarında </a:t>
            </a:r>
            <a:r>
              <a:rPr lang="tr-TR" sz="2800" dirty="0"/>
              <a:t>ve </a:t>
            </a:r>
            <a:r>
              <a:rPr lang="tr-TR" sz="2800" dirty="0" smtClean="0"/>
              <a:t>bayramlarda ziyaret etmek</a:t>
            </a:r>
            <a:endParaRPr lang="tr-TR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10-Noktalı Yıldız 6"/>
          <p:cNvSpPr/>
          <p:nvPr/>
        </p:nvSpPr>
        <p:spPr>
          <a:xfrm>
            <a:off x="1194619" y="2308122"/>
            <a:ext cx="958645" cy="1312607"/>
          </a:xfrm>
          <a:prstGeom prst="star10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tr-TR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80850" y="3792511"/>
            <a:ext cx="8755627" cy="88272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Akrabalarımıza </a:t>
            </a:r>
            <a:r>
              <a:rPr lang="tr-TR" sz="2800" dirty="0"/>
              <a:t>karşı tatlı sözlü, güler yüzlü </a:t>
            </a:r>
            <a:r>
              <a:rPr lang="tr-TR" sz="2800" dirty="0" smtClean="0"/>
              <a:t>olmak ve selamlaşmak</a:t>
            </a:r>
            <a:endParaRPr lang="tr-TR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10-Noktalı Yıldız 8"/>
          <p:cNvSpPr/>
          <p:nvPr/>
        </p:nvSpPr>
        <p:spPr>
          <a:xfrm>
            <a:off x="2401527" y="3591231"/>
            <a:ext cx="958645" cy="1312607"/>
          </a:xfrm>
          <a:prstGeom prst="star10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tr-TR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813721" y="5206178"/>
            <a:ext cx="7916196" cy="80487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tr-TR" sz="2400" dirty="0" smtClean="0"/>
              <a:t>Düğün </a:t>
            </a:r>
            <a:r>
              <a:rPr lang="tr-TR" sz="2400" dirty="0"/>
              <a:t>ve cenaze gibi özel </a:t>
            </a:r>
            <a:r>
              <a:rPr lang="tr-TR" sz="2400" dirty="0" smtClean="0"/>
              <a:t>günlerinde mutlaka </a:t>
            </a:r>
            <a:r>
              <a:rPr lang="tr-TR" sz="2400" dirty="0"/>
              <a:t>yanlarında olmaktır.</a:t>
            </a:r>
            <a:endParaRPr lang="tr-TR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10-Noktalı Yıldız 10"/>
          <p:cNvSpPr/>
          <p:nvPr/>
        </p:nvSpPr>
        <p:spPr>
          <a:xfrm>
            <a:off x="3188506" y="4903838"/>
            <a:ext cx="839857" cy="1312607"/>
          </a:xfrm>
          <a:prstGeom prst="star10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tr-TR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Unvan 1"/>
          <p:cNvSpPr txBox="1">
            <a:spLocks/>
          </p:cNvSpPr>
          <p:nvPr/>
        </p:nvSpPr>
        <p:spPr>
          <a:xfrm>
            <a:off x="3641360" y="104431"/>
            <a:ext cx="5847413" cy="93901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mtClean="0"/>
              <a:t>Sıla-i Rahim Nasıl Yapılır?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1326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425" y="1439057"/>
            <a:ext cx="6913093" cy="4586990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7959777" y="3013023"/>
            <a:ext cx="3732551" cy="16339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Yorumlayalım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401497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87642" y="439345"/>
            <a:ext cx="5833834" cy="954009"/>
          </a:xfr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5400" dirty="0" smtClean="0"/>
              <a:t>Sıla-i Rahim</a:t>
            </a:r>
            <a:endParaRPr lang="tr-TR" sz="5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9263" y="2064198"/>
            <a:ext cx="8577034" cy="440541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fontAlgn="base">
              <a:lnSpc>
                <a:spcPct val="150000"/>
              </a:lnSpc>
              <a:buNone/>
            </a:pPr>
            <a:r>
              <a:rPr lang="tr-TR" sz="3200" dirty="0" smtClean="0"/>
              <a:t>1. _____________ günlerinde akrabalarımızın daima yanlarında olmak</a:t>
            </a:r>
            <a:endParaRPr lang="tr-TR" sz="36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tr-TR" sz="3200" dirty="0" smtClean="0"/>
              <a:t>2. _________________ ve bayramlarda ziyaret etmek</a:t>
            </a:r>
            <a:endParaRPr lang="tr-TR" sz="3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tr-TR" sz="3200" dirty="0" smtClean="0"/>
              <a:t>3. Düğün ve ___________  gibi özel günlerinde mutlaka yanlarında olmaktır.</a:t>
            </a:r>
            <a:endParaRPr lang="tr-TR" sz="32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indent="0" fontAlgn="base">
              <a:lnSpc>
                <a:spcPct val="150000"/>
              </a:lnSpc>
              <a:buNone/>
            </a:pPr>
            <a:r>
              <a:rPr lang="tr-TR" sz="3200" dirty="0" smtClean="0"/>
              <a:t>4. Akrabalarımıza karşı tatlı sözlü, ______________olmak ve onlarla ________________  </a:t>
            </a:r>
            <a:endParaRPr lang="tr-TR" sz="3200" dirty="0"/>
          </a:p>
          <a:p>
            <a:pPr marL="0" indent="0">
              <a:buNone/>
            </a:pPr>
            <a:endParaRPr lang="tr-TR" sz="3200" dirty="0"/>
          </a:p>
          <a:p>
            <a:pPr fontAlgn="base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sz="3200" dirty="0" smtClean="0"/>
          </a:p>
        </p:txBody>
      </p:sp>
      <p:sp>
        <p:nvSpPr>
          <p:cNvPr id="4" name="Dikdörtgen 3"/>
          <p:cNvSpPr/>
          <p:nvPr/>
        </p:nvSpPr>
        <p:spPr>
          <a:xfrm>
            <a:off x="8979109" y="4778115"/>
            <a:ext cx="2914340" cy="584616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İyi ve kötü</a:t>
            </a:r>
            <a:endParaRPr lang="tr-TR" sz="3600" dirty="0"/>
          </a:p>
        </p:txBody>
      </p:sp>
      <p:sp>
        <p:nvSpPr>
          <p:cNvPr id="5" name="Dikdörtgen 4"/>
          <p:cNvSpPr/>
          <p:nvPr/>
        </p:nvSpPr>
        <p:spPr>
          <a:xfrm>
            <a:off x="8979109" y="2971799"/>
            <a:ext cx="2914340" cy="58461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cenaze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8979107" y="3896747"/>
            <a:ext cx="2914340" cy="584617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Hastalandıklarında</a:t>
            </a:r>
            <a:endParaRPr lang="tr-TR" sz="2800" dirty="0"/>
          </a:p>
        </p:txBody>
      </p:sp>
      <p:sp>
        <p:nvSpPr>
          <p:cNvPr id="8" name="Dikdörtgen 7"/>
          <p:cNvSpPr/>
          <p:nvPr/>
        </p:nvSpPr>
        <p:spPr>
          <a:xfrm>
            <a:off x="8979108" y="5681272"/>
            <a:ext cx="2914339" cy="584616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huzura</a:t>
            </a:r>
            <a:endParaRPr lang="tr-TR" sz="3600" dirty="0"/>
          </a:p>
        </p:txBody>
      </p:sp>
      <p:sp>
        <p:nvSpPr>
          <p:cNvPr id="9" name="Dikdörtgen 8"/>
          <p:cNvSpPr/>
          <p:nvPr/>
        </p:nvSpPr>
        <p:spPr>
          <a:xfrm>
            <a:off x="8979109" y="1479582"/>
            <a:ext cx="2914340" cy="584616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selamlaşmak</a:t>
            </a:r>
            <a:endParaRPr lang="tr-TR" sz="3600" dirty="0"/>
          </a:p>
        </p:txBody>
      </p:sp>
      <p:sp>
        <p:nvSpPr>
          <p:cNvPr id="10" name="Dikdörtgen 9"/>
          <p:cNvSpPr/>
          <p:nvPr/>
        </p:nvSpPr>
        <p:spPr>
          <a:xfrm>
            <a:off x="505232" y="1923996"/>
            <a:ext cx="2251829" cy="58461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İyi ve kötü</a:t>
            </a:r>
            <a:endParaRPr lang="tr-TR" sz="3600" dirty="0"/>
          </a:p>
        </p:txBody>
      </p:sp>
      <p:sp>
        <p:nvSpPr>
          <p:cNvPr id="11" name="Dikdörtgen 10"/>
          <p:cNvSpPr/>
          <p:nvPr/>
        </p:nvSpPr>
        <p:spPr>
          <a:xfrm>
            <a:off x="8979109" y="2227912"/>
            <a:ext cx="2914340" cy="584616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güler yüzlü</a:t>
            </a:r>
            <a:endParaRPr lang="tr-TR" sz="3600" dirty="0"/>
          </a:p>
        </p:txBody>
      </p:sp>
      <p:sp>
        <p:nvSpPr>
          <p:cNvPr id="12" name="Dikdörtgen 11"/>
          <p:cNvSpPr/>
          <p:nvPr/>
        </p:nvSpPr>
        <p:spPr>
          <a:xfrm>
            <a:off x="2006525" y="3914389"/>
            <a:ext cx="1867242" cy="44085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cenaze</a:t>
            </a:r>
            <a:endParaRPr lang="tr-TR" sz="2800" dirty="0"/>
          </a:p>
        </p:txBody>
      </p:sp>
      <p:sp>
        <p:nvSpPr>
          <p:cNvPr id="13" name="Dikdörtgen 12"/>
          <p:cNvSpPr/>
          <p:nvPr/>
        </p:nvSpPr>
        <p:spPr>
          <a:xfrm>
            <a:off x="517280" y="3179456"/>
            <a:ext cx="2978490" cy="54078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Hastalandıklarında</a:t>
            </a:r>
            <a:endParaRPr lang="tr-TR" sz="2800" dirty="0"/>
          </a:p>
        </p:txBody>
      </p:sp>
      <p:sp>
        <p:nvSpPr>
          <p:cNvPr id="14" name="Dikdörtgen 13"/>
          <p:cNvSpPr/>
          <p:nvPr/>
        </p:nvSpPr>
        <p:spPr>
          <a:xfrm>
            <a:off x="4944781" y="5070423"/>
            <a:ext cx="2340440" cy="51084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güler yüzlü</a:t>
            </a:r>
            <a:endParaRPr lang="tr-TR" sz="3600" dirty="0"/>
          </a:p>
        </p:txBody>
      </p:sp>
      <p:sp>
        <p:nvSpPr>
          <p:cNvPr id="15" name="Dikdörtgen 14"/>
          <p:cNvSpPr/>
          <p:nvPr/>
        </p:nvSpPr>
        <p:spPr>
          <a:xfrm>
            <a:off x="1251854" y="5726241"/>
            <a:ext cx="2651893" cy="38126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selamlaşmak</a:t>
            </a:r>
            <a:endParaRPr lang="tr-TR" sz="3600" dirty="0"/>
          </a:p>
        </p:txBody>
      </p:sp>
      <p:sp>
        <p:nvSpPr>
          <p:cNvPr id="16" name="Dikdörtgen 15"/>
          <p:cNvSpPr/>
          <p:nvPr/>
        </p:nvSpPr>
        <p:spPr>
          <a:xfrm>
            <a:off x="7540052" y="195856"/>
            <a:ext cx="4467068" cy="9246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chemeClr val="tx1"/>
                </a:solidFill>
              </a:rPr>
              <a:t>Boşlukları verilen kelimelerle doldurunuz</a:t>
            </a:r>
            <a:endParaRPr lang="tr-T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80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ola Bükülü Ok 5"/>
          <p:cNvSpPr/>
          <p:nvPr/>
        </p:nvSpPr>
        <p:spPr>
          <a:xfrm rot="361668">
            <a:off x="9534807" y="2566142"/>
            <a:ext cx="1898351" cy="3274141"/>
          </a:xfrm>
          <a:prstGeom prst="curvedLeftArrow">
            <a:avLst>
              <a:gd name="adj1" fmla="val 25000"/>
              <a:gd name="adj2" fmla="val 63952"/>
              <a:gd name="adj3" fmla="val 25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07895" y="224852"/>
            <a:ext cx="8517073" cy="3594826"/>
          </a:xfr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tr-TR" sz="3200" b="1" dirty="0"/>
              <a:t>“Allah’a ibadet edin ve ona hiçbir şeyi ortak </a:t>
            </a:r>
            <a:r>
              <a:rPr lang="tr-TR" sz="3200" b="1" dirty="0" smtClean="0"/>
              <a:t>koşmayın. Ana </a:t>
            </a:r>
            <a:r>
              <a:rPr lang="tr-TR" sz="3200" b="1" dirty="0"/>
              <a:t>babaya, akrabaya, yetimlere, yoksullara, yakın komşuya, uzak komşuya, </a:t>
            </a:r>
            <a:r>
              <a:rPr lang="tr-TR" sz="3200" b="1" dirty="0" smtClean="0"/>
              <a:t>yanınızdaki arkadaşa</a:t>
            </a:r>
            <a:r>
              <a:rPr lang="tr-TR" sz="3200" b="1" dirty="0"/>
              <a:t>, yolcuya, elinizin altındakilere iyilik edin. Şüphesiz Allah, kibirlenen ve </a:t>
            </a:r>
            <a:r>
              <a:rPr lang="tr-TR" sz="3200" b="1" dirty="0" smtClean="0"/>
              <a:t>övünen kimseleri </a:t>
            </a:r>
            <a:r>
              <a:rPr lang="tr-TR" sz="3200" b="1" dirty="0"/>
              <a:t>sevmez</a:t>
            </a:r>
            <a:r>
              <a:rPr lang="tr-TR" sz="3200" b="1" dirty="0" smtClean="0"/>
              <a:t>.”</a:t>
            </a:r>
          </a:p>
          <a:p>
            <a:pPr marL="0" indent="0" algn="r">
              <a:buNone/>
            </a:pPr>
            <a:r>
              <a:rPr lang="fi-FI" dirty="0" smtClean="0"/>
              <a:t>Nisa </a:t>
            </a:r>
            <a:r>
              <a:rPr lang="fi-FI" dirty="0"/>
              <a:t>suresi, 36. ayet.</a:t>
            </a:r>
            <a:endParaRPr lang="tr-TR" sz="3200" dirty="0"/>
          </a:p>
        </p:txBody>
      </p:sp>
      <p:sp>
        <p:nvSpPr>
          <p:cNvPr id="5" name="Dikdörtgen 4"/>
          <p:cNvSpPr/>
          <p:nvPr/>
        </p:nvSpPr>
        <p:spPr>
          <a:xfrm>
            <a:off x="1722641" y="4362139"/>
            <a:ext cx="7391379" cy="212183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Ayete göre neler haram kılınmış, nelerin yapılması da istenmiştir?</a:t>
            </a:r>
            <a:endParaRPr lang="tr-TR" sz="3200" dirty="0"/>
          </a:p>
        </p:txBody>
      </p:sp>
      <p:pic>
        <p:nvPicPr>
          <p:cNvPr id="2050" name="Picture 2" descr="kur an ile ilgili gÃ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21" y="620685"/>
            <a:ext cx="2727196" cy="280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85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uiExpand="1" build="p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09600" y="114830"/>
            <a:ext cx="10815387" cy="57779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dirty="0" smtClean="0"/>
              <a:t>Peygamberimi Örnek Alıyorum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9726" y="922283"/>
            <a:ext cx="11637955" cy="328074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it-IT" sz="3200" i="1" dirty="0"/>
              <a:t>“Akraba ilişkisini kesen cennete giremez</a:t>
            </a:r>
            <a:r>
              <a:rPr lang="it-IT" sz="3200" i="1" dirty="0" smtClean="0"/>
              <a:t>.”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Bir </a:t>
            </a:r>
            <a:r>
              <a:rPr lang="tr-TR" dirty="0"/>
              <a:t>gün, bir adam Peygamberimize </a:t>
            </a:r>
            <a:r>
              <a:rPr lang="tr-TR" dirty="0" smtClean="0"/>
              <a:t>gelerek “Ya </a:t>
            </a:r>
            <a:r>
              <a:rPr lang="tr-TR" dirty="0" err="1"/>
              <a:t>Resulallah</a:t>
            </a:r>
            <a:r>
              <a:rPr lang="tr-TR" dirty="0"/>
              <a:t>! Beni cennete sokacak bir amel söyle</a:t>
            </a:r>
            <a:r>
              <a:rPr lang="tr-TR" dirty="0" smtClean="0"/>
              <a:t>.” demiştir</a:t>
            </a:r>
            <a:r>
              <a:rPr lang="tr-TR" dirty="0"/>
              <a:t>. Peygamberimiz ona</a:t>
            </a:r>
            <a:r>
              <a:rPr lang="tr-TR" dirty="0" smtClean="0"/>
              <a:t>,“ </a:t>
            </a:r>
            <a:r>
              <a:rPr lang="tr-TR" i="1" dirty="0" smtClean="0"/>
              <a:t>Allah’a </a:t>
            </a:r>
            <a:r>
              <a:rPr lang="tr-TR" i="1" dirty="0"/>
              <a:t>ibadet </a:t>
            </a:r>
            <a:r>
              <a:rPr lang="tr-TR" i="1" dirty="0" smtClean="0"/>
              <a:t>edersin ve </a:t>
            </a:r>
            <a:r>
              <a:rPr lang="tr-TR" i="1" dirty="0"/>
              <a:t>O’na hiçbir şeyi ortak koşmazsın, namazı </a:t>
            </a:r>
            <a:r>
              <a:rPr lang="tr-TR" i="1" dirty="0" smtClean="0"/>
              <a:t>kılarsın, zekatı </a:t>
            </a:r>
            <a:r>
              <a:rPr lang="tr-TR" i="1" dirty="0"/>
              <a:t>verirsin, bir de sıla-i rahimi yerine getirirsin</a:t>
            </a:r>
            <a:r>
              <a:rPr lang="tr-TR" i="1" dirty="0" smtClean="0"/>
              <a:t>.</a:t>
            </a:r>
            <a:r>
              <a:rPr lang="tr-TR" dirty="0" smtClean="0"/>
              <a:t>”</a:t>
            </a:r>
            <a:r>
              <a:rPr lang="tr-TR" sz="3600" dirty="0" smtClean="0"/>
              <a:t> </a:t>
            </a:r>
          </a:p>
          <a:p>
            <a:pPr marL="0" indent="0" algn="r">
              <a:buNone/>
            </a:pPr>
            <a:r>
              <a:rPr lang="tr-TR" sz="3600" dirty="0" smtClean="0"/>
              <a:t>Hz. Muhammed (sav)</a:t>
            </a:r>
          </a:p>
          <a:p>
            <a:endParaRPr lang="tr-TR" sz="3600" dirty="0"/>
          </a:p>
        </p:txBody>
      </p:sp>
      <p:sp>
        <p:nvSpPr>
          <p:cNvPr id="5" name="Dikdörtgen 4"/>
          <p:cNvSpPr/>
          <p:nvPr/>
        </p:nvSpPr>
        <p:spPr>
          <a:xfrm>
            <a:off x="609600" y="4432694"/>
            <a:ext cx="8970545" cy="10609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Peygamberimizin bu sözünde neleri tavsiye etmiştir?</a:t>
            </a:r>
            <a:endParaRPr lang="tr-TR" sz="3600" dirty="0"/>
          </a:p>
        </p:txBody>
      </p:sp>
      <p:sp>
        <p:nvSpPr>
          <p:cNvPr id="7" name="Dikdörtgen 6"/>
          <p:cNvSpPr/>
          <p:nvPr/>
        </p:nvSpPr>
        <p:spPr>
          <a:xfrm>
            <a:off x="609600" y="5723266"/>
            <a:ext cx="8970545" cy="99461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/>
              <a:t>Bu sözlere göre bir Müslüman neleri yapmaması gerekir?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291615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172198" y="694326"/>
            <a:ext cx="2150006" cy="79691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304555" y="37122"/>
            <a:ext cx="3222886" cy="564265"/>
          </a:xfr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dirty="0" smtClean="0"/>
              <a:t>Doğru-Yanlış</a:t>
            </a:r>
            <a:endParaRPr lang="tr-TR" dirty="0"/>
          </a:p>
        </p:txBody>
      </p:sp>
      <p:sp>
        <p:nvSpPr>
          <p:cNvPr id="5" name="A_answer"/>
          <p:cNvSpPr/>
          <p:nvPr/>
        </p:nvSpPr>
        <p:spPr>
          <a:xfrm>
            <a:off x="1325166" y="694326"/>
            <a:ext cx="997037" cy="796911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tr-TR" sz="4400" dirty="0" smtClean="0">
                <a:latin typeface="+mj-lt"/>
              </a:rPr>
              <a:t>Y</a:t>
            </a:r>
            <a:endParaRPr lang="en-GB" sz="4400" dirty="0">
              <a:latin typeface="+mj-lt"/>
            </a:endParaRPr>
          </a:p>
        </p:txBody>
      </p:sp>
      <p:sp>
        <p:nvSpPr>
          <p:cNvPr id="7" name="C_answer"/>
          <p:cNvSpPr/>
          <p:nvPr/>
        </p:nvSpPr>
        <p:spPr>
          <a:xfrm>
            <a:off x="172197" y="677962"/>
            <a:ext cx="980393" cy="805093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tr-TR" sz="5400" dirty="0" smtClean="0">
                <a:latin typeface="+mj-lt"/>
              </a:rPr>
              <a:t>D</a:t>
            </a:r>
            <a:endParaRPr lang="en-GB" sz="5400" dirty="0">
              <a:latin typeface="+mj-lt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72198" y="1746135"/>
            <a:ext cx="2150006" cy="79691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_answer"/>
          <p:cNvSpPr/>
          <p:nvPr/>
        </p:nvSpPr>
        <p:spPr>
          <a:xfrm>
            <a:off x="172197" y="1729771"/>
            <a:ext cx="997037" cy="796911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tr-TR" sz="4400" dirty="0" smtClean="0">
                <a:latin typeface="+mj-lt"/>
              </a:rPr>
              <a:t>D</a:t>
            </a:r>
            <a:endParaRPr lang="en-GB" sz="4400" dirty="0">
              <a:latin typeface="+mj-lt"/>
            </a:endParaRPr>
          </a:p>
        </p:txBody>
      </p:sp>
      <p:sp>
        <p:nvSpPr>
          <p:cNvPr id="11" name="C_answer"/>
          <p:cNvSpPr/>
          <p:nvPr/>
        </p:nvSpPr>
        <p:spPr>
          <a:xfrm>
            <a:off x="1325166" y="1722276"/>
            <a:ext cx="980393" cy="805093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tr-TR" sz="5400" dirty="0" smtClean="0">
                <a:latin typeface="+mj-lt"/>
              </a:rPr>
              <a:t>Y</a:t>
            </a:r>
            <a:endParaRPr lang="en-GB" sz="5400" dirty="0">
              <a:latin typeface="+mj-lt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188563" y="674558"/>
            <a:ext cx="9848538" cy="8125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200" dirty="0" smtClean="0"/>
              <a:t>1.</a:t>
            </a:r>
            <a:r>
              <a:rPr lang="tr-TR" dirty="0"/>
              <a:t> </a:t>
            </a:r>
            <a:r>
              <a:rPr lang="tr-TR" sz="2800" dirty="0"/>
              <a:t>Akrabalarımıza karşı ahlaki, insani ve sosyal görevlerimiz vardır.</a:t>
            </a:r>
            <a:r>
              <a:rPr lang="tr-TR" sz="2800" dirty="0" smtClean="0"/>
              <a:t> </a:t>
            </a:r>
            <a:endParaRPr lang="tr-TR" sz="2800" dirty="0"/>
          </a:p>
        </p:txBody>
      </p:sp>
      <p:sp>
        <p:nvSpPr>
          <p:cNvPr id="13" name="Dikdörtgen 12"/>
          <p:cNvSpPr/>
          <p:nvPr/>
        </p:nvSpPr>
        <p:spPr>
          <a:xfrm>
            <a:off x="172198" y="2797944"/>
            <a:ext cx="2150006" cy="79691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_answer"/>
          <p:cNvSpPr/>
          <p:nvPr/>
        </p:nvSpPr>
        <p:spPr>
          <a:xfrm>
            <a:off x="1325166" y="2797944"/>
            <a:ext cx="997037" cy="796911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tr-TR" sz="4400" dirty="0" smtClean="0">
                <a:latin typeface="+mj-lt"/>
              </a:rPr>
              <a:t>Y</a:t>
            </a:r>
            <a:endParaRPr lang="en-GB" sz="4400" dirty="0">
              <a:latin typeface="+mj-lt"/>
            </a:endParaRPr>
          </a:p>
        </p:txBody>
      </p:sp>
      <p:sp>
        <p:nvSpPr>
          <p:cNvPr id="15" name="C_answer"/>
          <p:cNvSpPr/>
          <p:nvPr/>
        </p:nvSpPr>
        <p:spPr>
          <a:xfrm>
            <a:off x="172197" y="2781580"/>
            <a:ext cx="980393" cy="805093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tr-TR" sz="5400" dirty="0" smtClean="0">
                <a:latin typeface="+mj-lt"/>
              </a:rPr>
              <a:t>D</a:t>
            </a:r>
            <a:endParaRPr lang="en-GB" sz="5400" dirty="0">
              <a:latin typeface="+mj-lt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188563" y="2797943"/>
            <a:ext cx="9848538" cy="7887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3. </a:t>
            </a:r>
            <a:r>
              <a:rPr lang="tr-TR" sz="2800" dirty="0"/>
              <a:t>Sıla-i </a:t>
            </a:r>
            <a:r>
              <a:rPr lang="tr-TR" sz="2800" dirty="0" smtClean="0"/>
              <a:t>rahim, akrabalarımıza</a:t>
            </a:r>
            <a:r>
              <a:rPr lang="tr-TR" sz="2800" dirty="0"/>
              <a:t> </a:t>
            </a:r>
            <a:r>
              <a:rPr lang="tr-TR" sz="2800" dirty="0" smtClean="0"/>
              <a:t>karşı </a:t>
            </a:r>
            <a:r>
              <a:rPr lang="tr-TR" sz="2800" dirty="0"/>
              <a:t>saygı ve sevgi çerçevesinde hareket etmek, onları ziyaret etmek ve onlara iyilikte </a:t>
            </a:r>
            <a:r>
              <a:rPr lang="tr-TR" sz="2800" dirty="0" smtClean="0"/>
              <a:t>bulunmaktır.</a:t>
            </a:r>
            <a:endParaRPr lang="tr-TR" sz="2800" dirty="0"/>
          </a:p>
        </p:txBody>
      </p:sp>
      <p:sp>
        <p:nvSpPr>
          <p:cNvPr id="17" name="Dikdörtgen 16"/>
          <p:cNvSpPr/>
          <p:nvPr/>
        </p:nvSpPr>
        <p:spPr>
          <a:xfrm>
            <a:off x="2188564" y="1726367"/>
            <a:ext cx="9848537" cy="79691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2</a:t>
            </a:r>
            <a:r>
              <a:rPr lang="tr-TR" sz="2800" dirty="0"/>
              <a:t>. E</a:t>
            </a:r>
            <a:r>
              <a:rPr lang="tr-TR" sz="2800" dirty="0" smtClean="0"/>
              <a:t>vlilik </a:t>
            </a:r>
            <a:r>
              <a:rPr lang="tr-TR" sz="2800" dirty="0"/>
              <a:t>ve </a:t>
            </a:r>
            <a:r>
              <a:rPr lang="tr-TR" sz="2800" dirty="0" smtClean="0"/>
              <a:t>süt emzirme </a:t>
            </a:r>
            <a:r>
              <a:rPr lang="tr-TR" sz="2800" dirty="0"/>
              <a:t>yoluyla bağ kurduğumuz kimselere akraba </a:t>
            </a:r>
            <a:r>
              <a:rPr lang="tr-TR" sz="2800" dirty="0" smtClean="0"/>
              <a:t>değildir.</a:t>
            </a:r>
            <a:endParaRPr lang="tr-TR" sz="2800" dirty="0"/>
          </a:p>
        </p:txBody>
      </p:sp>
      <p:sp>
        <p:nvSpPr>
          <p:cNvPr id="18" name="Dikdörtgen 17"/>
          <p:cNvSpPr/>
          <p:nvPr/>
        </p:nvSpPr>
        <p:spPr>
          <a:xfrm>
            <a:off x="172197" y="4659907"/>
            <a:ext cx="2150006" cy="79691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A_answer"/>
          <p:cNvSpPr/>
          <p:nvPr/>
        </p:nvSpPr>
        <p:spPr>
          <a:xfrm>
            <a:off x="1325165" y="4659907"/>
            <a:ext cx="997037" cy="796911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tr-TR" sz="4400" dirty="0" smtClean="0">
                <a:latin typeface="+mj-lt"/>
              </a:rPr>
              <a:t>Y</a:t>
            </a:r>
            <a:endParaRPr lang="en-GB" sz="4400" dirty="0">
              <a:latin typeface="+mj-lt"/>
            </a:endParaRPr>
          </a:p>
        </p:txBody>
      </p:sp>
      <p:sp>
        <p:nvSpPr>
          <p:cNvPr id="20" name="C_answer"/>
          <p:cNvSpPr/>
          <p:nvPr/>
        </p:nvSpPr>
        <p:spPr>
          <a:xfrm>
            <a:off x="172196" y="4643543"/>
            <a:ext cx="980393" cy="805093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tr-TR" sz="5400" dirty="0" smtClean="0">
                <a:latin typeface="+mj-lt"/>
              </a:rPr>
              <a:t>D</a:t>
            </a:r>
            <a:endParaRPr lang="en-GB" sz="5400" dirty="0">
              <a:latin typeface="+mj-lt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188563" y="4659906"/>
            <a:ext cx="9848538" cy="7887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200" dirty="0" smtClean="0"/>
              <a:t>5. </a:t>
            </a:r>
            <a:r>
              <a:rPr lang="tr-TR" sz="3200" dirty="0"/>
              <a:t>Peygamberimiz, akrabalarına karşı çok vefalıydı</a:t>
            </a:r>
            <a:r>
              <a:rPr lang="tr-TR" dirty="0"/>
              <a:t>.</a:t>
            </a:r>
            <a:endParaRPr lang="tr-TR" sz="2400" dirty="0"/>
          </a:p>
        </p:txBody>
      </p:sp>
      <p:sp>
        <p:nvSpPr>
          <p:cNvPr id="22" name="Dikdörtgen 21"/>
          <p:cNvSpPr/>
          <p:nvPr/>
        </p:nvSpPr>
        <p:spPr>
          <a:xfrm>
            <a:off x="172197" y="3733016"/>
            <a:ext cx="2150006" cy="79691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_answer"/>
          <p:cNvSpPr/>
          <p:nvPr/>
        </p:nvSpPr>
        <p:spPr>
          <a:xfrm>
            <a:off x="1325165" y="3733016"/>
            <a:ext cx="997037" cy="796911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tr-TR" sz="4400" dirty="0" smtClean="0">
                <a:latin typeface="+mj-lt"/>
              </a:rPr>
              <a:t>Y</a:t>
            </a:r>
            <a:endParaRPr lang="en-GB" sz="4400" dirty="0">
              <a:latin typeface="+mj-lt"/>
            </a:endParaRPr>
          </a:p>
        </p:txBody>
      </p:sp>
      <p:sp>
        <p:nvSpPr>
          <p:cNvPr id="24" name="C_answer"/>
          <p:cNvSpPr/>
          <p:nvPr/>
        </p:nvSpPr>
        <p:spPr>
          <a:xfrm>
            <a:off x="172196" y="3716652"/>
            <a:ext cx="980393" cy="805093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tr-TR" sz="5400" dirty="0" smtClean="0">
                <a:latin typeface="+mj-lt"/>
              </a:rPr>
              <a:t>D</a:t>
            </a:r>
            <a:endParaRPr lang="en-GB" sz="5400" dirty="0">
              <a:latin typeface="+mj-lt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188563" y="3733015"/>
            <a:ext cx="9848538" cy="7887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4. Kibirli olma, insanları küçümseme, namazı en güzel şekilde kıl Lokman’ın (as) öğütlerinden bazılarıdır. </a:t>
            </a:r>
            <a:endParaRPr lang="tr-TR" sz="2800" dirty="0"/>
          </a:p>
        </p:txBody>
      </p:sp>
      <p:sp>
        <p:nvSpPr>
          <p:cNvPr id="26" name="Dikdörtgen 25"/>
          <p:cNvSpPr/>
          <p:nvPr/>
        </p:nvSpPr>
        <p:spPr>
          <a:xfrm>
            <a:off x="172198" y="5544828"/>
            <a:ext cx="2150006" cy="79691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_answer"/>
          <p:cNvSpPr/>
          <p:nvPr/>
        </p:nvSpPr>
        <p:spPr>
          <a:xfrm>
            <a:off x="172197" y="5603161"/>
            <a:ext cx="997037" cy="796911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tr-TR" sz="4400" dirty="0" smtClean="0">
                <a:latin typeface="+mj-lt"/>
              </a:rPr>
              <a:t>D</a:t>
            </a:r>
            <a:endParaRPr lang="en-GB" sz="4400" dirty="0">
              <a:latin typeface="+mj-lt"/>
            </a:endParaRPr>
          </a:p>
        </p:txBody>
      </p:sp>
      <p:sp>
        <p:nvSpPr>
          <p:cNvPr id="28" name="C_answer"/>
          <p:cNvSpPr/>
          <p:nvPr/>
        </p:nvSpPr>
        <p:spPr>
          <a:xfrm>
            <a:off x="1325165" y="5594979"/>
            <a:ext cx="980393" cy="805093"/>
          </a:xfrm>
          <a:custGeom>
            <a:avLst/>
            <a:gdLst>
              <a:gd name="connsiteX0" fmla="*/ 0 w 4356060"/>
              <a:gd name="connsiteY0" fmla="*/ 0 h 1440000"/>
              <a:gd name="connsiteX1" fmla="*/ 4116055 w 4356060"/>
              <a:gd name="connsiteY1" fmla="*/ 0 h 1440000"/>
              <a:gd name="connsiteX2" fmla="*/ 4356060 w 4356060"/>
              <a:gd name="connsiteY2" fmla="*/ 240005 h 1440000"/>
              <a:gd name="connsiteX3" fmla="*/ 4356060 w 4356060"/>
              <a:gd name="connsiteY3" fmla="*/ 1199995 h 1440000"/>
              <a:gd name="connsiteX4" fmla="*/ 4116055 w 4356060"/>
              <a:gd name="connsiteY4" fmla="*/ 1440000 h 1440000"/>
              <a:gd name="connsiteX5" fmla="*/ 0 w 4356060"/>
              <a:gd name="connsiteY5" fmla="*/ 1440000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6060" h="1440000">
                <a:moveTo>
                  <a:pt x="0" y="0"/>
                </a:moveTo>
                <a:lnTo>
                  <a:pt x="4116055" y="0"/>
                </a:lnTo>
                <a:cubicBezTo>
                  <a:pt x="4248606" y="0"/>
                  <a:pt x="4356060" y="107454"/>
                  <a:pt x="4356060" y="240005"/>
                </a:cubicBezTo>
                <a:lnTo>
                  <a:pt x="4356060" y="1199995"/>
                </a:lnTo>
                <a:cubicBezTo>
                  <a:pt x="4356060" y="1332546"/>
                  <a:pt x="4248606" y="1440000"/>
                  <a:pt x="4116055" y="1440000"/>
                </a:cubicBezTo>
                <a:lnTo>
                  <a:pt x="0" y="1440000"/>
                </a:lnTo>
                <a:close/>
              </a:path>
            </a:pathLst>
          </a:cu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tr-TR" sz="5400" dirty="0" smtClean="0">
                <a:latin typeface="+mj-lt"/>
              </a:rPr>
              <a:t>Y</a:t>
            </a:r>
            <a:endParaRPr lang="en-GB" sz="5400" dirty="0">
              <a:latin typeface="+mj-lt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188564" y="5586797"/>
            <a:ext cx="9848537" cy="79691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6.</a:t>
            </a:r>
            <a:r>
              <a:rPr lang="tr-TR" sz="2800" dirty="0"/>
              <a:t> </a:t>
            </a:r>
            <a:r>
              <a:rPr lang="it-IT" sz="2800" i="1" dirty="0"/>
              <a:t>“Akraba ilişkisini kesen, cennete giremez</a:t>
            </a:r>
            <a:r>
              <a:rPr lang="it-IT" sz="2800" i="1" dirty="0" smtClean="0"/>
              <a:t>.”</a:t>
            </a:r>
            <a:r>
              <a:rPr lang="tr-TR" sz="2800" i="1" dirty="0" smtClean="0"/>
              <a:t> </a:t>
            </a:r>
            <a:r>
              <a:rPr lang="tr-TR" sz="2800" dirty="0" smtClean="0"/>
              <a:t>sözü bir ayettir.</a:t>
            </a:r>
            <a:endParaRPr lang="tr-TR" sz="4000" dirty="0"/>
          </a:p>
        </p:txBody>
      </p:sp>
      <p:sp>
        <p:nvSpPr>
          <p:cNvPr id="30" name="Score Button">
            <a:hlinkClick r:id="" action="ppaction://hlinkshowjump?jump=nextslide" tooltip="Next Question!" highlightClick="1">
              <a:snd r:embed="rId4" name="click.wav"/>
            </a:hlinkClick>
          </p:cNvPr>
          <p:cNvSpPr/>
          <p:nvPr/>
        </p:nvSpPr>
        <p:spPr>
          <a:xfrm>
            <a:off x="11317101" y="6243687"/>
            <a:ext cx="720000" cy="540000"/>
          </a:xfrm>
          <a:prstGeom prst="roundRect">
            <a:avLst/>
          </a:prstGeom>
          <a:solidFill>
            <a:schemeClr val="accent1">
              <a:lumMod val="50000"/>
              <a:alpha val="50000"/>
            </a:schemeClr>
          </a:solidFill>
          <a:ln w="7620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&gt;</a:t>
            </a:r>
            <a:endParaRPr lang="en-GB" sz="44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31" name="Score Button">
            <a:hlinkClick r:id="" action="ppaction://hlinkshowjump?jump=previousslide" tooltip="Next Question!" highlightClick="1">
              <a:snd r:embed="rId4" name="click.wav"/>
            </a:hlinkClick>
          </p:cNvPr>
          <p:cNvSpPr/>
          <p:nvPr/>
        </p:nvSpPr>
        <p:spPr>
          <a:xfrm rot="10800000">
            <a:off x="10456628" y="6243687"/>
            <a:ext cx="720000" cy="540000"/>
          </a:xfrm>
          <a:prstGeom prst="roundRect">
            <a:avLst/>
          </a:prstGeom>
          <a:solidFill>
            <a:schemeClr val="accent1">
              <a:lumMod val="50000"/>
              <a:alpha val="50000"/>
            </a:schemeClr>
          </a:solidFill>
          <a:ln w="76200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&gt;</a:t>
            </a:r>
            <a:endParaRPr lang="en-GB" sz="4400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32" name="Unvan 1"/>
          <p:cNvSpPr txBox="1">
            <a:spLocks/>
          </p:cNvSpPr>
          <p:nvPr/>
        </p:nvSpPr>
        <p:spPr>
          <a:xfrm>
            <a:off x="203918" y="42051"/>
            <a:ext cx="3222886" cy="56426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u="none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dirty="0" smtClean="0"/>
              <a:t>Doğru cevabı tıklayınız</a:t>
            </a:r>
            <a:endParaRPr lang="tr-TR" dirty="0"/>
          </a:p>
        </p:txBody>
      </p:sp>
      <p:sp>
        <p:nvSpPr>
          <p:cNvPr id="3" name="Komut Düğmesi: Özel 2">
            <a:hlinkClick r:id="" action="ppaction://hlinkshowjump?jump=endshow" highlightClick="1"/>
          </p:cNvPr>
          <p:cNvSpPr/>
          <p:nvPr/>
        </p:nvSpPr>
        <p:spPr>
          <a:xfrm>
            <a:off x="9509760" y="6432470"/>
            <a:ext cx="803083" cy="351217"/>
          </a:xfrm>
          <a:prstGeom prst="actionButtonBlank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Bitir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83403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2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anlış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1.0&quot;&gt;&lt;object type=&quot;1&quot; unique_id=&quot;10001&quot;&gt;&lt;object type=&quot;8&quot; unique_id=&quot;10002&quot;&gt;&lt;/object&gt;&lt;object type=&quot;2&quot; unique_id=&quot;10003&quot;&gt;&lt;object type=&quot;3&quot; unique_id=&quot;33852&quot;&gt;&lt;property id=&quot;20148&quot; value=&quot;5&quot;/&gt;&lt;property id=&quot;20300&quot; value=&quot;Slide 1 - &amp;quot;1.3. Vefalı Bir Akraba Olarak Peygamberimiz&amp;quot;&quot;/&gt;&lt;property id=&quot;20307&quot; value=&quot;256&quot;/&gt;&lt;/object&gt;&lt;object type=&quot;3&quot; unique_id=&quot;33853&quot;&gt;&lt;property id=&quot;20148&quot; value=&quot;5&quot;/&gt;&lt;property id=&quot;20300&quot; value=&quot;Slide 2 - &amp;quot;Kimler akrabadır?&amp;quot;&quot;/&gt;&lt;property id=&quot;20307&quot; value=&quot;257&quot;/&gt;&lt;/object&gt;&lt;object type=&quot;3&quot; unique_id=&quot;33854&quot;&gt;&lt;property id=&quot;20148&quot; value=&quot;5&quot;/&gt;&lt;property id=&quot;20300&quot; value=&quot;Slide 3 - &amp;quot;Sıla-i rahim&amp;quot;&quot;/&gt;&lt;property id=&quot;20307&quot; value=&quot;258&quot;/&gt;&lt;/object&gt;&lt;object type=&quot;3&quot; unique_id=&quot;33855&quot;&gt;&lt;property id=&quot;20148&quot; value=&quot;5&quot;/&gt;&lt;property id=&quot;20300&quot; value=&quot;Slide 4&quot;/&gt;&lt;property id=&quot;20307&quot; value=&quot;260&quot;/&gt;&lt;/object&gt;&lt;object type=&quot;3&quot; unique_id=&quot;33856&quot;&gt;&lt;property id=&quot;20148&quot; value=&quot;5&quot;/&gt;&lt;property id=&quot;20300&quot; value=&quot;Slide 5&quot;/&gt;&lt;property id=&quot;20307&quot; value=&quot;259&quot;/&gt;&lt;/object&gt;&lt;object type=&quot;3&quot; unique_id=&quot;33857&quot;&gt;&lt;property id=&quot;20148&quot; value=&quot;5&quot;/&gt;&lt;property id=&quot;20300&quot; value=&quot;Slide 6 - &amp;quot;Sıla-i Rahim&amp;quot;&quot;/&gt;&lt;property id=&quot;20307&quot; value=&quot;261&quot;/&gt;&lt;/object&gt;&lt;object type=&quot;3&quot; unique_id=&quot;33858&quot;&gt;&lt;property id=&quot;20148&quot; value=&quot;5&quot;/&gt;&lt;property id=&quot;20300&quot; value=&quot;Slide 7&quot;/&gt;&lt;property id=&quot;20307&quot; value=&quot;263&quot;/&gt;&lt;/object&gt;&lt;object type=&quot;3&quot; unique_id=&quot;33859&quot;&gt;&lt;property id=&quot;20148&quot; value=&quot;5&quot;/&gt;&lt;property id=&quot;20300&quot; value=&quot;Slide 8 - &amp;quot;Peygamberimi Örnek Alıyorum&amp;quot;&quot;/&gt;&lt;property id=&quot;20307&quot; value=&quot;264&quot;/&gt;&lt;/object&gt;&lt;object type=&quot;3&quot; unique_id=&quot;34570&quot;&gt;&lt;property id=&quot;20148&quot; value=&quot;5&quot;/&gt;&lt;property id=&quot;20300&quot; value=&quot;Slide 9 - &amp;quot;Doğru-Yanlış&amp;quot;&quot;/&gt;&lt;property id=&quot;20307&quot; value=&quot;265&quot;/&gt;&lt;/object&gt;&lt;object type=&quot;3&quot; unique_id=&quot;34626&quot;&gt;&lt;property id=&quot;20148&quot; value=&quot;5&quot;/&gt;&lt;property id=&quot;20300&quot; value=&quot;Slide 10 - &amp;quot;2. BİR HADİS ÖĞRENİYORUM&amp;quot;&quot;/&gt;&lt;property id=&quot;20307&quot; value=&quot;266&quot;/&gt;&lt;/object&gt;&lt;object type=&quot;3&quot; unique_id=&quot;34627&quot;&gt;&lt;property id=&quot;20148&quot; value=&quot;5&quot;/&gt;&lt;property id=&quot;20300&quot; value=&quot;Slide 11&quot;/&gt;&lt;property id=&quot;20307&quot; value=&quot;267&quot;/&gt;&lt;/object&gt;&lt;object type=&quot;3&quot; unique_id=&quot;34628&quot;&gt;&lt;property id=&quot;20148&quot; value=&quot;5&quot;/&gt;&lt;property id=&quot;20300&quot; value=&quot;Slide 12&quot;/&gt;&lt;property id=&quot;20307&quot; value=&quot;26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485</Words>
  <Application>Microsoft Office PowerPoint</Application>
  <PresentationFormat>Geniş ekran</PresentationFormat>
  <Paragraphs>82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Wingdings</vt:lpstr>
      <vt:lpstr>Office Teması</vt:lpstr>
      <vt:lpstr>1.3. Vefalı Bir Akraba Olarak Peygamberimiz</vt:lpstr>
      <vt:lpstr>Kimler akrabadır?</vt:lpstr>
      <vt:lpstr>Sıla-i rahim</vt:lpstr>
      <vt:lpstr>PowerPoint Sunusu</vt:lpstr>
      <vt:lpstr>PowerPoint Sunusu</vt:lpstr>
      <vt:lpstr>Sıla-i Rahim</vt:lpstr>
      <vt:lpstr>PowerPoint Sunusu</vt:lpstr>
      <vt:lpstr>Peygamberimi Örnek Alıyorum</vt:lpstr>
      <vt:lpstr>Doğru-Yanlış</vt:lpstr>
      <vt:lpstr>2. BİR HADİS ÖĞRENİYORUM</vt:lpstr>
      <vt:lpstr>PowerPoint Sunusu</vt:lpstr>
      <vt:lpstr>PowerPoint Sunusu</vt:lpstr>
    </vt:vector>
  </TitlesOfParts>
  <Company>NouS/TncTR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1.3. Vefalı Bir Akraba Olarak Peygamberimiz</dc:title>
  <dc:creator>Windows Kullanıcısı</dc:creator>
  <cp:lastModifiedBy>Windows Kullanıcısı</cp:lastModifiedBy>
  <cp:revision>10</cp:revision>
  <dcterms:created xsi:type="dcterms:W3CDTF">2019-02-14T19:14:08Z</dcterms:created>
  <dcterms:modified xsi:type="dcterms:W3CDTF">2019-02-21T20:40:24Z</dcterms:modified>
</cp:coreProperties>
</file>