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80" r:id="rId3"/>
    <p:sldId id="281" r:id="rId4"/>
    <p:sldId id="282" r:id="rId5"/>
    <p:sldId id="283" r:id="rId6"/>
    <p:sldId id="284" r:id="rId7"/>
    <p:sldId id="285" r:id="rId8"/>
    <p:sldId id="287" r:id="rId9"/>
    <p:sldId id="286" r:id="rId10"/>
    <p:sldId id="263" r:id="rId11"/>
    <p:sldId id="288" r:id="rId12"/>
    <p:sldId id="289" r:id="rId13"/>
    <p:sldId id="290" r:id="rId14"/>
    <p:sldId id="292" r:id="rId15"/>
    <p:sldId id="293" r:id="rId16"/>
    <p:sldId id="291" r:id="rId17"/>
    <p:sldId id="294" r:id="rId18"/>
    <p:sldId id="295" r:id="rId19"/>
    <p:sldId id="296" r:id="rId20"/>
    <p:sldId id="297" r:id="rId21"/>
    <p:sldId id="276" r:id="rId22"/>
    <p:sldId id="259"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1" d="100"/>
          <a:sy n="61" d="100"/>
        </p:scale>
        <p:origin x="-67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8FC9-F8CF-4D99-BB44-DBC6DFCC3E86}" type="datetimeFigureOut">
              <a:rPr lang="tr-TR" smtClean="0"/>
              <a:pPr/>
              <a:t>11.07.2015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E1DF6-6510-4A0E-A716-8DF44C2380F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dk1"/>
          </a:lnRef>
          <a:fillRef idx="2">
            <a:schemeClr val="dk1"/>
          </a:fillRef>
          <a:effectRef idx="1">
            <a:schemeClr val="dk1"/>
          </a:effectRef>
          <a:fontRef idx="minor">
            <a:schemeClr val="dk1"/>
          </a:fontRef>
        </p:style>
        <p:txBody>
          <a:bodyPr>
            <a:normAutofit fontScale="90000"/>
          </a:bodyPr>
          <a:lstStyle/>
          <a:p>
            <a:pPr algn="l"/>
            <a:r>
              <a:rPr lang="tr-TR" sz="3200" dirty="0" err="1" smtClean="0"/>
              <a:t>Kur’ân</a:t>
            </a:r>
            <a:r>
              <a:rPr lang="tr-TR" sz="3200" dirty="0" smtClean="0"/>
              <a:t>-ı </a:t>
            </a:r>
            <a:r>
              <a:rPr lang="tr-TR" sz="3200" dirty="0" err="1" smtClean="0"/>
              <a:t>kerîmin</a:t>
            </a:r>
            <a:r>
              <a:rPr lang="tr-TR" sz="3200" dirty="0" smtClean="0"/>
              <a:t> nasıl okunacağını bildiren ilim. Kıraat ilmi, </a:t>
            </a:r>
            <a:r>
              <a:rPr lang="tr-TR" sz="3200" dirty="0" err="1" smtClean="0"/>
              <a:t>Kur’ân</a:t>
            </a:r>
            <a:r>
              <a:rPr lang="tr-TR" sz="3200" dirty="0" smtClean="0"/>
              <a:t>-ı </a:t>
            </a:r>
            <a:r>
              <a:rPr lang="tr-TR" sz="3200" dirty="0" err="1" smtClean="0"/>
              <a:t>kerîmin</a:t>
            </a:r>
            <a:r>
              <a:rPr lang="tr-TR" sz="3200" dirty="0" smtClean="0"/>
              <a:t> yazıldığı gibi okunmasından ve tevatür </a:t>
            </a:r>
            <a:r>
              <a:rPr lang="tr-TR" sz="3200" dirty="0" err="1" smtClean="0"/>
              <a:t>yâni</a:t>
            </a:r>
            <a:r>
              <a:rPr lang="tr-TR" sz="3200" dirty="0" smtClean="0"/>
              <a:t> sağlam ve güvenilir haber hâlinde çeşitli okunuş şekillerinden bahseder. </a:t>
            </a:r>
            <a:endParaRPr lang="tr-TR" sz="3200" dirty="0"/>
          </a:p>
        </p:txBody>
      </p:sp>
      <p:sp>
        <p:nvSpPr>
          <p:cNvPr id="3" name="1 Başlık"/>
          <p:cNvSpPr txBox="1">
            <a:spLocks/>
          </p:cNvSpPr>
          <p:nvPr/>
        </p:nvSpPr>
        <p:spPr>
          <a:xfrm>
            <a:off x="2786050" y="357166"/>
            <a:ext cx="4500594" cy="928694"/>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chemeClr val="dk1"/>
                </a:solidFill>
                <a:effectLst/>
                <a:uLnTx/>
                <a:uFillTx/>
                <a:latin typeface="+mn-lt"/>
                <a:ea typeface="+mn-ea"/>
                <a:cs typeface="+mn-cs"/>
              </a:rPr>
              <a:t>KIRAAT İLMİ</a:t>
            </a:r>
            <a:endParaRPr kumimoji="0" lang="tr-TR" sz="4400" b="1" i="0" u="none" strike="noStrike" kern="1200" cap="none" spc="0" normalizeH="0" baseline="0" noProof="0" dirty="0">
              <a:ln>
                <a:noFill/>
              </a:ln>
              <a:solidFill>
                <a:schemeClr val="dk1"/>
              </a:solidFill>
              <a:effectLst/>
              <a:uLnTx/>
              <a:uFillTx/>
              <a:latin typeface="+mn-lt"/>
              <a:ea typeface="+mn-ea"/>
              <a:cs typeface="+mn-cs"/>
            </a:endParaRPr>
          </a:p>
        </p:txBody>
      </p:sp>
      <p:pic>
        <p:nvPicPr>
          <p:cNvPr id="29698" name="Picture 2" descr="KIRAAT İLMİ ile ilgili görsel sonucu"/>
          <p:cNvPicPr>
            <a:picLocks noChangeAspect="1" noChangeArrowheads="1"/>
          </p:cNvPicPr>
          <p:nvPr/>
        </p:nvPicPr>
        <p:blipFill>
          <a:blip r:embed="rId2"/>
          <a:srcRect/>
          <a:stretch>
            <a:fillRect/>
          </a:stretch>
        </p:blipFill>
        <p:spPr bwMode="auto">
          <a:xfrm>
            <a:off x="3500430" y="1500174"/>
            <a:ext cx="3571900" cy="229622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071670" y="428604"/>
            <a:ext cx="6357950" cy="857256"/>
          </a:xfrm>
        </p:spPr>
        <p:style>
          <a:lnRef idx="1">
            <a:schemeClr val="accent6"/>
          </a:lnRef>
          <a:fillRef idx="2">
            <a:schemeClr val="accent6"/>
          </a:fillRef>
          <a:effectRef idx="1">
            <a:schemeClr val="accent6"/>
          </a:effectRef>
          <a:fontRef idx="minor">
            <a:schemeClr val="dk1"/>
          </a:fontRef>
        </p:style>
        <p:txBody>
          <a:bodyPr/>
          <a:lstStyle/>
          <a:p>
            <a:r>
              <a:rPr lang="tr-TR" dirty="0" smtClean="0"/>
              <a:t>KIRAAT İMAMLARI</a:t>
            </a:r>
            <a:endParaRPr lang="tr-TR" dirty="0"/>
          </a:p>
        </p:txBody>
      </p:sp>
      <p:sp>
        <p:nvSpPr>
          <p:cNvPr id="3" name="2 Alt Başlık"/>
          <p:cNvSpPr>
            <a:spLocks noGrp="1"/>
          </p:cNvSpPr>
          <p:nvPr>
            <p:ph type="subTitle" idx="1"/>
          </p:nvPr>
        </p:nvSpPr>
        <p:spPr>
          <a:xfrm>
            <a:off x="857224" y="3571876"/>
            <a:ext cx="8286776" cy="3286124"/>
          </a:xfrm>
        </p:spPr>
        <p:style>
          <a:lnRef idx="1">
            <a:schemeClr val="accent5"/>
          </a:lnRef>
          <a:fillRef idx="2">
            <a:schemeClr val="accent5"/>
          </a:fillRef>
          <a:effectRef idx="1">
            <a:schemeClr val="accent5"/>
          </a:effectRef>
          <a:fontRef idx="minor">
            <a:schemeClr val="dk1"/>
          </a:fontRef>
        </p:style>
        <p:txBody>
          <a:bodyPr>
            <a:noAutofit/>
          </a:bodyPr>
          <a:lstStyle/>
          <a:p>
            <a:pPr algn="l"/>
            <a:r>
              <a:rPr lang="tr-TR" dirty="0" smtClean="0">
                <a:solidFill>
                  <a:schemeClr val="tx1"/>
                </a:solidFill>
              </a:rPr>
              <a:t>1- İmam </a:t>
            </a:r>
            <a:r>
              <a:rPr lang="tr-TR" dirty="0" err="1" smtClean="0">
                <a:solidFill>
                  <a:schemeClr val="tx1"/>
                </a:solidFill>
              </a:rPr>
              <a:t>Nafi</a:t>
            </a:r>
            <a:r>
              <a:rPr lang="tr-TR" dirty="0" smtClean="0">
                <a:solidFill>
                  <a:schemeClr val="tx1"/>
                </a:solidFill>
              </a:rPr>
              <a:t>’: Adı </a:t>
            </a:r>
            <a:r>
              <a:rPr lang="tr-TR" dirty="0" err="1" smtClean="0">
                <a:solidFill>
                  <a:schemeClr val="tx1"/>
                </a:solidFill>
              </a:rPr>
              <a:t>Nâfi</a:t>
            </a:r>
            <a:r>
              <a:rPr lang="tr-TR" dirty="0" smtClean="0">
                <a:solidFill>
                  <a:schemeClr val="tx1"/>
                </a:solidFill>
              </a:rPr>
              <a:t>’ bin </a:t>
            </a:r>
            <a:r>
              <a:rPr lang="tr-TR" dirty="0" err="1" smtClean="0">
                <a:solidFill>
                  <a:schemeClr val="tx1"/>
                </a:solidFill>
              </a:rPr>
              <a:t>Abdurrahmân</a:t>
            </a:r>
            <a:r>
              <a:rPr lang="tr-TR" dirty="0" smtClean="0">
                <a:solidFill>
                  <a:schemeClr val="tx1"/>
                </a:solidFill>
              </a:rPr>
              <a:t>, künyesi </a:t>
            </a:r>
            <a:r>
              <a:rPr lang="tr-TR" dirty="0" err="1" smtClean="0">
                <a:solidFill>
                  <a:schemeClr val="tx1"/>
                </a:solidFill>
              </a:rPr>
              <a:t>Ebû</a:t>
            </a:r>
            <a:r>
              <a:rPr lang="tr-TR" dirty="0" smtClean="0">
                <a:solidFill>
                  <a:schemeClr val="tx1"/>
                </a:solidFill>
              </a:rPr>
              <a:t> </a:t>
            </a:r>
            <a:r>
              <a:rPr lang="tr-TR" dirty="0" err="1" smtClean="0">
                <a:solidFill>
                  <a:schemeClr val="tx1"/>
                </a:solidFill>
              </a:rPr>
              <a:t>Ruveym</a:t>
            </a:r>
            <a:r>
              <a:rPr lang="tr-TR" dirty="0" smtClean="0">
                <a:solidFill>
                  <a:schemeClr val="tx1"/>
                </a:solidFill>
              </a:rPr>
              <a:t> veya </a:t>
            </a:r>
            <a:r>
              <a:rPr lang="tr-TR" dirty="0" err="1" smtClean="0">
                <a:solidFill>
                  <a:schemeClr val="tx1"/>
                </a:solidFill>
              </a:rPr>
              <a:t>Ebü’l</a:t>
            </a:r>
            <a:r>
              <a:rPr lang="tr-TR" dirty="0" smtClean="0">
                <a:solidFill>
                  <a:schemeClr val="tx1"/>
                </a:solidFill>
              </a:rPr>
              <a:t>-</a:t>
            </a:r>
            <a:r>
              <a:rPr lang="tr-TR" dirty="0" err="1" smtClean="0">
                <a:solidFill>
                  <a:schemeClr val="tx1"/>
                </a:solidFill>
              </a:rPr>
              <a:t>Hasen</a:t>
            </a:r>
            <a:r>
              <a:rPr lang="tr-TR" dirty="0" smtClean="0">
                <a:solidFill>
                  <a:schemeClr val="tx1"/>
                </a:solidFill>
              </a:rPr>
              <a:t> veyahut </a:t>
            </a:r>
            <a:r>
              <a:rPr lang="tr-TR" dirty="0" err="1" smtClean="0">
                <a:solidFill>
                  <a:schemeClr val="tx1"/>
                </a:solidFill>
              </a:rPr>
              <a:t>Ebû</a:t>
            </a:r>
            <a:r>
              <a:rPr lang="tr-TR" dirty="0" smtClean="0">
                <a:solidFill>
                  <a:schemeClr val="tx1"/>
                </a:solidFill>
              </a:rPr>
              <a:t> </a:t>
            </a:r>
            <a:r>
              <a:rPr lang="tr-TR" dirty="0" err="1" smtClean="0">
                <a:solidFill>
                  <a:schemeClr val="tx1"/>
                </a:solidFill>
              </a:rPr>
              <a:t>Abdurrahmân</a:t>
            </a:r>
            <a:r>
              <a:rPr lang="tr-TR" dirty="0" smtClean="0">
                <a:solidFill>
                  <a:schemeClr val="tx1"/>
                </a:solidFill>
              </a:rPr>
              <a:t> el-</a:t>
            </a:r>
            <a:r>
              <a:rPr lang="tr-TR" dirty="0" err="1" smtClean="0">
                <a:solidFill>
                  <a:schemeClr val="tx1"/>
                </a:solidFill>
              </a:rPr>
              <a:t>Leysî</a:t>
            </a:r>
            <a:r>
              <a:rPr lang="tr-TR" dirty="0" smtClean="0">
                <a:solidFill>
                  <a:schemeClr val="tx1"/>
                </a:solidFill>
              </a:rPr>
              <a:t>. Aslen </a:t>
            </a:r>
            <a:r>
              <a:rPr lang="tr-TR" dirty="0" err="1" smtClean="0">
                <a:solidFill>
                  <a:schemeClr val="tx1"/>
                </a:solidFill>
              </a:rPr>
              <a:t>İsfehanlı</a:t>
            </a:r>
            <a:r>
              <a:rPr lang="tr-TR" dirty="0" smtClean="0">
                <a:solidFill>
                  <a:schemeClr val="tx1"/>
                </a:solidFill>
              </a:rPr>
              <a:t> olup </a:t>
            </a:r>
            <a:r>
              <a:rPr lang="tr-TR" dirty="0" err="1" smtClean="0">
                <a:solidFill>
                  <a:schemeClr val="tx1"/>
                </a:solidFill>
              </a:rPr>
              <a:t>Medîne</a:t>
            </a:r>
            <a:r>
              <a:rPr lang="tr-TR" dirty="0" smtClean="0">
                <a:solidFill>
                  <a:schemeClr val="tx1"/>
                </a:solidFill>
              </a:rPr>
              <a:t>-i </a:t>
            </a:r>
            <a:r>
              <a:rPr lang="tr-TR" dirty="0" err="1" smtClean="0">
                <a:solidFill>
                  <a:schemeClr val="tx1"/>
                </a:solidFill>
              </a:rPr>
              <a:t>Münevvere’de</a:t>
            </a:r>
            <a:r>
              <a:rPr lang="tr-TR" dirty="0" smtClean="0">
                <a:solidFill>
                  <a:schemeClr val="tx1"/>
                </a:solidFill>
              </a:rPr>
              <a:t> vefat etti. Kıraatteki sıraya göre on </a:t>
            </a:r>
            <a:r>
              <a:rPr lang="tr-TR" dirty="0" err="1" smtClean="0">
                <a:solidFill>
                  <a:schemeClr val="tx1"/>
                </a:solidFill>
              </a:rPr>
              <a:t>imâmın</a:t>
            </a:r>
            <a:r>
              <a:rPr lang="tr-TR" dirty="0" smtClean="0">
                <a:solidFill>
                  <a:schemeClr val="tx1"/>
                </a:solidFill>
              </a:rPr>
              <a:t> birincisi ve Medine’nin imamı.</a:t>
            </a:r>
            <a:endParaRPr lang="tr-TR" dirty="0">
              <a:solidFill>
                <a:schemeClr val="tx1"/>
              </a:solidFill>
            </a:endParaRPr>
          </a:p>
        </p:txBody>
      </p:sp>
      <p:pic>
        <p:nvPicPr>
          <p:cNvPr id="13314" name="Picture 2" descr="KURAN kıraat ile ilgili görsel sonucu"/>
          <p:cNvPicPr>
            <a:picLocks noChangeAspect="1" noChangeArrowheads="1"/>
          </p:cNvPicPr>
          <p:nvPr/>
        </p:nvPicPr>
        <p:blipFill>
          <a:blip r:embed="rId2"/>
          <a:srcRect/>
          <a:stretch>
            <a:fillRect/>
          </a:stretch>
        </p:blipFill>
        <p:spPr bwMode="auto">
          <a:xfrm>
            <a:off x="3786182" y="1428736"/>
            <a:ext cx="1333500" cy="177165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l"/>
            <a:r>
              <a:rPr lang="tr-TR" sz="3200" dirty="0" smtClean="0"/>
              <a:t>2- İmam Abdullah bin Kesir: Künyesi </a:t>
            </a:r>
            <a:r>
              <a:rPr lang="tr-TR" sz="3200" dirty="0" err="1" smtClean="0"/>
              <a:t>Ebû</a:t>
            </a:r>
            <a:r>
              <a:rPr lang="tr-TR" sz="3200" dirty="0" smtClean="0"/>
              <a:t> </a:t>
            </a:r>
            <a:r>
              <a:rPr lang="tr-TR" sz="3200" dirty="0" err="1" smtClean="0"/>
              <a:t>Sa’îd</a:t>
            </a:r>
            <a:r>
              <a:rPr lang="tr-TR" sz="3200" dirty="0" smtClean="0"/>
              <a:t>, </a:t>
            </a:r>
            <a:r>
              <a:rPr lang="tr-TR" sz="3200" dirty="0" err="1" smtClean="0"/>
              <a:t>Ebû</a:t>
            </a:r>
            <a:r>
              <a:rPr lang="tr-TR" sz="3200" dirty="0" smtClean="0"/>
              <a:t> Muhammed veya </a:t>
            </a:r>
            <a:r>
              <a:rPr lang="tr-TR" sz="3200" dirty="0" err="1" smtClean="0"/>
              <a:t>Ebû</a:t>
            </a:r>
            <a:r>
              <a:rPr lang="tr-TR" sz="3200" dirty="0" smtClean="0"/>
              <a:t> </a:t>
            </a:r>
            <a:r>
              <a:rPr lang="tr-TR" sz="3200" dirty="0" err="1" smtClean="0"/>
              <a:t>Bekr</a:t>
            </a:r>
            <a:r>
              <a:rPr lang="tr-TR" sz="3200" dirty="0" smtClean="0"/>
              <a:t>. Mekke’de doğan imam, tabiindendi. </a:t>
            </a:r>
            <a:r>
              <a:rPr lang="tr-TR" sz="3200" dirty="0" err="1" smtClean="0"/>
              <a:t>İbn</a:t>
            </a:r>
            <a:r>
              <a:rPr lang="tr-TR" sz="3200" dirty="0" smtClean="0"/>
              <a:t>-i Kesir, kıraati; Abdullah bin es-</a:t>
            </a:r>
            <a:r>
              <a:rPr lang="tr-TR" sz="3200" dirty="0" err="1" smtClean="0"/>
              <a:t>Sâib</a:t>
            </a:r>
            <a:r>
              <a:rPr lang="tr-TR" sz="3200" dirty="0" smtClean="0"/>
              <a:t>, </a:t>
            </a:r>
            <a:r>
              <a:rPr lang="tr-TR" sz="3200" dirty="0" err="1" smtClean="0"/>
              <a:t>Übey</a:t>
            </a:r>
            <a:r>
              <a:rPr lang="tr-TR" sz="3200" dirty="0" smtClean="0"/>
              <a:t> bin </a:t>
            </a:r>
            <a:r>
              <a:rPr lang="tr-TR" sz="3200" dirty="0" err="1" smtClean="0"/>
              <a:t>Ka’b</a:t>
            </a:r>
            <a:r>
              <a:rPr lang="tr-TR" sz="3200" dirty="0" smtClean="0"/>
              <a:t> ve Ömer bin </a:t>
            </a:r>
            <a:r>
              <a:rPr lang="tr-TR" sz="3200" dirty="0" err="1" smtClean="0"/>
              <a:t>Hattâb’dan</a:t>
            </a:r>
            <a:r>
              <a:rPr lang="tr-TR" sz="3200" dirty="0" smtClean="0"/>
              <a:t> okudu</a:t>
            </a:r>
            <a:endParaRPr lang="tr-TR" sz="3200" dirty="0"/>
          </a:p>
        </p:txBody>
      </p:sp>
      <p:pic>
        <p:nvPicPr>
          <p:cNvPr id="12290" name="Picture 2" descr="KURAN kıraat ile ilgili görsel sonucu"/>
          <p:cNvPicPr>
            <a:picLocks noChangeAspect="1" noChangeArrowheads="1"/>
          </p:cNvPicPr>
          <p:nvPr/>
        </p:nvPicPr>
        <p:blipFill>
          <a:blip r:embed="rId2"/>
          <a:srcRect/>
          <a:stretch>
            <a:fillRect/>
          </a:stretch>
        </p:blipFill>
        <p:spPr bwMode="auto">
          <a:xfrm>
            <a:off x="3428991" y="500042"/>
            <a:ext cx="2505661" cy="35719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l"/>
            <a:r>
              <a:rPr lang="tr-TR" sz="3200" dirty="0" smtClean="0"/>
              <a:t>3- İmam Ebu </a:t>
            </a:r>
            <a:r>
              <a:rPr lang="tr-TR" sz="3200" dirty="0" err="1" smtClean="0"/>
              <a:t>Amr</a:t>
            </a:r>
            <a:r>
              <a:rPr lang="tr-TR" sz="3200" dirty="0" smtClean="0"/>
              <a:t>: İsmi, Ebu </a:t>
            </a:r>
            <a:r>
              <a:rPr lang="tr-TR" sz="3200" dirty="0" err="1" smtClean="0"/>
              <a:t>Amr</a:t>
            </a:r>
            <a:r>
              <a:rPr lang="tr-TR" sz="3200" dirty="0" smtClean="0"/>
              <a:t> bin Ala. Aslen </a:t>
            </a:r>
            <a:r>
              <a:rPr lang="tr-TR" sz="3200" dirty="0" err="1" smtClean="0"/>
              <a:t>Kâzerûnlu</a:t>
            </a:r>
            <a:r>
              <a:rPr lang="tr-TR" sz="3200" dirty="0" smtClean="0"/>
              <a:t>. Basra, </a:t>
            </a:r>
            <a:r>
              <a:rPr lang="tr-TR" sz="3200" dirty="0" err="1" smtClean="0"/>
              <a:t>Kûfe</a:t>
            </a:r>
            <a:r>
              <a:rPr lang="tr-TR" sz="3200" dirty="0" smtClean="0"/>
              <a:t>, Mekke ve Medine’de kıraati öğrendi. Basralıların kıraat imamıdır</a:t>
            </a:r>
            <a:br>
              <a:rPr lang="tr-TR" sz="3200" dirty="0" smtClean="0"/>
            </a:br>
            <a:endParaRPr lang="tr-TR" sz="3200" dirty="0"/>
          </a:p>
        </p:txBody>
      </p:sp>
      <p:pic>
        <p:nvPicPr>
          <p:cNvPr id="11266" name="Picture 2" descr="KURAN kıraat ile ilgili görsel sonucu"/>
          <p:cNvPicPr>
            <a:picLocks noChangeAspect="1" noChangeArrowheads="1"/>
          </p:cNvPicPr>
          <p:nvPr/>
        </p:nvPicPr>
        <p:blipFill>
          <a:blip r:embed="rId2"/>
          <a:srcRect/>
          <a:stretch>
            <a:fillRect/>
          </a:stretch>
        </p:blipFill>
        <p:spPr bwMode="auto">
          <a:xfrm>
            <a:off x="2786050" y="1214422"/>
            <a:ext cx="3619522" cy="271464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3929066"/>
            <a:ext cx="7929618" cy="2255843"/>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r>
              <a:rPr lang="tr-TR" sz="3200" b="1" dirty="0" smtClean="0"/>
              <a:t>4- İmam </a:t>
            </a:r>
            <a:r>
              <a:rPr lang="tr-TR" sz="3200" b="1" dirty="0" err="1" smtClean="0"/>
              <a:t>İbn</a:t>
            </a:r>
            <a:r>
              <a:rPr lang="tr-TR" sz="3200" b="1" dirty="0" smtClean="0"/>
              <a:t>-i Amir</a:t>
            </a:r>
            <a:r>
              <a:rPr lang="tr-TR" sz="3200" dirty="0" smtClean="0"/>
              <a:t>: İsmi Abdullah bin </a:t>
            </a:r>
            <a:r>
              <a:rPr lang="tr-TR" sz="3200" dirty="0" err="1" smtClean="0"/>
              <a:t>Âmiry</a:t>
            </a:r>
            <a:r>
              <a:rPr lang="tr-TR" sz="3200" dirty="0" smtClean="0"/>
              <a:t> künyesi </a:t>
            </a:r>
            <a:r>
              <a:rPr lang="tr-TR" sz="3200" dirty="0" err="1" smtClean="0"/>
              <a:t>Ebû</a:t>
            </a:r>
            <a:r>
              <a:rPr lang="tr-TR" sz="3200" dirty="0" smtClean="0"/>
              <a:t> </a:t>
            </a:r>
            <a:r>
              <a:rPr lang="tr-TR" sz="3200" dirty="0" err="1" smtClean="0"/>
              <a:t>İmrân</a:t>
            </a:r>
            <a:r>
              <a:rPr lang="tr-TR" sz="3200" dirty="0" smtClean="0"/>
              <a:t> olup, </a:t>
            </a:r>
            <a:r>
              <a:rPr lang="tr-TR" sz="3200" dirty="0" err="1" smtClean="0"/>
              <a:t>tâbiînden</a:t>
            </a:r>
            <a:r>
              <a:rPr lang="tr-TR" sz="3200" dirty="0" smtClean="0"/>
              <a:t>. </a:t>
            </a:r>
            <a:r>
              <a:rPr lang="tr-TR" sz="3200" dirty="0" err="1" smtClean="0"/>
              <a:t>Ravileri</a:t>
            </a:r>
            <a:r>
              <a:rPr lang="tr-TR" sz="3200" dirty="0" smtClean="0"/>
              <a:t>, </a:t>
            </a:r>
            <a:r>
              <a:rPr lang="tr-TR" sz="3200" dirty="0" err="1" smtClean="0"/>
              <a:t>Hisâm</a:t>
            </a:r>
            <a:r>
              <a:rPr lang="tr-TR" sz="3200" dirty="0" smtClean="0"/>
              <a:t> bin </a:t>
            </a:r>
            <a:r>
              <a:rPr lang="tr-TR" sz="3200" dirty="0" err="1" smtClean="0"/>
              <a:t>Ammar</a:t>
            </a:r>
            <a:r>
              <a:rPr lang="tr-TR" sz="3200" dirty="0" smtClean="0"/>
              <a:t> ve </a:t>
            </a:r>
            <a:r>
              <a:rPr lang="tr-TR" sz="3200" dirty="0" err="1" smtClean="0"/>
              <a:t>İbn</a:t>
            </a:r>
            <a:r>
              <a:rPr lang="tr-TR" sz="3200" dirty="0" smtClean="0"/>
              <a:t>-i </a:t>
            </a:r>
            <a:r>
              <a:rPr lang="tr-TR" sz="3200" dirty="0" err="1" smtClean="0"/>
              <a:t>Zekvan’dır</a:t>
            </a:r>
            <a:r>
              <a:rPr lang="tr-TR" sz="3200" dirty="0" smtClean="0"/>
              <a:t>. </a:t>
            </a:r>
            <a:r>
              <a:rPr lang="tr-TR" sz="3200" dirty="0" err="1" smtClean="0"/>
              <a:t>Hişâm</a:t>
            </a:r>
            <a:r>
              <a:rPr lang="tr-TR" sz="3200" dirty="0" smtClean="0"/>
              <a:t> Şamlıların hatibi, </a:t>
            </a:r>
            <a:r>
              <a:rPr lang="tr-TR" sz="3200" dirty="0" err="1" smtClean="0"/>
              <a:t>müftisi</a:t>
            </a:r>
            <a:r>
              <a:rPr lang="tr-TR" sz="3200" dirty="0" smtClean="0"/>
              <a:t> ve kıraat imamı idi.</a:t>
            </a:r>
            <a:r>
              <a:rPr lang="tr-TR" sz="3200" b="1" dirty="0" smtClean="0"/>
              <a:t/>
            </a:r>
            <a:br>
              <a:rPr lang="tr-TR" sz="3200" b="1" dirty="0" smtClean="0"/>
            </a:br>
            <a:endParaRPr lang="tr-TR" sz="3200" dirty="0"/>
          </a:p>
        </p:txBody>
      </p:sp>
      <p:sp>
        <p:nvSpPr>
          <p:cNvPr id="10242" name="AutoShape 2" descr="KURAN kıraat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44" name="Picture 4" descr="KURAN kıraat ile ilgili görsel sonucu"/>
          <p:cNvPicPr>
            <a:picLocks noChangeAspect="1" noChangeArrowheads="1"/>
          </p:cNvPicPr>
          <p:nvPr/>
        </p:nvPicPr>
        <p:blipFill>
          <a:blip r:embed="rId2"/>
          <a:srcRect/>
          <a:stretch>
            <a:fillRect/>
          </a:stretch>
        </p:blipFill>
        <p:spPr bwMode="auto">
          <a:xfrm>
            <a:off x="3357554" y="928670"/>
            <a:ext cx="2857517" cy="285752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dk1"/>
          </a:lnRef>
          <a:fillRef idx="2">
            <a:schemeClr val="dk1"/>
          </a:fillRef>
          <a:effectRef idx="1">
            <a:schemeClr val="dk1"/>
          </a:effectRef>
          <a:fontRef idx="minor">
            <a:schemeClr val="dk1"/>
          </a:fontRef>
        </p:style>
        <p:txBody>
          <a:bodyPr>
            <a:normAutofit fontScale="90000"/>
          </a:bodyPr>
          <a:lstStyle/>
          <a:p>
            <a:pPr algn="l"/>
            <a:r>
              <a:rPr lang="tr-TR" sz="3200" dirty="0" smtClean="0"/>
              <a:t>5- İmam Asım: İsmi, Asım bin </a:t>
            </a:r>
            <a:r>
              <a:rPr lang="tr-TR" sz="3200" dirty="0" err="1" smtClean="0"/>
              <a:t>Ebi’n</a:t>
            </a:r>
            <a:r>
              <a:rPr lang="tr-TR" sz="3200" dirty="0" smtClean="0"/>
              <a:t>-</a:t>
            </a:r>
            <a:r>
              <a:rPr lang="tr-TR" sz="3200" dirty="0" err="1" smtClean="0"/>
              <a:t>Necud</a:t>
            </a:r>
            <a:r>
              <a:rPr lang="tr-TR" sz="3200" dirty="0" smtClean="0"/>
              <a:t> olup, künyesi Ebu </a:t>
            </a:r>
            <a:r>
              <a:rPr lang="tr-TR" sz="3200" dirty="0" err="1" smtClean="0"/>
              <a:t>Bekr</a:t>
            </a:r>
            <a:r>
              <a:rPr lang="tr-TR" sz="3200" dirty="0" smtClean="0"/>
              <a:t>. </a:t>
            </a:r>
            <a:r>
              <a:rPr lang="tr-TR" sz="3200" dirty="0" err="1" smtClean="0"/>
              <a:t>Kûfe’de</a:t>
            </a:r>
            <a:r>
              <a:rPr lang="tr-TR" sz="3200" dirty="0" smtClean="0"/>
              <a:t> vefat eden imam, tabiinden. </a:t>
            </a:r>
            <a:r>
              <a:rPr lang="tr-TR" sz="3200" dirty="0" err="1" smtClean="0"/>
              <a:t>Kûfe’de</a:t>
            </a:r>
            <a:r>
              <a:rPr lang="tr-TR" sz="3200" dirty="0" smtClean="0"/>
              <a:t>, </a:t>
            </a:r>
            <a:r>
              <a:rPr lang="tr-TR" sz="3200" dirty="0" err="1" smtClean="0"/>
              <a:t>Abdurrahman</a:t>
            </a:r>
            <a:r>
              <a:rPr lang="tr-TR" sz="3200" dirty="0" smtClean="0"/>
              <a:t> es-</a:t>
            </a:r>
            <a:r>
              <a:rPr lang="tr-TR" sz="3200" dirty="0" err="1" smtClean="0"/>
              <a:t>Sülemî’den</a:t>
            </a:r>
            <a:r>
              <a:rPr lang="tr-TR" sz="3200" dirty="0" smtClean="0"/>
              <a:t> sonra kıraatte reislik kendisine intikal etti. </a:t>
            </a:r>
            <a:endParaRPr lang="tr-TR" sz="3200" dirty="0"/>
          </a:p>
        </p:txBody>
      </p:sp>
      <p:pic>
        <p:nvPicPr>
          <p:cNvPr id="9218" name="Picture 2" descr="KURAN kıraat ile ilgili görsel sonucu"/>
          <p:cNvPicPr>
            <a:picLocks noChangeAspect="1" noChangeArrowheads="1"/>
          </p:cNvPicPr>
          <p:nvPr/>
        </p:nvPicPr>
        <p:blipFill>
          <a:blip r:embed="rId2"/>
          <a:srcRect/>
          <a:stretch>
            <a:fillRect/>
          </a:stretch>
        </p:blipFill>
        <p:spPr bwMode="auto">
          <a:xfrm>
            <a:off x="155575" y="-350838"/>
            <a:ext cx="733425" cy="733426"/>
          </a:xfrm>
          <a:prstGeom prst="rect">
            <a:avLst/>
          </a:prstGeom>
          <a:noFill/>
        </p:spPr>
      </p:pic>
      <p:pic>
        <p:nvPicPr>
          <p:cNvPr id="9220" name="Picture 4" descr="KURAN kıraat ile ilgili görsel sonucu"/>
          <p:cNvPicPr>
            <a:picLocks noChangeAspect="1" noChangeArrowheads="1"/>
          </p:cNvPicPr>
          <p:nvPr/>
        </p:nvPicPr>
        <p:blipFill>
          <a:blip r:embed="rId3"/>
          <a:srcRect/>
          <a:stretch>
            <a:fillRect/>
          </a:stretch>
        </p:blipFill>
        <p:spPr bwMode="auto">
          <a:xfrm>
            <a:off x="3286115" y="714356"/>
            <a:ext cx="2770651" cy="342902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dk1"/>
          </a:lnRef>
          <a:fillRef idx="2">
            <a:schemeClr val="dk1"/>
          </a:fillRef>
          <a:effectRef idx="1">
            <a:schemeClr val="dk1"/>
          </a:effectRef>
          <a:fontRef idx="minor">
            <a:schemeClr val="dk1"/>
          </a:fontRef>
        </p:style>
        <p:txBody>
          <a:bodyPr>
            <a:normAutofit fontScale="90000"/>
          </a:bodyPr>
          <a:lstStyle/>
          <a:p>
            <a:pPr algn="l"/>
            <a:r>
              <a:rPr lang="tr-TR" sz="3200" dirty="0" smtClean="0"/>
              <a:t>Asım’ın </a:t>
            </a:r>
            <a:r>
              <a:rPr lang="tr-TR" sz="3200" dirty="0" err="1" smtClean="0"/>
              <a:t>ravileri</a:t>
            </a:r>
            <a:r>
              <a:rPr lang="tr-TR" sz="3200" dirty="0" smtClean="0"/>
              <a:t>, </a:t>
            </a:r>
            <a:r>
              <a:rPr lang="tr-TR" sz="3200" dirty="0" err="1" smtClean="0"/>
              <a:t>Hafs</a:t>
            </a:r>
            <a:r>
              <a:rPr lang="tr-TR" sz="3200" dirty="0" smtClean="0"/>
              <a:t> bin Süleyman ve Ebu </a:t>
            </a:r>
            <a:r>
              <a:rPr lang="tr-TR" sz="3200" dirty="0" err="1" smtClean="0"/>
              <a:t>Bekr</a:t>
            </a:r>
            <a:r>
              <a:rPr lang="tr-TR" sz="3200" dirty="0" smtClean="0"/>
              <a:t> </a:t>
            </a:r>
            <a:r>
              <a:rPr lang="tr-TR" sz="3200" dirty="0" err="1" smtClean="0"/>
              <a:t>Şu’be’dir</a:t>
            </a:r>
            <a:r>
              <a:rPr lang="tr-TR" sz="3200" dirty="0" smtClean="0"/>
              <a:t>. </a:t>
            </a:r>
            <a:r>
              <a:rPr lang="tr-TR" sz="3200" dirty="0" err="1" smtClean="0"/>
              <a:t>Hafs</a:t>
            </a:r>
            <a:r>
              <a:rPr lang="tr-TR" sz="3200" dirty="0" smtClean="0"/>
              <a:t>, kıraati doğrudan doğruya İmam Asım’dan aldı. Günümüzde Müslümanların çoğu, Asım’ın kıraati ve </a:t>
            </a:r>
            <a:r>
              <a:rPr lang="tr-TR" sz="3200" dirty="0" err="1" smtClean="0"/>
              <a:t>Hafs’ın</a:t>
            </a:r>
            <a:r>
              <a:rPr lang="tr-TR" sz="3200" dirty="0" smtClean="0"/>
              <a:t> rivayeti üzere okuyor. Mushaflar da bu kıraat üzerine basılıyor</a:t>
            </a:r>
            <a:endParaRPr lang="tr-TR" sz="3200" dirty="0"/>
          </a:p>
        </p:txBody>
      </p:sp>
      <p:pic>
        <p:nvPicPr>
          <p:cNvPr id="8194" name="Picture 2" descr="KURAN kıraat ile ilgili görsel sonucu"/>
          <p:cNvPicPr>
            <a:picLocks noChangeAspect="1" noChangeArrowheads="1"/>
          </p:cNvPicPr>
          <p:nvPr/>
        </p:nvPicPr>
        <p:blipFill>
          <a:blip r:embed="rId2"/>
          <a:srcRect/>
          <a:stretch>
            <a:fillRect/>
          </a:stretch>
        </p:blipFill>
        <p:spPr bwMode="auto">
          <a:xfrm>
            <a:off x="2928926" y="1071546"/>
            <a:ext cx="3387663" cy="242889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r>
              <a:rPr lang="tr-TR" sz="3200" b="1" dirty="0" smtClean="0"/>
              <a:t>6- İmam Hamza</a:t>
            </a:r>
            <a:r>
              <a:rPr lang="tr-TR" sz="3200" dirty="0" smtClean="0"/>
              <a:t>: İsmi Hamza bin Habib. Künyesi </a:t>
            </a:r>
            <a:r>
              <a:rPr lang="tr-TR" sz="3200" dirty="0" err="1" smtClean="0"/>
              <a:t>Ebû</a:t>
            </a:r>
            <a:r>
              <a:rPr lang="tr-TR" sz="3200" dirty="0" smtClean="0"/>
              <a:t> </a:t>
            </a:r>
            <a:r>
              <a:rPr lang="tr-TR" sz="3200" dirty="0" err="1" smtClean="0"/>
              <a:t>Ammâre</a:t>
            </a:r>
            <a:r>
              <a:rPr lang="tr-TR" sz="3200" dirty="0" smtClean="0"/>
              <a:t> olup, Asım ve </a:t>
            </a:r>
            <a:r>
              <a:rPr lang="tr-TR" sz="3200" dirty="0" err="1" smtClean="0"/>
              <a:t>A’meş’ten</a:t>
            </a:r>
            <a:r>
              <a:rPr lang="tr-TR" sz="3200" dirty="0" smtClean="0"/>
              <a:t> sonra </a:t>
            </a:r>
            <a:r>
              <a:rPr lang="tr-TR" sz="3200" dirty="0" err="1" smtClean="0"/>
              <a:t>Kûfe’de</a:t>
            </a:r>
            <a:r>
              <a:rPr lang="tr-TR" sz="3200" dirty="0" smtClean="0"/>
              <a:t> kıraat imamı oldu. </a:t>
            </a:r>
            <a:r>
              <a:rPr lang="tr-TR" sz="3200" dirty="0" err="1" smtClean="0"/>
              <a:t>Ravîleri</a:t>
            </a:r>
            <a:r>
              <a:rPr lang="tr-TR" sz="3200" dirty="0" smtClean="0"/>
              <a:t>; </a:t>
            </a:r>
            <a:r>
              <a:rPr lang="tr-TR" sz="3200" dirty="0" err="1" smtClean="0"/>
              <a:t>Hallad</a:t>
            </a:r>
            <a:r>
              <a:rPr lang="tr-TR" sz="3200" dirty="0" smtClean="0"/>
              <a:t> bin </a:t>
            </a:r>
            <a:r>
              <a:rPr lang="tr-TR" sz="3200" dirty="0" err="1" smtClean="0"/>
              <a:t>Halid</a:t>
            </a:r>
            <a:r>
              <a:rPr lang="tr-TR" sz="3200" dirty="0" smtClean="0"/>
              <a:t> ve Halef bin </a:t>
            </a:r>
            <a:r>
              <a:rPr lang="tr-TR" sz="3200" dirty="0" err="1" smtClean="0"/>
              <a:t>Hişâm</a:t>
            </a:r>
            <a:r>
              <a:rPr lang="tr-TR" sz="3200" dirty="0" smtClean="0"/>
              <a:t>.</a:t>
            </a:r>
            <a:endParaRPr lang="tr-TR" sz="3200" dirty="0"/>
          </a:p>
        </p:txBody>
      </p:sp>
      <p:pic>
        <p:nvPicPr>
          <p:cNvPr id="7170" name="Picture 2" descr="KURAN kıraat ile ilgili görsel sonucu"/>
          <p:cNvPicPr>
            <a:picLocks noChangeAspect="1" noChangeArrowheads="1"/>
          </p:cNvPicPr>
          <p:nvPr/>
        </p:nvPicPr>
        <p:blipFill>
          <a:blip r:embed="rId2"/>
          <a:srcRect/>
          <a:stretch>
            <a:fillRect/>
          </a:stretch>
        </p:blipFill>
        <p:spPr bwMode="auto">
          <a:xfrm>
            <a:off x="3071802" y="1000108"/>
            <a:ext cx="2857520" cy="319339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l"/>
            <a:r>
              <a:rPr lang="tr-TR" sz="3200" b="1" dirty="0" smtClean="0"/>
              <a:t>7- İmam </a:t>
            </a:r>
            <a:r>
              <a:rPr lang="tr-TR" sz="3200" b="1" dirty="0" err="1" smtClean="0"/>
              <a:t>Kisai</a:t>
            </a:r>
            <a:r>
              <a:rPr lang="tr-TR" sz="3200" dirty="0" smtClean="0"/>
              <a:t>: İsmi Alt bin Hamza. Künyesi </a:t>
            </a:r>
            <a:r>
              <a:rPr lang="tr-TR" sz="3200" dirty="0" err="1" smtClean="0"/>
              <a:t>Ebül</a:t>
            </a:r>
            <a:r>
              <a:rPr lang="tr-TR" sz="3200" dirty="0" smtClean="0"/>
              <a:t>-</a:t>
            </a:r>
            <a:r>
              <a:rPr lang="tr-TR" sz="3200" dirty="0" err="1" smtClean="0"/>
              <a:t>Hasen</a:t>
            </a:r>
            <a:r>
              <a:rPr lang="tr-TR" sz="3200" dirty="0" smtClean="0"/>
              <a:t> olup, İmam-ı Hamza’dan sonra </a:t>
            </a:r>
            <a:r>
              <a:rPr lang="tr-TR" sz="3200" dirty="0" err="1" smtClean="0"/>
              <a:t>Kûfe’de</a:t>
            </a:r>
            <a:r>
              <a:rPr lang="tr-TR" sz="3200" dirty="0" smtClean="0"/>
              <a:t> reis-</a:t>
            </a:r>
            <a:r>
              <a:rPr lang="tr-TR" sz="3200" dirty="0" err="1" smtClean="0"/>
              <a:t>ül</a:t>
            </a:r>
            <a:r>
              <a:rPr lang="tr-TR" sz="3200" dirty="0" smtClean="0"/>
              <a:t>-</a:t>
            </a:r>
            <a:r>
              <a:rPr lang="tr-TR" sz="3200" dirty="0" err="1" smtClean="0"/>
              <a:t>kurralık</a:t>
            </a:r>
            <a:r>
              <a:rPr lang="tr-TR" sz="3200" dirty="0" smtClean="0"/>
              <a:t> kendisiyle son buldu. </a:t>
            </a:r>
            <a:r>
              <a:rPr lang="tr-TR" sz="3200" dirty="0" err="1" smtClean="0"/>
              <a:t>Ravîleri</a:t>
            </a:r>
            <a:r>
              <a:rPr lang="tr-TR" sz="3200" dirty="0" smtClean="0"/>
              <a:t>; </a:t>
            </a:r>
            <a:r>
              <a:rPr lang="tr-TR" sz="3200" dirty="0" err="1" smtClean="0"/>
              <a:t>Hafs</a:t>
            </a:r>
            <a:r>
              <a:rPr lang="tr-TR" sz="3200" dirty="0" smtClean="0"/>
              <a:t> bin Ömer ve </a:t>
            </a:r>
            <a:r>
              <a:rPr lang="tr-TR" sz="3200" dirty="0" err="1" smtClean="0"/>
              <a:t>Leys</a:t>
            </a:r>
            <a:r>
              <a:rPr lang="tr-TR" sz="3200" dirty="0" smtClean="0"/>
              <a:t> bin </a:t>
            </a:r>
            <a:r>
              <a:rPr lang="tr-TR" sz="3200" dirty="0" err="1" smtClean="0"/>
              <a:t>Hâlid</a:t>
            </a:r>
            <a:r>
              <a:rPr lang="tr-TR" sz="3200" dirty="0" smtClean="0"/>
              <a:t>.</a:t>
            </a:r>
            <a:endParaRPr lang="tr-TR" sz="3200" dirty="0"/>
          </a:p>
        </p:txBody>
      </p:sp>
      <p:pic>
        <p:nvPicPr>
          <p:cNvPr id="9218" name="Picture 2" descr="KURAN ile ilgili görsel sonucu"/>
          <p:cNvPicPr>
            <a:picLocks noChangeAspect="1" noChangeArrowheads="1"/>
          </p:cNvPicPr>
          <p:nvPr/>
        </p:nvPicPr>
        <p:blipFill>
          <a:blip r:embed="rId2"/>
          <a:srcRect/>
          <a:stretch>
            <a:fillRect/>
          </a:stretch>
        </p:blipFill>
        <p:spPr bwMode="auto">
          <a:xfrm>
            <a:off x="2714612" y="1214422"/>
            <a:ext cx="3950008" cy="2571768"/>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3143248"/>
            <a:ext cx="7929618" cy="3714752"/>
          </a:xfrm>
        </p:spPr>
        <p:style>
          <a:lnRef idx="1">
            <a:schemeClr val="accent6"/>
          </a:lnRef>
          <a:fillRef idx="2">
            <a:schemeClr val="accent6"/>
          </a:fillRef>
          <a:effectRef idx="1">
            <a:schemeClr val="accent6"/>
          </a:effectRef>
          <a:fontRef idx="minor">
            <a:schemeClr val="dk1"/>
          </a:fontRef>
        </p:style>
        <p:txBody>
          <a:bodyPr>
            <a:normAutofit/>
          </a:bodyPr>
          <a:lstStyle/>
          <a:p>
            <a:pPr algn="l"/>
            <a:r>
              <a:rPr lang="tr-TR" sz="3200" b="1" dirty="0" smtClean="0"/>
              <a:t>8- İmam Ebu </a:t>
            </a:r>
            <a:r>
              <a:rPr lang="tr-TR" sz="3200" b="1" dirty="0" err="1" smtClean="0"/>
              <a:t>Ca’fer</a:t>
            </a:r>
            <a:r>
              <a:rPr lang="tr-TR" sz="3200" dirty="0" smtClean="0"/>
              <a:t>: İsmi </a:t>
            </a:r>
            <a:r>
              <a:rPr lang="tr-TR" sz="3200" dirty="0" err="1" smtClean="0"/>
              <a:t>Yezid</a:t>
            </a:r>
            <a:r>
              <a:rPr lang="tr-TR" sz="3200" dirty="0" smtClean="0"/>
              <a:t> bin el-</a:t>
            </a:r>
            <a:r>
              <a:rPr lang="tr-TR" sz="3200" dirty="0" err="1" smtClean="0"/>
              <a:t>Ka’ka</a:t>
            </a:r>
            <a:r>
              <a:rPr lang="tr-TR" sz="3200" dirty="0" smtClean="0"/>
              <a:t>. Künyesi </a:t>
            </a:r>
            <a:r>
              <a:rPr lang="tr-TR" sz="3200" dirty="0" err="1" smtClean="0"/>
              <a:t>Ebû</a:t>
            </a:r>
            <a:r>
              <a:rPr lang="tr-TR" sz="3200" dirty="0" smtClean="0"/>
              <a:t> </a:t>
            </a:r>
            <a:r>
              <a:rPr lang="tr-TR" sz="3200" dirty="0" err="1" smtClean="0"/>
              <a:t>Ca’fer’dir</a:t>
            </a:r>
            <a:r>
              <a:rPr lang="tr-TR" sz="3200" dirty="0" smtClean="0"/>
              <a:t>. On imamdan sekizincisi olan imam, tabiinin </a:t>
            </a:r>
            <a:r>
              <a:rPr lang="tr-TR" sz="3200" dirty="0" err="1" smtClean="0"/>
              <a:t>meşhûrlarından</a:t>
            </a:r>
            <a:r>
              <a:rPr lang="tr-TR" sz="3200" dirty="0" smtClean="0"/>
              <a:t>. Kıraatte, Medine ehlinin imamı. </a:t>
            </a:r>
            <a:r>
              <a:rPr lang="tr-TR" sz="3200" dirty="0" err="1" smtClean="0"/>
              <a:t>İmâm</a:t>
            </a:r>
            <a:r>
              <a:rPr lang="tr-TR" sz="3200" dirty="0" smtClean="0"/>
              <a:t>-ı </a:t>
            </a:r>
            <a:r>
              <a:rPr lang="tr-TR" sz="3200" dirty="0" err="1" smtClean="0"/>
              <a:t>Mâlik</a:t>
            </a:r>
            <a:r>
              <a:rPr lang="tr-TR" sz="3200" dirty="0" smtClean="0"/>
              <a:t> onun için, “</a:t>
            </a:r>
            <a:r>
              <a:rPr lang="tr-TR" sz="3200" dirty="0" err="1" smtClean="0"/>
              <a:t>Ebû</a:t>
            </a:r>
            <a:r>
              <a:rPr lang="tr-TR" sz="3200" dirty="0" smtClean="0"/>
              <a:t> </a:t>
            </a:r>
            <a:r>
              <a:rPr lang="tr-TR" sz="3200" dirty="0" err="1" smtClean="0"/>
              <a:t>Ca’fer</a:t>
            </a:r>
            <a:r>
              <a:rPr lang="tr-TR" sz="3200" dirty="0" smtClean="0"/>
              <a:t>, Medine’de Müslümanlara Kur’an-ı Kerim öğreten </a:t>
            </a:r>
            <a:r>
              <a:rPr lang="tr-TR" sz="3200" dirty="0" err="1" smtClean="0"/>
              <a:t>salih</a:t>
            </a:r>
            <a:r>
              <a:rPr lang="tr-TR" sz="3200" dirty="0" smtClean="0"/>
              <a:t> bir kimsedir.” buyurdu. </a:t>
            </a:r>
            <a:r>
              <a:rPr lang="tr-TR" sz="3200" dirty="0" err="1" smtClean="0"/>
              <a:t>Ravîleri</a:t>
            </a:r>
            <a:r>
              <a:rPr lang="tr-TR" sz="3200" dirty="0" smtClean="0"/>
              <a:t>, </a:t>
            </a:r>
            <a:r>
              <a:rPr lang="tr-TR" sz="3200" dirty="0" err="1" smtClean="0"/>
              <a:t>İbn</a:t>
            </a:r>
            <a:r>
              <a:rPr lang="tr-TR" sz="3200" dirty="0" smtClean="0"/>
              <a:t>-i </a:t>
            </a:r>
            <a:r>
              <a:rPr lang="tr-TR" sz="3200" dirty="0" err="1" smtClean="0"/>
              <a:t>Verdan</a:t>
            </a:r>
            <a:r>
              <a:rPr lang="tr-TR" sz="3200" dirty="0" smtClean="0"/>
              <a:t> ve </a:t>
            </a:r>
            <a:r>
              <a:rPr lang="tr-TR" sz="3200" dirty="0" err="1" smtClean="0"/>
              <a:t>İbn</a:t>
            </a:r>
            <a:r>
              <a:rPr lang="tr-TR" sz="3200" dirty="0" smtClean="0"/>
              <a:t>-i </a:t>
            </a:r>
            <a:r>
              <a:rPr lang="tr-TR" sz="3200" dirty="0" err="1" smtClean="0"/>
              <a:t>Cemmaz’dır</a:t>
            </a:r>
            <a:r>
              <a:rPr lang="tr-TR" sz="3200" dirty="0" smtClean="0"/>
              <a:t>.</a:t>
            </a:r>
            <a:endParaRPr lang="tr-TR" sz="3200" dirty="0"/>
          </a:p>
        </p:txBody>
      </p:sp>
      <p:pic>
        <p:nvPicPr>
          <p:cNvPr id="3" name="2 Resim" descr="KURAN ile ilgili görsel sonucu"/>
          <p:cNvPicPr/>
          <p:nvPr/>
        </p:nvPicPr>
        <p:blipFill>
          <a:blip r:embed="rId2"/>
          <a:srcRect/>
          <a:stretch>
            <a:fillRect/>
          </a:stretch>
        </p:blipFill>
        <p:spPr bwMode="auto">
          <a:xfrm>
            <a:off x="2857488" y="785794"/>
            <a:ext cx="2857520" cy="2286016"/>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3429000"/>
            <a:ext cx="7929618" cy="2755909"/>
          </a:xfrm>
        </p:spPr>
        <p:style>
          <a:lnRef idx="1">
            <a:schemeClr val="dk1"/>
          </a:lnRef>
          <a:fillRef idx="2">
            <a:schemeClr val="dk1"/>
          </a:fillRef>
          <a:effectRef idx="1">
            <a:schemeClr val="dk1"/>
          </a:effectRef>
          <a:fontRef idx="minor">
            <a:schemeClr val="dk1"/>
          </a:fontRef>
        </p:style>
        <p:txBody>
          <a:bodyPr>
            <a:normAutofit fontScale="90000"/>
          </a:bodyPr>
          <a:lstStyle/>
          <a:p>
            <a:pPr algn="l"/>
            <a:r>
              <a:rPr lang="tr-TR" sz="3200" b="1" dirty="0" smtClean="0"/>
              <a:t>9- İmam </a:t>
            </a:r>
            <a:r>
              <a:rPr lang="tr-TR" sz="3200" b="1" dirty="0" err="1" smtClean="0"/>
              <a:t>Ya’kub</a:t>
            </a:r>
            <a:r>
              <a:rPr lang="tr-TR" sz="3200" dirty="0" smtClean="0"/>
              <a:t>: İsmi, </a:t>
            </a:r>
            <a:r>
              <a:rPr lang="tr-TR" sz="3200" dirty="0" err="1" smtClean="0"/>
              <a:t>Ebû</a:t>
            </a:r>
            <a:r>
              <a:rPr lang="tr-TR" sz="3200" dirty="0" smtClean="0"/>
              <a:t> Muhammed </a:t>
            </a:r>
            <a:r>
              <a:rPr lang="tr-TR" sz="3200" dirty="0" err="1" smtClean="0"/>
              <a:t>Ya’kûb</a:t>
            </a:r>
            <a:r>
              <a:rPr lang="tr-TR" sz="3200" dirty="0" smtClean="0"/>
              <a:t> bin İshak el </a:t>
            </a:r>
            <a:r>
              <a:rPr lang="tr-TR" sz="3200" dirty="0" err="1" smtClean="0"/>
              <a:t>Hadrami</a:t>
            </a:r>
            <a:r>
              <a:rPr lang="tr-TR" sz="3200" dirty="0" smtClean="0"/>
              <a:t>. Kıraatte Basra kıraatini temsil eden iki imamdan ikincisi. Ebu </a:t>
            </a:r>
            <a:r>
              <a:rPr lang="tr-TR" sz="3200" dirty="0" err="1" smtClean="0"/>
              <a:t>Amr’dan</a:t>
            </a:r>
            <a:r>
              <a:rPr lang="tr-TR" sz="3200" dirty="0" smtClean="0"/>
              <a:t> sonra Basra’da kıraat rivayeti kendisinde son buldu. Alim, </a:t>
            </a:r>
            <a:r>
              <a:rPr lang="tr-TR" sz="3200" dirty="0" err="1" smtClean="0"/>
              <a:t>salih</a:t>
            </a:r>
            <a:r>
              <a:rPr lang="tr-TR" sz="3200" dirty="0" smtClean="0"/>
              <a:t>, sika yani güvenilir bir kimse idi. </a:t>
            </a:r>
            <a:r>
              <a:rPr lang="tr-TR" sz="3200" dirty="0" err="1" smtClean="0"/>
              <a:t>Ravîleri</a:t>
            </a:r>
            <a:r>
              <a:rPr lang="tr-TR" sz="3200" dirty="0" smtClean="0"/>
              <a:t>; </a:t>
            </a:r>
            <a:r>
              <a:rPr lang="tr-TR" sz="3200" dirty="0" err="1" smtClean="0"/>
              <a:t>Rüveys</a:t>
            </a:r>
            <a:r>
              <a:rPr lang="tr-TR" sz="3200" dirty="0" smtClean="0"/>
              <a:t> ve </a:t>
            </a:r>
            <a:r>
              <a:rPr lang="tr-TR" sz="3200" dirty="0" err="1" smtClean="0"/>
              <a:t>Ravh</a:t>
            </a:r>
            <a:r>
              <a:rPr lang="tr-TR" sz="3200" dirty="0" smtClean="0"/>
              <a:t>.</a:t>
            </a:r>
            <a:endParaRPr lang="tr-TR" sz="3200" b="1" dirty="0" smtClean="0"/>
          </a:p>
        </p:txBody>
      </p:sp>
      <p:sp>
        <p:nvSpPr>
          <p:cNvPr id="7170" name="AutoShape 2" descr="KURA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 name="3 Resim" descr="KURAN ile ilgili görsel sonucu"/>
          <p:cNvPicPr/>
          <p:nvPr/>
        </p:nvPicPr>
        <p:blipFill>
          <a:blip r:embed="rId2"/>
          <a:srcRect/>
          <a:stretch>
            <a:fillRect/>
          </a:stretch>
        </p:blipFill>
        <p:spPr bwMode="auto">
          <a:xfrm>
            <a:off x="2714612" y="1071546"/>
            <a:ext cx="3643338" cy="228601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459281"/>
            <a:ext cx="7929618" cy="2398719"/>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l"/>
            <a:r>
              <a:rPr lang="tr-TR" sz="3200" dirty="0" smtClean="0"/>
              <a:t>Faydası; </a:t>
            </a:r>
            <a:r>
              <a:rPr lang="tr-TR" sz="3200" dirty="0" err="1" smtClean="0"/>
              <a:t>Kur’ân</a:t>
            </a:r>
            <a:r>
              <a:rPr lang="tr-TR" sz="3200" dirty="0" smtClean="0"/>
              <a:t>-ı </a:t>
            </a:r>
            <a:r>
              <a:rPr lang="tr-TR" sz="3200" dirty="0" err="1" smtClean="0"/>
              <a:t>kerîmin</a:t>
            </a:r>
            <a:r>
              <a:rPr lang="tr-TR" sz="3200" dirty="0" smtClean="0"/>
              <a:t> kelimelerini telaffuz hususunda, </a:t>
            </a:r>
            <a:r>
              <a:rPr lang="tr-TR" sz="3200" dirty="0" err="1" smtClean="0"/>
              <a:t>hatâya</a:t>
            </a:r>
            <a:r>
              <a:rPr lang="tr-TR" sz="3200" dirty="0" smtClean="0"/>
              <a:t> düşmekten korumak; tahrif ve tağyirden (değiştirilmekten) muhafaza etmektir. Bu da, kıraat imamlarının (âlimlerinin) kıraatini bilmek ve birbirinden ayırmakla mümkündür.</a:t>
            </a:r>
            <a:endParaRPr lang="tr-TR" sz="3200" dirty="0"/>
          </a:p>
        </p:txBody>
      </p:sp>
      <p:pic>
        <p:nvPicPr>
          <p:cNvPr id="28674" name="Picture 2" descr="KURAN kıraat ile ilgili görsel sonucu"/>
          <p:cNvPicPr>
            <a:picLocks noChangeAspect="1" noChangeArrowheads="1"/>
          </p:cNvPicPr>
          <p:nvPr/>
        </p:nvPicPr>
        <p:blipFill>
          <a:blip r:embed="rId2"/>
          <a:srcRect/>
          <a:stretch>
            <a:fillRect/>
          </a:stretch>
        </p:blipFill>
        <p:spPr bwMode="auto">
          <a:xfrm>
            <a:off x="2428859" y="1214422"/>
            <a:ext cx="4556157" cy="292895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l"/>
            <a:r>
              <a:rPr lang="tr-TR" sz="3200" b="1" dirty="0" smtClean="0"/>
              <a:t>10- İmam Halef-</a:t>
            </a:r>
            <a:r>
              <a:rPr lang="tr-TR" sz="3200" b="1" dirty="0" err="1" smtClean="0"/>
              <a:t>ül</a:t>
            </a:r>
            <a:r>
              <a:rPr lang="tr-TR" sz="3200" b="1" dirty="0" smtClean="0"/>
              <a:t>-</a:t>
            </a:r>
            <a:r>
              <a:rPr lang="tr-TR" sz="3200" b="1" dirty="0" err="1" smtClean="0"/>
              <a:t>Âşir</a:t>
            </a:r>
            <a:r>
              <a:rPr lang="tr-TR" sz="3200" dirty="0" smtClean="0"/>
              <a:t>: İsmi </a:t>
            </a:r>
            <a:r>
              <a:rPr lang="tr-TR" sz="3200" dirty="0" err="1" smtClean="0"/>
              <a:t>Ebû</a:t>
            </a:r>
            <a:r>
              <a:rPr lang="tr-TR" sz="3200" dirty="0" smtClean="0"/>
              <a:t> Muhammed Halef bin </a:t>
            </a:r>
            <a:r>
              <a:rPr lang="tr-TR" sz="3200" dirty="0" err="1" smtClean="0"/>
              <a:t>Hişâm</a:t>
            </a:r>
            <a:r>
              <a:rPr lang="tr-TR" sz="3200" dirty="0" smtClean="0"/>
              <a:t>. Hem onuncu imam hem de İmam-ı Hamza’nın birinci </a:t>
            </a:r>
            <a:r>
              <a:rPr lang="tr-TR" sz="3200" dirty="0" err="1" smtClean="0"/>
              <a:t>ravisi</a:t>
            </a:r>
            <a:r>
              <a:rPr lang="tr-TR" sz="3200" dirty="0" smtClean="0"/>
              <a:t>. </a:t>
            </a:r>
            <a:r>
              <a:rPr lang="tr-TR" sz="3200" dirty="0" err="1" smtClean="0"/>
              <a:t>Ravîleri</a:t>
            </a:r>
            <a:r>
              <a:rPr lang="tr-TR" sz="3200" dirty="0" smtClean="0"/>
              <a:t>; </a:t>
            </a:r>
            <a:r>
              <a:rPr lang="tr-TR" sz="3200" dirty="0" err="1" smtClean="0"/>
              <a:t>İshâk</a:t>
            </a:r>
            <a:r>
              <a:rPr lang="tr-TR" sz="3200" dirty="0" smtClean="0"/>
              <a:t> el-</a:t>
            </a:r>
            <a:r>
              <a:rPr lang="tr-TR" sz="3200" dirty="0" err="1" smtClean="0"/>
              <a:t>Verrâk</a:t>
            </a:r>
            <a:r>
              <a:rPr lang="tr-TR" sz="3200" dirty="0" smtClean="0"/>
              <a:t> ve </a:t>
            </a:r>
            <a:r>
              <a:rPr lang="tr-TR" sz="3200" dirty="0" err="1" smtClean="0"/>
              <a:t>İdrîs</a:t>
            </a:r>
            <a:r>
              <a:rPr lang="tr-TR" sz="3200" dirty="0" smtClean="0"/>
              <a:t> el-</a:t>
            </a:r>
            <a:r>
              <a:rPr lang="tr-TR" sz="3200" dirty="0" err="1" smtClean="0"/>
              <a:t>Haddâd’dır</a:t>
            </a:r>
            <a:r>
              <a:rPr lang="tr-TR" sz="3200" dirty="0" smtClean="0"/>
              <a:t>.</a:t>
            </a:r>
            <a:endParaRPr lang="tr-TR" sz="3200" dirty="0"/>
          </a:p>
        </p:txBody>
      </p:sp>
      <p:pic>
        <p:nvPicPr>
          <p:cNvPr id="3" name="2 Resim" descr="KURAN ile ilgili görsel sonucu"/>
          <p:cNvPicPr/>
          <p:nvPr/>
        </p:nvPicPr>
        <p:blipFill>
          <a:blip r:embed="rId2"/>
          <a:srcRect/>
          <a:stretch>
            <a:fillRect/>
          </a:stretch>
        </p:blipFill>
        <p:spPr bwMode="auto">
          <a:xfrm>
            <a:off x="2571736" y="500042"/>
            <a:ext cx="5105427" cy="365285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kiraat-imamları.jpg"/>
          <p:cNvPicPr>
            <a:picLocks noChangeAspect="1"/>
          </p:cNvPicPr>
          <p:nvPr/>
        </p:nvPicPr>
        <p:blipFill>
          <a:blip r:embed="rId2"/>
          <a:stretch>
            <a:fillRect/>
          </a:stretch>
        </p:blipFill>
        <p:spPr>
          <a:xfrm>
            <a:off x="0" y="214290"/>
            <a:ext cx="9144000" cy="66687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4" name="3 Resim" descr="000000LOGOM.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5"/>
          </a:lnRef>
          <a:fillRef idx="2">
            <a:schemeClr val="accent5"/>
          </a:fillRef>
          <a:effectRef idx="1">
            <a:schemeClr val="accent5"/>
          </a:effectRef>
          <a:fontRef idx="minor">
            <a:schemeClr val="dk1"/>
          </a:fontRef>
        </p:style>
        <p:txBody>
          <a:bodyPr>
            <a:normAutofit/>
          </a:bodyPr>
          <a:lstStyle/>
          <a:p>
            <a:pPr algn="l"/>
            <a:r>
              <a:rPr lang="tr-TR" sz="3200" dirty="0" smtClean="0"/>
              <a:t>Kıraatin başlangıcı ve </a:t>
            </a:r>
            <a:r>
              <a:rPr lang="tr-TR" sz="3200" dirty="0" err="1" smtClean="0"/>
              <a:t>esâsı</a:t>
            </a:r>
            <a:r>
              <a:rPr lang="tr-TR" sz="3200" dirty="0" smtClean="0"/>
              <a:t>, tevatüre </a:t>
            </a:r>
            <a:r>
              <a:rPr lang="tr-TR" sz="3200" dirty="0" err="1" smtClean="0"/>
              <a:t>yâni</a:t>
            </a:r>
            <a:r>
              <a:rPr lang="tr-TR" sz="3200" dirty="0" smtClean="0"/>
              <a:t> nakle dayanır. </a:t>
            </a:r>
            <a:r>
              <a:rPr lang="tr-TR" sz="3200" dirty="0" err="1" smtClean="0"/>
              <a:t>Kur’ân</a:t>
            </a:r>
            <a:r>
              <a:rPr lang="tr-TR" sz="3200" dirty="0" smtClean="0"/>
              <a:t>-ı </a:t>
            </a:r>
            <a:r>
              <a:rPr lang="tr-TR" sz="3200" dirty="0" err="1" smtClean="0"/>
              <a:t>kerîmi</a:t>
            </a:r>
            <a:r>
              <a:rPr lang="tr-TR" sz="3200" dirty="0" smtClean="0"/>
              <a:t> ilk okuyan, Peygamberimiz Muhammed </a:t>
            </a:r>
            <a:r>
              <a:rPr lang="tr-TR" sz="3200" dirty="0" err="1" smtClean="0"/>
              <a:t>aleyhisselâmdır</a:t>
            </a:r>
            <a:r>
              <a:rPr lang="tr-TR" sz="3200" dirty="0" smtClean="0"/>
              <a:t>. </a:t>
            </a:r>
            <a:endParaRPr lang="tr-TR" sz="3200" dirty="0"/>
          </a:p>
        </p:txBody>
      </p:sp>
      <p:pic>
        <p:nvPicPr>
          <p:cNvPr id="27650" name="Picture 2" descr="KURAN kıraat ile ilgili görsel sonucu"/>
          <p:cNvPicPr>
            <a:picLocks noChangeAspect="1" noChangeArrowheads="1"/>
          </p:cNvPicPr>
          <p:nvPr/>
        </p:nvPicPr>
        <p:blipFill>
          <a:blip r:embed="rId2"/>
          <a:srcRect/>
          <a:stretch>
            <a:fillRect/>
          </a:stretch>
        </p:blipFill>
        <p:spPr bwMode="auto">
          <a:xfrm>
            <a:off x="2714612" y="1857364"/>
            <a:ext cx="2857500" cy="16002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57224" y="4387843"/>
            <a:ext cx="7929618" cy="2470157"/>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r>
              <a:rPr lang="tr-TR" sz="3200" dirty="0" smtClean="0"/>
              <a:t>Cebrail </a:t>
            </a:r>
            <a:r>
              <a:rPr lang="tr-TR" sz="3200" dirty="0" err="1" smtClean="0"/>
              <a:t>aleyhisselâm</a:t>
            </a:r>
            <a:r>
              <a:rPr lang="tr-TR" sz="3200" dirty="0" smtClean="0"/>
              <a:t>, her sene bir </a:t>
            </a:r>
            <a:r>
              <a:rPr lang="tr-TR" sz="3200" dirty="0" err="1" smtClean="0"/>
              <a:t>kerre</a:t>
            </a:r>
            <a:r>
              <a:rPr lang="tr-TR" sz="3200" dirty="0" smtClean="0"/>
              <a:t> gelip o </a:t>
            </a:r>
            <a:r>
              <a:rPr lang="tr-TR" sz="3200" dirty="0" err="1" smtClean="0"/>
              <a:t>âna</a:t>
            </a:r>
            <a:r>
              <a:rPr lang="tr-TR" sz="3200" dirty="0" smtClean="0"/>
              <a:t> kadar inmiş olan </a:t>
            </a:r>
            <a:r>
              <a:rPr lang="tr-TR" sz="3200" dirty="0" err="1" smtClean="0"/>
              <a:t>Kur’ân</a:t>
            </a:r>
            <a:r>
              <a:rPr lang="tr-TR" sz="3200" dirty="0" smtClean="0"/>
              <a:t>-ı </a:t>
            </a:r>
            <a:r>
              <a:rPr lang="tr-TR" sz="3200" dirty="0" err="1" smtClean="0"/>
              <a:t>kerîmi</a:t>
            </a:r>
            <a:r>
              <a:rPr lang="tr-TR" sz="3200" dirty="0" smtClean="0"/>
              <a:t> </a:t>
            </a:r>
            <a:r>
              <a:rPr lang="tr-TR" sz="3200" dirty="0" err="1" smtClean="0"/>
              <a:t>Levh</a:t>
            </a:r>
            <a:r>
              <a:rPr lang="tr-TR" sz="3200" dirty="0" smtClean="0"/>
              <a:t>-i mahfuzdaki sırasına göre okur, Peygamber efendimiz de dinler ve tekrar ederdi. Vefat edecekleri sene iki </a:t>
            </a:r>
            <a:r>
              <a:rPr lang="tr-TR" sz="3200" dirty="0" err="1" smtClean="0"/>
              <a:t>kerre</a:t>
            </a:r>
            <a:r>
              <a:rPr lang="tr-TR" sz="3200" dirty="0" smtClean="0"/>
              <a:t> gelip </a:t>
            </a:r>
            <a:r>
              <a:rPr lang="tr-TR" sz="3200" dirty="0" err="1" smtClean="0"/>
              <a:t>tamâmını</a:t>
            </a:r>
            <a:r>
              <a:rPr lang="tr-TR" sz="3200" dirty="0" smtClean="0"/>
              <a:t> okudular</a:t>
            </a:r>
            <a:br>
              <a:rPr lang="tr-TR" sz="3200" dirty="0" smtClean="0"/>
            </a:br>
            <a:endParaRPr lang="tr-TR" sz="3200" dirty="0"/>
          </a:p>
        </p:txBody>
      </p:sp>
      <p:pic>
        <p:nvPicPr>
          <p:cNvPr id="26626" name="Picture 2" descr="KURAN kıraat ile ilgili görsel sonucu"/>
          <p:cNvPicPr>
            <a:picLocks noChangeAspect="1" noChangeArrowheads="1"/>
          </p:cNvPicPr>
          <p:nvPr/>
        </p:nvPicPr>
        <p:blipFill>
          <a:blip r:embed="rId2"/>
          <a:srcRect/>
          <a:stretch>
            <a:fillRect/>
          </a:stretch>
        </p:blipFill>
        <p:spPr bwMode="auto">
          <a:xfrm>
            <a:off x="2928925" y="1071546"/>
            <a:ext cx="4464875" cy="328614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dk1"/>
          </a:lnRef>
          <a:fillRef idx="2">
            <a:schemeClr val="dk1"/>
          </a:fillRef>
          <a:effectRef idx="1">
            <a:schemeClr val="dk1"/>
          </a:effectRef>
          <a:fontRef idx="minor">
            <a:schemeClr val="dk1"/>
          </a:fontRef>
        </p:style>
        <p:txBody>
          <a:bodyPr>
            <a:normAutofit/>
          </a:bodyPr>
          <a:lstStyle/>
          <a:p>
            <a:pPr algn="l"/>
            <a:r>
              <a:rPr lang="tr-TR" sz="3200" dirty="0" err="1" smtClean="0"/>
              <a:t>Kur’ân</a:t>
            </a:r>
            <a:r>
              <a:rPr lang="tr-TR" sz="3200" dirty="0" smtClean="0"/>
              <a:t>-i </a:t>
            </a:r>
            <a:r>
              <a:rPr lang="tr-TR" sz="3200" dirty="0" err="1" smtClean="0"/>
              <a:t>kerîm</a:t>
            </a:r>
            <a:r>
              <a:rPr lang="tr-TR" sz="3200" dirty="0" smtClean="0"/>
              <a:t>, </a:t>
            </a:r>
            <a:r>
              <a:rPr lang="tr-TR" sz="3200" dirty="0" err="1" smtClean="0"/>
              <a:t>Arabca’nın</a:t>
            </a:r>
            <a:r>
              <a:rPr lang="tr-TR" sz="3200" dirty="0" smtClean="0"/>
              <a:t> yedi lehçesi üzerine nazil oldu. Bu lehçeler; </a:t>
            </a:r>
            <a:r>
              <a:rPr lang="tr-TR" sz="3200" dirty="0" err="1" smtClean="0"/>
              <a:t>Kureyş</a:t>
            </a:r>
            <a:r>
              <a:rPr lang="tr-TR" sz="3200" dirty="0" smtClean="0"/>
              <a:t>, </a:t>
            </a:r>
            <a:r>
              <a:rPr lang="tr-TR" sz="3200" dirty="0" err="1" smtClean="0"/>
              <a:t>Huzeyl</a:t>
            </a:r>
            <a:r>
              <a:rPr lang="tr-TR" sz="3200" dirty="0" smtClean="0"/>
              <a:t>, </a:t>
            </a:r>
            <a:r>
              <a:rPr lang="tr-TR" sz="3200" dirty="0" err="1" smtClean="0"/>
              <a:t>Sakîf</a:t>
            </a:r>
            <a:r>
              <a:rPr lang="tr-TR" sz="3200" dirty="0" smtClean="0"/>
              <a:t>, </a:t>
            </a:r>
            <a:r>
              <a:rPr lang="tr-TR" sz="3200" dirty="0" err="1" smtClean="0"/>
              <a:t>Hevâzin</a:t>
            </a:r>
            <a:r>
              <a:rPr lang="tr-TR" sz="3200" dirty="0" smtClean="0"/>
              <a:t>, </a:t>
            </a:r>
            <a:r>
              <a:rPr lang="tr-TR" sz="3200" dirty="0" err="1" smtClean="0"/>
              <a:t>Kinâne</a:t>
            </a:r>
            <a:r>
              <a:rPr lang="tr-TR" sz="3200" dirty="0" smtClean="0"/>
              <a:t>, </a:t>
            </a:r>
            <a:r>
              <a:rPr lang="tr-TR" sz="3200" dirty="0" err="1" smtClean="0"/>
              <a:t>Temîm</a:t>
            </a:r>
            <a:r>
              <a:rPr lang="tr-TR" sz="3200" dirty="0" smtClean="0"/>
              <a:t> ve Yemen lehçeleridir.</a:t>
            </a:r>
            <a:endParaRPr lang="tr-TR" sz="3200" dirty="0"/>
          </a:p>
        </p:txBody>
      </p:sp>
      <p:pic>
        <p:nvPicPr>
          <p:cNvPr id="18434" name="Picture 2" descr="KURAN kıraat ile ilgili görsel sonucu"/>
          <p:cNvPicPr>
            <a:picLocks noChangeAspect="1" noChangeArrowheads="1"/>
          </p:cNvPicPr>
          <p:nvPr/>
        </p:nvPicPr>
        <p:blipFill>
          <a:blip r:embed="rId2"/>
          <a:srcRect/>
          <a:stretch>
            <a:fillRect/>
          </a:stretch>
        </p:blipFill>
        <p:spPr bwMode="auto">
          <a:xfrm>
            <a:off x="2857488" y="1071546"/>
            <a:ext cx="2466975" cy="184785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3643314"/>
            <a:ext cx="7929618" cy="2928958"/>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l"/>
            <a:r>
              <a:rPr lang="tr-TR" sz="3200" dirty="0" smtClean="0"/>
              <a:t>Hicretten önce, </a:t>
            </a:r>
            <a:r>
              <a:rPr lang="tr-TR" sz="3200" dirty="0" err="1" smtClean="0"/>
              <a:t>Kur’ân</a:t>
            </a:r>
            <a:r>
              <a:rPr lang="tr-TR" sz="3200" dirty="0" smtClean="0"/>
              <a:t>-ı </a:t>
            </a:r>
            <a:r>
              <a:rPr lang="tr-TR" sz="3200" dirty="0" err="1" smtClean="0"/>
              <a:t>kerîm</a:t>
            </a:r>
            <a:r>
              <a:rPr lang="tr-TR" sz="3200" dirty="0" smtClean="0"/>
              <a:t> </a:t>
            </a:r>
            <a:r>
              <a:rPr lang="tr-TR" sz="3200" dirty="0" err="1" smtClean="0"/>
              <a:t>Kureyş</a:t>
            </a:r>
            <a:r>
              <a:rPr lang="tr-TR" sz="3200" dirty="0" smtClean="0"/>
              <a:t> lehçesiyle okunurdu. Sonraları İslâmiyet bütün Arabistan yarımadasına yayılınca, çeşitli lehçeleri konuşan </a:t>
            </a:r>
            <a:r>
              <a:rPr lang="tr-TR" sz="3200" dirty="0" err="1" smtClean="0"/>
              <a:t>müslümanlar</a:t>
            </a:r>
            <a:r>
              <a:rPr lang="tr-TR" sz="3200" dirty="0" smtClean="0"/>
              <a:t>, </a:t>
            </a:r>
            <a:r>
              <a:rPr lang="tr-TR" sz="3200" dirty="0" err="1" smtClean="0"/>
              <a:t>Kureyş</a:t>
            </a:r>
            <a:r>
              <a:rPr lang="tr-TR" sz="3200" dirty="0" smtClean="0"/>
              <a:t> lehçesiyle okumakta güçlük çektiler ve kendi lehçelerine göre okumaya başladılar</a:t>
            </a:r>
            <a:endParaRPr lang="tr-TR" sz="3200" dirty="0"/>
          </a:p>
        </p:txBody>
      </p:sp>
      <p:pic>
        <p:nvPicPr>
          <p:cNvPr id="17410" name="Picture 2" descr="KURAN kıraat ile ilgili görsel sonucu"/>
          <p:cNvPicPr>
            <a:picLocks noChangeAspect="1" noChangeArrowheads="1"/>
          </p:cNvPicPr>
          <p:nvPr/>
        </p:nvPicPr>
        <p:blipFill>
          <a:blip r:embed="rId2"/>
          <a:srcRect/>
          <a:stretch>
            <a:fillRect/>
          </a:stretch>
        </p:blipFill>
        <p:spPr bwMode="auto">
          <a:xfrm>
            <a:off x="3143240" y="1071546"/>
            <a:ext cx="2143125" cy="214312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l"/>
            <a:r>
              <a:rPr lang="tr-TR" sz="3200" dirty="0" smtClean="0"/>
              <a:t>Peygamber efendimiz; </a:t>
            </a:r>
            <a:r>
              <a:rPr lang="tr-TR" sz="3200" b="1" dirty="0" smtClean="0"/>
              <a:t>“Gerçekten </a:t>
            </a:r>
            <a:r>
              <a:rPr lang="tr-TR" sz="3200" b="1" dirty="0" err="1" smtClean="0"/>
              <a:t>Kur’ân</a:t>
            </a:r>
            <a:r>
              <a:rPr lang="tr-TR" sz="3200" b="1" dirty="0" smtClean="0"/>
              <a:t>-ı </a:t>
            </a:r>
            <a:r>
              <a:rPr lang="tr-TR" sz="3200" b="1" dirty="0" err="1" smtClean="0"/>
              <a:t>kerîm</a:t>
            </a:r>
            <a:r>
              <a:rPr lang="tr-TR" sz="3200" b="1" dirty="0" smtClean="0"/>
              <a:t>, yedi harf</a:t>
            </a:r>
            <a:r>
              <a:rPr lang="tr-TR" sz="3200" dirty="0" smtClean="0"/>
              <a:t> (lehçe) </a:t>
            </a:r>
            <a:r>
              <a:rPr lang="tr-TR" sz="3200" b="1" dirty="0" smtClean="0"/>
              <a:t>üzerine indirilmiştir. Size kolay geleni okuyunuz”</a:t>
            </a:r>
            <a:r>
              <a:rPr lang="tr-TR" sz="3200" dirty="0" smtClean="0"/>
              <a:t> </a:t>
            </a:r>
            <a:r>
              <a:rPr lang="tr-TR" sz="3200" dirty="0" err="1" smtClean="0"/>
              <a:t>hadîs</a:t>
            </a:r>
            <a:r>
              <a:rPr lang="tr-TR" sz="3200" dirty="0" smtClean="0"/>
              <a:t>-i </a:t>
            </a:r>
            <a:r>
              <a:rPr lang="tr-TR" sz="3200" dirty="0" err="1" smtClean="0"/>
              <a:t>şerîf</a:t>
            </a:r>
            <a:r>
              <a:rPr lang="tr-TR" sz="3200" dirty="0" smtClean="0"/>
              <a:t> de, bu şekilde okumanın caiz olduğunu bildiriyordu. </a:t>
            </a:r>
            <a:endParaRPr lang="tr-TR" sz="3200" dirty="0"/>
          </a:p>
        </p:txBody>
      </p:sp>
      <p:pic>
        <p:nvPicPr>
          <p:cNvPr id="16386" name="Picture 2" descr="KURAN kıraat ile ilgili görsel sonucu"/>
          <p:cNvPicPr>
            <a:picLocks noChangeAspect="1" noChangeArrowheads="1"/>
          </p:cNvPicPr>
          <p:nvPr/>
        </p:nvPicPr>
        <p:blipFill>
          <a:blip r:embed="rId2"/>
          <a:srcRect/>
          <a:stretch>
            <a:fillRect/>
          </a:stretch>
        </p:blipFill>
        <p:spPr bwMode="auto">
          <a:xfrm>
            <a:off x="2214546" y="1285860"/>
            <a:ext cx="4167214" cy="250033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dk1"/>
          </a:lnRef>
          <a:fillRef idx="2">
            <a:schemeClr val="dk1"/>
          </a:fillRef>
          <a:effectRef idx="1">
            <a:schemeClr val="dk1"/>
          </a:effectRef>
          <a:fontRef idx="minor">
            <a:schemeClr val="dk1"/>
          </a:fontRef>
        </p:style>
        <p:txBody>
          <a:bodyPr>
            <a:normAutofit fontScale="90000"/>
          </a:bodyPr>
          <a:lstStyle/>
          <a:p>
            <a:pPr algn="l"/>
            <a:r>
              <a:rPr lang="tr-TR" sz="3200" dirty="0" smtClean="0"/>
              <a:t>Hazret-i Osman’ın hilafeti zamanında, </a:t>
            </a:r>
            <a:r>
              <a:rPr lang="tr-TR" sz="3200" dirty="0" err="1" smtClean="0"/>
              <a:t>ashab</a:t>
            </a:r>
            <a:r>
              <a:rPr lang="tr-TR" sz="3200" dirty="0" smtClean="0"/>
              <a:t>-ı kiramın söz birliğiyle, </a:t>
            </a:r>
            <a:r>
              <a:rPr lang="tr-TR" sz="3200" dirty="0" err="1" smtClean="0"/>
              <a:t>Efendimiz’in</a:t>
            </a:r>
            <a:r>
              <a:rPr lang="tr-TR" sz="3200" dirty="0" smtClean="0"/>
              <a:t> vefat ettiği sene, okuduğu kıraat şekli olan </a:t>
            </a:r>
            <a:r>
              <a:rPr lang="tr-TR" sz="3200" dirty="0" err="1" smtClean="0"/>
              <a:t>Kureyş</a:t>
            </a:r>
            <a:r>
              <a:rPr lang="tr-TR" sz="3200" dirty="0" smtClean="0"/>
              <a:t> lehçesine göre altı </a:t>
            </a:r>
            <a:r>
              <a:rPr lang="tr-TR" sz="3200" dirty="0" err="1" smtClean="0"/>
              <a:t>mushaf</a:t>
            </a:r>
            <a:r>
              <a:rPr lang="tr-TR" sz="3200" dirty="0" smtClean="0"/>
              <a:t> yazdırıldı</a:t>
            </a:r>
            <a:br>
              <a:rPr lang="tr-TR" sz="3200" dirty="0" smtClean="0"/>
            </a:br>
            <a:endParaRPr lang="tr-TR" sz="3200" dirty="0"/>
          </a:p>
        </p:txBody>
      </p:sp>
      <p:pic>
        <p:nvPicPr>
          <p:cNvPr id="15362" name="Picture 2" descr="KURAN kıraat ile ilgili görsel sonucu"/>
          <p:cNvPicPr>
            <a:picLocks noChangeAspect="1" noChangeArrowheads="1"/>
          </p:cNvPicPr>
          <p:nvPr/>
        </p:nvPicPr>
        <p:blipFill>
          <a:blip r:embed="rId2"/>
          <a:srcRect/>
          <a:stretch>
            <a:fillRect/>
          </a:stretch>
        </p:blipFill>
        <p:spPr bwMode="auto">
          <a:xfrm>
            <a:off x="3500430" y="1071546"/>
            <a:ext cx="1790700" cy="25527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4214818"/>
            <a:ext cx="7929618" cy="1970091"/>
          </a:xfrm>
        </p:spPr>
        <p:style>
          <a:lnRef idx="1">
            <a:schemeClr val="accent6"/>
          </a:lnRef>
          <a:fillRef idx="2">
            <a:schemeClr val="accent6"/>
          </a:fillRef>
          <a:effectRef idx="1">
            <a:schemeClr val="accent6"/>
          </a:effectRef>
          <a:fontRef idx="minor">
            <a:schemeClr val="dk1"/>
          </a:fontRef>
        </p:style>
        <p:txBody>
          <a:bodyPr>
            <a:normAutofit/>
          </a:bodyPr>
          <a:lstStyle/>
          <a:p>
            <a:pPr algn="l"/>
            <a:r>
              <a:rPr lang="tr-TR" sz="3200" dirty="0" smtClean="0"/>
              <a:t>Bu </a:t>
            </a:r>
            <a:r>
              <a:rPr lang="tr-TR" sz="3200" dirty="0" err="1" smtClean="0"/>
              <a:t>mushaflarda</a:t>
            </a:r>
            <a:r>
              <a:rPr lang="tr-TR" sz="3200" dirty="0" smtClean="0"/>
              <a:t> </a:t>
            </a:r>
            <a:r>
              <a:rPr lang="tr-TR" sz="3200" dirty="0" err="1" smtClean="0"/>
              <a:t>sûreler</a:t>
            </a:r>
            <a:r>
              <a:rPr lang="tr-TR" sz="3200" dirty="0" smtClean="0"/>
              <a:t> birbirinden ayrıldı. Bu Kur’an-ı Kerim’e de kıraat-i </a:t>
            </a:r>
            <a:r>
              <a:rPr lang="tr-TR" sz="3200" dirty="0" err="1" smtClean="0"/>
              <a:t>mütevatire</a:t>
            </a:r>
            <a:r>
              <a:rPr lang="tr-TR" sz="3200" dirty="0" smtClean="0"/>
              <a:t> dendi</a:t>
            </a:r>
            <a:endParaRPr lang="tr-TR" sz="3200" dirty="0"/>
          </a:p>
        </p:txBody>
      </p:sp>
      <p:pic>
        <p:nvPicPr>
          <p:cNvPr id="14338" name="Picture 2" descr="KURAN kıraat ile ilgili görsel sonucu"/>
          <p:cNvPicPr>
            <a:picLocks noChangeAspect="1" noChangeArrowheads="1"/>
          </p:cNvPicPr>
          <p:nvPr/>
        </p:nvPicPr>
        <p:blipFill>
          <a:blip r:embed="rId2"/>
          <a:srcRect/>
          <a:stretch>
            <a:fillRect/>
          </a:stretch>
        </p:blipFill>
        <p:spPr bwMode="auto">
          <a:xfrm>
            <a:off x="2285984" y="1071546"/>
            <a:ext cx="5230282" cy="2928958"/>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666</Words>
  <Application>Microsoft Office PowerPoint</Application>
  <PresentationFormat>Ekran Gösterisi (4:3)</PresentationFormat>
  <Paragraphs>22</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Kur’ân-ı kerîmin nasıl okunacağını bildiren ilim. Kıraat ilmi, Kur’ân-ı kerîmin yazıldığı gibi okunmasından ve tevatür yâni sağlam ve güvenilir haber hâlinde çeşitli okunuş şekillerinden bahseder. </vt:lpstr>
      <vt:lpstr>Faydası; Kur’ân-ı kerîmin kelimelerini telaffuz hususunda, hatâya düşmekten korumak; tahrif ve tağyirden (değiştirilmekten) muhafaza etmektir. Bu da, kıraat imamlarının (âlimlerinin) kıraatini bilmek ve birbirinden ayırmakla mümkündür.</vt:lpstr>
      <vt:lpstr>Kıraatin başlangıcı ve esâsı, tevatüre yâni nakle dayanır. Kur’ân-ı kerîmi ilk okuyan, Peygamberimiz Muhammed aleyhisselâmdır. </vt:lpstr>
      <vt:lpstr>Cebrail aleyhisselâm, her sene bir kerre gelip o âna kadar inmiş olan Kur’ân-ı kerîmi Levh-i mahfuzdaki sırasına göre okur, Peygamber efendimiz de dinler ve tekrar ederdi. Vefat edecekleri sene iki kerre gelip tamâmını okudular </vt:lpstr>
      <vt:lpstr>Kur’ân-i kerîm, Arabca’nın yedi lehçesi üzerine nazil oldu. Bu lehçeler; Kureyş, Huzeyl, Sakîf, Hevâzin, Kinâne, Temîm ve Yemen lehçeleridir.</vt:lpstr>
      <vt:lpstr>Hicretten önce, Kur’ân-ı kerîm Kureyş lehçesiyle okunurdu. Sonraları İslâmiyet bütün Arabistan yarımadasına yayılınca, çeşitli lehçeleri konuşan müslümanlar, Kureyş lehçesiyle okumakta güçlük çektiler ve kendi lehçelerine göre okumaya başladılar</vt:lpstr>
      <vt:lpstr>Peygamber efendimiz; “Gerçekten Kur’ân-ı kerîm, yedi harf (lehçe) üzerine indirilmiştir. Size kolay geleni okuyunuz” hadîs-i şerîf de, bu şekilde okumanın caiz olduğunu bildiriyordu. </vt:lpstr>
      <vt:lpstr>Hazret-i Osman’ın hilafeti zamanında, ashab-ı kiramın söz birliğiyle, Efendimiz’in vefat ettiği sene, okuduğu kıraat şekli olan Kureyş lehçesine göre altı mushaf yazdırıldı </vt:lpstr>
      <vt:lpstr>Bu mushaflarda sûreler birbirinden ayrıldı. Bu Kur’an-ı Kerim’e de kıraat-i mütevatire dendi</vt:lpstr>
      <vt:lpstr>KIRAAT İMAMLARI</vt:lpstr>
      <vt:lpstr>2- İmam Abdullah bin Kesir: Künyesi Ebû Sa’îd, Ebû Muhammed veya Ebû Bekr. Mekke’de doğan imam, tabiindendi. İbn-i Kesir, kıraati; Abdullah bin es-Sâib, Übey bin Ka’b ve Ömer bin Hattâb’dan okudu</vt:lpstr>
      <vt:lpstr>3- İmam Ebu Amr: İsmi, Ebu Amr bin Ala. Aslen Kâzerûnlu. Basra, Kûfe, Mekke ve Medine’de kıraati öğrendi. Basralıların kıraat imamıdır </vt:lpstr>
      <vt:lpstr>4- İmam İbn-i Amir: İsmi Abdullah bin Âmiry künyesi Ebû İmrân olup, tâbiînden. Ravileri, Hisâm bin Ammar ve İbn-i Zekvan’dır. Hişâm Şamlıların hatibi, müftisi ve kıraat imamı idi. </vt:lpstr>
      <vt:lpstr>5- İmam Asım: İsmi, Asım bin Ebi’n-Necud olup, künyesi Ebu Bekr. Kûfe’de vefat eden imam, tabiinden. Kûfe’de, Abdurrahman es-Sülemî’den sonra kıraatte reislik kendisine intikal etti. </vt:lpstr>
      <vt:lpstr>Asım’ın ravileri, Hafs bin Süleyman ve Ebu Bekr Şu’be’dir. Hafs, kıraati doğrudan doğruya İmam Asım’dan aldı. Günümüzde Müslümanların çoğu, Asım’ın kıraati ve Hafs’ın rivayeti üzere okuyor. Mushaflar da bu kıraat üzerine basılıyor</vt:lpstr>
      <vt:lpstr>6- İmam Hamza: İsmi Hamza bin Habib. Künyesi Ebû Ammâre olup, Asım ve A’meş’ten sonra Kûfe’de kıraat imamı oldu. Ravîleri; Hallad bin Halid ve Halef bin Hişâm.</vt:lpstr>
      <vt:lpstr>7- İmam Kisai: İsmi Alt bin Hamza. Künyesi Ebül-Hasen olup, İmam-ı Hamza’dan sonra Kûfe’de reis-ül-kurralık kendisiyle son buldu. Ravîleri; Hafs bin Ömer ve Leys bin Hâlid.</vt:lpstr>
      <vt:lpstr>8- İmam Ebu Ca’fer: İsmi Yezid bin el-Ka’ka. Künyesi Ebû Ca’fer’dir. On imamdan sekizincisi olan imam, tabiinin meşhûrlarından. Kıraatte, Medine ehlinin imamı. İmâm-ı Mâlik onun için, “Ebû Ca’fer, Medine’de Müslümanlara Kur’an-ı Kerim öğreten salih bir kimsedir.” buyurdu. Ravîleri, İbn-i Verdan ve İbn-i Cemmaz’dır.</vt:lpstr>
      <vt:lpstr>9- İmam Ya’kub: İsmi, Ebû Muhammed Ya’kûb bin İshak el Hadrami. Kıraatte Basra kıraatini temsil eden iki imamdan ikincisi. Ebu Amr’dan sonra Basra’da kıraat rivayeti kendisinde son buldu. Alim, salih, sika yani güvenilir bir kimse idi. Ravîleri; Rüveys ve Ravh.</vt:lpstr>
      <vt:lpstr>10- İmam Halef-ül-Âşir: İsmi Ebû Muhammed Halef bin Hişâm. Hem onuncu imam hem de İmam-ı Hamza’nın birinci ravisi. Ravîleri; İshâk el-Verrâk ve İdrîs el-Haddâd’dır.</vt:lpstr>
      <vt:lpstr>Slayt 21</vt:lpstr>
      <vt:lpstr>Slayt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bilal</dc:creator>
  <cp:lastModifiedBy>bilal</cp:lastModifiedBy>
  <cp:revision>34</cp:revision>
  <dcterms:created xsi:type="dcterms:W3CDTF">2015-05-01T20:11:40Z</dcterms:created>
  <dcterms:modified xsi:type="dcterms:W3CDTF">2015-07-11T12:40:30Z</dcterms:modified>
</cp:coreProperties>
</file>