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75" r:id="rId9"/>
    <p:sldId id="263" r:id="rId10"/>
    <p:sldId id="266" r:id="rId11"/>
    <p:sldId id="276" r:id="rId12"/>
    <p:sldId id="264" r:id="rId13"/>
    <p:sldId id="265" r:id="rId14"/>
    <p:sldId id="267" r:id="rId15"/>
    <p:sldId id="268" r:id="rId16"/>
    <p:sldId id="269" r:id="rId17"/>
    <p:sldId id="270" r:id="rId18"/>
    <p:sldId id="271" r:id="rId19"/>
    <p:sldId id="273" r:id="rId20"/>
    <p:sldId id="274" r:id="rId21"/>
  </p:sldIdLst>
  <p:sldSz cx="12192000" cy="6858000"/>
  <p:notesSz cx="6858000" cy="9144000"/>
  <p:custDataLst>
    <p:tags r:id="rId22"/>
  </p:custDataLst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4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E41B5-7BC3-4034-974A-4CC2DC4E2DB8}" type="datetimeFigureOut">
              <a:rPr lang="tr-TR" smtClean="0"/>
              <a:t>30.12.2018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E6F9C-8AEC-4F6C-8B5A-15BF3875011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6174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E41B5-7BC3-4034-974A-4CC2DC4E2DB8}" type="datetimeFigureOut">
              <a:rPr lang="tr-TR" smtClean="0"/>
              <a:t>30.12.2018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E6F9C-8AEC-4F6C-8B5A-15BF3875011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33517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E41B5-7BC3-4034-974A-4CC2DC4E2DB8}" type="datetimeFigureOut">
              <a:rPr lang="tr-TR" smtClean="0"/>
              <a:t>30.12.2018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E6F9C-8AEC-4F6C-8B5A-15BF3875011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54985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E41B5-7BC3-4034-974A-4CC2DC4E2DB8}" type="datetimeFigureOut">
              <a:rPr lang="tr-TR" smtClean="0"/>
              <a:t>30.12.2018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E6F9C-8AEC-4F6C-8B5A-15BF3875011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24525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E41B5-7BC3-4034-974A-4CC2DC4E2DB8}" type="datetimeFigureOut">
              <a:rPr lang="tr-TR" smtClean="0"/>
              <a:t>30.12.2018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E6F9C-8AEC-4F6C-8B5A-15BF3875011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3725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E41B5-7BC3-4034-974A-4CC2DC4E2DB8}" type="datetimeFigureOut">
              <a:rPr lang="tr-TR" smtClean="0"/>
              <a:t>30.12.2018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E6F9C-8AEC-4F6C-8B5A-15BF3875011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76360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E41B5-7BC3-4034-974A-4CC2DC4E2DB8}" type="datetimeFigureOut">
              <a:rPr lang="tr-TR" smtClean="0"/>
              <a:t>30.12.2018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E6F9C-8AEC-4F6C-8B5A-15BF3875011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75262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E41B5-7BC3-4034-974A-4CC2DC4E2DB8}" type="datetimeFigureOut">
              <a:rPr lang="tr-TR" smtClean="0"/>
              <a:t>30.12.2018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E6F9C-8AEC-4F6C-8B5A-15BF3875011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9062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E41B5-7BC3-4034-974A-4CC2DC4E2DB8}" type="datetimeFigureOut">
              <a:rPr lang="tr-TR" smtClean="0"/>
              <a:t>30.12.2018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E6F9C-8AEC-4F6C-8B5A-15BF3875011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0071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E41B5-7BC3-4034-974A-4CC2DC4E2DB8}" type="datetimeFigureOut">
              <a:rPr lang="tr-TR" smtClean="0"/>
              <a:t>30.12.2018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E6F9C-8AEC-4F6C-8B5A-15BF3875011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6042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E41B5-7BC3-4034-974A-4CC2DC4E2DB8}" type="datetimeFigureOut">
              <a:rPr lang="tr-TR" smtClean="0"/>
              <a:t>30.12.2018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E6F9C-8AEC-4F6C-8B5A-15BF3875011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122110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AE41B5-7BC3-4034-974A-4CC2DC4E2DB8}" type="datetimeFigureOut">
              <a:rPr lang="tr-TR" smtClean="0"/>
              <a:t>30.12.2018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8E6F9C-8AEC-4F6C-8B5A-15BF3875011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17632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kuran.diyanet.gov.tr/mushaf/kuran-meal-2/fatiha-suresi-1/ayet-1/diyanet-isleri-baskanligi-meali-1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hyperlink" Target="https://learningapps.org/watch?v=pr8x36p3c18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387927" y="235527"/>
            <a:ext cx="11360728" cy="1025237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r>
              <a:rPr lang="en-US" sz="4800" dirty="0"/>
              <a:t>3. Bir Peygamber Tanıyorum: Hz. Yusuf (a.s.)</a:t>
            </a:r>
            <a:endParaRPr lang="tr-TR" sz="4800" dirty="0"/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401781" y="2521526"/>
            <a:ext cx="6733310" cy="177338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6000" dirty="0" smtClean="0"/>
              <a:t>Kıssa </a:t>
            </a:r>
          </a:p>
          <a:p>
            <a:r>
              <a:rPr lang="tr-TR" sz="6000" dirty="0" smtClean="0"/>
              <a:t>Kıssadan hisse almak</a:t>
            </a:r>
            <a:endParaRPr lang="tr-TR" sz="6000" dirty="0"/>
          </a:p>
        </p:txBody>
      </p:sp>
      <p:sp>
        <p:nvSpPr>
          <p:cNvPr id="6" name="Dikdörtgen 5"/>
          <p:cNvSpPr/>
          <p:nvPr/>
        </p:nvSpPr>
        <p:spPr>
          <a:xfrm>
            <a:off x="401781" y="1607127"/>
            <a:ext cx="11402291" cy="6096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3600" dirty="0" smtClean="0"/>
              <a:t>3. Hz. Yusuf (as)’</a:t>
            </a:r>
            <a:r>
              <a:rPr lang="tr-TR" sz="3600" dirty="0" err="1" smtClean="0"/>
              <a:t>ın</a:t>
            </a:r>
            <a:r>
              <a:rPr lang="tr-TR" sz="3600" dirty="0" smtClean="0"/>
              <a:t> hayatından örnek ilkeler çıkarır.</a:t>
            </a:r>
            <a:endParaRPr lang="tr-TR" sz="3600" dirty="0"/>
          </a:p>
        </p:txBody>
      </p:sp>
      <p:sp>
        <p:nvSpPr>
          <p:cNvPr id="7" name="Dikdörtgen 6"/>
          <p:cNvSpPr/>
          <p:nvPr/>
        </p:nvSpPr>
        <p:spPr>
          <a:xfrm>
            <a:off x="339435" y="5846617"/>
            <a:ext cx="6664036" cy="762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Yukarıdaki ifadelerden neler anlıyorsunuz?</a:t>
            </a:r>
            <a:endParaRPr lang="tr-TR" sz="2800" dirty="0"/>
          </a:p>
        </p:txBody>
      </p:sp>
      <p:sp>
        <p:nvSpPr>
          <p:cNvPr id="8" name="Aşağı Ok 7"/>
          <p:cNvSpPr/>
          <p:nvPr/>
        </p:nvSpPr>
        <p:spPr>
          <a:xfrm rot="10800000">
            <a:off x="3526120" y="4565072"/>
            <a:ext cx="484632" cy="978408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 rotWithShape="1">
          <a:blip r:embed="rId2"/>
          <a:srcRect l="31338"/>
          <a:stretch/>
        </p:blipFill>
        <p:spPr>
          <a:xfrm>
            <a:off x="7483096" y="2521527"/>
            <a:ext cx="4265560" cy="4087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525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  <p:bldP spid="7" grpId="0" animBg="1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Resim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91" y="2688309"/>
            <a:ext cx="4287682" cy="4042228"/>
          </a:xfrm>
          <a:prstGeom prst="rect">
            <a:avLst/>
          </a:prstGeom>
        </p:spPr>
      </p:pic>
      <p:sp>
        <p:nvSpPr>
          <p:cNvPr id="10" name="Dikdörtgen 9"/>
          <p:cNvSpPr/>
          <p:nvPr/>
        </p:nvSpPr>
        <p:spPr>
          <a:xfrm>
            <a:off x="3672113" y="2704869"/>
            <a:ext cx="8389257" cy="403497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24114" y="145143"/>
            <a:ext cx="5109029" cy="74935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tr-TR" sz="6000" dirty="0"/>
              <a:t>Kıssadan Hisse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818742" y="1681311"/>
            <a:ext cx="6545941" cy="1454196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tr-TR" sz="3600" dirty="0" smtClean="0"/>
              <a:t>Hz. Yusuf (as)’</a:t>
            </a:r>
            <a:r>
              <a:rPr lang="tr-TR" sz="3600" dirty="0" err="1" smtClean="0"/>
              <a:t>ın</a:t>
            </a:r>
            <a:r>
              <a:rPr lang="tr-TR" sz="3600" dirty="0" smtClean="0"/>
              <a:t> hayatından aşağıdaki konulardan hangisinde dersler çıkartabiliriz?</a:t>
            </a:r>
            <a:endParaRPr lang="tr-TR" sz="3600" dirty="0"/>
          </a:p>
        </p:txBody>
      </p:sp>
      <p:sp>
        <p:nvSpPr>
          <p:cNvPr id="4" name="Dikdörtgen 3"/>
          <p:cNvSpPr/>
          <p:nvPr/>
        </p:nvSpPr>
        <p:spPr>
          <a:xfrm>
            <a:off x="3953330" y="3389025"/>
            <a:ext cx="2931885" cy="6096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 smtClean="0"/>
              <a:t>Kıskançlık</a:t>
            </a:r>
            <a:endParaRPr lang="tr-TR" sz="3200" dirty="0"/>
          </a:p>
        </p:txBody>
      </p:sp>
      <p:sp>
        <p:nvSpPr>
          <p:cNvPr id="5" name="Dikdörtgen 4"/>
          <p:cNvSpPr/>
          <p:nvPr/>
        </p:nvSpPr>
        <p:spPr>
          <a:xfrm>
            <a:off x="3953330" y="4413362"/>
            <a:ext cx="2931885" cy="6096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 smtClean="0"/>
              <a:t>Merhamet</a:t>
            </a:r>
            <a:endParaRPr lang="tr-TR" sz="3200" dirty="0"/>
          </a:p>
        </p:txBody>
      </p:sp>
      <p:sp>
        <p:nvSpPr>
          <p:cNvPr id="6" name="Dikdörtgen 5"/>
          <p:cNvSpPr/>
          <p:nvPr/>
        </p:nvSpPr>
        <p:spPr>
          <a:xfrm>
            <a:off x="7794171" y="3398603"/>
            <a:ext cx="3875313" cy="6096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/>
              <a:t>İ</a:t>
            </a:r>
            <a:r>
              <a:rPr lang="tr-TR" sz="3200" dirty="0" smtClean="0"/>
              <a:t>stemek</a:t>
            </a:r>
            <a:endParaRPr lang="tr-TR" sz="3200" dirty="0"/>
          </a:p>
        </p:txBody>
      </p:sp>
      <p:sp>
        <p:nvSpPr>
          <p:cNvPr id="7" name="Dikdörtgen 6"/>
          <p:cNvSpPr/>
          <p:nvPr/>
        </p:nvSpPr>
        <p:spPr>
          <a:xfrm>
            <a:off x="7794172" y="4456897"/>
            <a:ext cx="3875314" cy="6096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 smtClean="0"/>
              <a:t>İffet  ve Sabır </a:t>
            </a:r>
            <a:endParaRPr lang="tr-TR" sz="3200" dirty="0"/>
          </a:p>
        </p:txBody>
      </p:sp>
      <p:sp>
        <p:nvSpPr>
          <p:cNvPr id="8" name="Dikdörtgen 7"/>
          <p:cNvSpPr/>
          <p:nvPr/>
        </p:nvSpPr>
        <p:spPr>
          <a:xfrm>
            <a:off x="3953330" y="5521765"/>
            <a:ext cx="2931885" cy="6096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000" dirty="0" smtClean="0"/>
              <a:t>Af</a:t>
            </a:r>
            <a:endParaRPr lang="tr-TR" sz="3000" dirty="0"/>
          </a:p>
        </p:txBody>
      </p:sp>
      <p:sp>
        <p:nvSpPr>
          <p:cNvPr id="9" name="Dikdörtgen 8"/>
          <p:cNvSpPr/>
          <p:nvPr/>
        </p:nvSpPr>
        <p:spPr>
          <a:xfrm>
            <a:off x="7794171" y="5592988"/>
            <a:ext cx="3875315" cy="6096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 smtClean="0"/>
              <a:t>Güzel Ahlak</a:t>
            </a:r>
            <a:endParaRPr lang="tr-TR" sz="3200" dirty="0"/>
          </a:p>
        </p:txBody>
      </p:sp>
      <p:sp>
        <p:nvSpPr>
          <p:cNvPr id="13" name="Bükülü Ok 12"/>
          <p:cNvSpPr/>
          <p:nvPr/>
        </p:nvSpPr>
        <p:spPr>
          <a:xfrm rot="5400000">
            <a:off x="6863390" y="-477101"/>
            <a:ext cx="1005218" cy="2743199"/>
          </a:xfrm>
          <a:prstGeom prst="bentArrow">
            <a:avLst>
              <a:gd name="adj1" fmla="val 25000"/>
              <a:gd name="adj2" fmla="val 34385"/>
              <a:gd name="adj3" fmla="val 25000"/>
              <a:gd name="adj4" fmla="val 4375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Çerçeve 13"/>
          <p:cNvSpPr/>
          <p:nvPr/>
        </p:nvSpPr>
        <p:spPr>
          <a:xfrm>
            <a:off x="3953328" y="4418846"/>
            <a:ext cx="2931885" cy="617987"/>
          </a:xfrm>
          <a:prstGeom prst="frame">
            <a:avLst>
              <a:gd name="adj1" fmla="val 12746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Çerçeve 14"/>
          <p:cNvSpPr/>
          <p:nvPr/>
        </p:nvSpPr>
        <p:spPr>
          <a:xfrm>
            <a:off x="3953329" y="3367189"/>
            <a:ext cx="2931885" cy="617987"/>
          </a:xfrm>
          <a:prstGeom prst="frame">
            <a:avLst>
              <a:gd name="adj1" fmla="val 12746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Çerçeve 15"/>
          <p:cNvSpPr/>
          <p:nvPr/>
        </p:nvSpPr>
        <p:spPr>
          <a:xfrm>
            <a:off x="7736114" y="4456897"/>
            <a:ext cx="3933370" cy="617987"/>
          </a:xfrm>
          <a:prstGeom prst="frame">
            <a:avLst>
              <a:gd name="adj1" fmla="val 12746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Çerçeve 16"/>
          <p:cNvSpPr/>
          <p:nvPr/>
        </p:nvSpPr>
        <p:spPr>
          <a:xfrm>
            <a:off x="7794171" y="5545469"/>
            <a:ext cx="3875313" cy="657119"/>
          </a:xfrm>
          <a:prstGeom prst="frame">
            <a:avLst>
              <a:gd name="adj1" fmla="val 12746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Çerçeve 18"/>
          <p:cNvSpPr/>
          <p:nvPr/>
        </p:nvSpPr>
        <p:spPr>
          <a:xfrm>
            <a:off x="3953327" y="5486553"/>
            <a:ext cx="2931885" cy="617987"/>
          </a:xfrm>
          <a:prstGeom prst="frame">
            <a:avLst>
              <a:gd name="adj1" fmla="val 12746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pic>
        <p:nvPicPr>
          <p:cNvPr id="11" name="Resim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770" y="1005401"/>
            <a:ext cx="3268725" cy="1810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8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3" grpId="0" uiExpand="1" build="p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733861" y="176807"/>
            <a:ext cx="6325850" cy="575261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tr-TR" dirty="0" smtClean="0"/>
              <a:t>Boşlukları dolduralım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1600" y="894170"/>
            <a:ext cx="9202057" cy="596383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tr-TR" dirty="0" smtClean="0"/>
              <a:t>Kur’an-ı Kerim’de anlatılan peygamberlerden biri de ____________tur. Hz. Yusuf’un Kıssası Kur’an-ı Kerim’de ________________________ olarak nitelendirilmektedir. Bu kıssada, biz inanlar için birçok ders verici mesaj vardır. Kardeşleri Hz. Yusuf’u __________, kuyuya attılar. Hz. Yusuf köle pazarından satıldı. Bir iftira sonucu zindana atıldı. Hz. Yusuf </a:t>
            </a:r>
            <a:r>
              <a:rPr lang="tr-TR" dirty="0"/>
              <a:t>b</a:t>
            </a:r>
            <a:r>
              <a:rPr lang="tr-TR" dirty="0" smtClean="0"/>
              <a:t>ütün bu zorluklara sabretti. Hz. Yusuf peygamber olduktan sonra Allah (</a:t>
            </a:r>
            <a:r>
              <a:rPr lang="tr-TR" dirty="0" err="1" smtClean="0"/>
              <a:t>c.c</a:t>
            </a:r>
            <a:r>
              <a:rPr lang="tr-TR" dirty="0" smtClean="0"/>
              <a:t>) ona rüya tabiri ilmini öğretti. Mısırda maliye bakanı olduktan sonra kardeşlerini __________.</a:t>
            </a:r>
            <a:endParaRPr lang="tr-TR" dirty="0"/>
          </a:p>
        </p:txBody>
      </p:sp>
      <p:sp>
        <p:nvSpPr>
          <p:cNvPr id="9" name="Dikdörtgen 8"/>
          <p:cNvSpPr/>
          <p:nvPr/>
        </p:nvSpPr>
        <p:spPr>
          <a:xfrm>
            <a:off x="9489962" y="3899587"/>
            <a:ext cx="2488367" cy="103432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tr-TR" sz="3200" dirty="0" smtClean="0"/>
              <a:t>Kıssaların en güzeli</a:t>
            </a:r>
            <a:endParaRPr lang="tr-TR" sz="3200" dirty="0"/>
          </a:p>
          <a:p>
            <a:pPr algn="ctr"/>
            <a:r>
              <a:rPr lang="tr-TR" sz="3200" dirty="0" smtClean="0"/>
              <a:t> </a:t>
            </a:r>
            <a:endParaRPr lang="tr-TR" sz="3200" dirty="0"/>
          </a:p>
        </p:txBody>
      </p:sp>
      <p:sp>
        <p:nvSpPr>
          <p:cNvPr id="10" name="Dikdörtgen 9"/>
          <p:cNvSpPr/>
          <p:nvPr/>
        </p:nvSpPr>
        <p:spPr>
          <a:xfrm>
            <a:off x="9489962" y="2119086"/>
            <a:ext cx="2488367" cy="134357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dirty="0" smtClean="0"/>
              <a:t>affetti</a:t>
            </a:r>
            <a:endParaRPr lang="tr-TR" sz="4800" dirty="0"/>
          </a:p>
        </p:txBody>
      </p:sp>
      <p:sp>
        <p:nvSpPr>
          <p:cNvPr id="11" name="Dikdörtgen 10"/>
          <p:cNvSpPr/>
          <p:nvPr/>
        </p:nvSpPr>
        <p:spPr>
          <a:xfrm>
            <a:off x="9489962" y="894170"/>
            <a:ext cx="2488367" cy="103432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dirty="0" smtClean="0"/>
              <a:t>Hz. Yusuf</a:t>
            </a:r>
            <a:endParaRPr lang="tr-TR" sz="4800" dirty="0"/>
          </a:p>
        </p:txBody>
      </p:sp>
      <p:sp>
        <p:nvSpPr>
          <p:cNvPr id="12" name="Dikdörtgen 11"/>
          <p:cNvSpPr/>
          <p:nvPr/>
        </p:nvSpPr>
        <p:spPr>
          <a:xfrm>
            <a:off x="9489962" y="5318324"/>
            <a:ext cx="2488367" cy="103432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dirty="0" smtClean="0"/>
              <a:t>Kıskanıp</a:t>
            </a:r>
            <a:endParaRPr lang="tr-TR" sz="4800" dirty="0"/>
          </a:p>
        </p:txBody>
      </p:sp>
      <p:sp>
        <p:nvSpPr>
          <p:cNvPr id="13" name="Dikdörtgen 12"/>
          <p:cNvSpPr/>
          <p:nvPr/>
        </p:nvSpPr>
        <p:spPr>
          <a:xfrm>
            <a:off x="218661" y="1518339"/>
            <a:ext cx="2045567" cy="57435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dirty="0" smtClean="0"/>
              <a:t>Hz. Yusuf</a:t>
            </a:r>
            <a:endParaRPr lang="tr-TR" sz="3600" dirty="0"/>
          </a:p>
        </p:txBody>
      </p:sp>
      <p:sp>
        <p:nvSpPr>
          <p:cNvPr id="14" name="Dikdörtgen 13"/>
          <p:cNvSpPr/>
          <p:nvPr/>
        </p:nvSpPr>
        <p:spPr>
          <a:xfrm flipH="1">
            <a:off x="6422866" y="6029400"/>
            <a:ext cx="1501933" cy="5013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dirty="0" smtClean="0"/>
              <a:t>affetti</a:t>
            </a:r>
            <a:endParaRPr lang="tr-TR" sz="3600" dirty="0"/>
          </a:p>
        </p:txBody>
      </p:sp>
      <p:sp>
        <p:nvSpPr>
          <p:cNvPr id="15" name="Dikdörtgen 14"/>
          <p:cNvSpPr/>
          <p:nvPr/>
        </p:nvSpPr>
        <p:spPr>
          <a:xfrm>
            <a:off x="305151" y="2193550"/>
            <a:ext cx="3742306" cy="51716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dirty="0"/>
              <a:t>k</a:t>
            </a:r>
            <a:r>
              <a:rPr lang="tr-TR" sz="3600" dirty="0" smtClean="0"/>
              <a:t>ıssaların en güzeli</a:t>
            </a:r>
            <a:endParaRPr lang="tr-TR" sz="3600" dirty="0"/>
          </a:p>
        </p:txBody>
      </p:sp>
      <p:sp>
        <p:nvSpPr>
          <p:cNvPr id="16" name="Dikdörtgen 15"/>
          <p:cNvSpPr/>
          <p:nvPr/>
        </p:nvSpPr>
        <p:spPr>
          <a:xfrm>
            <a:off x="3562655" y="3444403"/>
            <a:ext cx="1749573" cy="50716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 smtClean="0"/>
              <a:t>Kıskanıp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val="2579567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335" y="1262743"/>
            <a:ext cx="6314778" cy="460102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09335" y="263526"/>
            <a:ext cx="11548836" cy="88310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tr-TR" sz="6000" dirty="0" smtClean="0"/>
              <a:t>Kıssadan Hisse: Kıskançlığın Sonu</a:t>
            </a:r>
            <a:endParaRPr lang="tr-TR" sz="6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299201" y="1596572"/>
            <a:ext cx="5689599" cy="415108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tr-TR" sz="4800" dirty="0" smtClean="0"/>
              <a:t>Bu kıssada kıskançlığını ne kadar kötü bir duygu ve sonucunda kardeşinin öldürmeye sebep olduğu anlatılmıştır.</a:t>
            </a:r>
            <a:endParaRPr lang="tr-TR" sz="4800" dirty="0"/>
          </a:p>
        </p:txBody>
      </p:sp>
    </p:spTree>
    <p:extLst>
      <p:ext uri="{BB962C8B-B14F-4D97-AF65-F5344CB8AC3E}">
        <p14:creationId xmlns:p14="http://schemas.microsoft.com/office/powerpoint/2010/main" val="405924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746171" y="3062514"/>
            <a:ext cx="7111999" cy="3106057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tr-TR" sz="3600" dirty="0"/>
              <a:t>Hz. Yusuf (as) imtihan olarak kardeşlerinin fitneleriyle kuyuya atılması, köle olarak satılması, mısır azizinin kölesi olması, Züleyha </a:t>
            </a:r>
            <a:r>
              <a:rPr lang="tr-TR" sz="3600" dirty="0" smtClean="0"/>
              <a:t>kendisine iftira atmasına, </a:t>
            </a:r>
            <a:r>
              <a:rPr lang="tr-TR" sz="3600" dirty="0"/>
              <a:t>zindana </a:t>
            </a:r>
            <a:r>
              <a:rPr lang="tr-TR" sz="3600" dirty="0" smtClean="0"/>
              <a:t>atılmasına karşı hep sabır gösterdi. </a:t>
            </a:r>
            <a:endParaRPr lang="tr-TR" sz="3600" dirty="0"/>
          </a:p>
        </p:txBody>
      </p:sp>
      <p:sp>
        <p:nvSpPr>
          <p:cNvPr id="5" name="Unvan 1"/>
          <p:cNvSpPr>
            <a:spLocks noGrp="1"/>
          </p:cNvSpPr>
          <p:nvPr>
            <p:ph type="title"/>
          </p:nvPr>
        </p:nvSpPr>
        <p:spPr>
          <a:xfrm>
            <a:off x="261257" y="263525"/>
            <a:ext cx="11596914" cy="897617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tr-TR" sz="6000" dirty="0" smtClean="0"/>
              <a:t>Kıssadan Hisse: Sabrın Sonu Selamet</a:t>
            </a:r>
            <a:endParaRPr lang="tr-TR" sz="60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/>
          <a:srcRect l="16223" r="17745"/>
          <a:stretch/>
        </p:blipFill>
        <p:spPr>
          <a:xfrm>
            <a:off x="261256" y="1480457"/>
            <a:ext cx="3910287" cy="4688113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4339772" y="1480458"/>
            <a:ext cx="7518400" cy="136434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dirty="0" smtClean="0"/>
              <a:t>Siz hayatınızda karşılaştığınız zaman neler yaparsınız?</a:t>
            </a:r>
            <a:endParaRPr lang="tr-TR" sz="4800" dirty="0"/>
          </a:p>
        </p:txBody>
      </p:sp>
    </p:spTree>
    <p:extLst>
      <p:ext uri="{BB962C8B-B14F-4D97-AF65-F5344CB8AC3E}">
        <p14:creationId xmlns:p14="http://schemas.microsoft.com/office/powerpoint/2010/main" val="1993935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646949" y="145833"/>
            <a:ext cx="6836229" cy="75312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tr-TR" sz="6000" dirty="0" smtClean="0"/>
              <a:t>Değerlendirme</a:t>
            </a:r>
            <a:r>
              <a:rPr lang="tr-TR" sz="8000" dirty="0" smtClean="0"/>
              <a:t> </a:t>
            </a:r>
            <a:endParaRPr lang="tr-TR" sz="8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936105" y="2600613"/>
            <a:ext cx="3547073" cy="1107881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indent="0" algn="r">
              <a:buNone/>
            </a:pPr>
            <a:r>
              <a:rPr lang="tr-TR" dirty="0" smtClean="0">
                <a:hlinkClick r:id="" action="ppaction://noaction"/>
              </a:rPr>
              <a:t>1. TEST SORULARI </a:t>
            </a:r>
            <a:endParaRPr lang="tr-TR" dirty="0">
              <a:hlinkClick r:id="" action="ppaction://noaction"/>
            </a:endParaRPr>
          </a:p>
        </p:txBody>
      </p:sp>
      <p:sp>
        <p:nvSpPr>
          <p:cNvPr id="4" name="İçerik Yer Tutucusu 2">
            <a:hlinkClick r:id="" action="ppaction://noaction"/>
          </p:cNvPr>
          <p:cNvSpPr txBox="1">
            <a:spLocks/>
          </p:cNvSpPr>
          <p:nvPr/>
        </p:nvSpPr>
        <p:spPr>
          <a:xfrm>
            <a:off x="2523082" y="4647868"/>
            <a:ext cx="3151766" cy="8595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u="none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tr-TR" dirty="0" smtClean="0"/>
              <a:t>2. DOĞRU YANLIŞ</a:t>
            </a:r>
            <a:endParaRPr lang="tr-TR" dirty="0"/>
          </a:p>
        </p:txBody>
      </p:sp>
      <p:pic>
        <p:nvPicPr>
          <p:cNvPr id="1026" name="Picture 2" descr="quiz icon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9997" y="1057922"/>
            <a:ext cx="2809539" cy="2809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Ä°lgili resi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04799">
            <a:off x="-181735" y="2834288"/>
            <a:ext cx="3066399" cy="3162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İçerik Yer Tutucusu 2">
            <a:hlinkClick r:id="" action="ppaction://noaction"/>
          </p:cNvPr>
          <p:cNvSpPr txBox="1">
            <a:spLocks/>
          </p:cNvSpPr>
          <p:nvPr/>
        </p:nvSpPr>
        <p:spPr>
          <a:xfrm>
            <a:off x="8089309" y="5410152"/>
            <a:ext cx="3754347" cy="8595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u="none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tr-TR" dirty="0" smtClean="0"/>
              <a:t>3.Boşluk Doldurma</a:t>
            </a:r>
            <a:endParaRPr lang="tr-TR" dirty="0"/>
          </a:p>
        </p:txBody>
      </p:sp>
      <p:pic>
        <p:nvPicPr>
          <p:cNvPr id="8" name="Picture 2" descr="gÃ¶z ikonu ile ilgili gÃ¶rsel sonuc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6994" y="5077627"/>
            <a:ext cx="2289950" cy="1512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4782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88687" y="217714"/>
            <a:ext cx="11773464" cy="3165921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tr-TR" sz="3600" dirty="0" smtClean="0"/>
              <a:t>Kur’an-ı Kerim’deki kıssalar birçok ders ve mesaj vermektedir. Hz. Yusuf’un kıssası da birçok ders ve mesaj bulunmaktadır.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tr-TR" sz="3600" b="1" dirty="0" smtClean="0"/>
              <a:t>1. Buna göre Hz. Yusuf’un kıssası dikkate alındığında aşağıdaki konulardan hangisiyle ilgili bir mesaj </a:t>
            </a:r>
            <a:r>
              <a:rPr lang="tr-TR" sz="4000" b="1" u="sng" dirty="0" smtClean="0"/>
              <a:t>yoktur?</a:t>
            </a:r>
            <a:endParaRPr lang="tr-TR" sz="4000" b="1" u="sng" dirty="0"/>
          </a:p>
        </p:txBody>
      </p:sp>
      <p:sp>
        <p:nvSpPr>
          <p:cNvPr id="4" name="Dikdörtgen 3"/>
          <p:cNvSpPr/>
          <p:nvPr/>
        </p:nvSpPr>
        <p:spPr>
          <a:xfrm>
            <a:off x="1049809" y="5174344"/>
            <a:ext cx="583047" cy="56605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>
                <a:solidFill>
                  <a:srgbClr val="00B050"/>
                </a:solidFill>
              </a:rPr>
              <a:t>✔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049808" y="4376057"/>
            <a:ext cx="583047" cy="56605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b="1" dirty="0" smtClean="0">
                <a:solidFill>
                  <a:srgbClr val="FF0000"/>
                </a:solidFill>
              </a:rPr>
              <a:t>X</a:t>
            </a:r>
            <a:endParaRPr lang="tr-TR" sz="4400" b="1" dirty="0">
              <a:solidFill>
                <a:srgbClr val="FF000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49809" y="3713848"/>
            <a:ext cx="583047" cy="45355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b="1" dirty="0" smtClean="0">
                <a:solidFill>
                  <a:srgbClr val="FF0000"/>
                </a:solidFill>
              </a:rPr>
              <a:t>X</a:t>
            </a:r>
            <a:endParaRPr lang="tr-TR" sz="4400" b="1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49808" y="6014366"/>
            <a:ext cx="583047" cy="45355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b="1" dirty="0" smtClean="0">
                <a:solidFill>
                  <a:srgbClr val="FF0000"/>
                </a:solidFill>
              </a:rPr>
              <a:t>X</a:t>
            </a:r>
            <a:endParaRPr lang="tr-TR" sz="4400" b="1" dirty="0">
              <a:solidFill>
                <a:srgbClr val="FF0000"/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50569" y="5938151"/>
            <a:ext cx="6843487" cy="55154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 smtClean="0"/>
              <a:t>Sabır</a:t>
            </a:r>
            <a:endParaRPr lang="tr-TR" sz="3200" dirty="0"/>
          </a:p>
        </p:txBody>
      </p:sp>
      <p:sp>
        <p:nvSpPr>
          <p:cNvPr id="9" name="Dikdörtgen 8"/>
          <p:cNvSpPr/>
          <p:nvPr/>
        </p:nvSpPr>
        <p:spPr>
          <a:xfrm>
            <a:off x="1821543" y="4376057"/>
            <a:ext cx="6872513" cy="56605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dirty="0" smtClean="0"/>
              <a:t>Kıskançlık</a:t>
            </a:r>
            <a:endParaRPr lang="tr-TR" sz="3600" dirty="0"/>
          </a:p>
        </p:txBody>
      </p:sp>
      <p:sp>
        <p:nvSpPr>
          <p:cNvPr id="10" name="Dikdörtgen 9"/>
          <p:cNvSpPr/>
          <p:nvPr/>
        </p:nvSpPr>
        <p:spPr>
          <a:xfrm>
            <a:off x="1886858" y="3657600"/>
            <a:ext cx="6807200" cy="56605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dirty="0" smtClean="0"/>
              <a:t>İffet </a:t>
            </a:r>
            <a:endParaRPr lang="tr-TR" sz="3600" dirty="0"/>
          </a:p>
        </p:txBody>
      </p:sp>
      <p:sp>
        <p:nvSpPr>
          <p:cNvPr id="11" name="Oval 10"/>
          <p:cNvSpPr/>
          <p:nvPr/>
        </p:nvSpPr>
        <p:spPr>
          <a:xfrm>
            <a:off x="1531257" y="3536035"/>
            <a:ext cx="762237" cy="6876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/>
              <a:t>A</a:t>
            </a:r>
            <a:endParaRPr lang="tr-TR" sz="4400" dirty="0"/>
          </a:p>
        </p:txBody>
      </p:sp>
      <p:sp>
        <p:nvSpPr>
          <p:cNvPr id="12" name="Oval 11"/>
          <p:cNvSpPr/>
          <p:nvPr/>
        </p:nvSpPr>
        <p:spPr>
          <a:xfrm>
            <a:off x="1531257" y="4288972"/>
            <a:ext cx="762237" cy="6876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/>
              <a:t>B</a:t>
            </a:r>
          </a:p>
        </p:txBody>
      </p:sp>
      <p:sp>
        <p:nvSpPr>
          <p:cNvPr id="13" name="Oval 12"/>
          <p:cNvSpPr/>
          <p:nvPr/>
        </p:nvSpPr>
        <p:spPr>
          <a:xfrm>
            <a:off x="1531257" y="5836552"/>
            <a:ext cx="762237" cy="6876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/>
              <a:t>D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1886858" y="5142590"/>
            <a:ext cx="6843487" cy="56605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 smtClean="0"/>
              <a:t>Kibir</a:t>
            </a:r>
            <a:endParaRPr lang="tr-TR" sz="3200" dirty="0"/>
          </a:p>
        </p:txBody>
      </p:sp>
      <p:sp>
        <p:nvSpPr>
          <p:cNvPr id="15" name="Oval 14"/>
          <p:cNvSpPr/>
          <p:nvPr/>
        </p:nvSpPr>
        <p:spPr>
          <a:xfrm>
            <a:off x="1531257" y="5052779"/>
            <a:ext cx="762237" cy="6876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/>
              <a:t>C</a:t>
            </a:r>
          </a:p>
        </p:txBody>
      </p:sp>
      <p:sp>
        <p:nvSpPr>
          <p:cNvPr id="16" name="Dikdörtgen 15"/>
          <p:cNvSpPr/>
          <p:nvPr/>
        </p:nvSpPr>
        <p:spPr>
          <a:xfrm>
            <a:off x="9248503" y="3713848"/>
            <a:ext cx="2713648" cy="79283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Doğru cevabı tıklayınız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161241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ikdörtgen 13"/>
          <p:cNvSpPr/>
          <p:nvPr/>
        </p:nvSpPr>
        <p:spPr>
          <a:xfrm>
            <a:off x="1886857" y="5174344"/>
            <a:ext cx="9593943" cy="56605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dirty="0" smtClean="0"/>
              <a:t>Merhamet ve af büyük bir erdemdir.</a:t>
            </a:r>
            <a:endParaRPr lang="tr-TR" sz="44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90945" y="277092"/>
            <a:ext cx="11341422" cy="263022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tr-TR" sz="4000" b="1" dirty="0" smtClean="0"/>
              <a:t>2. Aşağıdakilerden </a:t>
            </a:r>
            <a:r>
              <a:rPr lang="tr-TR" sz="4000" b="1" dirty="0"/>
              <a:t>hangisi Hz. Yusuf Peygamberin kıssasından çıkartılabilecek bir yargı </a:t>
            </a:r>
            <a:r>
              <a:rPr lang="tr-TR" sz="4000" b="1" u="sng" dirty="0"/>
              <a:t>değildir?</a:t>
            </a:r>
            <a:endParaRPr lang="tr-TR" sz="4800" b="1" u="sng" dirty="0"/>
          </a:p>
        </p:txBody>
      </p:sp>
      <p:sp>
        <p:nvSpPr>
          <p:cNvPr id="4" name="Dikdörtgen 3"/>
          <p:cNvSpPr/>
          <p:nvPr/>
        </p:nvSpPr>
        <p:spPr>
          <a:xfrm>
            <a:off x="884420" y="3508362"/>
            <a:ext cx="748435" cy="72100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>
                <a:solidFill>
                  <a:srgbClr val="00B050"/>
                </a:solidFill>
              </a:rPr>
              <a:t>✔</a:t>
            </a:r>
          </a:p>
        </p:txBody>
      </p:sp>
      <p:sp>
        <p:nvSpPr>
          <p:cNvPr id="5" name="Dikdörtgen 4"/>
          <p:cNvSpPr/>
          <p:nvPr/>
        </p:nvSpPr>
        <p:spPr>
          <a:xfrm>
            <a:off x="884420" y="4376057"/>
            <a:ext cx="748435" cy="56605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b="1" dirty="0" smtClean="0">
                <a:solidFill>
                  <a:srgbClr val="FF0000"/>
                </a:solidFill>
              </a:rPr>
              <a:t>X</a:t>
            </a:r>
            <a:endParaRPr lang="tr-TR" sz="4400" b="1" dirty="0">
              <a:solidFill>
                <a:srgbClr val="FF000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84421" y="5196841"/>
            <a:ext cx="748436" cy="45355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b="1" dirty="0" smtClean="0">
                <a:solidFill>
                  <a:srgbClr val="FF0000"/>
                </a:solidFill>
              </a:rPr>
              <a:t>X</a:t>
            </a:r>
            <a:endParaRPr lang="tr-TR" sz="4400" b="1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84420" y="6014366"/>
            <a:ext cx="748435" cy="45355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b="1" dirty="0" smtClean="0">
                <a:solidFill>
                  <a:srgbClr val="FF0000"/>
                </a:solidFill>
              </a:rPr>
              <a:t>X</a:t>
            </a:r>
            <a:endParaRPr lang="tr-TR" sz="4400" b="1" dirty="0">
              <a:solidFill>
                <a:srgbClr val="FF0000"/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86857" y="5958117"/>
            <a:ext cx="9593943" cy="55154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dirty="0" smtClean="0"/>
              <a:t>Sabrın sonu selamettir.</a:t>
            </a:r>
            <a:endParaRPr lang="tr-TR" sz="4800" dirty="0"/>
          </a:p>
        </p:txBody>
      </p:sp>
      <p:sp>
        <p:nvSpPr>
          <p:cNvPr id="9" name="Dikdörtgen 8"/>
          <p:cNvSpPr/>
          <p:nvPr/>
        </p:nvSpPr>
        <p:spPr>
          <a:xfrm>
            <a:off x="1821543" y="4376057"/>
            <a:ext cx="9634635" cy="56605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dirty="0" smtClean="0"/>
              <a:t>Kıskançlığın sonu hüsrandır.</a:t>
            </a:r>
            <a:endParaRPr lang="tr-TR" sz="4800" dirty="0"/>
          </a:p>
        </p:txBody>
      </p:sp>
      <p:sp>
        <p:nvSpPr>
          <p:cNvPr id="10" name="Dikdörtgen 9"/>
          <p:cNvSpPr/>
          <p:nvPr/>
        </p:nvSpPr>
        <p:spPr>
          <a:xfrm>
            <a:off x="1886858" y="3657600"/>
            <a:ext cx="9543072" cy="56605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dirty="0" smtClean="0"/>
              <a:t>Bazı şeyler affedilmez.</a:t>
            </a:r>
            <a:endParaRPr lang="tr-TR" sz="4800" dirty="0"/>
          </a:p>
        </p:txBody>
      </p:sp>
      <p:sp>
        <p:nvSpPr>
          <p:cNvPr id="11" name="Oval 10"/>
          <p:cNvSpPr/>
          <p:nvPr/>
        </p:nvSpPr>
        <p:spPr>
          <a:xfrm>
            <a:off x="1531257" y="5087602"/>
            <a:ext cx="762237" cy="652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/>
              <a:t>C</a:t>
            </a:r>
            <a:endParaRPr lang="tr-TR" sz="4400" dirty="0"/>
          </a:p>
        </p:txBody>
      </p:sp>
      <p:sp>
        <p:nvSpPr>
          <p:cNvPr id="12" name="Oval 11"/>
          <p:cNvSpPr/>
          <p:nvPr/>
        </p:nvSpPr>
        <p:spPr>
          <a:xfrm>
            <a:off x="1531257" y="4323066"/>
            <a:ext cx="762237" cy="652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/>
              <a:t>B</a:t>
            </a:r>
          </a:p>
        </p:txBody>
      </p:sp>
      <p:sp>
        <p:nvSpPr>
          <p:cNvPr id="13" name="Oval 12"/>
          <p:cNvSpPr/>
          <p:nvPr/>
        </p:nvSpPr>
        <p:spPr>
          <a:xfrm>
            <a:off x="1531257" y="5905126"/>
            <a:ext cx="762237" cy="652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/>
              <a:t>D</a:t>
            </a:r>
          </a:p>
        </p:txBody>
      </p:sp>
      <p:sp>
        <p:nvSpPr>
          <p:cNvPr id="15" name="Oval 14"/>
          <p:cNvSpPr/>
          <p:nvPr/>
        </p:nvSpPr>
        <p:spPr>
          <a:xfrm>
            <a:off x="1513759" y="3508362"/>
            <a:ext cx="807063" cy="7622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/>
              <a:t>A</a:t>
            </a:r>
            <a:endParaRPr lang="tr-TR" sz="4400" dirty="0"/>
          </a:p>
        </p:txBody>
      </p:sp>
      <p:sp>
        <p:nvSpPr>
          <p:cNvPr id="16" name="Dikdörtgen 15"/>
          <p:cNvSpPr/>
          <p:nvPr/>
        </p:nvSpPr>
        <p:spPr>
          <a:xfrm>
            <a:off x="8918719" y="2114480"/>
            <a:ext cx="2713648" cy="79283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Doğru cevabı tıklayınız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180870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4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ikdörtgen 13"/>
          <p:cNvSpPr/>
          <p:nvPr/>
        </p:nvSpPr>
        <p:spPr>
          <a:xfrm>
            <a:off x="1886857" y="5174344"/>
            <a:ext cx="6843487" cy="56605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dirty="0" smtClean="0"/>
              <a:t>II, III</a:t>
            </a:r>
            <a:endParaRPr lang="tr-TR" sz="48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03200" y="507146"/>
            <a:ext cx="11800515" cy="278674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tr-TR" sz="3600" dirty="0" smtClean="0"/>
              <a:t>I. Mısır’da Maliye Bakanı olmuştur.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tr-TR" sz="3600" dirty="0" smtClean="0"/>
              <a:t>II. Her zaman Sabırlı bir olmuştur.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tr-TR" sz="3600" dirty="0" smtClean="0"/>
              <a:t>III. Güzel ahlaktan ayılmamıştır.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tr-TR" sz="3600" b="1" dirty="0" smtClean="0"/>
              <a:t>3. Hz. Yusuf’la ilgili yukarıdaki bilgilerden hangileri </a:t>
            </a:r>
            <a:r>
              <a:rPr lang="tr-TR" sz="3600" b="1" u="sng" dirty="0" smtClean="0"/>
              <a:t>doğrudur?</a:t>
            </a:r>
          </a:p>
        </p:txBody>
      </p:sp>
      <p:sp>
        <p:nvSpPr>
          <p:cNvPr id="4" name="Dikdörtgen 3"/>
          <p:cNvSpPr/>
          <p:nvPr/>
        </p:nvSpPr>
        <p:spPr>
          <a:xfrm>
            <a:off x="1033010" y="5938880"/>
            <a:ext cx="583047" cy="56605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>
                <a:solidFill>
                  <a:srgbClr val="00B050"/>
                </a:solidFill>
              </a:rPr>
              <a:t>✔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049808" y="4376057"/>
            <a:ext cx="583047" cy="56605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b="1" dirty="0" smtClean="0">
                <a:solidFill>
                  <a:srgbClr val="FF0000"/>
                </a:solidFill>
              </a:rPr>
              <a:t>X</a:t>
            </a:r>
            <a:endParaRPr lang="tr-TR" sz="4400" b="1" dirty="0">
              <a:solidFill>
                <a:srgbClr val="FF000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49809" y="5196841"/>
            <a:ext cx="583047" cy="45355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b="1" dirty="0" smtClean="0">
                <a:solidFill>
                  <a:srgbClr val="FF0000"/>
                </a:solidFill>
              </a:rPr>
              <a:t>X</a:t>
            </a:r>
            <a:endParaRPr lang="tr-TR" sz="4400" b="1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49809" y="3600612"/>
            <a:ext cx="696502" cy="5077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b="1" dirty="0" smtClean="0">
                <a:solidFill>
                  <a:srgbClr val="FF0000"/>
                </a:solidFill>
              </a:rPr>
              <a:t>X</a:t>
            </a:r>
            <a:endParaRPr lang="tr-TR" sz="4400" b="1" dirty="0">
              <a:solidFill>
                <a:srgbClr val="FF0000"/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68713" y="5968032"/>
            <a:ext cx="6843487" cy="55154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dirty="0" smtClean="0"/>
              <a:t>I, II, III</a:t>
            </a:r>
            <a:endParaRPr lang="tr-TR" sz="4800" dirty="0"/>
          </a:p>
        </p:txBody>
      </p:sp>
      <p:sp>
        <p:nvSpPr>
          <p:cNvPr id="9" name="Dikdörtgen 8"/>
          <p:cNvSpPr/>
          <p:nvPr/>
        </p:nvSpPr>
        <p:spPr>
          <a:xfrm>
            <a:off x="1821543" y="4376057"/>
            <a:ext cx="6872513" cy="56605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/>
              <a:t>II, I</a:t>
            </a:r>
            <a:endParaRPr lang="tr-TR" sz="5400" dirty="0"/>
          </a:p>
        </p:txBody>
      </p:sp>
      <p:sp>
        <p:nvSpPr>
          <p:cNvPr id="10" name="Dikdörtgen 9"/>
          <p:cNvSpPr/>
          <p:nvPr/>
        </p:nvSpPr>
        <p:spPr>
          <a:xfrm>
            <a:off x="1886857" y="3582369"/>
            <a:ext cx="6807200" cy="56605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dirty="0" smtClean="0"/>
              <a:t>  I, III</a:t>
            </a:r>
            <a:endParaRPr lang="tr-TR" sz="7200" dirty="0"/>
          </a:p>
        </p:txBody>
      </p:sp>
      <p:sp>
        <p:nvSpPr>
          <p:cNvPr id="11" name="Oval 10"/>
          <p:cNvSpPr/>
          <p:nvPr/>
        </p:nvSpPr>
        <p:spPr>
          <a:xfrm>
            <a:off x="1531258" y="5031595"/>
            <a:ext cx="942118" cy="6901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/>
              <a:t>C</a:t>
            </a:r>
            <a:endParaRPr lang="tr-TR" sz="4400" dirty="0"/>
          </a:p>
        </p:txBody>
      </p:sp>
      <p:sp>
        <p:nvSpPr>
          <p:cNvPr id="12" name="Oval 11"/>
          <p:cNvSpPr/>
          <p:nvPr/>
        </p:nvSpPr>
        <p:spPr>
          <a:xfrm>
            <a:off x="1531257" y="4251923"/>
            <a:ext cx="942119" cy="6901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/>
              <a:t>B</a:t>
            </a:r>
          </a:p>
        </p:txBody>
      </p:sp>
      <p:sp>
        <p:nvSpPr>
          <p:cNvPr id="13" name="Oval 12"/>
          <p:cNvSpPr/>
          <p:nvPr/>
        </p:nvSpPr>
        <p:spPr>
          <a:xfrm>
            <a:off x="1605763" y="3472923"/>
            <a:ext cx="867613" cy="7000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/>
              <a:t>A</a:t>
            </a:r>
            <a:endParaRPr lang="tr-TR" sz="4400" dirty="0"/>
          </a:p>
        </p:txBody>
      </p:sp>
      <p:sp>
        <p:nvSpPr>
          <p:cNvPr id="15" name="Oval 14"/>
          <p:cNvSpPr/>
          <p:nvPr/>
        </p:nvSpPr>
        <p:spPr>
          <a:xfrm>
            <a:off x="1508802" y="5818960"/>
            <a:ext cx="964574" cy="8058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/>
              <a:t>D</a:t>
            </a:r>
            <a:endParaRPr lang="tr-TR" sz="4400" dirty="0"/>
          </a:p>
        </p:txBody>
      </p:sp>
      <p:sp>
        <p:nvSpPr>
          <p:cNvPr id="17" name="Dikdörtgen 16"/>
          <p:cNvSpPr/>
          <p:nvPr/>
        </p:nvSpPr>
        <p:spPr>
          <a:xfrm>
            <a:off x="9290067" y="3711922"/>
            <a:ext cx="2713648" cy="79283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Doğru cevabı tıklayınız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4064925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4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ikdörtgen 13"/>
          <p:cNvSpPr/>
          <p:nvPr/>
        </p:nvSpPr>
        <p:spPr>
          <a:xfrm>
            <a:off x="1261657" y="5173333"/>
            <a:ext cx="10685503" cy="56605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dirty="0" smtClean="0"/>
              <a:t>Kıskançlık birçok soruna sebep olur.</a:t>
            </a:r>
            <a:endParaRPr lang="tr-TR" sz="48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22494" y="184479"/>
            <a:ext cx="11801351" cy="3210811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tr-TR" sz="4800" dirty="0" smtClean="0"/>
              <a:t>4. Aşağıdaki ifadelerden hangisi Hz. Yusuf’un kıssasından çıkarılacak mesajlarla </a:t>
            </a:r>
            <a:r>
              <a:rPr lang="tr-TR" sz="4800" b="1" u="sng" dirty="0" smtClean="0"/>
              <a:t>çelişir?</a:t>
            </a:r>
          </a:p>
        </p:txBody>
      </p:sp>
      <p:sp>
        <p:nvSpPr>
          <p:cNvPr id="4" name="Dikdörtgen 3"/>
          <p:cNvSpPr/>
          <p:nvPr/>
        </p:nvSpPr>
        <p:spPr>
          <a:xfrm>
            <a:off x="222494" y="3616577"/>
            <a:ext cx="583047" cy="56605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>
                <a:solidFill>
                  <a:srgbClr val="00B050"/>
                </a:solidFill>
              </a:rPr>
              <a:t>✔</a:t>
            </a:r>
          </a:p>
        </p:txBody>
      </p:sp>
      <p:sp>
        <p:nvSpPr>
          <p:cNvPr id="5" name="Dikdörtgen 4"/>
          <p:cNvSpPr/>
          <p:nvPr/>
        </p:nvSpPr>
        <p:spPr>
          <a:xfrm>
            <a:off x="222494" y="4328969"/>
            <a:ext cx="583047" cy="56605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b="1" dirty="0" smtClean="0">
                <a:solidFill>
                  <a:srgbClr val="FF0000"/>
                </a:solidFill>
              </a:rPr>
              <a:t>X</a:t>
            </a:r>
            <a:endParaRPr lang="tr-TR" sz="4400" b="1" dirty="0">
              <a:solidFill>
                <a:srgbClr val="FF000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22495" y="5149753"/>
            <a:ext cx="583047" cy="45355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b="1" dirty="0" smtClean="0">
                <a:solidFill>
                  <a:srgbClr val="FF0000"/>
                </a:solidFill>
              </a:rPr>
              <a:t>X</a:t>
            </a:r>
            <a:endParaRPr lang="tr-TR" sz="4400" b="1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22494" y="5967278"/>
            <a:ext cx="583047" cy="45355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b="1" dirty="0" smtClean="0">
                <a:solidFill>
                  <a:srgbClr val="FF0000"/>
                </a:solidFill>
              </a:rPr>
              <a:t>X</a:t>
            </a:r>
            <a:endParaRPr lang="tr-TR" sz="4400" b="1" dirty="0">
              <a:solidFill>
                <a:srgbClr val="FF0000"/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30583" y="5943602"/>
            <a:ext cx="10616578" cy="63134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dirty="0" smtClean="0"/>
              <a:t>Merhamet büyük bir meziyettir.</a:t>
            </a:r>
            <a:endParaRPr lang="tr-TR" sz="4800" dirty="0"/>
          </a:p>
        </p:txBody>
      </p:sp>
      <p:sp>
        <p:nvSpPr>
          <p:cNvPr id="9" name="Dikdörtgen 8"/>
          <p:cNvSpPr/>
          <p:nvPr/>
        </p:nvSpPr>
        <p:spPr>
          <a:xfrm>
            <a:off x="1261658" y="4390571"/>
            <a:ext cx="10685503" cy="56605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dirty="0" smtClean="0"/>
              <a:t>Sabır çabalayarak çözüm aramaktır.</a:t>
            </a:r>
            <a:endParaRPr lang="tr-TR" sz="4400" dirty="0"/>
          </a:p>
        </p:txBody>
      </p:sp>
      <p:sp>
        <p:nvSpPr>
          <p:cNvPr id="10" name="Dikdörtgen 9"/>
          <p:cNvSpPr/>
          <p:nvPr/>
        </p:nvSpPr>
        <p:spPr>
          <a:xfrm>
            <a:off x="1330584" y="3616577"/>
            <a:ext cx="10616577" cy="56605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/>
              <a:t>İ</a:t>
            </a:r>
            <a:r>
              <a:rPr lang="tr-TR" sz="4000" dirty="0" smtClean="0"/>
              <a:t>ftiranın </a:t>
            </a:r>
            <a:r>
              <a:rPr lang="tr-TR" sz="4000" dirty="0"/>
              <a:t>mutlaka bir gün yapan kişiye </a:t>
            </a:r>
            <a:r>
              <a:rPr lang="tr-TR" sz="4000" dirty="0" smtClean="0"/>
              <a:t>atılacağı</a:t>
            </a:r>
            <a:endParaRPr lang="tr-TR" sz="8800" dirty="0"/>
          </a:p>
        </p:txBody>
      </p:sp>
      <p:sp>
        <p:nvSpPr>
          <p:cNvPr id="11" name="Oval 10"/>
          <p:cNvSpPr/>
          <p:nvPr/>
        </p:nvSpPr>
        <p:spPr>
          <a:xfrm>
            <a:off x="703944" y="5093505"/>
            <a:ext cx="837186" cy="65605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/>
              <a:t>C</a:t>
            </a:r>
            <a:endParaRPr lang="tr-TR" sz="4400" dirty="0"/>
          </a:p>
        </p:txBody>
      </p:sp>
      <p:sp>
        <p:nvSpPr>
          <p:cNvPr id="12" name="Oval 11"/>
          <p:cNvSpPr/>
          <p:nvPr/>
        </p:nvSpPr>
        <p:spPr>
          <a:xfrm>
            <a:off x="703943" y="4328968"/>
            <a:ext cx="837187" cy="6745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/>
              <a:t>B</a:t>
            </a:r>
          </a:p>
        </p:txBody>
      </p:sp>
      <p:sp>
        <p:nvSpPr>
          <p:cNvPr id="13" name="Oval 12"/>
          <p:cNvSpPr/>
          <p:nvPr/>
        </p:nvSpPr>
        <p:spPr>
          <a:xfrm>
            <a:off x="747536" y="5861970"/>
            <a:ext cx="837186" cy="7274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/>
              <a:t>D</a:t>
            </a:r>
          </a:p>
        </p:txBody>
      </p:sp>
      <p:sp>
        <p:nvSpPr>
          <p:cNvPr id="15" name="Oval 14"/>
          <p:cNvSpPr/>
          <p:nvPr/>
        </p:nvSpPr>
        <p:spPr>
          <a:xfrm>
            <a:off x="703944" y="3460610"/>
            <a:ext cx="837188" cy="77835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/>
              <a:t>A</a:t>
            </a:r>
            <a:endParaRPr lang="tr-TR" sz="4400" dirty="0"/>
          </a:p>
        </p:txBody>
      </p:sp>
      <p:sp>
        <p:nvSpPr>
          <p:cNvPr id="16" name="Dikdörtgen 15"/>
          <p:cNvSpPr/>
          <p:nvPr/>
        </p:nvSpPr>
        <p:spPr>
          <a:xfrm>
            <a:off x="9310197" y="2666284"/>
            <a:ext cx="2713648" cy="79283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Doğru cevabı tıklayınız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266095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4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756229" y="117567"/>
            <a:ext cx="5828794" cy="61395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tr-TR" dirty="0" smtClean="0"/>
              <a:t>Doğru Yanlış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30629" y="849087"/>
            <a:ext cx="11926388" cy="8882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800" dirty="0" smtClean="0"/>
              <a:t>1. Kardeşleri Hz</a:t>
            </a:r>
            <a:r>
              <a:rPr lang="tr-TR" sz="2800" dirty="0"/>
              <a:t>. </a:t>
            </a:r>
            <a:r>
              <a:rPr lang="tr-TR" sz="2800" dirty="0" smtClean="0"/>
              <a:t>Yusuf’a </a:t>
            </a:r>
            <a:r>
              <a:rPr lang="tr-TR" sz="2800" dirty="0"/>
              <a:t>(a.s</a:t>
            </a:r>
            <a:r>
              <a:rPr lang="tr-TR" sz="2800" dirty="0" smtClean="0"/>
              <a:t>.) yaptıklarından </a:t>
            </a:r>
            <a:r>
              <a:rPr lang="tr-TR" sz="2800" dirty="0"/>
              <a:t>büyük</a:t>
            </a:r>
          </a:p>
          <a:p>
            <a:r>
              <a:rPr lang="tr-TR" sz="2800" dirty="0"/>
              <a:t>utanç duydular.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30629" y="1881051"/>
            <a:ext cx="11926388" cy="7707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4400" dirty="0" smtClean="0"/>
              <a:t>2. Hz. Yusuf Filistin’de yaşamıştır.</a:t>
            </a:r>
            <a:endParaRPr lang="tr-TR" sz="4400" dirty="0"/>
          </a:p>
        </p:txBody>
      </p:sp>
      <p:sp>
        <p:nvSpPr>
          <p:cNvPr id="6" name="Dikdörtgen 5"/>
          <p:cNvSpPr/>
          <p:nvPr/>
        </p:nvSpPr>
        <p:spPr>
          <a:xfrm>
            <a:off x="130629" y="2873833"/>
            <a:ext cx="11926388" cy="88828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800" dirty="0" smtClean="0"/>
              <a:t>3.</a:t>
            </a:r>
            <a:r>
              <a:rPr lang="tr-TR" sz="2800" dirty="0"/>
              <a:t> Hz. Yusuf (a.s.), Allah’ın (</a:t>
            </a:r>
            <a:r>
              <a:rPr lang="tr-TR" sz="2800" dirty="0" err="1"/>
              <a:t>c.c</a:t>
            </a:r>
            <a:r>
              <a:rPr lang="tr-TR" sz="2800" dirty="0"/>
              <a:t>.) kendisine bildirmesi </a:t>
            </a:r>
            <a:endParaRPr lang="tr-TR" sz="2800" dirty="0" smtClean="0"/>
          </a:p>
          <a:p>
            <a:r>
              <a:rPr lang="tr-TR" sz="2800" dirty="0" smtClean="0"/>
              <a:t>sayesinde </a:t>
            </a:r>
            <a:r>
              <a:rPr lang="tr-TR" sz="2800" dirty="0"/>
              <a:t>rüyaları yorumlayabiliyordu.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130629" y="3905799"/>
            <a:ext cx="11926388" cy="84908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3600" dirty="0" smtClean="0"/>
              <a:t>3. Kardeşleri Hz. Yusuf’u köle pazarında sattılar.</a:t>
            </a:r>
            <a:endParaRPr lang="tr-TR" sz="3600" dirty="0"/>
          </a:p>
        </p:txBody>
      </p:sp>
      <p:sp>
        <p:nvSpPr>
          <p:cNvPr id="8" name="Dikdörtgen 7"/>
          <p:cNvSpPr/>
          <p:nvPr/>
        </p:nvSpPr>
        <p:spPr>
          <a:xfrm>
            <a:off x="130629" y="4898570"/>
            <a:ext cx="11926388" cy="91440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3200" dirty="0" smtClean="0"/>
              <a:t>5. </a:t>
            </a:r>
            <a:r>
              <a:rPr lang="tr-TR" sz="3200" dirty="0"/>
              <a:t>Hz. Yusuf (a.s.) hayatı boyunca yaşamış </a:t>
            </a:r>
            <a:r>
              <a:rPr lang="tr-TR" sz="3200" dirty="0" smtClean="0"/>
              <a:t>olduğu </a:t>
            </a:r>
          </a:p>
          <a:p>
            <a:r>
              <a:rPr lang="tr-TR" sz="3200" dirty="0" smtClean="0"/>
              <a:t> </a:t>
            </a:r>
            <a:r>
              <a:rPr lang="tr-TR" sz="3200" dirty="0"/>
              <a:t>zorluklara </a:t>
            </a:r>
            <a:r>
              <a:rPr lang="tr-TR" sz="3200" dirty="0" smtClean="0"/>
              <a:t>karşı sabır gösterdi.</a:t>
            </a:r>
            <a:endParaRPr lang="tr-TR" sz="3200" dirty="0"/>
          </a:p>
        </p:txBody>
      </p:sp>
      <p:sp>
        <p:nvSpPr>
          <p:cNvPr id="9" name="Dikdörtgen 8"/>
          <p:cNvSpPr/>
          <p:nvPr/>
        </p:nvSpPr>
        <p:spPr>
          <a:xfrm>
            <a:off x="130629" y="5956656"/>
            <a:ext cx="11926388" cy="78377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3200" dirty="0" smtClean="0"/>
              <a:t>6. </a:t>
            </a:r>
            <a:r>
              <a:rPr lang="tr-TR" sz="3200" dirty="0"/>
              <a:t>Hz. Yusuf (a.s.) k</a:t>
            </a:r>
            <a:r>
              <a:rPr lang="tr-TR" sz="3200" dirty="0" smtClean="0"/>
              <a:t>ardeşlerinin </a:t>
            </a:r>
            <a:r>
              <a:rPr lang="tr-TR" sz="3200" dirty="0"/>
              <a:t>kendisine </a:t>
            </a:r>
            <a:endParaRPr lang="tr-TR" sz="3200" dirty="0" smtClean="0"/>
          </a:p>
          <a:p>
            <a:r>
              <a:rPr lang="tr-TR" sz="3200" dirty="0" smtClean="0"/>
              <a:t>yaptığı </a:t>
            </a:r>
            <a:r>
              <a:rPr lang="tr-TR" sz="3200" dirty="0"/>
              <a:t>kötülükleri </a:t>
            </a:r>
            <a:r>
              <a:rPr lang="tr-TR" sz="3200" dirty="0" smtClean="0"/>
              <a:t>affetmiş.</a:t>
            </a:r>
            <a:endParaRPr lang="tr-TR" sz="3200" dirty="0"/>
          </a:p>
        </p:txBody>
      </p:sp>
      <p:sp>
        <p:nvSpPr>
          <p:cNvPr id="10" name="Dikdörtgen 9"/>
          <p:cNvSpPr/>
          <p:nvPr/>
        </p:nvSpPr>
        <p:spPr>
          <a:xfrm>
            <a:off x="9326880" y="849087"/>
            <a:ext cx="1214846" cy="8882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4800" dirty="0" smtClean="0"/>
              <a:t>D</a:t>
            </a:r>
            <a:endParaRPr lang="tr-TR" sz="4800" dirty="0"/>
          </a:p>
        </p:txBody>
      </p:sp>
      <p:sp>
        <p:nvSpPr>
          <p:cNvPr id="11" name="Dikdörtgen 10"/>
          <p:cNvSpPr/>
          <p:nvPr/>
        </p:nvSpPr>
        <p:spPr>
          <a:xfrm>
            <a:off x="10842172" y="849087"/>
            <a:ext cx="1214846" cy="8882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4800" dirty="0" smtClean="0"/>
              <a:t>Y</a:t>
            </a:r>
            <a:endParaRPr lang="tr-TR" sz="4800" dirty="0"/>
          </a:p>
        </p:txBody>
      </p:sp>
      <p:sp>
        <p:nvSpPr>
          <p:cNvPr id="12" name="Dikdörtgen 11"/>
          <p:cNvSpPr/>
          <p:nvPr/>
        </p:nvSpPr>
        <p:spPr>
          <a:xfrm>
            <a:off x="9936230" y="849085"/>
            <a:ext cx="605496" cy="88828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b="1" dirty="0">
                <a:solidFill>
                  <a:schemeClr val="accent6"/>
                </a:solidFill>
              </a:rPr>
              <a:t>✔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11436531" y="849087"/>
            <a:ext cx="640080" cy="8882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b="1" dirty="0" smtClean="0">
                <a:solidFill>
                  <a:srgbClr val="FF0000"/>
                </a:solidFill>
              </a:rPr>
              <a:t>X</a:t>
            </a:r>
            <a:endParaRPr lang="tr-TR" sz="5400" b="1" dirty="0">
              <a:solidFill>
                <a:srgbClr val="FF0000"/>
              </a:solidFill>
            </a:endParaRPr>
          </a:p>
        </p:txBody>
      </p:sp>
      <p:cxnSp>
        <p:nvCxnSpPr>
          <p:cNvPr id="16" name="Düz Bağlayıcı 15"/>
          <p:cNvCxnSpPr>
            <a:endCxn id="11" idx="2"/>
          </p:cNvCxnSpPr>
          <p:nvPr/>
        </p:nvCxnSpPr>
        <p:spPr>
          <a:xfrm flipH="1">
            <a:off x="11449595" y="849087"/>
            <a:ext cx="4284" cy="88828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aphicFrame>
        <p:nvGraphicFramePr>
          <p:cNvPr id="19" name="Tablo 18"/>
          <p:cNvGraphicFramePr>
            <a:graphicFrameLocks noGrp="1"/>
          </p:cNvGraphicFramePr>
          <p:nvPr/>
        </p:nvGraphicFramePr>
        <p:xfrm>
          <a:off x="9326880" y="1881051"/>
          <a:ext cx="1254034" cy="77072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27017">
                  <a:extLst>
                    <a:ext uri="{9D8B030D-6E8A-4147-A177-3AD203B41FA5}">
                      <a16:colId xmlns:a16="http://schemas.microsoft.com/office/drawing/2014/main" val="2292286534"/>
                    </a:ext>
                  </a:extLst>
                </a:gridCol>
                <a:gridCol w="627017">
                  <a:extLst>
                    <a:ext uri="{9D8B030D-6E8A-4147-A177-3AD203B41FA5}">
                      <a16:colId xmlns:a16="http://schemas.microsoft.com/office/drawing/2014/main" val="1517601375"/>
                    </a:ext>
                  </a:extLst>
                </a:gridCol>
              </a:tblGrid>
              <a:tr h="770721">
                <a:tc>
                  <a:txBody>
                    <a:bodyPr/>
                    <a:lstStyle/>
                    <a:p>
                      <a:pPr algn="ctr"/>
                      <a:r>
                        <a:rPr lang="tr-TR" sz="44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D</a:t>
                      </a:r>
                      <a:endParaRPr lang="tr-TR" sz="44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4400" dirty="0" smtClean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7565083"/>
                  </a:ext>
                </a:extLst>
              </a:tr>
            </a:tbl>
          </a:graphicData>
        </a:graphic>
      </p:graphicFrame>
      <p:graphicFrame>
        <p:nvGraphicFramePr>
          <p:cNvPr id="20" name="Tablo 19"/>
          <p:cNvGraphicFramePr>
            <a:graphicFrameLocks noGrp="1"/>
          </p:cNvGraphicFramePr>
          <p:nvPr/>
        </p:nvGraphicFramePr>
        <p:xfrm>
          <a:off x="10822578" y="1881051"/>
          <a:ext cx="1254034" cy="77072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27017">
                  <a:extLst>
                    <a:ext uri="{9D8B030D-6E8A-4147-A177-3AD203B41FA5}">
                      <a16:colId xmlns:a16="http://schemas.microsoft.com/office/drawing/2014/main" val="2292286534"/>
                    </a:ext>
                  </a:extLst>
                </a:gridCol>
                <a:gridCol w="627017">
                  <a:extLst>
                    <a:ext uri="{9D8B030D-6E8A-4147-A177-3AD203B41FA5}">
                      <a16:colId xmlns:a16="http://schemas.microsoft.com/office/drawing/2014/main" val="1517601375"/>
                    </a:ext>
                  </a:extLst>
                </a:gridCol>
              </a:tblGrid>
              <a:tr h="770721">
                <a:tc>
                  <a:txBody>
                    <a:bodyPr/>
                    <a:lstStyle/>
                    <a:p>
                      <a:pPr algn="ctr"/>
                      <a:r>
                        <a:rPr lang="tr-TR" sz="44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Y</a:t>
                      </a:r>
                      <a:endParaRPr lang="tr-TR" sz="44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4400" b="1" dirty="0" smtClean="0">
                        <a:solidFill>
                          <a:schemeClr val="accent6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7565083"/>
                  </a:ext>
                </a:extLst>
              </a:tr>
            </a:tbl>
          </a:graphicData>
        </a:graphic>
      </p:graphicFrame>
      <p:graphicFrame>
        <p:nvGraphicFramePr>
          <p:cNvPr id="21" name="Tablo 20"/>
          <p:cNvGraphicFramePr>
            <a:graphicFrameLocks noGrp="1"/>
          </p:cNvGraphicFramePr>
          <p:nvPr/>
        </p:nvGraphicFramePr>
        <p:xfrm>
          <a:off x="9322276" y="2893425"/>
          <a:ext cx="1254034" cy="86868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27017">
                  <a:extLst>
                    <a:ext uri="{9D8B030D-6E8A-4147-A177-3AD203B41FA5}">
                      <a16:colId xmlns:a16="http://schemas.microsoft.com/office/drawing/2014/main" val="2292286534"/>
                    </a:ext>
                  </a:extLst>
                </a:gridCol>
                <a:gridCol w="627017">
                  <a:extLst>
                    <a:ext uri="{9D8B030D-6E8A-4147-A177-3AD203B41FA5}">
                      <a16:colId xmlns:a16="http://schemas.microsoft.com/office/drawing/2014/main" val="1517601375"/>
                    </a:ext>
                  </a:extLst>
                </a:gridCol>
              </a:tblGrid>
              <a:tr h="868689">
                <a:tc>
                  <a:txBody>
                    <a:bodyPr/>
                    <a:lstStyle/>
                    <a:p>
                      <a:pPr algn="ctr"/>
                      <a:r>
                        <a:rPr lang="tr-TR" sz="44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D</a:t>
                      </a:r>
                      <a:endParaRPr lang="tr-TR" sz="44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4400" b="1" dirty="0" smtClean="0">
                        <a:solidFill>
                          <a:schemeClr val="accent6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7565083"/>
                  </a:ext>
                </a:extLst>
              </a:tr>
            </a:tbl>
          </a:graphicData>
        </a:graphic>
      </p:graphicFrame>
      <p:graphicFrame>
        <p:nvGraphicFramePr>
          <p:cNvPr id="22" name="Tablo 21"/>
          <p:cNvGraphicFramePr>
            <a:graphicFrameLocks noGrp="1"/>
          </p:cNvGraphicFramePr>
          <p:nvPr/>
        </p:nvGraphicFramePr>
        <p:xfrm>
          <a:off x="10842172" y="2893425"/>
          <a:ext cx="1254034" cy="86868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27017">
                  <a:extLst>
                    <a:ext uri="{9D8B030D-6E8A-4147-A177-3AD203B41FA5}">
                      <a16:colId xmlns:a16="http://schemas.microsoft.com/office/drawing/2014/main" val="2292286534"/>
                    </a:ext>
                  </a:extLst>
                </a:gridCol>
                <a:gridCol w="627017">
                  <a:extLst>
                    <a:ext uri="{9D8B030D-6E8A-4147-A177-3AD203B41FA5}">
                      <a16:colId xmlns:a16="http://schemas.microsoft.com/office/drawing/2014/main" val="1517601375"/>
                    </a:ext>
                  </a:extLst>
                </a:gridCol>
              </a:tblGrid>
              <a:tr h="868689">
                <a:tc>
                  <a:txBody>
                    <a:bodyPr/>
                    <a:lstStyle/>
                    <a:p>
                      <a:pPr algn="ctr"/>
                      <a:r>
                        <a:rPr lang="tr-TR" sz="44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Y</a:t>
                      </a:r>
                      <a:endParaRPr lang="tr-TR" sz="44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4800" dirty="0" smtClean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7565083"/>
                  </a:ext>
                </a:extLst>
              </a:tr>
            </a:tbl>
          </a:graphicData>
        </a:graphic>
      </p:graphicFrame>
      <p:graphicFrame>
        <p:nvGraphicFramePr>
          <p:cNvPr id="23" name="Tablo 22"/>
          <p:cNvGraphicFramePr>
            <a:graphicFrameLocks noGrp="1"/>
          </p:cNvGraphicFramePr>
          <p:nvPr/>
        </p:nvGraphicFramePr>
        <p:xfrm>
          <a:off x="9322276" y="4898570"/>
          <a:ext cx="1219450" cy="91440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09725">
                  <a:extLst>
                    <a:ext uri="{9D8B030D-6E8A-4147-A177-3AD203B41FA5}">
                      <a16:colId xmlns:a16="http://schemas.microsoft.com/office/drawing/2014/main" val="2292286534"/>
                    </a:ext>
                  </a:extLst>
                </a:gridCol>
                <a:gridCol w="609725">
                  <a:extLst>
                    <a:ext uri="{9D8B030D-6E8A-4147-A177-3AD203B41FA5}">
                      <a16:colId xmlns:a16="http://schemas.microsoft.com/office/drawing/2014/main" val="1517601375"/>
                    </a:ext>
                  </a:extLst>
                </a:gridCol>
              </a:tblGrid>
              <a:tr h="914402">
                <a:tc>
                  <a:txBody>
                    <a:bodyPr/>
                    <a:lstStyle/>
                    <a:p>
                      <a:pPr algn="ctr"/>
                      <a:r>
                        <a:rPr lang="tr-TR" sz="48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D</a:t>
                      </a:r>
                      <a:endParaRPr lang="tr-TR" sz="48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5400" b="1" dirty="0" smtClean="0">
                        <a:solidFill>
                          <a:schemeClr val="accent6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7565083"/>
                  </a:ext>
                </a:extLst>
              </a:tr>
            </a:tbl>
          </a:graphicData>
        </a:graphic>
      </p:graphicFrame>
      <p:graphicFrame>
        <p:nvGraphicFramePr>
          <p:cNvPr id="24" name="Tablo 23"/>
          <p:cNvGraphicFramePr>
            <a:graphicFrameLocks noGrp="1"/>
          </p:cNvGraphicFramePr>
          <p:nvPr/>
        </p:nvGraphicFramePr>
        <p:xfrm>
          <a:off x="10826647" y="3905798"/>
          <a:ext cx="1254034" cy="84908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27017">
                  <a:extLst>
                    <a:ext uri="{9D8B030D-6E8A-4147-A177-3AD203B41FA5}">
                      <a16:colId xmlns:a16="http://schemas.microsoft.com/office/drawing/2014/main" val="2292286534"/>
                    </a:ext>
                  </a:extLst>
                </a:gridCol>
                <a:gridCol w="627017">
                  <a:extLst>
                    <a:ext uri="{9D8B030D-6E8A-4147-A177-3AD203B41FA5}">
                      <a16:colId xmlns:a16="http://schemas.microsoft.com/office/drawing/2014/main" val="1517601375"/>
                    </a:ext>
                  </a:extLst>
                </a:gridCol>
              </a:tblGrid>
              <a:tr h="849088">
                <a:tc>
                  <a:txBody>
                    <a:bodyPr/>
                    <a:lstStyle/>
                    <a:p>
                      <a:pPr algn="ctr"/>
                      <a:r>
                        <a:rPr lang="tr-TR" sz="44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Y</a:t>
                      </a:r>
                      <a:endParaRPr lang="tr-TR" sz="44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4400" b="1" dirty="0" smtClean="0">
                        <a:solidFill>
                          <a:schemeClr val="accent6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7565083"/>
                  </a:ext>
                </a:extLst>
              </a:tr>
            </a:tbl>
          </a:graphicData>
        </a:graphic>
      </p:graphicFrame>
      <p:graphicFrame>
        <p:nvGraphicFramePr>
          <p:cNvPr id="25" name="Tablo 24"/>
          <p:cNvGraphicFramePr>
            <a:graphicFrameLocks noGrp="1"/>
          </p:cNvGraphicFramePr>
          <p:nvPr/>
        </p:nvGraphicFramePr>
        <p:xfrm>
          <a:off x="10842172" y="4898569"/>
          <a:ext cx="1254034" cy="91440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42971">
                  <a:extLst>
                    <a:ext uri="{9D8B030D-6E8A-4147-A177-3AD203B41FA5}">
                      <a16:colId xmlns:a16="http://schemas.microsoft.com/office/drawing/2014/main" val="2292286534"/>
                    </a:ext>
                  </a:extLst>
                </a:gridCol>
                <a:gridCol w="611063">
                  <a:extLst>
                    <a:ext uri="{9D8B030D-6E8A-4147-A177-3AD203B41FA5}">
                      <a16:colId xmlns:a16="http://schemas.microsoft.com/office/drawing/2014/main" val="1517601375"/>
                    </a:ext>
                  </a:extLst>
                </a:gridCol>
              </a:tblGrid>
              <a:tr h="914403">
                <a:tc>
                  <a:txBody>
                    <a:bodyPr/>
                    <a:lstStyle/>
                    <a:p>
                      <a:pPr algn="ctr"/>
                      <a:r>
                        <a:rPr lang="tr-TR" sz="44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Y</a:t>
                      </a:r>
                      <a:endParaRPr lang="tr-TR" sz="44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4800" dirty="0" smtClean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7565083"/>
                  </a:ext>
                </a:extLst>
              </a:tr>
            </a:tbl>
          </a:graphicData>
        </a:graphic>
      </p:graphicFrame>
      <p:graphicFrame>
        <p:nvGraphicFramePr>
          <p:cNvPr id="26" name="Tablo 25"/>
          <p:cNvGraphicFramePr>
            <a:graphicFrameLocks noGrp="1"/>
          </p:cNvGraphicFramePr>
          <p:nvPr/>
        </p:nvGraphicFramePr>
        <p:xfrm>
          <a:off x="9322276" y="3895997"/>
          <a:ext cx="1254034" cy="86868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27017">
                  <a:extLst>
                    <a:ext uri="{9D8B030D-6E8A-4147-A177-3AD203B41FA5}">
                      <a16:colId xmlns:a16="http://schemas.microsoft.com/office/drawing/2014/main" val="2292286534"/>
                    </a:ext>
                  </a:extLst>
                </a:gridCol>
                <a:gridCol w="627017">
                  <a:extLst>
                    <a:ext uri="{9D8B030D-6E8A-4147-A177-3AD203B41FA5}">
                      <a16:colId xmlns:a16="http://schemas.microsoft.com/office/drawing/2014/main" val="1517601375"/>
                    </a:ext>
                  </a:extLst>
                </a:gridCol>
              </a:tblGrid>
              <a:tr h="868689">
                <a:tc>
                  <a:txBody>
                    <a:bodyPr/>
                    <a:lstStyle/>
                    <a:p>
                      <a:pPr algn="ctr"/>
                      <a:r>
                        <a:rPr lang="tr-TR" sz="48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D</a:t>
                      </a:r>
                      <a:endParaRPr lang="tr-TR" sz="48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4800" dirty="0" smtClean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7565083"/>
                  </a:ext>
                </a:extLst>
              </a:tr>
            </a:tbl>
          </a:graphicData>
        </a:graphic>
      </p:graphicFrame>
      <p:graphicFrame>
        <p:nvGraphicFramePr>
          <p:cNvPr id="27" name="Tablo 26"/>
          <p:cNvGraphicFramePr>
            <a:graphicFrameLocks noGrp="1"/>
          </p:cNvGraphicFramePr>
          <p:nvPr/>
        </p:nvGraphicFramePr>
        <p:xfrm>
          <a:off x="9287692" y="5946856"/>
          <a:ext cx="1254034" cy="8229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27017">
                  <a:extLst>
                    <a:ext uri="{9D8B030D-6E8A-4147-A177-3AD203B41FA5}">
                      <a16:colId xmlns:a16="http://schemas.microsoft.com/office/drawing/2014/main" val="2292286534"/>
                    </a:ext>
                  </a:extLst>
                </a:gridCol>
                <a:gridCol w="627017">
                  <a:extLst>
                    <a:ext uri="{9D8B030D-6E8A-4147-A177-3AD203B41FA5}">
                      <a16:colId xmlns:a16="http://schemas.microsoft.com/office/drawing/2014/main" val="1517601375"/>
                    </a:ext>
                  </a:extLst>
                </a:gridCol>
              </a:tblGrid>
              <a:tr h="793579">
                <a:tc>
                  <a:txBody>
                    <a:bodyPr/>
                    <a:lstStyle/>
                    <a:p>
                      <a:pPr algn="ctr"/>
                      <a:r>
                        <a:rPr lang="tr-TR" sz="44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D</a:t>
                      </a:r>
                      <a:endParaRPr lang="tr-TR" sz="44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4800" b="1" dirty="0" smtClean="0">
                        <a:solidFill>
                          <a:schemeClr val="accent6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7565083"/>
                  </a:ext>
                </a:extLst>
              </a:tr>
            </a:tbl>
          </a:graphicData>
        </a:graphic>
      </p:graphicFrame>
      <p:graphicFrame>
        <p:nvGraphicFramePr>
          <p:cNvPr id="28" name="Tablo 27"/>
          <p:cNvGraphicFramePr>
            <a:graphicFrameLocks noGrp="1"/>
          </p:cNvGraphicFramePr>
          <p:nvPr/>
        </p:nvGraphicFramePr>
        <p:xfrm>
          <a:off x="10842172" y="5946856"/>
          <a:ext cx="1254034" cy="79357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42971">
                  <a:extLst>
                    <a:ext uri="{9D8B030D-6E8A-4147-A177-3AD203B41FA5}">
                      <a16:colId xmlns:a16="http://schemas.microsoft.com/office/drawing/2014/main" val="2292286534"/>
                    </a:ext>
                  </a:extLst>
                </a:gridCol>
                <a:gridCol w="611063">
                  <a:extLst>
                    <a:ext uri="{9D8B030D-6E8A-4147-A177-3AD203B41FA5}">
                      <a16:colId xmlns:a16="http://schemas.microsoft.com/office/drawing/2014/main" val="1517601375"/>
                    </a:ext>
                  </a:extLst>
                </a:gridCol>
              </a:tblGrid>
              <a:tr h="793579">
                <a:tc>
                  <a:txBody>
                    <a:bodyPr/>
                    <a:lstStyle/>
                    <a:p>
                      <a:pPr algn="ctr"/>
                      <a:r>
                        <a:rPr lang="tr-TR" sz="46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Y</a:t>
                      </a:r>
                      <a:endParaRPr lang="tr-TR" sz="46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4600" dirty="0" smtClean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7565083"/>
                  </a:ext>
                </a:extLst>
              </a:tr>
            </a:tbl>
          </a:graphicData>
        </a:graphic>
      </p:graphicFrame>
      <p:sp>
        <p:nvSpPr>
          <p:cNvPr id="29" name="Dikdörtgen 28"/>
          <p:cNvSpPr/>
          <p:nvPr/>
        </p:nvSpPr>
        <p:spPr>
          <a:xfrm>
            <a:off x="7974767" y="117567"/>
            <a:ext cx="4082250" cy="5569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Doğru cevabı işaretleyelim</a:t>
            </a:r>
            <a:endParaRPr lang="tr-TR" sz="2800" dirty="0"/>
          </a:p>
        </p:txBody>
      </p:sp>
      <p:cxnSp>
        <p:nvCxnSpPr>
          <p:cNvPr id="30" name="Düz Bağlayıcı 29"/>
          <p:cNvCxnSpPr>
            <a:stCxn id="10" idx="0"/>
          </p:cNvCxnSpPr>
          <p:nvPr/>
        </p:nvCxnSpPr>
        <p:spPr>
          <a:xfrm flipH="1">
            <a:off x="9932002" y="849087"/>
            <a:ext cx="2301" cy="8588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4" name="Dikdörtgen 33"/>
          <p:cNvSpPr/>
          <p:nvPr/>
        </p:nvSpPr>
        <p:spPr>
          <a:xfrm>
            <a:off x="9916743" y="1881051"/>
            <a:ext cx="659567" cy="77072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tr-TR" sz="7200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35" name="Dikdörtgen 34"/>
          <p:cNvSpPr/>
          <p:nvPr/>
        </p:nvSpPr>
        <p:spPr>
          <a:xfrm>
            <a:off x="11436531" y="2872975"/>
            <a:ext cx="659567" cy="8891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tr-TR" sz="7200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36" name="Dikdörtgen 35"/>
          <p:cNvSpPr/>
          <p:nvPr/>
        </p:nvSpPr>
        <p:spPr>
          <a:xfrm>
            <a:off x="9932001" y="3895997"/>
            <a:ext cx="659567" cy="85888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tr-TR" sz="7200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37" name="Dikdörtgen 36"/>
          <p:cNvSpPr/>
          <p:nvPr/>
        </p:nvSpPr>
        <p:spPr>
          <a:xfrm>
            <a:off x="11487820" y="4897722"/>
            <a:ext cx="588791" cy="8891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tr-TR" sz="7200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38" name="Dikdörtgen 37"/>
          <p:cNvSpPr/>
          <p:nvPr/>
        </p:nvSpPr>
        <p:spPr>
          <a:xfrm>
            <a:off x="11487820" y="5929697"/>
            <a:ext cx="588791" cy="8107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tr-TR" sz="7200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39" name="Dikdörtgen 38"/>
          <p:cNvSpPr/>
          <p:nvPr/>
        </p:nvSpPr>
        <p:spPr>
          <a:xfrm>
            <a:off x="9932001" y="2893425"/>
            <a:ext cx="644309" cy="8588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tr-TR" sz="6000" b="1" dirty="0">
                <a:solidFill>
                  <a:schemeClr val="accent6"/>
                </a:solidFill>
              </a:rPr>
              <a:t>✔</a:t>
            </a:r>
          </a:p>
        </p:txBody>
      </p:sp>
      <p:sp>
        <p:nvSpPr>
          <p:cNvPr id="40" name="Dikdörtgen 39"/>
          <p:cNvSpPr/>
          <p:nvPr/>
        </p:nvSpPr>
        <p:spPr>
          <a:xfrm>
            <a:off x="11449595" y="3895997"/>
            <a:ext cx="644309" cy="8384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tr-TR" sz="6000" b="1" dirty="0">
                <a:solidFill>
                  <a:schemeClr val="accent6"/>
                </a:solidFill>
              </a:rPr>
              <a:t>✔</a:t>
            </a:r>
          </a:p>
        </p:txBody>
      </p:sp>
      <p:sp>
        <p:nvSpPr>
          <p:cNvPr id="41" name="Dikdörtgen 40"/>
          <p:cNvSpPr/>
          <p:nvPr/>
        </p:nvSpPr>
        <p:spPr>
          <a:xfrm>
            <a:off x="9924371" y="4908370"/>
            <a:ext cx="644309" cy="90460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tr-TR" sz="6000" b="1" dirty="0">
                <a:solidFill>
                  <a:schemeClr val="accent6"/>
                </a:solidFill>
              </a:rPr>
              <a:t>✔</a:t>
            </a:r>
          </a:p>
        </p:txBody>
      </p:sp>
      <p:sp>
        <p:nvSpPr>
          <p:cNvPr id="42" name="Dikdörtgen 41"/>
          <p:cNvSpPr/>
          <p:nvPr/>
        </p:nvSpPr>
        <p:spPr>
          <a:xfrm>
            <a:off x="9913022" y="5929697"/>
            <a:ext cx="644309" cy="8107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tr-TR" sz="6000" b="1" dirty="0">
                <a:solidFill>
                  <a:schemeClr val="accent6"/>
                </a:solidFill>
              </a:rPr>
              <a:t>✔</a:t>
            </a:r>
          </a:p>
        </p:txBody>
      </p:sp>
      <p:sp>
        <p:nvSpPr>
          <p:cNvPr id="43" name="Dikdörtgen 42"/>
          <p:cNvSpPr/>
          <p:nvPr/>
        </p:nvSpPr>
        <p:spPr>
          <a:xfrm>
            <a:off x="11444159" y="1871249"/>
            <a:ext cx="644309" cy="76581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tr-TR" sz="6000" b="1" dirty="0">
                <a:solidFill>
                  <a:schemeClr val="accent6"/>
                </a:solidFill>
              </a:rPr>
              <a:t>✔</a:t>
            </a:r>
          </a:p>
        </p:txBody>
      </p:sp>
    </p:spTree>
    <p:extLst>
      <p:ext uri="{BB962C8B-B14F-4D97-AF65-F5344CB8AC3E}">
        <p14:creationId xmlns:p14="http://schemas.microsoft.com/office/powerpoint/2010/main" val="3053943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1"/>
          <p:cNvSpPr>
            <a:spLocks noGrp="1"/>
          </p:cNvSpPr>
          <p:nvPr>
            <p:ph type="title"/>
          </p:nvPr>
        </p:nvSpPr>
        <p:spPr>
          <a:xfrm>
            <a:off x="5694218" y="249382"/>
            <a:ext cx="6289964" cy="1371599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tr-TR" sz="6600" dirty="0" smtClean="0"/>
              <a:t>Kıssa Nedir?</a:t>
            </a:r>
            <a:endParaRPr lang="tr-TR" sz="6600" dirty="0"/>
          </a:p>
        </p:txBody>
      </p:sp>
      <p:sp>
        <p:nvSpPr>
          <p:cNvPr id="5" name="İçerik Yer Tutucusu 2"/>
          <p:cNvSpPr>
            <a:spLocks noGrp="1"/>
          </p:cNvSpPr>
          <p:nvPr>
            <p:ph idx="1"/>
          </p:nvPr>
        </p:nvSpPr>
        <p:spPr>
          <a:xfrm>
            <a:off x="5694217" y="3602182"/>
            <a:ext cx="6289965" cy="279861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tr-TR" sz="4000" dirty="0" smtClean="0"/>
              <a:t>Kıssa</a:t>
            </a:r>
            <a:r>
              <a:rPr lang="tr-TR" sz="4000" dirty="0"/>
              <a:t>, </a:t>
            </a:r>
            <a:r>
              <a:rPr lang="tr-TR" sz="4000" dirty="0" smtClean="0"/>
              <a:t>Kur’an-ı </a:t>
            </a:r>
            <a:r>
              <a:rPr lang="tr-TR" sz="4000" dirty="0"/>
              <a:t>Kerim’deki </a:t>
            </a:r>
            <a:r>
              <a:rPr lang="tr-TR" sz="4000" dirty="0" smtClean="0"/>
              <a:t>geçmişte yaşamış peygamberler ve </a:t>
            </a:r>
            <a:r>
              <a:rPr lang="tr-TR" sz="4000" dirty="0"/>
              <a:t>milletlerle ilgili ibretli ve tarihi olaylardır.</a:t>
            </a:r>
            <a:endParaRPr lang="tr-TR" sz="6000" dirty="0"/>
          </a:p>
        </p:txBody>
      </p:sp>
      <p:sp>
        <p:nvSpPr>
          <p:cNvPr id="6" name="Aşağı Ok 5"/>
          <p:cNvSpPr/>
          <p:nvPr/>
        </p:nvSpPr>
        <p:spPr>
          <a:xfrm>
            <a:off x="8505370" y="1814166"/>
            <a:ext cx="484632" cy="1465942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2"/>
          <a:srcRect r="29327"/>
          <a:stretch/>
        </p:blipFill>
        <p:spPr>
          <a:xfrm>
            <a:off x="558338" y="-894788"/>
            <a:ext cx="5135879" cy="54179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  <a:reflection blurRad="6350" stA="50000" endA="300" endPos="55000" dir="5400000" sy="-100000" algn="bl" rotWithShape="0"/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 prst="divo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105259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uiExpand="1" build="p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283854" y="340562"/>
            <a:ext cx="10551092" cy="692727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r>
              <a:rPr lang="tr-TR" sz="1600" dirty="0" smtClean="0"/>
              <a:t> </a:t>
            </a:r>
            <a:r>
              <a:rPr lang="tr-TR" sz="3200" dirty="0" smtClean="0"/>
              <a:t>Hz</a:t>
            </a:r>
            <a:r>
              <a:rPr lang="tr-TR" sz="3200" dirty="0"/>
              <a:t>. Yusuf (a.s.), </a:t>
            </a:r>
            <a:r>
              <a:rPr lang="tr-TR" sz="3200" dirty="0" smtClean="0"/>
              <a:t>____________(</a:t>
            </a:r>
            <a:r>
              <a:rPr lang="tr-TR" sz="3200" dirty="0"/>
              <a:t>a.s.) on iki oğlundan biridir.</a:t>
            </a:r>
            <a:endParaRPr lang="tr-TR" sz="1600" dirty="0"/>
          </a:p>
        </p:txBody>
      </p:sp>
      <p:sp>
        <p:nvSpPr>
          <p:cNvPr id="4" name="Yuvarlatılmış Dikdörtgen 3"/>
          <p:cNvSpPr/>
          <p:nvPr/>
        </p:nvSpPr>
        <p:spPr>
          <a:xfrm>
            <a:off x="4267201" y="255733"/>
            <a:ext cx="2395578" cy="56165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smtClean="0"/>
              <a:t>Hz. Yakub’un</a:t>
            </a:r>
            <a:endParaRPr lang="tr-TR" sz="3200" dirty="0" err="1" smtClean="0"/>
          </a:p>
        </p:txBody>
      </p:sp>
      <p:pic>
        <p:nvPicPr>
          <p:cNvPr id="1026" name="Picture 2" descr="gÃ¶z ikonu ile ilgili gÃ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995" y="0"/>
            <a:ext cx="1764076" cy="1253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Unvan 1"/>
          <p:cNvSpPr txBox="1">
            <a:spLocks/>
          </p:cNvSpPr>
          <p:nvPr/>
        </p:nvSpPr>
        <p:spPr>
          <a:xfrm>
            <a:off x="1283853" y="1380472"/>
            <a:ext cx="10551093" cy="11827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u="none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tr-TR" sz="3200" dirty="0" smtClean="0"/>
              <a:t>______________, </a:t>
            </a:r>
            <a:r>
              <a:rPr lang="tr-TR" sz="3200" dirty="0"/>
              <a:t>Kur’an-ı Kerim’deki geçmişte yaşamış peygamberler ve milletlerle ilgili ibretli ve tarihi olaylardır.</a:t>
            </a:r>
          </a:p>
        </p:txBody>
      </p:sp>
      <p:sp>
        <p:nvSpPr>
          <p:cNvPr id="6" name="Yuvarlatılmış Dikdörtgen 5"/>
          <p:cNvSpPr/>
          <p:nvPr/>
        </p:nvSpPr>
        <p:spPr>
          <a:xfrm>
            <a:off x="2173169" y="1206055"/>
            <a:ext cx="2224660" cy="69535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smtClean="0"/>
              <a:t>Kıssa</a:t>
            </a:r>
            <a:endParaRPr lang="tr-TR" sz="5400" dirty="0"/>
          </a:p>
        </p:txBody>
      </p:sp>
      <p:pic>
        <p:nvPicPr>
          <p:cNvPr id="7" name="Picture 2" descr="gÃ¶z ikonu ile ilgili gÃ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61" y="1378604"/>
            <a:ext cx="1773327" cy="1190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Unvan 1"/>
          <p:cNvSpPr txBox="1">
            <a:spLocks/>
          </p:cNvSpPr>
          <p:nvPr/>
        </p:nvSpPr>
        <p:spPr>
          <a:xfrm>
            <a:off x="1283853" y="2836345"/>
            <a:ext cx="10551093" cy="105131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u="none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2800" dirty="0"/>
              <a:t> </a:t>
            </a:r>
            <a:r>
              <a:rPr lang="tr-TR" sz="2800" dirty="0" smtClean="0"/>
              <a:t>     </a:t>
            </a:r>
            <a:r>
              <a:rPr lang="tr-TR" sz="3600" dirty="0" smtClean="0"/>
              <a:t>Hz. Yusuf (a.s.)’</a:t>
            </a:r>
            <a:r>
              <a:rPr lang="tr-TR" sz="3600" dirty="0" err="1" smtClean="0"/>
              <a:t>ın</a:t>
            </a:r>
            <a:r>
              <a:rPr lang="tr-TR" sz="3600" dirty="0" smtClean="0"/>
              <a:t> kıssası Kur’an-ı Kerim’de  </a:t>
            </a:r>
          </a:p>
          <a:p>
            <a:pPr algn="l"/>
            <a:r>
              <a:rPr lang="tr-TR" sz="3600" dirty="0" smtClean="0"/>
              <a:t>     “__________________” olarak geçmektedir.</a:t>
            </a:r>
            <a:endParaRPr lang="tr-TR" sz="3600" dirty="0"/>
          </a:p>
        </p:txBody>
      </p:sp>
      <p:sp>
        <p:nvSpPr>
          <p:cNvPr id="9" name="Yuvarlatılmış Dikdörtgen 8"/>
          <p:cNvSpPr/>
          <p:nvPr/>
        </p:nvSpPr>
        <p:spPr>
          <a:xfrm>
            <a:off x="2336800" y="3335489"/>
            <a:ext cx="3599543" cy="55971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smtClean="0"/>
              <a:t>kıssaların en güzeli</a:t>
            </a:r>
            <a:endParaRPr lang="tr-TR" sz="3200" dirty="0"/>
          </a:p>
        </p:txBody>
      </p:sp>
      <p:pic>
        <p:nvPicPr>
          <p:cNvPr id="10" name="Picture 2" descr="gÃ¶z ikonu ile ilgili gÃ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695" y="2701535"/>
            <a:ext cx="1791496" cy="1256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Unvan 1"/>
          <p:cNvSpPr txBox="1">
            <a:spLocks/>
          </p:cNvSpPr>
          <p:nvPr/>
        </p:nvSpPr>
        <p:spPr>
          <a:xfrm>
            <a:off x="1301124" y="4191515"/>
            <a:ext cx="10533823" cy="104140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u="none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3200" b="1" dirty="0" smtClean="0"/>
              <a:t>     </a:t>
            </a:r>
            <a:r>
              <a:rPr lang="tr-TR" sz="3200" dirty="0" smtClean="0"/>
              <a:t>Hz. Yusuf (a.s.), yedi sene ___________ olacağını, peşinden  </a:t>
            </a:r>
          </a:p>
          <a:p>
            <a:pPr algn="l"/>
            <a:r>
              <a:rPr lang="tr-TR" sz="3200" dirty="0"/>
              <a:t> </a:t>
            </a:r>
            <a:r>
              <a:rPr lang="tr-TR" sz="3200" dirty="0" smtClean="0"/>
              <a:t>    gelen yedi senenin ise kıtlıkla geçeceğini söyledi.</a:t>
            </a:r>
            <a:endParaRPr lang="tr-TR" sz="3200" dirty="0"/>
          </a:p>
        </p:txBody>
      </p:sp>
      <p:pic>
        <p:nvPicPr>
          <p:cNvPr id="12" name="Picture 2" descr="gÃ¶z ikonu ile ilgili gÃ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57874"/>
            <a:ext cx="1619852" cy="1383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Yuvarlatılmış Dikdörtgen 12"/>
          <p:cNvSpPr/>
          <p:nvPr/>
        </p:nvSpPr>
        <p:spPr>
          <a:xfrm>
            <a:off x="6348751" y="4018185"/>
            <a:ext cx="1837307" cy="59092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smtClean="0"/>
              <a:t>bolluk</a:t>
            </a:r>
            <a:endParaRPr lang="tr-TR" sz="4400" dirty="0"/>
          </a:p>
        </p:txBody>
      </p:sp>
      <p:sp>
        <p:nvSpPr>
          <p:cNvPr id="14" name="Unvan 1"/>
          <p:cNvSpPr txBox="1">
            <a:spLocks/>
          </p:cNvSpPr>
          <p:nvPr/>
        </p:nvSpPr>
        <p:spPr>
          <a:xfrm>
            <a:off x="1283854" y="5677697"/>
            <a:ext cx="10551093" cy="84811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u="none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just"/>
            <a:r>
              <a:rPr lang="tr-TR" sz="3200" dirty="0"/>
              <a:t>Hz. Yusuf (a.s</a:t>
            </a:r>
            <a:r>
              <a:rPr lang="tr-TR" sz="3200" dirty="0" smtClean="0"/>
              <a:t>.) en sonunda kardeşlerini __________söyledi.</a:t>
            </a:r>
            <a:endParaRPr lang="tr-TR" sz="4400" dirty="0"/>
          </a:p>
        </p:txBody>
      </p:sp>
      <p:pic>
        <p:nvPicPr>
          <p:cNvPr id="15" name="Picture 2" descr="gÃ¶z ikonu ile ilgili gÃ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75" y="5536774"/>
            <a:ext cx="1619852" cy="1069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Yuvarlatılmış Dikdörtgen 15"/>
          <p:cNvSpPr/>
          <p:nvPr/>
        </p:nvSpPr>
        <p:spPr>
          <a:xfrm>
            <a:off x="8331200" y="5743043"/>
            <a:ext cx="2032000" cy="51685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smtClean="0"/>
              <a:t>affettiğini</a:t>
            </a:r>
            <a:endParaRPr lang="tr-TR" sz="3600" dirty="0"/>
          </a:p>
        </p:txBody>
      </p:sp>
      <p:sp>
        <p:nvSpPr>
          <p:cNvPr id="17" name="Dikdörtgen 16"/>
          <p:cNvSpPr/>
          <p:nvPr/>
        </p:nvSpPr>
        <p:spPr>
          <a:xfrm>
            <a:off x="8451670" y="-29037"/>
            <a:ext cx="3611878" cy="40155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Cevaplar için gözlere tıklayınız 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303559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3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389418" y="228094"/>
            <a:ext cx="6587698" cy="833047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dirty="0" smtClean="0"/>
              <a:t>Sorulara cevap verelim </a:t>
            </a:r>
            <a:endParaRPr lang="tr-TR" dirty="0"/>
          </a:p>
        </p:txBody>
      </p:sp>
      <p:sp>
        <p:nvSpPr>
          <p:cNvPr id="6" name="Sağa Bükülü Ok 5"/>
          <p:cNvSpPr/>
          <p:nvPr/>
        </p:nvSpPr>
        <p:spPr>
          <a:xfrm rot="17595652">
            <a:off x="3564245" y="2998767"/>
            <a:ext cx="2025190" cy="5138614"/>
          </a:xfrm>
          <a:prstGeom prst="curved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7" name="İçerik Yer Tutucusu 2"/>
          <p:cNvSpPr txBox="1">
            <a:spLocks/>
          </p:cNvSpPr>
          <p:nvPr/>
        </p:nvSpPr>
        <p:spPr>
          <a:xfrm>
            <a:off x="5403272" y="1379239"/>
            <a:ext cx="6573844" cy="174567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u="none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tr-TR" sz="3800" dirty="0" smtClean="0">
                <a:solidFill>
                  <a:schemeClr val="tx1"/>
                </a:solidFill>
                <a:ea typeface="Calibri"/>
                <a:cs typeface="Calibri"/>
                <a:sym typeface="Calibri"/>
              </a:rPr>
              <a:t>1. Kur’an-ı Kerim’de birçok kıssa yer almaktadır. Bunun sebepleri neler olabilir?</a:t>
            </a:r>
            <a:endParaRPr lang="tr-TR" sz="3800" dirty="0">
              <a:solidFill>
                <a:schemeClr val="tx1"/>
              </a:solidFill>
              <a:ea typeface="Calibri"/>
              <a:cs typeface="Calibri"/>
              <a:sym typeface="Calibri"/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2"/>
          <a:srcRect l="32000" t="14807" r="29819"/>
          <a:stretch/>
        </p:blipFill>
        <p:spPr>
          <a:xfrm>
            <a:off x="304800" y="228095"/>
            <a:ext cx="4738256" cy="5814708"/>
          </a:xfrm>
          <a:prstGeom prst="rect">
            <a:avLst/>
          </a:prstGeom>
        </p:spPr>
      </p:pic>
      <p:sp>
        <p:nvSpPr>
          <p:cNvPr id="9" name="İçerik Yer Tutucusu 2"/>
          <p:cNvSpPr txBox="1">
            <a:spLocks/>
          </p:cNvSpPr>
          <p:nvPr/>
        </p:nvSpPr>
        <p:spPr>
          <a:xfrm>
            <a:off x="5389418" y="3659653"/>
            <a:ext cx="6573844" cy="124468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u="none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tr-TR" sz="3600" dirty="0"/>
              <a:t>2. Allah kıssalarla bizler nasıl mesajlar vermek istiyor</a:t>
            </a:r>
            <a:r>
              <a:rPr lang="tr-TR" sz="3600" dirty="0" smtClean="0"/>
              <a:t>?</a:t>
            </a:r>
            <a:endParaRPr lang="tr-TR" sz="4800" dirty="0"/>
          </a:p>
        </p:txBody>
      </p:sp>
    </p:spTree>
    <p:extLst>
      <p:ext uri="{BB962C8B-B14F-4D97-AF65-F5344CB8AC3E}">
        <p14:creationId xmlns:p14="http://schemas.microsoft.com/office/powerpoint/2010/main" val="2710087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uiExpand="1" build="p" animBg="1"/>
      <p:bldP spid="9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7675418" y="415637"/>
            <a:ext cx="3643745" cy="1094509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tr-TR" sz="9600" dirty="0" smtClean="0"/>
              <a:t>Kıssa</a:t>
            </a:r>
            <a:endParaRPr lang="tr-TR" sz="96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05246" y="415637"/>
            <a:ext cx="5857009" cy="617912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tr-TR" sz="3600" dirty="0" smtClean="0"/>
              <a:t>ibret</a:t>
            </a:r>
            <a:r>
              <a:rPr lang="tr-TR" sz="3600" dirty="0"/>
              <a:t>, Allah’a isyandan sakındırmak ve rızasını müjdelemek, </a:t>
            </a:r>
            <a:r>
              <a:rPr lang="tr-TR" sz="3600" dirty="0" smtClean="0"/>
              <a:t>İslâm’ın hedeflerini </a:t>
            </a:r>
            <a:r>
              <a:rPr lang="tr-TR" sz="3600" dirty="0"/>
              <a:t>açıklamak, Hz Muhammed (sav) ve ümmetini kalben tatmin etmek, takip edeceğimiz doğru yolu göstermek ve nelerin faydalı ve iyi, nelerin zararlı ve kötü olduğunu bildirmek için kıssalar anlatılır.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7335981" y="3692237"/>
            <a:ext cx="4322618" cy="207125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Kıssadan hisse (dersler) çıkarmak için anlatılır.</a:t>
            </a:r>
            <a:endParaRPr lang="tr-TR" sz="4000" dirty="0"/>
          </a:p>
        </p:txBody>
      </p:sp>
      <p:sp>
        <p:nvSpPr>
          <p:cNvPr id="5" name="Aşağı Ok 4"/>
          <p:cNvSpPr/>
          <p:nvPr/>
        </p:nvSpPr>
        <p:spPr>
          <a:xfrm>
            <a:off x="9213273" y="1773382"/>
            <a:ext cx="484632" cy="1676399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36037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35429" y="246743"/>
            <a:ext cx="4891314" cy="1291771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tr-TR" sz="6000" dirty="0" smtClean="0"/>
              <a:t>Hz. Yusuf (as)</a:t>
            </a:r>
            <a:endParaRPr lang="tr-TR" sz="6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725714" y="1770743"/>
            <a:ext cx="9085944" cy="126274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marL="0" indent="0">
              <a:buNone/>
            </a:pPr>
            <a:r>
              <a:rPr lang="tr-TR" sz="4400" dirty="0"/>
              <a:t>Hz. Yusuf (a.s.) Kur’an-ı Kerim’de ismi geçen peygamberlerdendir.</a:t>
            </a: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>
          <a:xfrm>
            <a:off x="2503715" y="3265717"/>
            <a:ext cx="8469086" cy="118608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sz="4000" dirty="0"/>
              <a:t>Hz. Yusuf (a.s.), Hz. </a:t>
            </a:r>
            <a:r>
              <a:rPr lang="tr-TR" sz="4000" dirty="0" err="1"/>
              <a:t>Yakub’un</a:t>
            </a:r>
            <a:r>
              <a:rPr lang="tr-TR" sz="4000" dirty="0"/>
              <a:t> (a.s.) on iki oğlundan biridir.</a:t>
            </a: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4049485" y="4801057"/>
            <a:ext cx="8011887" cy="11643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sz="3600" dirty="0"/>
              <a:t>Hz. Yusuf (a.s</a:t>
            </a:r>
            <a:r>
              <a:rPr lang="tr-TR" sz="3600" dirty="0" smtClean="0"/>
              <a:t>.)’</a:t>
            </a:r>
            <a:r>
              <a:rPr lang="tr-TR" sz="3600" dirty="0" err="1" smtClean="0"/>
              <a:t>ın</a:t>
            </a:r>
            <a:r>
              <a:rPr lang="tr-TR" sz="3600" dirty="0" smtClean="0"/>
              <a:t> kıssası </a:t>
            </a:r>
            <a:r>
              <a:rPr lang="tr-TR" sz="3600" dirty="0"/>
              <a:t>Kur’an-ı Kerim’de “kıssaların en güzeli” </a:t>
            </a:r>
            <a:r>
              <a:rPr lang="tr-TR" sz="3600" dirty="0" smtClean="0"/>
              <a:t>olarak geçmektedir.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val="60170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815771" y="87085"/>
            <a:ext cx="5602515" cy="95560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tr-TR" sz="6000" dirty="0" smtClean="0"/>
              <a:t>Biliyor musunuz?</a:t>
            </a:r>
            <a:endParaRPr lang="tr-TR" sz="6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960913" y="1127296"/>
            <a:ext cx="8897259" cy="327783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3600" dirty="0" smtClean="0"/>
              <a:t>Kur’an-ı Kerim’de Yusuf suresi vardır.</a:t>
            </a:r>
          </a:p>
          <a:p>
            <a:r>
              <a:rPr lang="tr-TR" sz="3600" dirty="0"/>
              <a:t>Bu sûrede </a:t>
            </a:r>
            <a:r>
              <a:rPr lang="tr-TR" sz="3600" dirty="0" smtClean="0"/>
              <a:t>Hz. </a:t>
            </a:r>
            <a:r>
              <a:rPr lang="tr-TR" sz="3600" dirty="0" err="1" smtClean="0"/>
              <a:t>Yûsuf’un</a:t>
            </a:r>
            <a:r>
              <a:rPr lang="tr-TR" sz="3600" dirty="0" smtClean="0"/>
              <a:t> (as) karşılaştığı </a:t>
            </a:r>
            <a:r>
              <a:rPr lang="tr-TR" sz="3600" dirty="0"/>
              <a:t>sıkıntılar ve bunlara sabrederek nasıl başarıya ulaştığı anlatılmakta ve inananlar için faydalı öğütler, önemli mesajlar verilmektedir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/>
          <a:srcRect t="4555" r="3238" b="3692"/>
          <a:stretch/>
        </p:blipFill>
        <p:spPr>
          <a:xfrm>
            <a:off x="148012" y="1042691"/>
            <a:ext cx="2812901" cy="35938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İçerik Yer Tutucusu 2">
            <a:hlinkClick r:id="rId3"/>
          </p:cNvPr>
          <p:cNvSpPr txBox="1">
            <a:spLocks/>
          </p:cNvSpPr>
          <p:nvPr/>
        </p:nvSpPr>
        <p:spPr>
          <a:xfrm>
            <a:off x="4397828" y="5573402"/>
            <a:ext cx="7460343" cy="80752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u="none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sz="3600" dirty="0" smtClean="0"/>
              <a:t>Kur’an-ı Kerime ulaşmak tıklayınız</a:t>
            </a:r>
            <a:endParaRPr lang="tr-TR" sz="3600" dirty="0">
              <a:hlinkClick r:id="rId4"/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8084" y="5624244"/>
            <a:ext cx="1433288" cy="1139193"/>
          </a:xfrm>
          <a:prstGeom prst="rect">
            <a:avLst/>
          </a:prstGeom>
        </p:spPr>
      </p:pic>
      <p:sp>
        <p:nvSpPr>
          <p:cNvPr id="7" name="Dikdörtgen 6"/>
          <p:cNvSpPr/>
          <p:nvPr/>
        </p:nvSpPr>
        <p:spPr>
          <a:xfrm>
            <a:off x="2960913" y="4550187"/>
            <a:ext cx="8897259" cy="8781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Kur’an-ı Kerim’den Yusuf Suresini bulun 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val="474086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ağa Bükülü Ok 27"/>
          <p:cNvSpPr/>
          <p:nvPr/>
        </p:nvSpPr>
        <p:spPr>
          <a:xfrm rot="292660">
            <a:off x="7269798" y="5258295"/>
            <a:ext cx="724362" cy="1102074"/>
          </a:xfrm>
          <a:prstGeom prst="curvedRightArrow">
            <a:avLst>
              <a:gd name="adj1" fmla="val 25349"/>
              <a:gd name="adj2" fmla="val 50000"/>
              <a:gd name="adj3" fmla="val 2500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5" name="Sağa Bükülü Ok 24"/>
          <p:cNvSpPr/>
          <p:nvPr/>
        </p:nvSpPr>
        <p:spPr>
          <a:xfrm rot="292660">
            <a:off x="5523598" y="3450389"/>
            <a:ext cx="955991" cy="1196066"/>
          </a:xfrm>
          <a:prstGeom prst="curvedRightArrow">
            <a:avLst>
              <a:gd name="adj1" fmla="val 15737"/>
              <a:gd name="adj2" fmla="val 50000"/>
              <a:gd name="adj3" fmla="val 2500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8" name="Sağa Bükülü Ok 7"/>
          <p:cNvSpPr/>
          <p:nvPr/>
        </p:nvSpPr>
        <p:spPr>
          <a:xfrm rot="547514">
            <a:off x="1324989" y="1366735"/>
            <a:ext cx="699477" cy="847390"/>
          </a:xfrm>
          <a:prstGeom prst="curvedRightArrow">
            <a:avLst>
              <a:gd name="adj1" fmla="val 17742"/>
              <a:gd name="adj2" fmla="val 67492"/>
              <a:gd name="adj3" fmla="val 2500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Sağa Bükülü Ok 10"/>
          <p:cNvSpPr/>
          <p:nvPr/>
        </p:nvSpPr>
        <p:spPr>
          <a:xfrm rot="173232">
            <a:off x="1994647" y="1887751"/>
            <a:ext cx="1024535" cy="1001703"/>
          </a:xfrm>
          <a:prstGeom prst="curvedRightArrow">
            <a:avLst>
              <a:gd name="adj1" fmla="val 18500"/>
              <a:gd name="adj2" fmla="val 80858"/>
              <a:gd name="adj3" fmla="val 24682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Sağa Bükülü Ok 13"/>
          <p:cNvSpPr/>
          <p:nvPr/>
        </p:nvSpPr>
        <p:spPr>
          <a:xfrm rot="307805">
            <a:off x="3133250" y="2499419"/>
            <a:ext cx="993915" cy="985833"/>
          </a:xfrm>
          <a:prstGeom prst="curvedRightArrow">
            <a:avLst>
              <a:gd name="adj1" fmla="val 14096"/>
              <a:gd name="adj2" fmla="val 50000"/>
              <a:gd name="adj3" fmla="val 35215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Sağa Bükülü Ok 16"/>
          <p:cNvSpPr/>
          <p:nvPr/>
        </p:nvSpPr>
        <p:spPr>
          <a:xfrm rot="292660">
            <a:off x="4270943" y="2907558"/>
            <a:ext cx="1263097" cy="1018593"/>
          </a:xfrm>
          <a:prstGeom prst="curvedRightArrow">
            <a:avLst>
              <a:gd name="adj1" fmla="val 15737"/>
              <a:gd name="adj2" fmla="val 50000"/>
              <a:gd name="adj3" fmla="val 2500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>
            <a:off x="1278796" y="1220986"/>
            <a:ext cx="10848261" cy="475705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2800" dirty="0" smtClean="0"/>
          </a:p>
          <a:p>
            <a:pPr algn="ctr"/>
            <a:r>
              <a:rPr lang="tr-TR" sz="2800" dirty="0" smtClean="0"/>
              <a:t>Kardeşleri Hz. Yusuf’u kıskanmaya başladılar. </a:t>
            </a:r>
            <a:endParaRPr lang="tr-TR" sz="2800" dirty="0"/>
          </a:p>
          <a:p>
            <a:pPr algn="ctr"/>
            <a:endParaRPr lang="tr-TR" sz="2800" dirty="0"/>
          </a:p>
        </p:txBody>
      </p:sp>
      <p:sp>
        <p:nvSpPr>
          <p:cNvPr id="4" name="Unvan 1"/>
          <p:cNvSpPr>
            <a:spLocks noGrp="1"/>
          </p:cNvSpPr>
          <p:nvPr>
            <p:ph type="title"/>
          </p:nvPr>
        </p:nvSpPr>
        <p:spPr>
          <a:xfrm>
            <a:off x="1784854" y="98365"/>
            <a:ext cx="9092824" cy="41081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tr-TR" sz="3600" dirty="0"/>
              <a:t>ANA HATLARIYLA HZ. </a:t>
            </a:r>
            <a:r>
              <a:rPr lang="tr-TR" sz="3200" dirty="0" smtClean="0"/>
              <a:t>YUSUF’UN</a:t>
            </a:r>
            <a:r>
              <a:rPr lang="tr-TR" sz="3600" dirty="0" smtClean="0"/>
              <a:t> (A.S) </a:t>
            </a:r>
            <a:r>
              <a:rPr lang="tr-TR" sz="3600" dirty="0"/>
              <a:t>HAYATI </a:t>
            </a:r>
          </a:p>
        </p:txBody>
      </p:sp>
      <p:sp>
        <p:nvSpPr>
          <p:cNvPr id="7" name="Sağa Bükülü Ok 6"/>
          <p:cNvSpPr/>
          <p:nvPr/>
        </p:nvSpPr>
        <p:spPr>
          <a:xfrm rot="566873">
            <a:off x="263297" y="686521"/>
            <a:ext cx="949696" cy="1094326"/>
          </a:xfrm>
          <a:prstGeom prst="curved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2000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352285" y="646914"/>
            <a:ext cx="11593127" cy="427742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/>
              <a:t>Hz. Yusuf’un (a.s.) annesi, kardeşi Bünyamin’i doğururken vefat etmişti.</a:t>
            </a:r>
            <a:endParaRPr lang="tr-TR" sz="3600" dirty="0"/>
          </a:p>
        </p:txBody>
      </p:sp>
      <p:sp>
        <p:nvSpPr>
          <p:cNvPr id="6" name="Yuvarlatılmış Dikdörtgen 5"/>
          <p:cNvSpPr/>
          <p:nvPr/>
        </p:nvSpPr>
        <p:spPr>
          <a:xfrm>
            <a:off x="239459" y="537362"/>
            <a:ext cx="849087" cy="76925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 smtClean="0"/>
              <a:t>1</a:t>
            </a:r>
            <a:endParaRPr lang="tr-TR" sz="6600" dirty="0"/>
          </a:p>
        </p:txBody>
      </p:sp>
      <p:sp>
        <p:nvSpPr>
          <p:cNvPr id="9" name="Oval 8"/>
          <p:cNvSpPr/>
          <p:nvPr/>
        </p:nvSpPr>
        <p:spPr>
          <a:xfrm>
            <a:off x="2057810" y="1778965"/>
            <a:ext cx="10069248" cy="509475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Yusuf’u (a.s.) kırlara götürdüler ve onu bir kuyuya attılar</a:t>
            </a:r>
            <a:r>
              <a:rPr lang="tr-TR" sz="2400" dirty="0" smtClean="0"/>
              <a:t>.</a:t>
            </a:r>
            <a:endParaRPr lang="tr-TR" sz="3600" dirty="0"/>
          </a:p>
        </p:txBody>
      </p:sp>
      <p:sp>
        <p:nvSpPr>
          <p:cNvPr id="10" name="Yuvarlatılmış Dikdörtgen 9"/>
          <p:cNvSpPr/>
          <p:nvPr/>
        </p:nvSpPr>
        <p:spPr>
          <a:xfrm>
            <a:off x="1279344" y="1150738"/>
            <a:ext cx="657830" cy="65132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/>
              <a:t>2</a:t>
            </a:r>
            <a:endParaRPr lang="tr-TR" sz="5400" dirty="0"/>
          </a:p>
        </p:txBody>
      </p:sp>
      <p:sp>
        <p:nvSpPr>
          <p:cNvPr id="12" name="Oval 11"/>
          <p:cNvSpPr/>
          <p:nvPr/>
        </p:nvSpPr>
        <p:spPr>
          <a:xfrm>
            <a:off x="3073930" y="2361354"/>
            <a:ext cx="9075390" cy="462203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Bir kervan Hz. Yusuf’u bulup köle olarak satıyor.</a:t>
            </a:r>
            <a:endParaRPr lang="tr-TR" sz="2400" dirty="0"/>
          </a:p>
        </p:txBody>
      </p:sp>
      <p:sp>
        <p:nvSpPr>
          <p:cNvPr id="13" name="Yuvarlatılmış Dikdörtgen 12"/>
          <p:cNvSpPr/>
          <p:nvPr/>
        </p:nvSpPr>
        <p:spPr>
          <a:xfrm>
            <a:off x="2004594" y="1802579"/>
            <a:ext cx="649656" cy="57813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/>
              <a:t>3</a:t>
            </a:r>
            <a:endParaRPr lang="tr-TR" sz="5400" dirty="0"/>
          </a:p>
        </p:txBody>
      </p:sp>
      <p:sp>
        <p:nvSpPr>
          <p:cNvPr id="15" name="Oval 14"/>
          <p:cNvSpPr/>
          <p:nvPr/>
        </p:nvSpPr>
        <p:spPr>
          <a:xfrm>
            <a:off x="4426935" y="2852123"/>
            <a:ext cx="7722385" cy="512957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Bir </a:t>
            </a:r>
            <a:r>
              <a:rPr lang="tr-TR" sz="2800" dirty="0"/>
              <a:t>iftira sonucu zindana atıldı</a:t>
            </a:r>
            <a:r>
              <a:rPr lang="tr-TR" sz="2800" dirty="0" smtClean="0"/>
              <a:t>.</a:t>
            </a:r>
            <a:endParaRPr lang="tr-TR" sz="2800" dirty="0"/>
          </a:p>
        </p:txBody>
      </p:sp>
      <p:sp>
        <p:nvSpPr>
          <p:cNvPr id="16" name="Yuvarlatılmış Dikdörtgen 15"/>
          <p:cNvSpPr/>
          <p:nvPr/>
        </p:nvSpPr>
        <p:spPr>
          <a:xfrm>
            <a:off x="3073930" y="2306680"/>
            <a:ext cx="699883" cy="63098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dirty="0" smtClean="0"/>
              <a:t>4</a:t>
            </a:r>
            <a:endParaRPr lang="tr-TR" sz="3600" dirty="0"/>
          </a:p>
        </p:txBody>
      </p:sp>
      <p:sp>
        <p:nvSpPr>
          <p:cNvPr id="19" name="Yuvarlatılmış Dikdörtgen 18"/>
          <p:cNvSpPr/>
          <p:nvPr/>
        </p:nvSpPr>
        <p:spPr>
          <a:xfrm>
            <a:off x="4279993" y="2937537"/>
            <a:ext cx="749868" cy="65346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/>
              <a:t>5</a:t>
            </a:r>
            <a:endParaRPr lang="tr-TR" sz="5400" dirty="0"/>
          </a:p>
        </p:txBody>
      </p:sp>
      <p:sp>
        <p:nvSpPr>
          <p:cNvPr id="21" name="Oval 20"/>
          <p:cNvSpPr/>
          <p:nvPr/>
        </p:nvSpPr>
        <p:spPr>
          <a:xfrm>
            <a:off x="5915230" y="3288273"/>
            <a:ext cx="6110891" cy="797952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/>
              <a:t>Yüce Allah, Yusuf’a (a.s.) zindanda iken peygamberlik görevi verdi.</a:t>
            </a:r>
            <a:endParaRPr lang="tr-TR" sz="3200" dirty="0"/>
          </a:p>
        </p:txBody>
      </p:sp>
      <p:sp>
        <p:nvSpPr>
          <p:cNvPr id="22" name="Yuvarlatılmış Dikdörtgen 21"/>
          <p:cNvSpPr/>
          <p:nvPr/>
        </p:nvSpPr>
        <p:spPr>
          <a:xfrm>
            <a:off x="5635733" y="3334592"/>
            <a:ext cx="658262" cy="65968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dirty="0" smtClean="0"/>
              <a:t>6</a:t>
            </a:r>
            <a:endParaRPr lang="tr-TR" sz="4800" dirty="0"/>
          </a:p>
        </p:txBody>
      </p:sp>
      <p:sp>
        <p:nvSpPr>
          <p:cNvPr id="20" name="Sağa Bükülü Ok 19"/>
          <p:cNvSpPr/>
          <p:nvPr/>
        </p:nvSpPr>
        <p:spPr>
          <a:xfrm rot="292660">
            <a:off x="6484097" y="4143426"/>
            <a:ext cx="659410" cy="1178946"/>
          </a:xfrm>
          <a:prstGeom prst="curvedRightArrow">
            <a:avLst>
              <a:gd name="adj1" fmla="val 27524"/>
              <a:gd name="adj2" fmla="val 50000"/>
              <a:gd name="adj3" fmla="val 2500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3" name="Oval 22"/>
          <p:cNvSpPr/>
          <p:nvPr/>
        </p:nvSpPr>
        <p:spPr>
          <a:xfrm>
            <a:off x="6478713" y="4028419"/>
            <a:ext cx="5764992" cy="96900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Hz. Yusuf (a.s.), Allah’ın (</a:t>
            </a:r>
            <a:r>
              <a:rPr lang="tr-TR" dirty="0" err="1"/>
              <a:t>c.c</a:t>
            </a:r>
            <a:r>
              <a:rPr lang="tr-TR" dirty="0"/>
              <a:t>.) kendisine bildirmesi sayesinde rüyaları yorumlayabiliyordu.</a:t>
            </a:r>
            <a:endParaRPr lang="tr-TR" sz="3200" dirty="0"/>
          </a:p>
        </p:txBody>
      </p:sp>
      <p:sp>
        <p:nvSpPr>
          <p:cNvPr id="24" name="Yuvarlatılmış Dikdörtgen 23"/>
          <p:cNvSpPr/>
          <p:nvPr/>
        </p:nvSpPr>
        <p:spPr>
          <a:xfrm>
            <a:off x="6478713" y="4080240"/>
            <a:ext cx="658262" cy="65968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dirty="0" smtClean="0"/>
              <a:t>7</a:t>
            </a:r>
            <a:endParaRPr lang="tr-TR" sz="4800" dirty="0"/>
          </a:p>
        </p:txBody>
      </p:sp>
      <p:sp>
        <p:nvSpPr>
          <p:cNvPr id="26" name="Oval 25"/>
          <p:cNvSpPr/>
          <p:nvPr/>
        </p:nvSpPr>
        <p:spPr>
          <a:xfrm>
            <a:off x="7255444" y="4970510"/>
            <a:ext cx="4871613" cy="797952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 smtClean="0"/>
              <a:t>7 yıl kıtlık 7 yıl bolluk oldu. Hz. Yusuf Maliye Bakanı oldu.</a:t>
            </a:r>
            <a:endParaRPr lang="tr-TR" sz="3200" dirty="0"/>
          </a:p>
        </p:txBody>
      </p:sp>
      <p:sp>
        <p:nvSpPr>
          <p:cNvPr id="27" name="Yuvarlatılmış Dikdörtgen 26"/>
          <p:cNvSpPr/>
          <p:nvPr/>
        </p:nvSpPr>
        <p:spPr>
          <a:xfrm>
            <a:off x="7255444" y="4933731"/>
            <a:ext cx="658262" cy="65968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dirty="0" smtClean="0"/>
              <a:t>8</a:t>
            </a:r>
            <a:endParaRPr lang="tr-TR" sz="4800" dirty="0"/>
          </a:p>
        </p:txBody>
      </p:sp>
      <p:sp>
        <p:nvSpPr>
          <p:cNvPr id="29" name="Oval 28"/>
          <p:cNvSpPr/>
          <p:nvPr/>
        </p:nvSpPr>
        <p:spPr>
          <a:xfrm>
            <a:off x="8156350" y="5838355"/>
            <a:ext cx="4150643" cy="797952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/>
              <a:t>Hz. Yusuf (a.s.) </a:t>
            </a:r>
            <a:r>
              <a:rPr lang="tr-TR" sz="2400" dirty="0" smtClean="0"/>
              <a:t>kardeşlerini affetti</a:t>
            </a:r>
            <a:endParaRPr lang="tr-TR" sz="4000" dirty="0"/>
          </a:p>
        </p:txBody>
      </p:sp>
      <p:sp>
        <p:nvSpPr>
          <p:cNvPr id="30" name="Yuvarlatılmış Dikdörtgen 29"/>
          <p:cNvSpPr/>
          <p:nvPr/>
        </p:nvSpPr>
        <p:spPr>
          <a:xfrm>
            <a:off x="8134020" y="5838355"/>
            <a:ext cx="658262" cy="65968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dirty="0" smtClean="0"/>
              <a:t>9</a:t>
            </a:r>
            <a:endParaRPr lang="tr-TR" sz="4800" dirty="0"/>
          </a:p>
        </p:txBody>
      </p:sp>
    </p:spTree>
    <p:extLst>
      <p:ext uri="{BB962C8B-B14F-4D97-AF65-F5344CB8AC3E}">
        <p14:creationId xmlns:p14="http://schemas.microsoft.com/office/powerpoint/2010/main" val="3228951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5" grpId="0" animBg="1"/>
      <p:bldP spid="8" grpId="0" animBg="1"/>
      <p:bldP spid="11" grpId="0" animBg="1"/>
      <p:bldP spid="14" grpId="0" animBg="1"/>
      <p:bldP spid="17" grpId="0" animBg="1"/>
      <p:bldP spid="18" grpId="0" animBg="1"/>
      <p:bldP spid="4" grpId="0" animBg="1"/>
      <p:bldP spid="7" grpId="0" animBg="1"/>
      <p:bldP spid="5" grpId="0" animBg="1"/>
      <p:bldP spid="6" grpId="0" animBg="1"/>
      <p:bldP spid="9" grpId="0" animBg="1"/>
      <p:bldP spid="10" grpId="0" animBg="1"/>
      <p:bldP spid="12" grpId="0" animBg="1"/>
      <p:bldP spid="13" grpId="0" animBg="1"/>
      <p:bldP spid="15" grpId="0" animBg="1"/>
      <p:bldP spid="16" grpId="0" animBg="1"/>
      <p:bldP spid="19" grpId="0" animBg="1"/>
      <p:bldP spid="21" grpId="0" animBg="1"/>
      <p:bldP spid="22" grpId="0" animBg="1"/>
      <p:bldP spid="20" grpId="0" animBg="1"/>
      <p:bldP spid="23" grpId="0" animBg="1"/>
      <p:bldP spid="24" grpId="0" animBg="1"/>
      <p:bldP spid="26" grpId="0" animBg="1"/>
      <p:bldP spid="27" grpId="0" animBg="1"/>
      <p:bldP spid="29" grpId="0" animBg="1"/>
      <p:bldP spid="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1"/>
          <p:cNvSpPr txBox="1">
            <a:spLocks/>
          </p:cNvSpPr>
          <p:nvPr/>
        </p:nvSpPr>
        <p:spPr>
          <a:xfrm>
            <a:off x="1397726" y="1558944"/>
            <a:ext cx="7852225" cy="84811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u="none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just"/>
            <a:r>
              <a:rPr lang="tr-TR" sz="4400" dirty="0" smtClean="0"/>
              <a:t>Hz. Yusuf’un babası</a:t>
            </a:r>
            <a:endParaRPr lang="tr-TR" sz="8800" dirty="0"/>
          </a:p>
        </p:txBody>
      </p:sp>
      <p:sp>
        <p:nvSpPr>
          <p:cNvPr id="6" name="Yuvarlatılmış Dikdörtgen 5"/>
          <p:cNvSpPr/>
          <p:nvPr/>
        </p:nvSpPr>
        <p:spPr>
          <a:xfrm>
            <a:off x="8781142" y="1559265"/>
            <a:ext cx="3207685" cy="84779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Hz. Yakup (as)</a:t>
            </a:r>
            <a:endParaRPr lang="tr-TR" sz="9600" dirty="0"/>
          </a:p>
        </p:txBody>
      </p:sp>
      <p:pic>
        <p:nvPicPr>
          <p:cNvPr id="7" name="Picture 2" descr="gÃ¶z ikonu ile ilgili gÃ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61" y="1378604"/>
            <a:ext cx="1773327" cy="1190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Unvan 1"/>
          <p:cNvSpPr txBox="1">
            <a:spLocks/>
          </p:cNvSpPr>
          <p:nvPr/>
        </p:nvSpPr>
        <p:spPr>
          <a:xfrm>
            <a:off x="1286609" y="2775014"/>
            <a:ext cx="7857394" cy="116228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u="none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tr-TR" sz="4400" dirty="0" smtClean="0"/>
              <a:t>Hz. Yusuf’un köle olarak satıldığı şehir</a:t>
            </a:r>
            <a:endParaRPr lang="tr-TR" sz="4400" dirty="0"/>
          </a:p>
        </p:txBody>
      </p:sp>
      <p:sp>
        <p:nvSpPr>
          <p:cNvPr id="9" name="Yuvarlatılmış Dikdörtgen 8"/>
          <p:cNvSpPr/>
          <p:nvPr/>
        </p:nvSpPr>
        <p:spPr>
          <a:xfrm>
            <a:off x="8955314" y="2786708"/>
            <a:ext cx="3048766" cy="113488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000" dirty="0" smtClean="0"/>
              <a:t>Mısır</a:t>
            </a:r>
            <a:endParaRPr lang="tr-TR" sz="6000" dirty="0"/>
          </a:p>
        </p:txBody>
      </p:sp>
      <p:pic>
        <p:nvPicPr>
          <p:cNvPr id="10" name="Picture 2" descr="gÃ¶z ikonu ile ilgili gÃ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61" y="2728591"/>
            <a:ext cx="1791496" cy="1256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Unvan 1"/>
          <p:cNvSpPr txBox="1">
            <a:spLocks/>
          </p:cNvSpPr>
          <p:nvPr/>
        </p:nvSpPr>
        <p:spPr>
          <a:xfrm>
            <a:off x="1301124" y="4316944"/>
            <a:ext cx="8002533" cy="102065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u="none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tr-TR" sz="3200" dirty="0"/>
              <a:t>Hz. Yusuf (a.s.)’</a:t>
            </a:r>
            <a:r>
              <a:rPr lang="tr-TR" sz="3200" dirty="0" err="1"/>
              <a:t>ın</a:t>
            </a:r>
            <a:r>
              <a:rPr lang="tr-TR" sz="3200" dirty="0"/>
              <a:t> kıssası Kur’an-ı </a:t>
            </a:r>
            <a:r>
              <a:rPr lang="tr-TR" sz="3200" dirty="0" smtClean="0"/>
              <a:t>Kerim’de nasıl geçmektedir?</a:t>
            </a:r>
            <a:endParaRPr lang="tr-TR" sz="5400" dirty="0"/>
          </a:p>
        </p:txBody>
      </p:sp>
      <p:pic>
        <p:nvPicPr>
          <p:cNvPr id="12" name="Picture 2" descr="gÃ¶z ikonu ile ilgili gÃ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27" y="4162929"/>
            <a:ext cx="1619852" cy="1256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Yuvarlatılmış Dikdörtgen 12"/>
          <p:cNvSpPr/>
          <p:nvPr/>
        </p:nvSpPr>
        <p:spPr>
          <a:xfrm>
            <a:off x="8781142" y="4316943"/>
            <a:ext cx="3222938" cy="102065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kıssaların en güzeli</a:t>
            </a:r>
            <a:endParaRPr lang="tr-TR" sz="4800" dirty="0"/>
          </a:p>
        </p:txBody>
      </p:sp>
      <p:sp>
        <p:nvSpPr>
          <p:cNvPr id="14" name="Unvan 1"/>
          <p:cNvSpPr txBox="1">
            <a:spLocks/>
          </p:cNvSpPr>
          <p:nvPr/>
        </p:nvSpPr>
        <p:spPr>
          <a:xfrm>
            <a:off x="1164063" y="5618758"/>
            <a:ext cx="7979939" cy="9880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u="none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tr-TR" sz="3600" dirty="0" smtClean="0"/>
              <a:t>Hz. Yusuf’un kardeşleri tarafından kuyuya atılmasına neden olan duygu</a:t>
            </a:r>
            <a:endParaRPr lang="tr-TR" sz="3600" dirty="0"/>
          </a:p>
        </p:txBody>
      </p:sp>
      <p:pic>
        <p:nvPicPr>
          <p:cNvPr id="15" name="Picture 2" descr="gÃ¶z ikonu ile ilgili gÃ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75" y="5536774"/>
            <a:ext cx="1619852" cy="1069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Yuvarlatılmış Dikdörtgen 15"/>
          <p:cNvSpPr/>
          <p:nvPr/>
        </p:nvSpPr>
        <p:spPr>
          <a:xfrm>
            <a:off x="8781142" y="5618758"/>
            <a:ext cx="3222938" cy="988003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dirty="0" smtClean="0"/>
              <a:t>Kıskançlık</a:t>
            </a:r>
            <a:endParaRPr lang="tr-TR" sz="4800" dirty="0"/>
          </a:p>
        </p:txBody>
      </p:sp>
      <p:sp>
        <p:nvSpPr>
          <p:cNvPr id="17" name="Dikdörtgen 16"/>
          <p:cNvSpPr/>
          <p:nvPr/>
        </p:nvSpPr>
        <p:spPr>
          <a:xfrm>
            <a:off x="304800" y="223676"/>
            <a:ext cx="7373258" cy="7964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dirty="0" smtClean="0"/>
              <a:t>Verilen ifadelerin cevaplarını bulalım</a:t>
            </a:r>
            <a:endParaRPr lang="tr-TR" sz="3600" dirty="0"/>
          </a:p>
        </p:txBody>
      </p:sp>
      <p:sp>
        <p:nvSpPr>
          <p:cNvPr id="2" name="Dikdörtgen 1"/>
          <p:cNvSpPr/>
          <p:nvPr/>
        </p:nvSpPr>
        <p:spPr>
          <a:xfrm>
            <a:off x="8021053" y="106947"/>
            <a:ext cx="4025804" cy="111930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 smtClean="0"/>
              <a:t>Cevaplar için gözlere tıklayınız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val="60188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ğr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3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7068457" y="217716"/>
            <a:ext cx="4818744" cy="4702627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4000" b="1" dirty="0"/>
              <a:t>“İçlerinden biri: ‘Yusuf’u </a:t>
            </a:r>
            <a:r>
              <a:rPr lang="tr-TR" sz="4000" b="1" dirty="0" smtClean="0"/>
              <a:t>öldürmeyin, onu </a:t>
            </a:r>
            <a:r>
              <a:rPr lang="tr-TR" sz="4000" b="1" dirty="0"/>
              <a:t>bir kuyunun derinliklerine </a:t>
            </a:r>
            <a:r>
              <a:rPr lang="tr-TR" sz="4000" b="1" dirty="0" smtClean="0"/>
              <a:t>bırakın. Böyle </a:t>
            </a:r>
            <a:r>
              <a:rPr lang="tr-TR" sz="4000" b="1" dirty="0"/>
              <a:t>yaparsanız yolculardan bulup </a:t>
            </a:r>
            <a:r>
              <a:rPr lang="tr-TR" sz="4000" b="1" dirty="0" smtClean="0"/>
              <a:t>onu alan </a:t>
            </a:r>
            <a:r>
              <a:rPr lang="tr-TR" sz="4000" b="1" dirty="0"/>
              <a:t>olur.’ dedi</a:t>
            </a:r>
            <a:r>
              <a:rPr lang="tr-TR" sz="4000" b="1" dirty="0" smtClean="0"/>
              <a:t>.”</a:t>
            </a:r>
          </a:p>
          <a:p>
            <a:pPr marL="0" indent="0" algn="r">
              <a:buNone/>
            </a:pPr>
            <a:r>
              <a:rPr lang="tr-TR" sz="3600" dirty="0"/>
              <a:t>Yûsuf suresi, 10. ayet.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742" y="137886"/>
            <a:ext cx="6447971" cy="4862285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1436915" y="5127171"/>
            <a:ext cx="10450285" cy="72571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Verilen ayette Hz. Yusuf’un hayatındaki hangi aşamayı anlatmaktadır?</a:t>
            </a:r>
            <a:endParaRPr lang="tr-TR" sz="2800" dirty="0"/>
          </a:p>
        </p:txBody>
      </p:sp>
      <p:sp>
        <p:nvSpPr>
          <p:cNvPr id="6" name="Dikdörtgen 5"/>
          <p:cNvSpPr/>
          <p:nvPr/>
        </p:nvSpPr>
        <p:spPr>
          <a:xfrm>
            <a:off x="2830284" y="6059714"/>
            <a:ext cx="7982857" cy="5950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dirty="0" smtClean="0"/>
              <a:t>Hz. Yusuf’u kim, neden kuyuya atmıştı?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val="2401607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11.0&quot;&gt;&lt;object type=&quot;1&quot; unique_id=&quot;10001&quot;&gt;&lt;object type=&quot;8&quot; unique_id=&quot;10002&quot;&gt;&lt;/object&gt;&lt;object type=&quot;2&quot; unique_id=&quot;10003&quot;&gt;&lt;object type=&quot;3&quot; unique_id=&quot;26023&quot;&gt;&lt;property id=&quot;20148&quot; value=&quot;5&quot;/&gt;&lt;property id=&quot;20300&quot; value=&quot;Slide 1 - &amp;quot;3. Bir Peygamber Tanıyorum: Hz. Yusuf (a.s.)&amp;quot;&quot;/&gt;&lt;property id=&quot;20307&quot; value=&quot;256&quot;/&gt;&lt;/object&gt;&lt;object type=&quot;3&quot; unique_id=&quot;26024&quot;&gt;&lt;property id=&quot;20148&quot; value=&quot;5&quot;/&gt;&lt;property id=&quot;20300&quot; value=&quot;Slide 2 - &amp;quot;Kıssa Nedir?&amp;quot;&quot;/&gt;&lt;property id=&quot;20307&quot; value=&quot;258&quot;/&gt;&lt;/object&gt;&lt;object type=&quot;3&quot; unique_id=&quot;26025&quot;&gt;&lt;property id=&quot;20148&quot; value=&quot;5&quot;/&gt;&lt;property id=&quot;20300&quot; value=&quot;Slide 3 - &amp;quot;Sorulara cevap verelim &amp;quot;&quot;/&gt;&lt;property id=&quot;20307&quot; value=&quot;259&quot;/&gt;&lt;/object&gt;&lt;object type=&quot;3&quot; unique_id=&quot;26026&quot;&gt;&lt;property id=&quot;20148&quot; value=&quot;5&quot;/&gt;&lt;property id=&quot;20300&quot; value=&quot;Slide 4 - &amp;quot;Kıssa&amp;quot;&quot;/&gt;&lt;property id=&quot;20307&quot; value=&quot;257&quot;/&gt;&lt;/object&gt;&lt;object type=&quot;3&quot; unique_id=&quot;26027&quot;&gt;&lt;property id=&quot;20148&quot; value=&quot;5&quot;/&gt;&lt;property id=&quot;20300&quot; value=&quot;Slide 5 - &amp;quot;Hz. Yusuf (as)&amp;quot;&quot;/&gt;&lt;property id=&quot;20307&quot; value=&quot;260&quot;/&gt;&lt;/object&gt;&lt;object type=&quot;3&quot; unique_id=&quot;26028&quot;&gt;&lt;property id=&quot;20148&quot; value=&quot;5&quot;/&gt;&lt;property id=&quot;20300&quot; value=&quot;Slide 6 - &amp;quot;Biliyor musunuz?&amp;quot;&quot;/&gt;&lt;property id=&quot;20307&quot; value=&quot;261&quot;/&gt;&lt;/object&gt;&lt;object type=&quot;3&quot; unique_id=&quot;26029&quot;&gt;&lt;property id=&quot;20148&quot; value=&quot;5&quot;/&gt;&lt;property id=&quot;20300&quot; value=&quot;Slide 7 - &amp;quot;ANA HATLARIYLA HZ. YUSUF’UN (A.S) HAYATI &amp;quot;&quot;/&gt;&lt;property id=&quot;20307&quot; value=&quot;262&quot;/&gt;&lt;/object&gt;&lt;object type=&quot;3&quot; unique_id=&quot;26030&quot;&gt;&lt;property id=&quot;20148&quot; value=&quot;5&quot;/&gt;&lt;property id=&quot;20300&quot; value=&quot;Slide 8&quot;/&gt;&lt;property id=&quot;20307&quot; value=&quot;275&quot;/&gt;&lt;/object&gt;&lt;object type=&quot;3&quot; unique_id=&quot;26031&quot;&gt;&lt;property id=&quot;20148&quot; value=&quot;5&quot;/&gt;&lt;property id=&quot;20300&quot; value=&quot;Slide 9&quot;/&gt;&lt;property id=&quot;20307&quot; value=&quot;263&quot;/&gt;&lt;/object&gt;&lt;object type=&quot;3&quot; unique_id=&quot;26032&quot;&gt;&lt;property id=&quot;20148&quot; value=&quot;5&quot;/&gt;&lt;property id=&quot;20300&quot; value=&quot;Slide 10 - &amp;quot;Kıssadan Hisse&amp;quot;&quot;/&gt;&lt;property id=&quot;20307&quot; value=&quot;266&quot;/&gt;&lt;/object&gt;&lt;object type=&quot;3&quot; unique_id=&quot;26033&quot;&gt;&lt;property id=&quot;20148&quot; value=&quot;5&quot;/&gt;&lt;property id=&quot;20300&quot; value=&quot;Slide 11 - &amp;quot;Boşlukları dolduralım&amp;quot;&quot;/&gt;&lt;property id=&quot;20307&quot; value=&quot;276&quot;/&gt;&lt;/object&gt;&lt;object type=&quot;3&quot; unique_id=&quot;26034&quot;&gt;&lt;property id=&quot;20148&quot; value=&quot;5&quot;/&gt;&lt;property id=&quot;20300&quot; value=&quot;Slide 12 - &amp;quot;Kıssadan Hisse: Kıskançlığın Sonu&amp;quot;&quot;/&gt;&lt;property id=&quot;20307&quot; value=&quot;264&quot;/&gt;&lt;/object&gt;&lt;object type=&quot;3&quot; unique_id=&quot;26035&quot;&gt;&lt;property id=&quot;20148&quot; value=&quot;5&quot;/&gt;&lt;property id=&quot;20300&quot; value=&quot;Slide 13 - &amp;quot;Kıssadan Hisse: Sabrın Sonu Selamet&amp;quot;&quot;/&gt;&lt;property id=&quot;20307&quot; value=&quot;265&quot;/&gt;&lt;/object&gt;&lt;object type=&quot;3&quot; unique_id=&quot;26036&quot;&gt;&lt;property id=&quot;20148&quot; value=&quot;5&quot;/&gt;&lt;property id=&quot;20300&quot; value=&quot;Slide 14 - &amp;quot;Değerlendirme &amp;quot;&quot;/&gt;&lt;property id=&quot;20307&quot; value=&quot;267&quot;/&gt;&lt;/object&gt;&lt;object type=&quot;3&quot; unique_id=&quot;26037&quot;&gt;&lt;property id=&quot;20148&quot; value=&quot;5&quot;/&gt;&lt;property id=&quot;20300&quot; value=&quot;Slide 15&quot;/&gt;&lt;property id=&quot;20307&quot; value=&quot;268&quot;/&gt;&lt;/object&gt;&lt;object type=&quot;3&quot; unique_id=&quot;26038&quot;&gt;&lt;property id=&quot;20148&quot; value=&quot;5&quot;/&gt;&lt;property id=&quot;20300&quot; value=&quot;Slide 16&quot;/&gt;&lt;property id=&quot;20307&quot; value=&quot;269&quot;/&gt;&lt;/object&gt;&lt;object type=&quot;3&quot; unique_id=&quot;26039&quot;&gt;&lt;property id=&quot;20148&quot; value=&quot;5&quot;/&gt;&lt;property id=&quot;20300&quot; value=&quot;Slide 17&quot;/&gt;&lt;property id=&quot;20307&quot; value=&quot;270&quot;/&gt;&lt;/object&gt;&lt;object type=&quot;3&quot; unique_id=&quot;26040&quot;&gt;&lt;property id=&quot;20148&quot; value=&quot;5&quot;/&gt;&lt;property id=&quot;20300&quot; value=&quot;Slide 18&quot;/&gt;&lt;property id=&quot;20307&quot; value=&quot;271&quot;/&gt;&lt;/object&gt;&lt;object type=&quot;3&quot; unique_id=&quot;26041&quot;&gt;&lt;property id=&quot;20148&quot; value=&quot;5&quot;/&gt;&lt;property id=&quot;20300&quot; value=&quot;Slide 19 - &amp;quot;Doğru Yanlış&amp;quot;&quot;/&gt;&lt;property id=&quot;20307&quot; value=&quot;273&quot;/&gt;&lt;/object&gt;&lt;object type=&quot;3&quot; unique_id=&quot;26042&quot;&gt;&lt;property id=&quot;20148&quot; value=&quot;5&quot;/&gt;&lt;property id=&quot;20300&quot; value=&quot;Slide 20 - &amp;quot; Hz. Yusuf (a.s.), ____________(a.s.) on iki oğlundan biridir.&amp;quot;&quot;/&gt;&lt;property id=&quot;20307&quot; value=&quot;274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1065</Words>
  <Application>Microsoft Office PowerPoint</Application>
  <PresentationFormat>Geniş ekran</PresentationFormat>
  <Paragraphs>193</Paragraphs>
  <Slides>20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Office Teması</vt:lpstr>
      <vt:lpstr>3. Bir Peygamber Tanıyorum: Hz. Yusuf (a.s.)</vt:lpstr>
      <vt:lpstr>Kıssa Nedir?</vt:lpstr>
      <vt:lpstr>Sorulara cevap verelim </vt:lpstr>
      <vt:lpstr>Kıssa</vt:lpstr>
      <vt:lpstr>Hz. Yusuf (as)</vt:lpstr>
      <vt:lpstr>Biliyor musunuz?</vt:lpstr>
      <vt:lpstr>ANA HATLARIYLA HZ. YUSUF’UN (A.S) HAYATI </vt:lpstr>
      <vt:lpstr>PowerPoint Sunusu</vt:lpstr>
      <vt:lpstr>PowerPoint Sunusu</vt:lpstr>
      <vt:lpstr>Kıssadan Hisse</vt:lpstr>
      <vt:lpstr>Boşlukları dolduralım</vt:lpstr>
      <vt:lpstr>Kıssadan Hisse: Kıskançlığın Sonu</vt:lpstr>
      <vt:lpstr>Kıssadan Hisse: Sabrın Sonu Selamet</vt:lpstr>
      <vt:lpstr>Değerlendirme </vt:lpstr>
      <vt:lpstr>PowerPoint Sunusu</vt:lpstr>
      <vt:lpstr>PowerPoint Sunusu</vt:lpstr>
      <vt:lpstr>PowerPoint Sunusu</vt:lpstr>
      <vt:lpstr>PowerPoint Sunusu</vt:lpstr>
      <vt:lpstr>Doğru Yanlış</vt:lpstr>
      <vt:lpstr> Hz. Yusuf (a.s.), ____________(a.s.) on iki oğlundan biridir.</vt:lpstr>
    </vt:vector>
  </TitlesOfParts>
  <Company>NouS/TncTR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3. Bir Peygamber Tanıyorum: Hz. Yusuf (a.s.)</dc:title>
  <dc:creator>Windows Kullanıcısı</dc:creator>
  <cp:lastModifiedBy>Windows Kullanıcısı</cp:lastModifiedBy>
  <cp:revision>27</cp:revision>
  <dcterms:created xsi:type="dcterms:W3CDTF">2018-12-30T14:20:36Z</dcterms:created>
  <dcterms:modified xsi:type="dcterms:W3CDTF">2018-12-30T20:22:27Z</dcterms:modified>
</cp:coreProperties>
</file>