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5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5" r:id="rId3"/>
    <p:sldMasterId id="2147483720" r:id="rId4"/>
    <p:sldMasterId id="2147483752" r:id="rId5"/>
    <p:sldMasterId id="2147483780" r:id="rId6"/>
    <p:sldMasterId id="2147483792" r:id="rId7"/>
    <p:sldMasterId id="2147483804" r:id="rId8"/>
    <p:sldMasterId id="2147483816" r:id="rId9"/>
    <p:sldMasterId id="2147483828" r:id="rId10"/>
    <p:sldMasterId id="2147483840" r:id="rId11"/>
    <p:sldMasterId id="2147483852" r:id="rId12"/>
    <p:sldMasterId id="2147483864" r:id="rId13"/>
  </p:sldMasterIdLst>
  <p:notesMasterIdLst>
    <p:notesMasterId r:id="rId53"/>
  </p:notesMasterIdLst>
  <p:sldIdLst>
    <p:sldId id="258" r:id="rId14"/>
    <p:sldId id="257" r:id="rId15"/>
    <p:sldId id="292" r:id="rId16"/>
    <p:sldId id="293" r:id="rId17"/>
    <p:sldId id="294" r:id="rId18"/>
    <p:sldId id="408" r:id="rId19"/>
    <p:sldId id="409" r:id="rId20"/>
    <p:sldId id="410" r:id="rId21"/>
    <p:sldId id="411" r:id="rId22"/>
    <p:sldId id="412" r:id="rId23"/>
    <p:sldId id="413" r:id="rId24"/>
    <p:sldId id="375" r:id="rId25"/>
    <p:sldId id="414" r:id="rId26"/>
    <p:sldId id="261" r:id="rId27"/>
    <p:sldId id="415" r:id="rId28"/>
    <p:sldId id="422" r:id="rId29"/>
    <p:sldId id="378" r:id="rId30"/>
    <p:sldId id="376" r:id="rId31"/>
    <p:sldId id="417" r:id="rId32"/>
    <p:sldId id="402" r:id="rId33"/>
    <p:sldId id="423" r:id="rId34"/>
    <p:sldId id="273" r:id="rId35"/>
    <p:sldId id="274" r:id="rId36"/>
    <p:sldId id="275" r:id="rId37"/>
    <p:sldId id="276" r:id="rId38"/>
    <p:sldId id="426" r:id="rId39"/>
    <p:sldId id="260" r:id="rId40"/>
    <p:sldId id="279" r:id="rId41"/>
    <p:sldId id="424" r:id="rId42"/>
    <p:sldId id="280" r:id="rId43"/>
    <p:sldId id="282" r:id="rId44"/>
    <p:sldId id="283" r:id="rId45"/>
    <p:sldId id="418" r:id="rId46"/>
    <p:sldId id="419" r:id="rId47"/>
    <p:sldId id="425" r:id="rId48"/>
    <p:sldId id="286" r:id="rId49"/>
    <p:sldId id="288" r:id="rId50"/>
    <p:sldId id="289" r:id="rId51"/>
    <p:sldId id="391" r:id="rId5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Açık Stil 3 - Vurgu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1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44" d="100"/>
          <a:sy n="44" d="100"/>
        </p:scale>
        <p:origin x="2844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483D8-B81A-450F-8AD4-33F51A61C87B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47E73-88E5-4ED0-BA98-173FBABB67A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0639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2649-E239-4894-82C9-F4ECC249136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523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2649-E239-4894-82C9-F4ECC249136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827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112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2649-E239-4894-82C9-F4ECC249136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989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8DE2-0AC3-4F1D-91C5-907FBE12E09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249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112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8DE2-0AC3-4F1D-91C5-907FBE12E09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322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8DE2-0AC3-4F1D-91C5-907FBE12E09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400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8DE2-0AC3-4F1D-91C5-907FBE12E09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296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8DE2-0AC3-4F1D-91C5-907FBE12E09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975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11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2649-E239-4894-82C9-F4ECC249136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386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1126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1126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48DE2-0AC3-4F1D-91C5-907FBE12E09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8515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1126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0FB7D-A000-42F1-B4B3-3CF3784CE8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5457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0FB7D-A000-42F1-B4B3-3CF3784CE8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5829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0FB7D-A000-42F1-B4B3-3CF3784CE8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1125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16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2649-E239-4894-82C9-F4ECC249136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405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2649-E239-4894-82C9-F4ECC249136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489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2649-E239-4894-82C9-F4ECC249136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679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2649-E239-4894-82C9-F4ECC249136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408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2649-E239-4894-82C9-F4ECC249136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067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2649-E239-4894-82C9-F4ECC249136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10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D2649-E239-4894-82C9-F4ECC249136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305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CB04E-F661-4E64-B877-25E48D53B14F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053B-AF3D-400F-B246-FA329F255F9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6653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CB04E-F661-4E64-B877-25E48D53B14F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053B-AF3D-400F-B246-FA329F255F9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29942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872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887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441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181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325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179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752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23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421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74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CB04E-F661-4E64-B877-25E48D53B14F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053B-AF3D-400F-B246-FA329F255F9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83950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014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1478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992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3746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6876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366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929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450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6713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6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7259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219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797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021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30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352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382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35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533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421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29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algn="ctr" defTabSz="457200"/>
            <a:fld id="{453F7A83-B5B7-4266-8D27-EF99E7F4AEB0}" type="slidenum">
              <a:rPr lang="en-US" altLang="ko-KR" smtClean="0">
                <a:solidFill>
                  <a:prstClr val="white">
                    <a:lumMod val="50000"/>
                  </a:prstClr>
                </a:solidFill>
              </a:rPr>
              <a:pPr algn="ctr" defTabSz="457200"/>
              <a:t>‹#›</a:t>
            </a:fld>
            <a:endParaRPr lang="en-US" altLang="ko-KR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43258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245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5649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176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539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872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630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438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07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646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45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63741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3799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7718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2058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724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9867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074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0578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0381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68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19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7124105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172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1802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99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692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933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118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82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CB04E-F661-4E64-B877-25E48D53B14F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053B-AF3D-400F-B246-FA329F255F9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1848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319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or Comment on the Post.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205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966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37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045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7665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190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674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209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83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CB04E-F661-4E64-B877-25E48D53B14F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053B-AF3D-400F-B246-FA329F255F9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67008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403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929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6615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42193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1252700" y="1968500"/>
            <a:ext cx="8085200" cy="4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1722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8965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1580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678400" y="5196051"/>
            <a:ext cx="6835200" cy="5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2553000" y="1869300"/>
            <a:ext cx="7086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0093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36462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4145000" y="2940400"/>
            <a:ext cx="3902000" cy="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024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CB04E-F661-4E64-B877-25E48D53B14F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053B-AF3D-400F-B246-FA329F255F9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5986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04278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665233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4965000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8264767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800217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50999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83997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9595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3335000" y="9346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3335000" y="28142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3335000" y="46938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208736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3520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1_TITLE + THREE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92" name="Google Shape;19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" name="Google Shape;204;p13"/>
          <p:cNvSpPr txBox="1">
            <a:spLocks noGrp="1"/>
          </p:cNvSpPr>
          <p:nvPr>
            <p:ph type="subTitle" idx="1"/>
          </p:nvPr>
        </p:nvSpPr>
        <p:spPr>
          <a:xfrm>
            <a:off x="8303733" y="2601400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ctrTitle"/>
          </p:nvPr>
        </p:nvSpPr>
        <p:spPr>
          <a:xfrm>
            <a:off x="8303733" y="1946433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"/>
          </p:nvPr>
        </p:nvSpPr>
        <p:spPr>
          <a:xfrm>
            <a:off x="8303733" y="3959267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8303733" y="3304300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8303733" y="5317133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8303733" y="4662167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33896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3111900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6818067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3246884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6953051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28844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60067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42846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1252700" y="1197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1252700" y="4710800"/>
            <a:ext cx="41380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5226170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1_TITLE + BULLET POI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8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90" name="Google Shape;290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18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14795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body" idx="2"/>
          </p:nvPr>
        </p:nvSpPr>
        <p:spPr>
          <a:xfrm>
            <a:off x="62928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65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CB04E-F661-4E64-B877-25E48D53B14F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053B-AF3D-400F-B246-FA329F255F9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12709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2527135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8260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8731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0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3"/>
            <a:ext cx="4608512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8620968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0388095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7132181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5736517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92634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9414693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40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CB04E-F661-4E64-B877-25E48D53B14F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053B-AF3D-400F-B246-FA329F255F9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73672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3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3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179034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5" y="1700808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6338005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2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2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495449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8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4333590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2148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49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69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5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71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34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CB04E-F661-4E64-B877-25E48D53B14F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053B-AF3D-400F-B246-FA329F255F9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27651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87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78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75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80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5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or Comment on the Post.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16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563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1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82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71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CB04E-F661-4E64-B877-25E48D53B14F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053B-AF3D-400F-B246-FA329F255F9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10475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57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47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11748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054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433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252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681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14E8092-79E2-79A7-FAD8-C893F1273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5944371-EA33-8625-1DCA-CB849EBB1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B9EA2A3-A597-3810-1E2F-370D17C5D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A6BFF8D-08BA-39B2-773F-95A0E2B36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CDB4D76-8CF7-BAA2-CD8B-62581094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88223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C33A75B-84E3-7C8E-0DB8-547D936AF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E0C3511-871A-3C43-F2CB-591167A8C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A97881-A6EC-1CF7-5CD0-4D11E9132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89E5297-1E8E-8292-2CC8-70959F9D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EA28E95-3AF3-53D5-FF0A-F80776CE9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09818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CDE1421-BD42-BEA5-9A99-6BAD81F82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3BCA4A4-4BA5-9D85-85C8-CA0EE8028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EFF4AA3-7A50-1253-D999-77EE686FE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2C33548-5B3E-E879-F772-18C18E987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D8AE845-1C65-339F-7D1C-0A2301FB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5639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CB04E-F661-4E64-B877-25E48D53B14F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053B-AF3D-400F-B246-FA329F255F9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18210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C6924C-2BC2-77C0-3E77-6D2327B54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D270457-EAD6-736C-906C-BB9FF8053F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7DB2802-29B5-D8B9-D013-12E17715D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06C3303-1BB3-4936-2B3E-D7E2C2123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BA33571-FC39-AAF9-F209-EF4D4E93A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2CA5257-109C-6C87-8F1F-4B0B97700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34737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15E01CF-4952-8C26-A6A9-8A8498AEB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7AF2B98-26CD-987C-8508-89C261F7B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F498DE1-425C-9100-A406-D1875675B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7D4AC4BB-2185-3EF0-8BC4-F3EF019DD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5A0DA08-D64E-31CD-3258-17CF743EE8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AF83067-678A-A84C-76BD-7FC4BB40C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2C336F87-40D6-8BF4-B686-23B0B5159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272FAF3-1E57-FC84-6E7E-26EE82A66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83876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DA8AC6-36E1-0C82-DFDB-DE8ADDC9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D1471A8-CE14-6A96-17AF-5E746264D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45815A1-8545-58F1-2BA0-7890958DE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FDABB96-A7A3-C01C-286A-8BC5E3A89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02479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BC69FE6-AA23-32B5-2D85-A157260D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1755D305-7613-DBDB-7B55-23154E82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A5F477F-7173-1BCE-00C6-0B87005FA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65153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EA87FF-A46F-B8E8-F303-7611C44E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E65892A-06D8-4EBE-C09B-D86BD5263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42ADD18-B1CE-4B37-377F-713BBCE80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03C2B8C-F4A7-2718-71CE-71BCA7CE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2441F66-60A3-A648-E88D-FD8808D84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6CABDCA-6587-C328-A2EC-CD4DB4A3C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37300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218820-DB9B-69B0-2D40-0CE6D6B2E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45B2D76-DB1B-5EC1-AEB2-0155A6B09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87DE6F8-54F0-F0E2-6964-F6E8F13F7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9D29803-4443-F9C8-0088-31D80F176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D842FA2-B040-8D11-88E5-9090EE4F4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12EB379-86A3-9676-D5E0-3BB680338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63289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27082F-3AE0-01B4-A2EA-F99CCD12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55D78F7-FCEA-213F-AEA3-72A7AFAF1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8DEA6F7-A9CE-77CE-4F8F-ACC5F973B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504753E-3348-E7A2-411D-F5C0F11C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62BF34F-E3D0-58A8-F0CA-249CF678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76785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6CA56BE0-084A-ECC9-C0D3-73AE4809B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274E6C2-0AFB-9F37-389E-B7C55F2AEF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33D328A-E9AA-5A30-083A-D77ED0ECA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F707E84-1D89-988B-AF76-D044A63D4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ED8CF20-B61E-ED50-56B6-1D4485DC7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34962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510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90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CB04E-F661-4E64-B877-25E48D53B14F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0053B-AF3D-400F-B246-FA329F255F9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63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20000"/>
                <a:lumOff val="80000"/>
              </a:schemeClr>
            </a:gs>
            <a:gs pos="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1001B61-A556-421D-9B4D-07421B48BF0B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2.01.2025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34FFB75-5D97-4253-B15A-467A4442E279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30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9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2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75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53F7A83-B5B7-4266-8D27-EF99E7F4AEB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7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2.01.2025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801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09388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90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45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04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523D0F33-AD00-7324-B03A-2EB4484B3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33ED64A-2816-3304-53F5-CE6F7010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49892A2-65E1-16B7-B003-6A033EBCF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E1E758-AF85-4F86-9E05-FF2C334421D0}" type="datetimeFigureOut">
              <a:rPr lang="tr-TR" smtClean="0"/>
              <a:t>2.01.2025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B83433C-3FB1-AB6A-99E1-D4DF99A13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AAA98D2-41B8-FB64-A0A9-07F811388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4D01A9-5E8D-4654-8A32-9B8509DFEE2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229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6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0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1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12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hyperlink" Target="https://wordwall.net/play/84433/113/757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6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15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hyperlink" Target="https://wordwall.net/play/84425/136/35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46.png"/><Relationship Id="rId2" Type="http://schemas.microsoft.com/office/2007/relationships/media" Target="../media/media2.mp4"/><Relationship Id="rId1" Type="http://schemas.openxmlformats.org/officeDocument/2006/relationships/tags" Target="../tags/tag17.xml"/><Relationship Id="rId6" Type="http://schemas.openxmlformats.org/officeDocument/2006/relationships/image" Target="../media/image45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7.xml"/><Relationship Id="rId1" Type="http://schemas.openxmlformats.org/officeDocument/2006/relationships/tags" Target="../tags/tag1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video" Target="../media/media3.mp4"/><Relationship Id="rId7" Type="http://schemas.openxmlformats.org/officeDocument/2006/relationships/image" Target="../media/image45.png"/><Relationship Id="rId2" Type="http://schemas.microsoft.com/office/2007/relationships/media" Target="../media/media3.mp4"/><Relationship Id="rId1" Type="http://schemas.openxmlformats.org/officeDocument/2006/relationships/tags" Target="../tags/tag19.xml"/><Relationship Id="rId6" Type="http://schemas.openxmlformats.org/officeDocument/2006/relationships/image" Target="../media/image49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52.svg"/><Relationship Id="rId4" Type="http://schemas.openxmlformats.org/officeDocument/2006/relationships/slideLayout" Target="../slideLayouts/slideLayout137.xml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20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hyperlink" Target="https://wordwall.net/play/84433/661/523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21.xml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22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hyperlink" Target="https://wordwall.net/play/10946/682/38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1.png"/><Relationship Id="rId5" Type="http://schemas.openxmlformats.org/officeDocument/2006/relationships/hyperlink" Target="https://wordwall.net/play/10948/819/484" TargetMode="Externa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8.xml"/><Relationship Id="rId1" Type="http://schemas.openxmlformats.org/officeDocument/2006/relationships/tags" Target="../tags/tag23.xml"/><Relationship Id="rId5" Type="http://schemas.openxmlformats.org/officeDocument/2006/relationships/image" Target="../media/image45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24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hyperlink" Target="https://wordwall.net/play/84421/060/332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audio" Target="../media/audio4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audio" Target="../media/audio3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1.xml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1.sv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25.xml"/><Relationship Id="rId6" Type="http://schemas.openxmlformats.org/officeDocument/2006/relationships/hyperlink" Target="https://t.me/joinchat/QrR0NEiT70UPac8ZvS8MDA" TargetMode="External"/><Relationship Id="rId11" Type="http://schemas.openxmlformats.org/officeDocument/2006/relationships/hyperlink" Target="https://www.dindersimateryal.com/" TargetMode="External"/><Relationship Id="rId5" Type="http://schemas.openxmlformats.org/officeDocument/2006/relationships/hyperlink" Target="https://www.instagram.com/mustafayil34/" TargetMode="External"/><Relationship Id="rId10" Type="http://schemas.openxmlformats.org/officeDocument/2006/relationships/image" Target="../media/image69.svg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5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6.xml"/><Relationship Id="rId6" Type="http://schemas.openxmlformats.org/officeDocument/2006/relationships/image" Target="../media/image28.gif"/><Relationship Id="rId11" Type="http://schemas.openxmlformats.org/officeDocument/2006/relationships/hyperlink" Target="https://www.youtube.com/watch?v=rCkkHTUZv6E" TargetMode="External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위쪽 모서리 52">
            <a:extLst>
              <a:ext uri="{FF2B5EF4-FFF2-40B4-BE49-F238E27FC236}">
                <a16:creationId xmlns:a16="http://schemas.microsoft.com/office/drawing/2014/main" id="{71EA2BC2-15EA-4741-80BA-A12B08D7ADA2}"/>
              </a:ext>
            </a:extLst>
          </p:cNvPr>
          <p:cNvSpPr/>
          <p:nvPr/>
        </p:nvSpPr>
        <p:spPr>
          <a:xfrm rot="5400000">
            <a:off x="8637070" y="-1750183"/>
            <a:ext cx="813146" cy="5363511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3" name="그룹 4">
            <a:extLst>
              <a:ext uri="{FF2B5EF4-FFF2-40B4-BE49-F238E27FC236}">
                <a16:creationId xmlns:a16="http://schemas.microsoft.com/office/drawing/2014/main" id="{A08C38DD-7AD2-4BB8-97E4-6D124D5CCECA}"/>
              </a:ext>
            </a:extLst>
          </p:cNvPr>
          <p:cNvGrpSpPr/>
          <p:nvPr/>
        </p:nvGrpSpPr>
        <p:grpSpPr>
          <a:xfrm>
            <a:off x="5891134" y="525000"/>
            <a:ext cx="967424" cy="813613"/>
            <a:chOff x="1903751" y="1484784"/>
            <a:chExt cx="967424" cy="813613"/>
          </a:xfrm>
          <a:solidFill>
            <a:srgbClr val="FFAD3D"/>
          </a:solidFill>
        </p:grpSpPr>
        <p:sp>
          <p:nvSpPr>
            <p:cNvPr id="4" name="사각형: 둥근 위쪽 모서리 1">
              <a:extLst>
                <a:ext uri="{FF2B5EF4-FFF2-40B4-BE49-F238E27FC236}">
                  <a16:creationId xmlns:a16="http://schemas.microsoft.com/office/drawing/2014/main" id="{E3669431-1016-4716-9B58-7235B5B796E7}"/>
                </a:ext>
              </a:extLst>
            </p:cNvPr>
            <p:cNvSpPr/>
            <p:nvPr/>
          </p:nvSpPr>
          <p:spPr>
            <a:xfrm rot="16200000">
              <a:off x="1732555" y="1655980"/>
              <a:ext cx="813146" cy="470754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직각 삼각형 2">
              <a:extLst>
                <a:ext uri="{FF2B5EF4-FFF2-40B4-BE49-F238E27FC236}">
                  <a16:creationId xmlns:a16="http://schemas.microsoft.com/office/drawing/2014/main" id="{9CEC95B0-A8F3-402A-864C-968DDC5C3E60}"/>
                </a:ext>
              </a:extLst>
            </p:cNvPr>
            <p:cNvSpPr/>
            <p:nvPr/>
          </p:nvSpPr>
          <p:spPr>
            <a:xfrm rot="5400000">
              <a:off x="2216266" y="1643488"/>
              <a:ext cx="813147" cy="49667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TextBox 66">
            <a:extLst>
              <a:ext uri="{FF2B5EF4-FFF2-40B4-BE49-F238E27FC236}">
                <a16:creationId xmlns:a16="http://schemas.microsoft.com/office/drawing/2014/main" id="{E29A8360-11B3-4C8E-9152-AB44914165C6}"/>
              </a:ext>
            </a:extLst>
          </p:cNvPr>
          <p:cNvSpPr txBox="1"/>
          <p:nvPr/>
        </p:nvSpPr>
        <p:spPr>
          <a:xfrm>
            <a:off x="5916423" y="714731"/>
            <a:ext cx="577452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en-US" altLang="ko-KR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1</a:t>
            </a:r>
            <a:endParaRPr lang="ko-KR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0" name="Rectangle 236">
            <a:extLst>
              <a:ext uri="{FF2B5EF4-FFF2-40B4-BE49-F238E27FC236}">
                <a16:creationId xmlns:a16="http://schemas.microsoft.com/office/drawing/2014/main" id="{21157787-EC97-4193-A860-71D63AFF48DC}"/>
              </a:ext>
            </a:extLst>
          </p:cNvPr>
          <p:cNvSpPr/>
          <p:nvPr/>
        </p:nvSpPr>
        <p:spPr>
          <a:xfrm rot="5400000">
            <a:off x="11212914" y="835929"/>
            <a:ext cx="813148" cy="191292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1" name="사각형: 둥근 위쪽 모서리 78">
            <a:extLst>
              <a:ext uri="{FF2B5EF4-FFF2-40B4-BE49-F238E27FC236}">
                <a16:creationId xmlns:a16="http://schemas.microsoft.com/office/drawing/2014/main" id="{F0654692-DED1-443D-B01A-96CE80485858}"/>
              </a:ext>
            </a:extLst>
          </p:cNvPr>
          <p:cNvSpPr/>
          <p:nvPr/>
        </p:nvSpPr>
        <p:spPr>
          <a:xfrm rot="5400000">
            <a:off x="8637070" y="-711448"/>
            <a:ext cx="813146" cy="5363511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12" name="그룹 79">
            <a:extLst>
              <a:ext uri="{FF2B5EF4-FFF2-40B4-BE49-F238E27FC236}">
                <a16:creationId xmlns:a16="http://schemas.microsoft.com/office/drawing/2014/main" id="{DCD6CE55-72AF-44B5-8720-15374CC13339}"/>
              </a:ext>
            </a:extLst>
          </p:cNvPr>
          <p:cNvGrpSpPr/>
          <p:nvPr/>
        </p:nvGrpSpPr>
        <p:grpSpPr>
          <a:xfrm>
            <a:off x="5846164" y="1563735"/>
            <a:ext cx="1012394" cy="813613"/>
            <a:chOff x="1858781" y="1484784"/>
            <a:chExt cx="1012394" cy="813613"/>
          </a:xfrm>
          <a:solidFill>
            <a:srgbClr val="55E4EA"/>
          </a:solidFill>
        </p:grpSpPr>
        <p:sp>
          <p:nvSpPr>
            <p:cNvPr id="13" name="사각형: 둥근 위쪽 모서리 85">
              <a:extLst>
                <a:ext uri="{FF2B5EF4-FFF2-40B4-BE49-F238E27FC236}">
                  <a16:creationId xmlns:a16="http://schemas.microsoft.com/office/drawing/2014/main" id="{CBBE1151-7DB9-4602-8AED-41F44D22233F}"/>
                </a:ext>
              </a:extLst>
            </p:cNvPr>
            <p:cNvSpPr/>
            <p:nvPr/>
          </p:nvSpPr>
          <p:spPr>
            <a:xfrm rot="16200000">
              <a:off x="1710070" y="1633495"/>
              <a:ext cx="813146" cy="515724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직각 삼각형 86">
              <a:extLst>
                <a:ext uri="{FF2B5EF4-FFF2-40B4-BE49-F238E27FC236}">
                  <a16:creationId xmlns:a16="http://schemas.microsoft.com/office/drawing/2014/main" id="{08EA8902-32EA-479A-871E-2A287865AF98}"/>
                </a:ext>
              </a:extLst>
            </p:cNvPr>
            <p:cNvSpPr/>
            <p:nvPr/>
          </p:nvSpPr>
          <p:spPr>
            <a:xfrm rot="5400000">
              <a:off x="2216266" y="1643488"/>
              <a:ext cx="813147" cy="49667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Box 82">
            <a:extLst>
              <a:ext uri="{FF2B5EF4-FFF2-40B4-BE49-F238E27FC236}">
                <a16:creationId xmlns:a16="http://schemas.microsoft.com/office/drawing/2014/main" id="{3B83FFFF-D509-4530-904C-09B81666D8A0}"/>
              </a:ext>
            </a:extLst>
          </p:cNvPr>
          <p:cNvSpPr txBox="1"/>
          <p:nvPr/>
        </p:nvSpPr>
        <p:spPr>
          <a:xfrm>
            <a:off x="5916423" y="1753466"/>
            <a:ext cx="577452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en-US" altLang="ko-KR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2</a:t>
            </a:r>
            <a:endParaRPr lang="ko-KR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9" name="Rectangle 236">
            <a:extLst>
              <a:ext uri="{FF2B5EF4-FFF2-40B4-BE49-F238E27FC236}">
                <a16:creationId xmlns:a16="http://schemas.microsoft.com/office/drawing/2014/main" id="{EC66388D-E0E8-48C8-A74C-E508FBEF832C}"/>
              </a:ext>
            </a:extLst>
          </p:cNvPr>
          <p:cNvSpPr/>
          <p:nvPr/>
        </p:nvSpPr>
        <p:spPr>
          <a:xfrm rot="5400000">
            <a:off x="11212914" y="1874664"/>
            <a:ext cx="813148" cy="191292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0" name="사각형: 둥근 위쪽 모서리 88">
            <a:extLst>
              <a:ext uri="{FF2B5EF4-FFF2-40B4-BE49-F238E27FC236}">
                <a16:creationId xmlns:a16="http://schemas.microsoft.com/office/drawing/2014/main" id="{85B497FC-31C7-4309-94F5-1ED3199C7E43}"/>
              </a:ext>
            </a:extLst>
          </p:cNvPr>
          <p:cNvSpPr/>
          <p:nvPr/>
        </p:nvSpPr>
        <p:spPr>
          <a:xfrm rot="5400000">
            <a:off x="8637070" y="327287"/>
            <a:ext cx="813146" cy="5363511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21" name="그룹 89">
            <a:extLst>
              <a:ext uri="{FF2B5EF4-FFF2-40B4-BE49-F238E27FC236}">
                <a16:creationId xmlns:a16="http://schemas.microsoft.com/office/drawing/2014/main" id="{06BA9488-FFFC-4581-9C68-6BA020058ABD}"/>
              </a:ext>
            </a:extLst>
          </p:cNvPr>
          <p:cNvGrpSpPr/>
          <p:nvPr/>
        </p:nvGrpSpPr>
        <p:grpSpPr>
          <a:xfrm>
            <a:off x="5876147" y="2602470"/>
            <a:ext cx="982411" cy="813613"/>
            <a:chOff x="1888764" y="1484784"/>
            <a:chExt cx="982411" cy="813613"/>
          </a:xfrm>
          <a:solidFill>
            <a:srgbClr val="B0D850"/>
          </a:solidFill>
        </p:grpSpPr>
        <p:sp>
          <p:nvSpPr>
            <p:cNvPr id="22" name="사각형: 둥근 위쪽 모서리 110">
              <a:extLst>
                <a:ext uri="{FF2B5EF4-FFF2-40B4-BE49-F238E27FC236}">
                  <a16:creationId xmlns:a16="http://schemas.microsoft.com/office/drawing/2014/main" id="{37DB9525-5918-489B-8410-D7EAD32E553D}"/>
                </a:ext>
              </a:extLst>
            </p:cNvPr>
            <p:cNvSpPr/>
            <p:nvPr/>
          </p:nvSpPr>
          <p:spPr>
            <a:xfrm rot="16200000">
              <a:off x="1725062" y="1648486"/>
              <a:ext cx="813146" cy="485741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직각 삼각형 111">
              <a:extLst>
                <a:ext uri="{FF2B5EF4-FFF2-40B4-BE49-F238E27FC236}">
                  <a16:creationId xmlns:a16="http://schemas.microsoft.com/office/drawing/2014/main" id="{A9EBE27C-CEB7-44CE-97D5-8926E9B89D1D}"/>
                </a:ext>
              </a:extLst>
            </p:cNvPr>
            <p:cNvSpPr/>
            <p:nvPr/>
          </p:nvSpPr>
          <p:spPr>
            <a:xfrm rot="5400000">
              <a:off x="2216266" y="1643488"/>
              <a:ext cx="813147" cy="49667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107">
            <a:extLst>
              <a:ext uri="{FF2B5EF4-FFF2-40B4-BE49-F238E27FC236}">
                <a16:creationId xmlns:a16="http://schemas.microsoft.com/office/drawing/2014/main" id="{A66D09F7-9049-4F5A-9F4D-49AAF979C091}"/>
              </a:ext>
            </a:extLst>
          </p:cNvPr>
          <p:cNvSpPr txBox="1"/>
          <p:nvPr/>
        </p:nvSpPr>
        <p:spPr>
          <a:xfrm>
            <a:off x="5916423" y="2792201"/>
            <a:ext cx="577452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en-US" altLang="ko-KR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3</a:t>
            </a:r>
            <a:endParaRPr lang="ko-KR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8" name="Rectangle 236">
            <a:extLst>
              <a:ext uri="{FF2B5EF4-FFF2-40B4-BE49-F238E27FC236}">
                <a16:creationId xmlns:a16="http://schemas.microsoft.com/office/drawing/2014/main" id="{51658631-F3ED-4490-BD7E-1957DC40AEE1}"/>
              </a:ext>
            </a:extLst>
          </p:cNvPr>
          <p:cNvSpPr/>
          <p:nvPr/>
        </p:nvSpPr>
        <p:spPr>
          <a:xfrm rot="5400000">
            <a:off x="11212914" y="2913399"/>
            <a:ext cx="813148" cy="191292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9" name="사각형: 둥근 위쪽 모서리 113">
            <a:extLst>
              <a:ext uri="{FF2B5EF4-FFF2-40B4-BE49-F238E27FC236}">
                <a16:creationId xmlns:a16="http://schemas.microsoft.com/office/drawing/2014/main" id="{F933375C-C20B-46B5-8203-C618240DDCA6}"/>
              </a:ext>
            </a:extLst>
          </p:cNvPr>
          <p:cNvSpPr/>
          <p:nvPr/>
        </p:nvSpPr>
        <p:spPr>
          <a:xfrm rot="5400000">
            <a:off x="8637070" y="1366022"/>
            <a:ext cx="813146" cy="5363511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30" name="그룹 114">
            <a:extLst>
              <a:ext uri="{FF2B5EF4-FFF2-40B4-BE49-F238E27FC236}">
                <a16:creationId xmlns:a16="http://schemas.microsoft.com/office/drawing/2014/main" id="{DB65AEE2-DB91-45DB-AA28-5B280CA32105}"/>
              </a:ext>
            </a:extLst>
          </p:cNvPr>
          <p:cNvGrpSpPr/>
          <p:nvPr/>
        </p:nvGrpSpPr>
        <p:grpSpPr>
          <a:xfrm>
            <a:off x="5906127" y="3641205"/>
            <a:ext cx="952431" cy="813613"/>
            <a:chOff x="1918744" y="1484784"/>
            <a:chExt cx="952431" cy="813613"/>
          </a:xfrm>
          <a:solidFill>
            <a:srgbClr val="82B0CC"/>
          </a:solidFill>
        </p:grpSpPr>
        <p:sp>
          <p:nvSpPr>
            <p:cNvPr id="31" name="사각형: 둥근 위쪽 모서리 120">
              <a:extLst>
                <a:ext uri="{FF2B5EF4-FFF2-40B4-BE49-F238E27FC236}">
                  <a16:creationId xmlns:a16="http://schemas.microsoft.com/office/drawing/2014/main" id="{76FBD120-9522-41A7-A20E-4E24F680387C}"/>
                </a:ext>
              </a:extLst>
            </p:cNvPr>
            <p:cNvSpPr/>
            <p:nvPr/>
          </p:nvSpPr>
          <p:spPr>
            <a:xfrm rot="16200000">
              <a:off x="1740052" y="1663476"/>
              <a:ext cx="813146" cy="455761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직각 삼각형 121">
              <a:extLst>
                <a:ext uri="{FF2B5EF4-FFF2-40B4-BE49-F238E27FC236}">
                  <a16:creationId xmlns:a16="http://schemas.microsoft.com/office/drawing/2014/main" id="{5860B899-C633-4DCE-90F4-C241C63C49D4}"/>
                </a:ext>
              </a:extLst>
            </p:cNvPr>
            <p:cNvSpPr/>
            <p:nvPr/>
          </p:nvSpPr>
          <p:spPr>
            <a:xfrm rot="5400000">
              <a:off x="2216266" y="1643488"/>
              <a:ext cx="813147" cy="49667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5" name="TextBox 117">
            <a:extLst>
              <a:ext uri="{FF2B5EF4-FFF2-40B4-BE49-F238E27FC236}">
                <a16:creationId xmlns:a16="http://schemas.microsoft.com/office/drawing/2014/main" id="{B2D156B8-57AA-4596-A45A-191F1F027CEA}"/>
              </a:ext>
            </a:extLst>
          </p:cNvPr>
          <p:cNvSpPr txBox="1"/>
          <p:nvPr/>
        </p:nvSpPr>
        <p:spPr>
          <a:xfrm>
            <a:off x="5916423" y="3830936"/>
            <a:ext cx="577452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en-US" altLang="ko-KR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4</a:t>
            </a:r>
            <a:endParaRPr lang="ko-KR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7" name="Rectangle 236">
            <a:extLst>
              <a:ext uri="{FF2B5EF4-FFF2-40B4-BE49-F238E27FC236}">
                <a16:creationId xmlns:a16="http://schemas.microsoft.com/office/drawing/2014/main" id="{5ED846C1-3CF9-48AB-A773-110497ABDD58}"/>
              </a:ext>
            </a:extLst>
          </p:cNvPr>
          <p:cNvSpPr/>
          <p:nvPr/>
        </p:nvSpPr>
        <p:spPr>
          <a:xfrm rot="5400000">
            <a:off x="11212914" y="3952134"/>
            <a:ext cx="813148" cy="191292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8" name="사각형: 둥근 위쪽 모서리 123">
            <a:extLst>
              <a:ext uri="{FF2B5EF4-FFF2-40B4-BE49-F238E27FC236}">
                <a16:creationId xmlns:a16="http://schemas.microsoft.com/office/drawing/2014/main" id="{E4333382-2054-4688-9DB1-206C2774BAF3}"/>
              </a:ext>
            </a:extLst>
          </p:cNvPr>
          <p:cNvSpPr/>
          <p:nvPr/>
        </p:nvSpPr>
        <p:spPr>
          <a:xfrm rot="5400000">
            <a:off x="8637070" y="2404756"/>
            <a:ext cx="813146" cy="5363511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39" name="그룹 124">
            <a:extLst>
              <a:ext uri="{FF2B5EF4-FFF2-40B4-BE49-F238E27FC236}">
                <a16:creationId xmlns:a16="http://schemas.microsoft.com/office/drawing/2014/main" id="{086020A5-280F-433F-94DE-40A329FBD61D}"/>
              </a:ext>
            </a:extLst>
          </p:cNvPr>
          <p:cNvGrpSpPr/>
          <p:nvPr/>
        </p:nvGrpSpPr>
        <p:grpSpPr>
          <a:xfrm>
            <a:off x="5936104" y="4679939"/>
            <a:ext cx="922454" cy="813613"/>
            <a:chOff x="1948721" y="1484784"/>
            <a:chExt cx="922454" cy="813613"/>
          </a:xfrm>
          <a:solidFill>
            <a:srgbClr val="4F5881"/>
          </a:solidFill>
        </p:grpSpPr>
        <p:sp>
          <p:nvSpPr>
            <p:cNvPr id="40" name="사각형: 둥근 위쪽 모서리 130">
              <a:extLst>
                <a:ext uri="{FF2B5EF4-FFF2-40B4-BE49-F238E27FC236}">
                  <a16:creationId xmlns:a16="http://schemas.microsoft.com/office/drawing/2014/main" id="{5C62486F-83B2-4608-A6D7-8697C9C3E2B6}"/>
                </a:ext>
              </a:extLst>
            </p:cNvPr>
            <p:cNvSpPr/>
            <p:nvPr/>
          </p:nvSpPr>
          <p:spPr>
            <a:xfrm rot="16200000">
              <a:off x="1755040" y="1678465"/>
              <a:ext cx="813146" cy="425783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직각 삼각형 131">
              <a:extLst>
                <a:ext uri="{FF2B5EF4-FFF2-40B4-BE49-F238E27FC236}">
                  <a16:creationId xmlns:a16="http://schemas.microsoft.com/office/drawing/2014/main" id="{0817C81E-2D51-4CA1-9E94-DE90FD513D2C}"/>
                </a:ext>
              </a:extLst>
            </p:cNvPr>
            <p:cNvSpPr/>
            <p:nvPr/>
          </p:nvSpPr>
          <p:spPr>
            <a:xfrm rot="5400000">
              <a:off x="2216266" y="1643488"/>
              <a:ext cx="813147" cy="49667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4" name="TextBox 127">
            <a:extLst>
              <a:ext uri="{FF2B5EF4-FFF2-40B4-BE49-F238E27FC236}">
                <a16:creationId xmlns:a16="http://schemas.microsoft.com/office/drawing/2014/main" id="{EC3F8054-5C8D-46A9-86D1-3E5BEC7AD978}"/>
              </a:ext>
            </a:extLst>
          </p:cNvPr>
          <p:cNvSpPr txBox="1"/>
          <p:nvPr/>
        </p:nvSpPr>
        <p:spPr>
          <a:xfrm>
            <a:off x="5916423" y="4869670"/>
            <a:ext cx="577452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en-US" altLang="ko-KR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5</a:t>
            </a:r>
            <a:endParaRPr lang="ko-KR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6" name="Rectangle 236">
            <a:extLst>
              <a:ext uri="{FF2B5EF4-FFF2-40B4-BE49-F238E27FC236}">
                <a16:creationId xmlns:a16="http://schemas.microsoft.com/office/drawing/2014/main" id="{73638ECA-3AD4-4CF2-AAE6-F444B9119FC0}"/>
              </a:ext>
            </a:extLst>
          </p:cNvPr>
          <p:cNvSpPr/>
          <p:nvPr/>
        </p:nvSpPr>
        <p:spPr>
          <a:xfrm rot="5400000">
            <a:off x="11212914" y="4990868"/>
            <a:ext cx="813148" cy="191292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2" name="Dikdörtgen 51"/>
          <p:cNvSpPr/>
          <p:nvPr/>
        </p:nvSpPr>
        <p:spPr>
          <a:xfrm>
            <a:off x="724346" y="576085"/>
            <a:ext cx="4537201" cy="13051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800" dirty="0"/>
              <a:t>3. ÜNİTE</a:t>
            </a:r>
          </a:p>
          <a:p>
            <a:pPr algn="ctr">
              <a:lnSpc>
                <a:spcPct val="150000"/>
              </a:lnSpc>
            </a:pPr>
            <a:r>
              <a:rPr lang="tr-TR" sz="2800" dirty="0"/>
              <a:t>İSLAM’IN DİREĞİ NAMAZ</a:t>
            </a:r>
          </a:p>
        </p:txBody>
      </p:sp>
      <p:pic>
        <p:nvPicPr>
          <p:cNvPr id="53" name="Resim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98" y="2188738"/>
            <a:ext cx="5247643" cy="3342634"/>
          </a:xfrm>
          <a:prstGeom prst="rect">
            <a:avLst/>
          </a:prstGeom>
        </p:spPr>
      </p:pic>
      <p:sp>
        <p:nvSpPr>
          <p:cNvPr id="54" name="Dikdörtgen 53"/>
          <p:cNvSpPr/>
          <p:nvPr/>
        </p:nvSpPr>
        <p:spPr>
          <a:xfrm>
            <a:off x="6778004" y="666028"/>
            <a:ext cx="3422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/>
              <a:t>Namazla İlgili Hükümler</a:t>
            </a:r>
          </a:p>
        </p:txBody>
      </p:sp>
      <p:sp>
        <p:nvSpPr>
          <p:cNvPr id="55" name="Dikdörtgen 54"/>
          <p:cNvSpPr/>
          <p:nvPr/>
        </p:nvSpPr>
        <p:spPr>
          <a:xfrm>
            <a:off x="6778004" y="1752814"/>
            <a:ext cx="3522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/>
              <a:t>Sehiv ve Tilavet Secdesi</a:t>
            </a:r>
          </a:p>
        </p:txBody>
      </p:sp>
      <p:sp>
        <p:nvSpPr>
          <p:cNvPr id="56" name="Dikdörtgen 55"/>
          <p:cNvSpPr/>
          <p:nvPr/>
        </p:nvSpPr>
        <p:spPr>
          <a:xfrm>
            <a:off x="6613113" y="2794631"/>
            <a:ext cx="5042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/>
              <a:t>Namazda Okunan Dua ve </a:t>
            </a:r>
            <a:r>
              <a:rPr lang="tr-TR" sz="2400" dirty="0" err="1"/>
              <a:t>Tesbihler</a:t>
            </a:r>
            <a:endParaRPr lang="tr-TR" sz="2400" dirty="0"/>
          </a:p>
        </p:txBody>
      </p:sp>
      <p:sp>
        <p:nvSpPr>
          <p:cNvPr id="57" name="Dikdörtgen 56"/>
          <p:cNvSpPr/>
          <p:nvPr/>
        </p:nvSpPr>
        <p:spPr>
          <a:xfrm>
            <a:off x="6778004" y="3806466"/>
            <a:ext cx="3454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/>
              <a:t>Allah’ın Evleri: Mescitler</a:t>
            </a:r>
          </a:p>
        </p:txBody>
      </p:sp>
      <p:sp>
        <p:nvSpPr>
          <p:cNvPr id="58" name="Dikdörtgen 57"/>
          <p:cNvSpPr/>
          <p:nvPr/>
        </p:nvSpPr>
        <p:spPr>
          <a:xfrm>
            <a:off x="6778004" y="4893254"/>
            <a:ext cx="3944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/>
              <a:t>Esmâ-i Hüsnâ’yı Tanıyorum</a:t>
            </a:r>
          </a:p>
        </p:txBody>
      </p:sp>
    </p:spTree>
    <p:extLst>
      <p:ext uri="{BB962C8B-B14F-4D97-AF65-F5344CB8AC3E}">
        <p14:creationId xmlns:p14="http://schemas.microsoft.com/office/powerpoint/2010/main" val="365453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9">
            <a:extLst>
              <a:ext uri="{FF2B5EF4-FFF2-40B4-BE49-F238E27FC236}">
                <a16:creationId xmlns:a16="http://schemas.microsoft.com/office/drawing/2014/main" id="{7C555449-5386-8614-2E87-AD79931ECD6D}"/>
              </a:ext>
            </a:extLst>
          </p:cNvPr>
          <p:cNvSpPr/>
          <p:nvPr/>
        </p:nvSpPr>
        <p:spPr>
          <a:xfrm flipH="1">
            <a:off x="3795477" y="893876"/>
            <a:ext cx="8229600" cy="3480122"/>
          </a:xfrm>
          <a:prstGeom prst="roundRect">
            <a:avLst>
              <a:gd name="adj" fmla="val 4349"/>
            </a:avLst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en-US" sz="120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D028A199-45CE-2135-9275-3C9D45A29118}"/>
              </a:ext>
            </a:extLst>
          </p:cNvPr>
          <p:cNvSpPr txBox="1"/>
          <p:nvPr/>
        </p:nvSpPr>
        <p:spPr>
          <a:xfrm>
            <a:off x="4049142" y="1355865"/>
            <a:ext cx="7722270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lnSpc>
                <a:spcPct val="150000"/>
              </a:lnSpc>
              <a:defRPr/>
            </a:pPr>
            <a:r>
              <a:rPr lang="tr-TR" sz="2400" kern="0" dirty="0">
                <a:solidFill>
                  <a:prstClr val="black"/>
                </a:solidFill>
                <a:latin typeface="Calibri"/>
              </a:rPr>
              <a:t>“Kıyamet gününde kulun hesaba çekileceği ilk ameli onun namazıdır. Eğer namazı düzgün olursa diğer hesapları iyi gider ve kazançlı çıkar. Namazı düzgün olmazsa kaybeder ve zararlı çıkar...”</a:t>
            </a:r>
          </a:p>
        </p:txBody>
      </p:sp>
      <p:sp>
        <p:nvSpPr>
          <p:cNvPr id="4" name="Yuvarlatılmış Dikdörtgen 6">
            <a:extLst>
              <a:ext uri="{FF2B5EF4-FFF2-40B4-BE49-F238E27FC236}">
                <a16:creationId xmlns:a16="http://schemas.microsoft.com/office/drawing/2014/main" id="{E5DF5190-F8E9-3390-103E-937CCB4E986D}"/>
              </a:ext>
            </a:extLst>
          </p:cNvPr>
          <p:cNvSpPr/>
          <p:nvPr/>
        </p:nvSpPr>
        <p:spPr>
          <a:xfrm>
            <a:off x="8687897" y="3891076"/>
            <a:ext cx="2994527" cy="388631"/>
          </a:xfrm>
          <a:prstGeom prst="roundRect">
            <a:avLst>
              <a:gd name="adj" fmla="val 13370"/>
            </a:avLst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r>
              <a:rPr lang="tr-TR" sz="2133" kern="0" dirty="0">
                <a:solidFill>
                  <a:prstClr val="black"/>
                </a:solidFill>
                <a:latin typeface="Calibri" panose="020F0502020204030204"/>
              </a:rPr>
              <a:t>Hz. Muhammed (sav)</a:t>
            </a:r>
          </a:p>
        </p:txBody>
      </p:sp>
      <p:sp>
        <p:nvSpPr>
          <p:cNvPr id="5" name="Sağa Bükülü Ok 7">
            <a:extLst>
              <a:ext uri="{FF2B5EF4-FFF2-40B4-BE49-F238E27FC236}">
                <a16:creationId xmlns:a16="http://schemas.microsoft.com/office/drawing/2014/main" id="{FEAA1A58-5E6E-7B42-932E-D3228DF6726C}"/>
              </a:ext>
            </a:extLst>
          </p:cNvPr>
          <p:cNvSpPr/>
          <p:nvPr/>
        </p:nvSpPr>
        <p:spPr>
          <a:xfrm>
            <a:off x="411668" y="3434835"/>
            <a:ext cx="1411821" cy="2558111"/>
          </a:xfrm>
          <a:prstGeom prst="curvedRightArrow">
            <a:avLst/>
          </a:prstGeom>
          <a:solidFill>
            <a:srgbClr val="FFFF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630">
              <a:defRPr/>
            </a:pPr>
            <a:endParaRPr lang="tr-TR" sz="1200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Google Shape;194;p23">
            <a:extLst>
              <a:ext uri="{FF2B5EF4-FFF2-40B4-BE49-F238E27FC236}">
                <a16:creationId xmlns:a16="http://schemas.microsoft.com/office/drawing/2014/main" id="{4E54CCE0-566B-2C00-5A9E-0870CC4966ED}"/>
              </a:ext>
            </a:extLst>
          </p:cNvPr>
          <p:cNvSpPr/>
          <p:nvPr/>
        </p:nvSpPr>
        <p:spPr>
          <a:xfrm>
            <a:off x="1981200" y="5003800"/>
            <a:ext cx="9893468" cy="1107585"/>
          </a:xfrm>
          <a:prstGeom prst="roundRect">
            <a:avLst>
              <a:gd name="adj" fmla="val 22973"/>
            </a:avLst>
          </a:prstGeom>
          <a:solidFill>
            <a:srgbClr val="F6EED6"/>
          </a:solidFill>
          <a:ln w="6350" cap="flat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defRPr/>
            </a:pPr>
            <a:r>
              <a:rPr lang="tr-TR" sz="2667" kern="0" dirty="0">
                <a:solidFill>
                  <a:prstClr val="black"/>
                </a:solidFill>
                <a:latin typeface="Calibri" panose="020F0502020204030204"/>
              </a:rPr>
              <a:t>Hadiste namazla ilgili verilmek istenilen mesaj nedir?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AF2C08B-28DE-2725-212C-A5259E5A4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60" y="893875"/>
            <a:ext cx="3334639" cy="348012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58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C7BB05D-0D21-5FB0-25A9-71683B52EFFC}"/>
              </a:ext>
            </a:extLst>
          </p:cNvPr>
          <p:cNvSpPr/>
          <p:nvPr/>
        </p:nvSpPr>
        <p:spPr>
          <a:xfrm>
            <a:off x="6686698" y="1009008"/>
            <a:ext cx="5444035" cy="5246385"/>
          </a:xfrm>
          <a:custGeom>
            <a:avLst/>
            <a:gdLst/>
            <a:ahLst/>
            <a:cxnLst/>
            <a:rect l="l" t="t" r="r" b="b"/>
            <a:pathLst>
              <a:path w="7785052" h="7814356">
                <a:moveTo>
                  <a:pt x="0" y="0"/>
                </a:moveTo>
                <a:lnTo>
                  <a:pt x="7785052" y="0"/>
                </a:lnTo>
                <a:lnTo>
                  <a:pt x="7785052" y="7814355"/>
                </a:lnTo>
                <a:lnTo>
                  <a:pt x="0" y="78143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036D0EB-94C9-FF21-16D2-BAE41858E2EF}"/>
              </a:ext>
            </a:extLst>
          </p:cNvPr>
          <p:cNvSpPr txBox="1"/>
          <p:nvPr/>
        </p:nvSpPr>
        <p:spPr>
          <a:xfrm>
            <a:off x="7347098" y="2470793"/>
            <a:ext cx="4085183" cy="2017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tr-TR" sz="2400" dirty="0">
                <a:solidFill>
                  <a:prstClr val="black"/>
                </a:solidFill>
                <a:latin typeface="Calibri"/>
              </a:rPr>
              <a:t>“Cennetin anahtarı namaz, namazın anahtarı ise abdesttir.”</a:t>
            </a:r>
          </a:p>
          <a:p>
            <a:pPr algn="ctr" defTabSz="609630">
              <a:lnSpc>
                <a:spcPct val="150000"/>
              </a:lnSpc>
            </a:pPr>
            <a:r>
              <a:rPr lang="tr-TR" sz="1867" b="1" dirty="0">
                <a:solidFill>
                  <a:srgbClr val="000000"/>
                </a:solidFill>
                <a:latin typeface="Calibri"/>
              </a:rPr>
              <a:t>Hadis-i Şerif</a:t>
            </a:r>
          </a:p>
          <a:p>
            <a:pPr algn="ctr" defTabSz="609630">
              <a:lnSpc>
                <a:spcPct val="150000"/>
              </a:lnSpc>
            </a:pPr>
            <a:r>
              <a:rPr lang="tr-TR" sz="1867" b="1" dirty="0">
                <a:solidFill>
                  <a:srgbClr val="000000"/>
                </a:solidFill>
                <a:latin typeface="Calibri"/>
              </a:rPr>
              <a:t>Hz. Muhammed (s.a.v.) </a:t>
            </a:r>
            <a:endParaRPr lang="tr-TR" sz="1867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54AC4617-3492-0655-613A-FC93481FF7CF}"/>
              </a:ext>
            </a:extLst>
          </p:cNvPr>
          <p:cNvSpPr txBox="1"/>
          <p:nvPr/>
        </p:nvSpPr>
        <p:spPr>
          <a:xfrm>
            <a:off x="237296" y="3632200"/>
            <a:ext cx="6569904" cy="2805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</a:pPr>
            <a:r>
              <a:rPr lang="tr-TR" sz="2400" dirty="0">
                <a:solidFill>
                  <a:prstClr val="black"/>
                </a:solidFill>
                <a:latin typeface="Calibri"/>
              </a:rPr>
              <a:t>Namaz bütün peygamberlere ve ümmetlerine emredilmiş bir ibadettir. Hz. Muhammed (sav) bir hadisinde namazı dinin direği olarak nitelerken Birçok hadisinde de namazın önemini şöyle dile getirmiştir: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AEE6BA1-CAF8-BEC0-9C33-7A43F70D44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24" b="22645"/>
          <a:stretch/>
        </p:blipFill>
        <p:spPr>
          <a:xfrm>
            <a:off x="564385" y="-7471"/>
            <a:ext cx="5795224" cy="38131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72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42162" y="1741586"/>
            <a:ext cx="6507678" cy="3156876"/>
            <a:chOff x="0" y="0"/>
            <a:chExt cx="2167467" cy="10591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7467" cy="1059184"/>
            </a:xfrm>
            <a:custGeom>
              <a:avLst/>
              <a:gdLst/>
              <a:ahLst/>
              <a:cxnLst/>
              <a:rect l="l" t="t" r="r" b="b"/>
              <a:pathLst>
                <a:path w="2167467" h="1059184">
                  <a:moveTo>
                    <a:pt x="47978" y="0"/>
                  </a:moveTo>
                  <a:lnTo>
                    <a:pt x="2119489" y="0"/>
                  </a:lnTo>
                  <a:cubicBezTo>
                    <a:pt x="2145986" y="0"/>
                    <a:pt x="2167467" y="21480"/>
                    <a:pt x="2167467" y="47978"/>
                  </a:cubicBezTo>
                  <a:lnTo>
                    <a:pt x="2167467" y="1011206"/>
                  </a:lnTo>
                  <a:cubicBezTo>
                    <a:pt x="2167467" y="1037704"/>
                    <a:pt x="2145986" y="1059184"/>
                    <a:pt x="2119489" y="1059184"/>
                  </a:cubicBezTo>
                  <a:lnTo>
                    <a:pt x="47978" y="1059184"/>
                  </a:lnTo>
                  <a:cubicBezTo>
                    <a:pt x="21480" y="1059184"/>
                    <a:pt x="0" y="1037704"/>
                    <a:pt x="0" y="1011206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EFE8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defTabSz="914446"/>
              <a:endParaRPr lang="tr-TR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67467" cy="110680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6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212625" y="2339755"/>
            <a:ext cx="3766753" cy="560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60">
              <a:lnSpc>
                <a:spcPts val="4182"/>
              </a:lnSpc>
            </a:pPr>
            <a:r>
              <a:rPr lang="tr-TR" sz="4400" spc="-42" dirty="0">
                <a:solidFill>
                  <a:srgbClr val="020519"/>
                </a:solidFill>
                <a:latin typeface="Aptos" panose="02110004020202020204"/>
              </a:rPr>
              <a:t>Etkinlik Zamanı</a:t>
            </a:r>
            <a:endParaRPr lang="en-US" sz="4400" spc="-42" dirty="0">
              <a:solidFill>
                <a:srgbClr val="020519"/>
              </a:solidFill>
              <a:latin typeface="Aptos" panose="02110004020202020204"/>
            </a:endParaRPr>
          </a:p>
        </p:txBody>
      </p:sp>
      <p:sp>
        <p:nvSpPr>
          <p:cNvPr id="24" name="Dikdörtgen: Köşeleri Yuvarlatılmış 23">
            <a:hlinkClick r:id="rId4"/>
            <a:extLst>
              <a:ext uri="{FF2B5EF4-FFF2-40B4-BE49-F238E27FC236}">
                <a16:creationId xmlns:a16="http://schemas.microsoft.com/office/drawing/2014/main" id="{2C1E9A5F-C131-C341-79AC-6B4C983D0F5D}"/>
              </a:ext>
            </a:extLst>
          </p:cNvPr>
          <p:cNvSpPr/>
          <p:nvPr/>
        </p:nvSpPr>
        <p:spPr>
          <a:xfrm>
            <a:off x="3270524" y="3643402"/>
            <a:ext cx="5650955" cy="810544"/>
          </a:xfrm>
          <a:prstGeom prst="roundRect">
            <a:avLst>
              <a:gd name="adj" fmla="val 25093"/>
            </a:avLst>
          </a:prstGeom>
          <a:solidFill>
            <a:srgbClr val="F1EF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tr-TR" sz="3600" dirty="0">
                <a:solidFill>
                  <a:prstClr val="black"/>
                </a:solidFill>
                <a:latin typeface="Aptos" panose="02110004020202020204"/>
              </a:rPr>
              <a:t>Etkinlik için tıklayınız.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32271" y="3449068"/>
            <a:ext cx="1562912" cy="390728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DB6B573-7D40-9844-7F65-688E4B34A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3185" y="355124"/>
            <a:ext cx="1204764" cy="11667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2B6E5B9-CD49-9A1B-E321-0E63E282902B}"/>
              </a:ext>
            </a:extLst>
          </p:cNvPr>
          <p:cNvSpPr/>
          <p:nvPr/>
        </p:nvSpPr>
        <p:spPr>
          <a:xfrm>
            <a:off x="180988" y="653143"/>
            <a:ext cx="11734181" cy="1099457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  <a:ln>
            <a:solidFill>
              <a:srgbClr val="004481"/>
            </a:solidFill>
          </a:ln>
        </p:spPr>
        <p:txBody>
          <a:bodyPr/>
          <a:lstStyle/>
          <a:p>
            <a:pPr defTabSz="406440"/>
            <a:endParaRPr lang="tr-TR" sz="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80E0A554-3BE7-104A-7C4F-BC73E10631EF}"/>
              </a:ext>
            </a:extLst>
          </p:cNvPr>
          <p:cNvGrpSpPr/>
          <p:nvPr/>
        </p:nvGrpSpPr>
        <p:grpSpPr>
          <a:xfrm>
            <a:off x="156164" y="422428"/>
            <a:ext cx="439906" cy="461601"/>
            <a:chOff x="0" y="1838262"/>
            <a:chExt cx="744869" cy="723435"/>
          </a:xfrm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23D125F2-531B-C5C6-DB33-D29ABA05E946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06440">
                <a:defRPr/>
              </a:pPr>
              <a:endParaRPr lang="tr-TR" sz="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49">
              <a:extLst>
                <a:ext uri="{FF2B5EF4-FFF2-40B4-BE49-F238E27FC236}">
                  <a16:creationId xmlns:a16="http://schemas.microsoft.com/office/drawing/2014/main" id="{0E34F8BA-DF70-3BC2-9457-5C4138B1C15E}"/>
                </a:ext>
              </a:extLst>
            </p:cNvPr>
            <p:cNvSpPr txBox="1"/>
            <p:nvPr/>
          </p:nvSpPr>
          <p:spPr>
            <a:xfrm>
              <a:off x="204319" y="2039748"/>
              <a:ext cx="331649" cy="443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06440">
                <a:lnSpc>
                  <a:spcPts val="2079"/>
                </a:lnSpc>
                <a:spcBef>
                  <a:spcPct val="0"/>
                </a:spcBef>
                <a:defRPr/>
              </a:pPr>
              <a:r>
                <a:rPr lang="en-US" sz="2400" dirty="0">
                  <a:solidFill>
                    <a:srgbClr val="000000"/>
                  </a:solidFill>
                  <a:latin typeface="Calibri"/>
                </a:rPr>
                <a:t>1</a:t>
              </a:r>
            </a:p>
          </p:txBody>
        </p:sp>
      </p:grpSp>
      <p:sp>
        <p:nvSpPr>
          <p:cNvPr id="6" name="Metin kutusu 5">
            <a:extLst>
              <a:ext uri="{FF2B5EF4-FFF2-40B4-BE49-F238E27FC236}">
                <a16:creationId xmlns:a16="http://schemas.microsoft.com/office/drawing/2014/main" id="{A369E5A8-645D-2D60-3771-4F586219E4CE}"/>
              </a:ext>
            </a:extLst>
          </p:cNvPr>
          <p:cNvSpPr txBox="1"/>
          <p:nvPr/>
        </p:nvSpPr>
        <p:spPr>
          <a:xfrm>
            <a:off x="485569" y="680063"/>
            <a:ext cx="8909548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tr-TR" sz="2133" dirty="0">
                <a:solidFill>
                  <a:prstClr val="black"/>
                </a:solidFill>
                <a:latin typeface="Calibri"/>
              </a:rPr>
              <a:t> dinin/direğidir/Namaz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13D85441-DE3E-47B5-CB8B-F59F5F3E327D}"/>
              </a:ext>
            </a:extLst>
          </p:cNvPr>
          <p:cNvSpPr/>
          <p:nvPr/>
        </p:nvSpPr>
        <p:spPr>
          <a:xfrm>
            <a:off x="478674" y="1069913"/>
            <a:ext cx="11093613" cy="5450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lvl="1" defTabSz="609630"/>
            <a:endParaRPr lang="tr-TR" sz="2133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2B4FFFCD-438C-11C7-07DE-C0A4A2923F4C}"/>
              </a:ext>
            </a:extLst>
          </p:cNvPr>
          <p:cNvSpPr/>
          <p:nvPr/>
        </p:nvSpPr>
        <p:spPr>
          <a:xfrm>
            <a:off x="180988" y="2169371"/>
            <a:ext cx="11734181" cy="1099457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  <a:ln>
            <a:solidFill>
              <a:srgbClr val="004481"/>
            </a:solidFill>
          </a:ln>
        </p:spPr>
        <p:txBody>
          <a:bodyPr/>
          <a:lstStyle/>
          <a:p>
            <a:pPr defTabSz="406440"/>
            <a:endParaRPr lang="tr-TR" sz="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189F7475-EE3F-F41F-5A29-524A237B21AE}"/>
              </a:ext>
            </a:extLst>
          </p:cNvPr>
          <p:cNvGrpSpPr/>
          <p:nvPr/>
        </p:nvGrpSpPr>
        <p:grpSpPr>
          <a:xfrm>
            <a:off x="156164" y="1938656"/>
            <a:ext cx="439906" cy="461601"/>
            <a:chOff x="0" y="1838262"/>
            <a:chExt cx="744869" cy="723435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8516753E-0D15-46C9-FE94-2544D83BD96C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06440">
                <a:defRPr/>
              </a:pPr>
              <a:endParaRPr lang="tr-TR" sz="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49">
              <a:extLst>
                <a:ext uri="{FF2B5EF4-FFF2-40B4-BE49-F238E27FC236}">
                  <a16:creationId xmlns:a16="http://schemas.microsoft.com/office/drawing/2014/main" id="{AB9CCF1C-57FE-12DB-809F-7998F6A4EC4E}"/>
                </a:ext>
              </a:extLst>
            </p:cNvPr>
            <p:cNvSpPr txBox="1"/>
            <p:nvPr/>
          </p:nvSpPr>
          <p:spPr>
            <a:xfrm>
              <a:off x="204319" y="2039748"/>
              <a:ext cx="331649" cy="443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06440">
                <a:lnSpc>
                  <a:spcPts val="2079"/>
                </a:lnSpc>
                <a:spcBef>
                  <a:spcPct val="0"/>
                </a:spcBef>
                <a:defRPr/>
              </a:pPr>
              <a:r>
                <a:rPr lang="tr-TR" sz="2400" dirty="0">
                  <a:solidFill>
                    <a:srgbClr val="000000"/>
                  </a:solidFill>
                  <a:latin typeface="Calibri"/>
                </a:rPr>
                <a:t>2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22EAF5D-7AEB-E111-BEB3-7B3BB7BD0FDB}"/>
              </a:ext>
            </a:extLst>
          </p:cNvPr>
          <p:cNvSpPr txBox="1"/>
          <p:nvPr/>
        </p:nvSpPr>
        <p:spPr>
          <a:xfrm>
            <a:off x="485569" y="2161750"/>
            <a:ext cx="8909548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tr-TR" sz="2133" dirty="0">
                <a:solidFill>
                  <a:prstClr val="black"/>
                </a:solidFill>
                <a:latin typeface="Calibri"/>
              </a:rPr>
              <a:t>  anahtar/cennetin/Namaz</a:t>
            </a:r>
          </a:p>
          <a:p>
            <a:pPr defTabSz="609630"/>
            <a:endParaRPr lang="tr-TR" sz="213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76E48839-880D-6516-7268-548B94ABBC34}"/>
              </a:ext>
            </a:extLst>
          </p:cNvPr>
          <p:cNvSpPr/>
          <p:nvPr/>
        </p:nvSpPr>
        <p:spPr>
          <a:xfrm>
            <a:off x="478674" y="2586141"/>
            <a:ext cx="11093613" cy="5450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lvl="1" defTabSz="609630"/>
            <a:endParaRPr lang="tr-TR" sz="2133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FD7F813B-7C11-CFE4-D085-5C4AB6E9136D}"/>
              </a:ext>
            </a:extLst>
          </p:cNvPr>
          <p:cNvSpPr/>
          <p:nvPr/>
        </p:nvSpPr>
        <p:spPr>
          <a:xfrm>
            <a:off x="226887" y="3649188"/>
            <a:ext cx="11734181" cy="1099457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  <a:ln>
            <a:solidFill>
              <a:srgbClr val="004481"/>
            </a:solidFill>
          </a:ln>
        </p:spPr>
        <p:txBody>
          <a:bodyPr/>
          <a:lstStyle/>
          <a:p>
            <a:pPr defTabSz="406440"/>
            <a:endParaRPr lang="tr-TR" sz="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up 14">
            <a:extLst>
              <a:ext uri="{FF2B5EF4-FFF2-40B4-BE49-F238E27FC236}">
                <a16:creationId xmlns:a16="http://schemas.microsoft.com/office/drawing/2014/main" id="{AE6CA889-0E64-C5FA-87FC-489C3F2A12DD}"/>
              </a:ext>
            </a:extLst>
          </p:cNvPr>
          <p:cNvGrpSpPr/>
          <p:nvPr/>
        </p:nvGrpSpPr>
        <p:grpSpPr>
          <a:xfrm>
            <a:off x="202062" y="3418473"/>
            <a:ext cx="439906" cy="461601"/>
            <a:chOff x="0" y="1838262"/>
            <a:chExt cx="744869" cy="723435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14008D26-74C6-E29C-81B4-BA36B63D66F0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06440">
                <a:defRPr/>
              </a:pPr>
              <a:endParaRPr lang="tr-TR" sz="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49">
              <a:extLst>
                <a:ext uri="{FF2B5EF4-FFF2-40B4-BE49-F238E27FC236}">
                  <a16:creationId xmlns:a16="http://schemas.microsoft.com/office/drawing/2014/main" id="{55913923-6CE2-472F-44D8-9F47F2682B50}"/>
                </a:ext>
              </a:extLst>
            </p:cNvPr>
            <p:cNvSpPr txBox="1"/>
            <p:nvPr/>
          </p:nvSpPr>
          <p:spPr>
            <a:xfrm>
              <a:off x="204319" y="2039748"/>
              <a:ext cx="331649" cy="443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06440">
                <a:lnSpc>
                  <a:spcPts val="2079"/>
                </a:lnSpc>
                <a:spcBef>
                  <a:spcPct val="0"/>
                </a:spcBef>
                <a:defRPr/>
              </a:pPr>
              <a:r>
                <a:rPr lang="tr-TR" sz="2400" dirty="0">
                  <a:solidFill>
                    <a:srgbClr val="000000"/>
                  </a:solidFill>
                  <a:latin typeface="Calibri"/>
                </a:rPr>
                <a:t>3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81706D3E-B3AA-3EA5-1AE6-BB7A76D474DB}"/>
              </a:ext>
            </a:extLst>
          </p:cNvPr>
          <p:cNvSpPr txBox="1"/>
          <p:nvPr/>
        </p:nvSpPr>
        <p:spPr>
          <a:xfrm>
            <a:off x="531468" y="3676108"/>
            <a:ext cx="10492132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tr-TR" sz="2133" dirty="0">
                <a:solidFill>
                  <a:prstClr val="black"/>
                </a:solidFill>
                <a:latin typeface="Calibri"/>
              </a:rPr>
              <a:t> imandan/ en önemli/sonra/ ibadet namazdır./ Allah (</a:t>
            </a:r>
            <a:r>
              <a:rPr lang="tr-TR" sz="2133" dirty="0" err="1">
                <a:solidFill>
                  <a:prstClr val="black"/>
                </a:solidFill>
                <a:latin typeface="Calibri"/>
              </a:rPr>
              <a:t>c.c</a:t>
            </a:r>
            <a:r>
              <a:rPr lang="tr-TR" sz="2133" dirty="0">
                <a:solidFill>
                  <a:prstClr val="black"/>
                </a:solidFill>
                <a:latin typeface="Calibri"/>
              </a:rPr>
              <a:t>.)’a </a:t>
            </a:r>
          </a:p>
          <a:p>
            <a:pPr defTabSz="609630"/>
            <a:endParaRPr lang="tr-TR" sz="213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F787207B-EA83-201A-09D3-466F7BC87A6E}"/>
              </a:ext>
            </a:extLst>
          </p:cNvPr>
          <p:cNvSpPr/>
          <p:nvPr/>
        </p:nvSpPr>
        <p:spPr>
          <a:xfrm>
            <a:off x="524573" y="4065958"/>
            <a:ext cx="11093613" cy="5450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lvl="1" defTabSz="609630"/>
            <a:endParaRPr lang="tr-TR" sz="2133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9AD69BDC-C6B9-B7E2-C911-3566920DF883}"/>
              </a:ext>
            </a:extLst>
          </p:cNvPr>
          <p:cNvSpPr/>
          <p:nvPr/>
        </p:nvSpPr>
        <p:spPr>
          <a:xfrm>
            <a:off x="226887" y="5165416"/>
            <a:ext cx="11734181" cy="1099457"/>
          </a:xfrm>
          <a:custGeom>
            <a:avLst/>
            <a:gdLst/>
            <a:ahLst/>
            <a:cxnLst/>
            <a:rect l="l" t="t" r="r" b="b"/>
            <a:pathLst>
              <a:path w="1724567" h="1108724">
                <a:moveTo>
                  <a:pt x="59527" y="0"/>
                </a:moveTo>
                <a:lnTo>
                  <a:pt x="1665041" y="0"/>
                </a:lnTo>
                <a:cubicBezTo>
                  <a:pt x="1680828" y="0"/>
                  <a:pt x="1695969" y="6272"/>
                  <a:pt x="1707132" y="17435"/>
                </a:cubicBezTo>
                <a:cubicBezTo>
                  <a:pt x="1718296" y="28598"/>
                  <a:pt x="1724567" y="43739"/>
                  <a:pt x="1724567" y="59527"/>
                </a:cubicBezTo>
                <a:lnTo>
                  <a:pt x="1724567" y="1049198"/>
                </a:lnTo>
                <a:cubicBezTo>
                  <a:pt x="1724567" y="1064985"/>
                  <a:pt x="1718296" y="1080126"/>
                  <a:pt x="1707132" y="1091289"/>
                </a:cubicBezTo>
                <a:cubicBezTo>
                  <a:pt x="1695969" y="1102453"/>
                  <a:pt x="1680828" y="1108724"/>
                  <a:pt x="1665041" y="1108724"/>
                </a:cubicBezTo>
                <a:lnTo>
                  <a:pt x="59527" y="1108724"/>
                </a:lnTo>
                <a:cubicBezTo>
                  <a:pt x="43739" y="1108724"/>
                  <a:pt x="28598" y="1102453"/>
                  <a:pt x="17435" y="1091289"/>
                </a:cubicBezTo>
                <a:cubicBezTo>
                  <a:pt x="6272" y="1080126"/>
                  <a:pt x="0" y="1064985"/>
                  <a:pt x="0" y="1049198"/>
                </a:cubicBezTo>
                <a:lnTo>
                  <a:pt x="0" y="59527"/>
                </a:lnTo>
                <a:cubicBezTo>
                  <a:pt x="0" y="43739"/>
                  <a:pt x="6272" y="28598"/>
                  <a:pt x="17435" y="17435"/>
                </a:cubicBezTo>
                <a:cubicBezTo>
                  <a:pt x="28598" y="6272"/>
                  <a:pt x="43739" y="0"/>
                  <a:pt x="59527" y="0"/>
                </a:cubicBezTo>
                <a:close/>
              </a:path>
            </a:pathLst>
          </a:custGeom>
          <a:solidFill>
            <a:srgbClr val="FFECC2"/>
          </a:solidFill>
          <a:ln>
            <a:solidFill>
              <a:srgbClr val="004481"/>
            </a:solidFill>
          </a:ln>
        </p:spPr>
        <p:txBody>
          <a:bodyPr/>
          <a:lstStyle/>
          <a:p>
            <a:pPr defTabSz="406440"/>
            <a:endParaRPr lang="tr-TR" sz="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1" name="Grup 20">
            <a:extLst>
              <a:ext uri="{FF2B5EF4-FFF2-40B4-BE49-F238E27FC236}">
                <a16:creationId xmlns:a16="http://schemas.microsoft.com/office/drawing/2014/main" id="{E7744C33-7FAD-4CA1-3315-9B69E4D1C9BA}"/>
              </a:ext>
            </a:extLst>
          </p:cNvPr>
          <p:cNvGrpSpPr/>
          <p:nvPr/>
        </p:nvGrpSpPr>
        <p:grpSpPr>
          <a:xfrm>
            <a:off x="202062" y="4934701"/>
            <a:ext cx="439906" cy="461601"/>
            <a:chOff x="0" y="1838262"/>
            <a:chExt cx="744869" cy="723435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0BC02131-579A-12DF-815D-E8610230ED03}"/>
                </a:ext>
              </a:extLst>
            </p:cNvPr>
            <p:cNvSpPr/>
            <p:nvPr/>
          </p:nvSpPr>
          <p:spPr>
            <a:xfrm>
              <a:off x="0" y="1838262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06440">
                <a:defRPr/>
              </a:pPr>
              <a:endParaRPr lang="tr-TR" sz="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TextBox 49">
              <a:extLst>
                <a:ext uri="{FF2B5EF4-FFF2-40B4-BE49-F238E27FC236}">
                  <a16:creationId xmlns:a16="http://schemas.microsoft.com/office/drawing/2014/main" id="{3C9B238E-E54F-254E-0269-35113DBCFA27}"/>
                </a:ext>
              </a:extLst>
            </p:cNvPr>
            <p:cNvSpPr txBox="1"/>
            <p:nvPr/>
          </p:nvSpPr>
          <p:spPr>
            <a:xfrm>
              <a:off x="204319" y="2039748"/>
              <a:ext cx="331649" cy="443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06440">
                <a:lnSpc>
                  <a:spcPts val="2079"/>
                </a:lnSpc>
                <a:spcBef>
                  <a:spcPct val="0"/>
                </a:spcBef>
                <a:defRPr/>
              </a:pPr>
              <a:r>
                <a:rPr lang="tr-TR" sz="2400" dirty="0">
                  <a:solidFill>
                    <a:srgbClr val="000000"/>
                  </a:solidFill>
                  <a:latin typeface="Calibri"/>
                </a:rPr>
                <a:t>4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45EC6F41-B9F6-F027-7AD3-07AED59274EE}"/>
              </a:ext>
            </a:extLst>
          </p:cNvPr>
          <p:cNvSpPr txBox="1"/>
          <p:nvPr/>
        </p:nvSpPr>
        <p:spPr>
          <a:xfrm>
            <a:off x="531468" y="5192336"/>
            <a:ext cx="8909548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tr-TR" sz="2133" dirty="0">
                <a:solidFill>
                  <a:prstClr val="black"/>
                </a:solidFill>
                <a:latin typeface="Calibri"/>
              </a:rPr>
              <a:t> bir ibadettir/bütün/ Namaz/emredilmiş./ peygamberlere 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69A362E0-5E05-983C-42A2-02832CDB7B7E}"/>
              </a:ext>
            </a:extLst>
          </p:cNvPr>
          <p:cNvSpPr/>
          <p:nvPr/>
        </p:nvSpPr>
        <p:spPr>
          <a:xfrm>
            <a:off x="524573" y="5582186"/>
            <a:ext cx="11093613" cy="5450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lvl="1" defTabSz="609630"/>
            <a:endParaRPr lang="tr-TR" sz="2133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3C2A4938-0C1A-A2DA-94B4-1800C7614C9F}"/>
              </a:ext>
            </a:extLst>
          </p:cNvPr>
          <p:cNvSpPr txBox="1"/>
          <p:nvPr/>
        </p:nvSpPr>
        <p:spPr>
          <a:xfrm>
            <a:off x="0" y="32578"/>
            <a:ext cx="66548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tr-TR" sz="2133" dirty="0">
                <a:solidFill>
                  <a:prstClr val="black"/>
                </a:solidFill>
                <a:latin typeface="Calibri"/>
              </a:rPr>
              <a:t>Aşağıda karışık bir şekilde verilen cümleleri düzeltelim</a:t>
            </a:r>
            <a:r>
              <a:rPr lang="tr-TR" sz="1867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27" name="Freeform 35">
            <a:extLst>
              <a:ext uri="{FF2B5EF4-FFF2-40B4-BE49-F238E27FC236}">
                <a16:creationId xmlns:a16="http://schemas.microsoft.com/office/drawing/2014/main" id="{E557EDD1-C2D0-BD85-D4AC-449084E6CA67}"/>
              </a:ext>
            </a:extLst>
          </p:cNvPr>
          <p:cNvSpPr/>
          <p:nvPr/>
        </p:nvSpPr>
        <p:spPr>
          <a:xfrm rot="20444029">
            <a:off x="6021260" y="14837"/>
            <a:ext cx="413917" cy="388389"/>
          </a:xfrm>
          <a:custGeom>
            <a:avLst/>
            <a:gdLst/>
            <a:ahLst/>
            <a:cxnLst/>
            <a:rect l="l" t="t" r="r" b="b"/>
            <a:pathLst>
              <a:path w="808968" h="808968">
                <a:moveTo>
                  <a:pt x="0" y="0"/>
                </a:moveTo>
                <a:lnTo>
                  <a:pt x="808968" y="0"/>
                </a:lnTo>
                <a:lnTo>
                  <a:pt x="808968" y="808968"/>
                </a:lnTo>
                <a:lnTo>
                  <a:pt x="0" y="808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06440"/>
            <a:endParaRPr lang="tr-TR" sz="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A35DB4F4-C97A-1574-8298-820B244437C9}"/>
              </a:ext>
            </a:extLst>
          </p:cNvPr>
          <p:cNvSpPr txBox="1"/>
          <p:nvPr/>
        </p:nvSpPr>
        <p:spPr>
          <a:xfrm>
            <a:off x="306602" y="1107311"/>
            <a:ext cx="618106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30" lvl="1" indent="-304815" defTabSz="609630">
              <a:buFont typeface="Wingdings" panose="05000000000000000000" pitchFamily="2" charset="2"/>
              <a:buChar char="Ø"/>
              <a:defRPr/>
            </a:pPr>
            <a:r>
              <a:rPr lang="tr-TR" sz="2133" dirty="0">
                <a:solidFill>
                  <a:srgbClr val="C00000"/>
                </a:solidFill>
                <a:latin typeface="Calibri"/>
              </a:rPr>
              <a:t>«Namaz dinin direğidir.»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6A688A2B-0165-C153-4216-FCC816098D29}"/>
              </a:ext>
            </a:extLst>
          </p:cNvPr>
          <p:cNvSpPr txBox="1"/>
          <p:nvPr/>
        </p:nvSpPr>
        <p:spPr>
          <a:xfrm>
            <a:off x="306602" y="2696234"/>
            <a:ext cx="618106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30" lvl="1" indent="-304815" defTabSz="609630">
              <a:buFont typeface="Wingdings" panose="05000000000000000000" pitchFamily="2" charset="2"/>
              <a:buChar char="Ø"/>
              <a:defRPr/>
            </a:pPr>
            <a:r>
              <a:rPr lang="tr-TR" sz="2133" dirty="0">
                <a:solidFill>
                  <a:srgbClr val="C00000"/>
                </a:solidFill>
                <a:latin typeface="Calibri"/>
              </a:rPr>
              <a:t>Namaz cennetin anahtarıdır.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F9D4F83B-59E6-575C-F53B-8CD2443DE0B3}"/>
              </a:ext>
            </a:extLst>
          </p:cNvPr>
          <p:cNvSpPr txBox="1"/>
          <p:nvPr/>
        </p:nvSpPr>
        <p:spPr>
          <a:xfrm>
            <a:off x="306602" y="4163049"/>
            <a:ext cx="6827284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30" lvl="1" indent="-304815" defTabSz="609630">
              <a:buFont typeface="Wingdings" panose="05000000000000000000" pitchFamily="2" charset="2"/>
              <a:buChar char="Ø"/>
              <a:defRPr/>
            </a:pPr>
            <a:r>
              <a:rPr lang="tr-TR" sz="2133" dirty="0">
                <a:solidFill>
                  <a:srgbClr val="C00000"/>
                </a:solidFill>
                <a:latin typeface="Calibri"/>
              </a:rPr>
              <a:t>Allah’a imandan sonra en önemli ibadet namazdır.</a:t>
            </a: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F177763F-210A-23F7-171A-DAD13061565A}"/>
              </a:ext>
            </a:extLst>
          </p:cNvPr>
          <p:cNvSpPr txBox="1"/>
          <p:nvPr/>
        </p:nvSpPr>
        <p:spPr>
          <a:xfrm>
            <a:off x="306602" y="5722422"/>
            <a:ext cx="7030484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630" lvl="1" indent="-304815" defTabSz="609630">
              <a:buFont typeface="Wingdings" panose="05000000000000000000" pitchFamily="2" charset="2"/>
              <a:buChar char="Ø"/>
              <a:defRPr/>
            </a:pPr>
            <a:r>
              <a:rPr lang="tr-TR" sz="2133" dirty="0">
                <a:solidFill>
                  <a:srgbClr val="C00000"/>
                </a:solidFill>
                <a:latin typeface="Calibri"/>
              </a:rPr>
              <a:t>Namaz bütün peygamberlere emredilmiş bir ibadettir.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861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02;p33"/>
          <p:cNvSpPr txBox="1">
            <a:spLocks/>
          </p:cNvSpPr>
          <p:nvPr/>
        </p:nvSpPr>
        <p:spPr>
          <a:xfrm>
            <a:off x="4377128" y="1469035"/>
            <a:ext cx="3132008" cy="1448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defRPr sz="24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/>
              <a:buNone/>
              <a:defRPr sz="30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/>
              <a:buNone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Permanent Marker"/>
              </a:rPr>
              <a:t>Namazla İlgili Hükümler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sym typeface="Permanent Marker"/>
            </a:endParaRPr>
          </a:p>
        </p:txBody>
      </p:sp>
      <p:grpSp>
        <p:nvGrpSpPr>
          <p:cNvPr id="3" name="Google Shape;919;p33"/>
          <p:cNvGrpSpPr/>
          <p:nvPr/>
        </p:nvGrpSpPr>
        <p:grpSpPr>
          <a:xfrm rot="592411">
            <a:off x="7408061" y="2221024"/>
            <a:ext cx="824975" cy="437855"/>
            <a:chOff x="6337825" y="1371895"/>
            <a:chExt cx="387677" cy="206770"/>
          </a:xfrm>
        </p:grpSpPr>
        <p:sp>
          <p:nvSpPr>
            <p:cNvPr id="4" name="Google Shape;920;p33"/>
            <p:cNvSpPr/>
            <p:nvPr/>
          </p:nvSpPr>
          <p:spPr>
            <a:xfrm>
              <a:off x="6337825" y="1371895"/>
              <a:ext cx="387677" cy="206770"/>
            </a:xfrm>
            <a:custGeom>
              <a:avLst/>
              <a:gdLst/>
              <a:ahLst/>
              <a:cxnLst/>
              <a:rect l="l" t="t" r="r" b="b"/>
              <a:pathLst>
                <a:path w="29948" h="15973" extrusionOk="0">
                  <a:moveTo>
                    <a:pt x="2496" y="1"/>
                  </a:moveTo>
                  <a:cubicBezTo>
                    <a:pt x="1817" y="1"/>
                    <a:pt x="1110" y="83"/>
                    <a:pt x="773" y="1087"/>
                  </a:cubicBezTo>
                  <a:cubicBezTo>
                    <a:pt x="549" y="1754"/>
                    <a:pt x="565" y="2417"/>
                    <a:pt x="378" y="3039"/>
                  </a:cubicBezTo>
                  <a:cubicBezTo>
                    <a:pt x="0" y="4291"/>
                    <a:pt x="47" y="5436"/>
                    <a:pt x="654" y="6586"/>
                  </a:cubicBezTo>
                  <a:cubicBezTo>
                    <a:pt x="1012" y="7264"/>
                    <a:pt x="1331" y="7870"/>
                    <a:pt x="2274" y="7870"/>
                  </a:cubicBezTo>
                  <a:cubicBezTo>
                    <a:pt x="2291" y="7870"/>
                    <a:pt x="2309" y="7870"/>
                    <a:pt x="2327" y="7869"/>
                  </a:cubicBezTo>
                  <a:cubicBezTo>
                    <a:pt x="2637" y="7861"/>
                    <a:pt x="2960" y="7800"/>
                    <a:pt x="3287" y="7800"/>
                  </a:cubicBezTo>
                  <a:cubicBezTo>
                    <a:pt x="3321" y="7800"/>
                    <a:pt x="3355" y="7801"/>
                    <a:pt x="3390" y="7802"/>
                  </a:cubicBezTo>
                  <a:cubicBezTo>
                    <a:pt x="4565" y="7853"/>
                    <a:pt x="5744" y="8021"/>
                    <a:pt x="6912" y="8021"/>
                  </a:cubicBezTo>
                  <a:cubicBezTo>
                    <a:pt x="7070" y="8021"/>
                    <a:pt x="7229" y="8018"/>
                    <a:pt x="7386" y="8011"/>
                  </a:cubicBezTo>
                  <a:cubicBezTo>
                    <a:pt x="7511" y="8005"/>
                    <a:pt x="7635" y="8003"/>
                    <a:pt x="7759" y="8003"/>
                  </a:cubicBezTo>
                  <a:cubicBezTo>
                    <a:pt x="9193" y="8003"/>
                    <a:pt x="10550" y="8350"/>
                    <a:pt x="11938" y="8597"/>
                  </a:cubicBezTo>
                  <a:cubicBezTo>
                    <a:pt x="12895" y="8767"/>
                    <a:pt x="13809" y="9053"/>
                    <a:pt x="14738" y="9313"/>
                  </a:cubicBezTo>
                  <a:cubicBezTo>
                    <a:pt x="15860" y="9626"/>
                    <a:pt x="16952" y="10021"/>
                    <a:pt x="18069" y="10341"/>
                  </a:cubicBezTo>
                  <a:cubicBezTo>
                    <a:pt x="18385" y="10433"/>
                    <a:pt x="18901" y="10550"/>
                    <a:pt x="18940" y="10736"/>
                  </a:cubicBezTo>
                  <a:cubicBezTo>
                    <a:pt x="19011" y="11079"/>
                    <a:pt x="18507" y="11178"/>
                    <a:pt x="18276" y="11413"/>
                  </a:cubicBezTo>
                  <a:cubicBezTo>
                    <a:pt x="18128" y="11564"/>
                    <a:pt x="18014" y="11749"/>
                    <a:pt x="17884" y="11919"/>
                  </a:cubicBezTo>
                  <a:cubicBezTo>
                    <a:pt x="17814" y="11996"/>
                    <a:pt x="17775" y="12113"/>
                    <a:pt x="17695" y="12161"/>
                  </a:cubicBezTo>
                  <a:cubicBezTo>
                    <a:pt x="17292" y="12412"/>
                    <a:pt x="16933" y="13099"/>
                    <a:pt x="16933" y="13583"/>
                  </a:cubicBezTo>
                  <a:cubicBezTo>
                    <a:pt x="16933" y="14434"/>
                    <a:pt x="18313" y="14860"/>
                    <a:pt x="18968" y="15014"/>
                  </a:cubicBezTo>
                  <a:cubicBezTo>
                    <a:pt x="20598" y="15400"/>
                    <a:pt x="22224" y="15897"/>
                    <a:pt x="23910" y="15897"/>
                  </a:cubicBezTo>
                  <a:cubicBezTo>
                    <a:pt x="24039" y="15897"/>
                    <a:pt x="24168" y="15895"/>
                    <a:pt x="24297" y="15888"/>
                  </a:cubicBezTo>
                  <a:cubicBezTo>
                    <a:pt x="24354" y="15886"/>
                    <a:pt x="24410" y="15885"/>
                    <a:pt x="24466" y="15885"/>
                  </a:cubicBezTo>
                  <a:cubicBezTo>
                    <a:pt x="24956" y="15885"/>
                    <a:pt x="25442" y="15972"/>
                    <a:pt x="25927" y="15972"/>
                  </a:cubicBezTo>
                  <a:cubicBezTo>
                    <a:pt x="26126" y="15972"/>
                    <a:pt x="26324" y="15958"/>
                    <a:pt x="26522" y="15916"/>
                  </a:cubicBezTo>
                  <a:cubicBezTo>
                    <a:pt x="27058" y="15805"/>
                    <a:pt x="27587" y="15674"/>
                    <a:pt x="28134" y="15674"/>
                  </a:cubicBezTo>
                  <a:cubicBezTo>
                    <a:pt x="28284" y="15674"/>
                    <a:pt x="28435" y="15684"/>
                    <a:pt x="28588" y="15706"/>
                  </a:cubicBezTo>
                  <a:cubicBezTo>
                    <a:pt x="28622" y="15711"/>
                    <a:pt x="28658" y="15714"/>
                    <a:pt x="28693" y="15714"/>
                  </a:cubicBezTo>
                  <a:cubicBezTo>
                    <a:pt x="29252" y="15714"/>
                    <a:pt x="29948" y="15120"/>
                    <a:pt x="29926" y="14641"/>
                  </a:cubicBezTo>
                  <a:cubicBezTo>
                    <a:pt x="29877" y="13583"/>
                    <a:pt x="29615" y="12561"/>
                    <a:pt x="29398" y="11533"/>
                  </a:cubicBezTo>
                  <a:cubicBezTo>
                    <a:pt x="29263" y="10893"/>
                    <a:pt x="28910" y="10335"/>
                    <a:pt x="28678" y="9733"/>
                  </a:cubicBezTo>
                  <a:cubicBezTo>
                    <a:pt x="28191" y="8468"/>
                    <a:pt x="27483" y="7289"/>
                    <a:pt x="26897" y="6060"/>
                  </a:cubicBezTo>
                  <a:cubicBezTo>
                    <a:pt x="26578" y="5391"/>
                    <a:pt x="26230" y="4744"/>
                    <a:pt x="25777" y="4158"/>
                  </a:cubicBezTo>
                  <a:cubicBezTo>
                    <a:pt x="25526" y="3834"/>
                    <a:pt x="25169" y="3477"/>
                    <a:pt x="24809" y="3477"/>
                  </a:cubicBezTo>
                  <a:cubicBezTo>
                    <a:pt x="24739" y="3477"/>
                    <a:pt x="24668" y="3491"/>
                    <a:pt x="24598" y="3521"/>
                  </a:cubicBezTo>
                  <a:cubicBezTo>
                    <a:pt x="23633" y="3940"/>
                    <a:pt x="22754" y="4536"/>
                    <a:pt x="22507" y="5699"/>
                  </a:cubicBezTo>
                  <a:cubicBezTo>
                    <a:pt x="22432" y="6051"/>
                    <a:pt x="22232" y="6253"/>
                    <a:pt x="21990" y="6253"/>
                  </a:cubicBezTo>
                  <a:cubicBezTo>
                    <a:pt x="21847" y="6253"/>
                    <a:pt x="21690" y="6183"/>
                    <a:pt x="21535" y="6032"/>
                  </a:cubicBezTo>
                  <a:cubicBezTo>
                    <a:pt x="20875" y="5393"/>
                    <a:pt x="20019" y="5113"/>
                    <a:pt x="19276" y="4635"/>
                  </a:cubicBezTo>
                  <a:cubicBezTo>
                    <a:pt x="17582" y="3546"/>
                    <a:pt x="15686" y="2870"/>
                    <a:pt x="13800" y="2263"/>
                  </a:cubicBezTo>
                  <a:cubicBezTo>
                    <a:pt x="10253" y="1121"/>
                    <a:pt x="6672" y="6"/>
                    <a:pt x="2891" y="4"/>
                  </a:cubicBezTo>
                  <a:cubicBezTo>
                    <a:pt x="2762" y="4"/>
                    <a:pt x="2630" y="1"/>
                    <a:pt x="2496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" name="Google Shape;921;p33"/>
            <p:cNvSpPr/>
            <p:nvPr/>
          </p:nvSpPr>
          <p:spPr>
            <a:xfrm>
              <a:off x="6337825" y="1371895"/>
              <a:ext cx="387677" cy="206770"/>
            </a:xfrm>
            <a:custGeom>
              <a:avLst/>
              <a:gdLst/>
              <a:ahLst/>
              <a:cxnLst/>
              <a:rect l="l" t="t" r="r" b="b"/>
              <a:pathLst>
                <a:path w="29948" h="15973" extrusionOk="0">
                  <a:moveTo>
                    <a:pt x="3015" y="937"/>
                  </a:moveTo>
                  <a:cubicBezTo>
                    <a:pt x="3050" y="937"/>
                    <a:pt x="3085" y="938"/>
                    <a:pt x="3119" y="941"/>
                  </a:cubicBezTo>
                  <a:cubicBezTo>
                    <a:pt x="4451" y="1028"/>
                    <a:pt x="5804" y="1039"/>
                    <a:pt x="7086" y="1420"/>
                  </a:cubicBezTo>
                  <a:cubicBezTo>
                    <a:pt x="8173" y="1743"/>
                    <a:pt x="9304" y="1855"/>
                    <a:pt x="10400" y="2159"/>
                  </a:cubicBezTo>
                  <a:cubicBezTo>
                    <a:pt x="11201" y="2382"/>
                    <a:pt x="11972" y="2891"/>
                    <a:pt x="12849" y="2891"/>
                  </a:cubicBezTo>
                  <a:cubicBezTo>
                    <a:pt x="12951" y="2891"/>
                    <a:pt x="13053" y="2884"/>
                    <a:pt x="13158" y="2870"/>
                  </a:cubicBezTo>
                  <a:cubicBezTo>
                    <a:pt x="13190" y="2865"/>
                    <a:pt x="13222" y="2863"/>
                    <a:pt x="13253" y="2863"/>
                  </a:cubicBezTo>
                  <a:cubicBezTo>
                    <a:pt x="13594" y="2863"/>
                    <a:pt x="13889" y="3108"/>
                    <a:pt x="14156" y="3234"/>
                  </a:cubicBezTo>
                  <a:cubicBezTo>
                    <a:pt x="16088" y="4126"/>
                    <a:pt x="18148" y="4743"/>
                    <a:pt x="19918" y="5993"/>
                  </a:cubicBezTo>
                  <a:cubicBezTo>
                    <a:pt x="20752" y="6583"/>
                    <a:pt x="21686" y="7040"/>
                    <a:pt x="22541" y="7616"/>
                  </a:cubicBezTo>
                  <a:cubicBezTo>
                    <a:pt x="22641" y="7683"/>
                    <a:pt x="22718" y="7735"/>
                    <a:pt x="22784" y="7735"/>
                  </a:cubicBezTo>
                  <a:cubicBezTo>
                    <a:pt x="22872" y="7735"/>
                    <a:pt x="22938" y="7641"/>
                    <a:pt x="23008" y="7365"/>
                  </a:cubicBezTo>
                  <a:cubicBezTo>
                    <a:pt x="23235" y="6469"/>
                    <a:pt x="23471" y="5497"/>
                    <a:pt x="24333" y="4893"/>
                  </a:cubicBezTo>
                  <a:cubicBezTo>
                    <a:pt x="24442" y="4818"/>
                    <a:pt x="24523" y="4788"/>
                    <a:pt x="24587" y="4788"/>
                  </a:cubicBezTo>
                  <a:cubicBezTo>
                    <a:pt x="24795" y="4788"/>
                    <a:pt x="24815" y="5109"/>
                    <a:pt x="24966" y="5225"/>
                  </a:cubicBezTo>
                  <a:cubicBezTo>
                    <a:pt x="25319" y="5275"/>
                    <a:pt x="25425" y="5488"/>
                    <a:pt x="25385" y="5841"/>
                  </a:cubicBezTo>
                  <a:cubicBezTo>
                    <a:pt x="25369" y="5990"/>
                    <a:pt x="25413" y="6124"/>
                    <a:pt x="25550" y="6124"/>
                  </a:cubicBezTo>
                  <a:cubicBezTo>
                    <a:pt x="25597" y="6124"/>
                    <a:pt x="25656" y="6108"/>
                    <a:pt x="25727" y="6071"/>
                  </a:cubicBezTo>
                  <a:cubicBezTo>
                    <a:pt x="25753" y="6057"/>
                    <a:pt x="25776" y="6052"/>
                    <a:pt x="25796" y="6052"/>
                  </a:cubicBezTo>
                  <a:cubicBezTo>
                    <a:pt x="25902" y="6052"/>
                    <a:pt x="25921" y="6220"/>
                    <a:pt x="25912" y="6242"/>
                  </a:cubicBezTo>
                  <a:cubicBezTo>
                    <a:pt x="25652" y="6891"/>
                    <a:pt x="26230" y="7301"/>
                    <a:pt x="26455" y="7735"/>
                  </a:cubicBezTo>
                  <a:cubicBezTo>
                    <a:pt x="26699" y="8207"/>
                    <a:pt x="26762" y="8899"/>
                    <a:pt x="27401" y="9132"/>
                  </a:cubicBezTo>
                  <a:cubicBezTo>
                    <a:pt x="27444" y="9151"/>
                    <a:pt x="27486" y="9174"/>
                    <a:pt x="27525" y="9199"/>
                  </a:cubicBezTo>
                  <a:cubicBezTo>
                    <a:pt x="27065" y="9851"/>
                    <a:pt x="28067" y="10134"/>
                    <a:pt x="27913" y="10741"/>
                  </a:cubicBezTo>
                  <a:cubicBezTo>
                    <a:pt x="27858" y="10957"/>
                    <a:pt x="27953" y="11231"/>
                    <a:pt x="28163" y="11460"/>
                  </a:cubicBezTo>
                  <a:cubicBezTo>
                    <a:pt x="28373" y="11688"/>
                    <a:pt x="28470" y="12020"/>
                    <a:pt x="28504" y="12374"/>
                  </a:cubicBezTo>
                  <a:cubicBezTo>
                    <a:pt x="28546" y="12802"/>
                    <a:pt x="28291" y="13317"/>
                    <a:pt x="28863" y="13653"/>
                  </a:cubicBezTo>
                  <a:cubicBezTo>
                    <a:pt x="29089" y="13785"/>
                    <a:pt x="28448" y="14723"/>
                    <a:pt x="28031" y="14751"/>
                  </a:cubicBezTo>
                  <a:cubicBezTo>
                    <a:pt x="27588" y="14782"/>
                    <a:pt x="27119" y="14810"/>
                    <a:pt x="26701" y="14866"/>
                  </a:cubicBezTo>
                  <a:cubicBezTo>
                    <a:pt x="26134" y="14942"/>
                    <a:pt x="25567" y="14977"/>
                    <a:pt x="25002" y="14977"/>
                  </a:cubicBezTo>
                  <a:cubicBezTo>
                    <a:pt x="24124" y="14977"/>
                    <a:pt x="23253" y="14894"/>
                    <a:pt x="22406" y="14754"/>
                  </a:cubicBezTo>
                  <a:cubicBezTo>
                    <a:pt x="21516" y="14610"/>
                    <a:pt x="20531" y="14548"/>
                    <a:pt x="19691" y="14076"/>
                  </a:cubicBezTo>
                  <a:cubicBezTo>
                    <a:pt x="19623" y="14036"/>
                    <a:pt x="19551" y="14001"/>
                    <a:pt x="19477" y="13973"/>
                  </a:cubicBezTo>
                  <a:cubicBezTo>
                    <a:pt x="18010" y="13466"/>
                    <a:pt x="17946" y="13119"/>
                    <a:pt x="19125" y="12017"/>
                  </a:cubicBezTo>
                  <a:cubicBezTo>
                    <a:pt x="19458" y="11705"/>
                    <a:pt x="19688" y="11261"/>
                    <a:pt x="20214" y="11197"/>
                  </a:cubicBezTo>
                  <a:cubicBezTo>
                    <a:pt x="20393" y="11175"/>
                    <a:pt x="20415" y="11036"/>
                    <a:pt x="20360" y="10898"/>
                  </a:cubicBezTo>
                  <a:cubicBezTo>
                    <a:pt x="20239" y="10587"/>
                    <a:pt x="20131" y="10254"/>
                    <a:pt x="19788" y="10109"/>
                  </a:cubicBezTo>
                  <a:cubicBezTo>
                    <a:pt x="18220" y="9448"/>
                    <a:pt x="16634" y="8818"/>
                    <a:pt x="14998" y="8359"/>
                  </a:cubicBezTo>
                  <a:cubicBezTo>
                    <a:pt x="14205" y="8137"/>
                    <a:pt x="13361" y="7981"/>
                    <a:pt x="12579" y="7759"/>
                  </a:cubicBezTo>
                  <a:cubicBezTo>
                    <a:pt x="11068" y="7328"/>
                    <a:pt x="9541" y="7253"/>
                    <a:pt x="8013" y="7076"/>
                  </a:cubicBezTo>
                  <a:cubicBezTo>
                    <a:pt x="6775" y="6931"/>
                    <a:pt x="5532" y="6927"/>
                    <a:pt x="4289" y="6917"/>
                  </a:cubicBezTo>
                  <a:cubicBezTo>
                    <a:pt x="3902" y="6914"/>
                    <a:pt x="3528" y="6824"/>
                    <a:pt x="3136" y="6824"/>
                  </a:cubicBezTo>
                  <a:cubicBezTo>
                    <a:pt x="2963" y="6824"/>
                    <a:pt x="2786" y="6842"/>
                    <a:pt x="2603" y="6892"/>
                  </a:cubicBezTo>
                  <a:cubicBezTo>
                    <a:pt x="2557" y="6905"/>
                    <a:pt x="2507" y="6911"/>
                    <a:pt x="2455" y="6911"/>
                  </a:cubicBezTo>
                  <a:cubicBezTo>
                    <a:pt x="2143" y="6911"/>
                    <a:pt x="1753" y="6687"/>
                    <a:pt x="1592" y="6287"/>
                  </a:cubicBezTo>
                  <a:cubicBezTo>
                    <a:pt x="1019" y="4865"/>
                    <a:pt x="1019" y="3422"/>
                    <a:pt x="1436" y="1972"/>
                  </a:cubicBezTo>
                  <a:cubicBezTo>
                    <a:pt x="1618" y="1344"/>
                    <a:pt x="2348" y="937"/>
                    <a:pt x="3015" y="937"/>
                  </a:cubicBezTo>
                  <a:close/>
                  <a:moveTo>
                    <a:pt x="2496" y="1"/>
                  </a:moveTo>
                  <a:cubicBezTo>
                    <a:pt x="1817" y="1"/>
                    <a:pt x="1110" y="83"/>
                    <a:pt x="773" y="1087"/>
                  </a:cubicBezTo>
                  <a:cubicBezTo>
                    <a:pt x="549" y="1754"/>
                    <a:pt x="565" y="2417"/>
                    <a:pt x="378" y="3039"/>
                  </a:cubicBezTo>
                  <a:cubicBezTo>
                    <a:pt x="0" y="4291"/>
                    <a:pt x="47" y="5436"/>
                    <a:pt x="654" y="6586"/>
                  </a:cubicBezTo>
                  <a:cubicBezTo>
                    <a:pt x="1012" y="7264"/>
                    <a:pt x="1331" y="7870"/>
                    <a:pt x="2274" y="7870"/>
                  </a:cubicBezTo>
                  <a:cubicBezTo>
                    <a:pt x="2291" y="7870"/>
                    <a:pt x="2309" y="7870"/>
                    <a:pt x="2327" y="7869"/>
                  </a:cubicBezTo>
                  <a:cubicBezTo>
                    <a:pt x="2637" y="7861"/>
                    <a:pt x="2960" y="7800"/>
                    <a:pt x="3287" y="7800"/>
                  </a:cubicBezTo>
                  <a:cubicBezTo>
                    <a:pt x="3321" y="7800"/>
                    <a:pt x="3355" y="7801"/>
                    <a:pt x="3390" y="7802"/>
                  </a:cubicBezTo>
                  <a:cubicBezTo>
                    <a:pt x="4565" y="7853"/>
                    <a:pt x="5744" y="8021"/>
                    <a:pt x="6912" y="8021"/>
                  </a:cubicBezTo>
                  <a:cubicBezTo>
                    <a:pt x="7070" y="8021"/>
                    <a:pt x="7229" y="8018"/>
                    <a:pt x="7386" y="8011"/>
                  </a:cubicBezTo>
                  <a:cubicBezTo>
                    <a:pt x="7511" y="8005"/>
                    <a:pt x="7635" y="8003"/>
                    <a:pt x="7759" y="8003"/>
                  </a:cubicBezTo>
                  <a:cubicBezTo>
                    <a:pt x="9193" y="8003"/>
                    <a:pt x="10550" y="8350"/>
                    <a:pt x="11938" y="8597"/>
                  </a:cubicBezTo>
                  <a:cubicBezTo>
                    <a:pt x="12895" y="8767"/>
                    <a:pt x="13809" y="9053"/>
                    <a:pt x="14738" y="9313"/>
                  </a:cubicBezTo>
                  <a:cubicBezTo>
                    <a:pt x="15860" y="9626"/>
                    <a:pt x="16952" y="10021"/>
                    <a:pt x="18069" y="10341"/>
                  </a:cubicBezTo>
                  <a:cubicBezTo>
                    <a:pt x="18385" y="10433"/>
                    <a:pt x="18901" y="10550"/>
                    <a:pt x="18940" y="10736"/>
                  </a:cubicBezTo>
                  <a:cubicBezTo>
                    <a:pt x="19011" y="11079"/>
                    <a:pt x="18507" y="11178"/>
                    <a:pt x="18276" y="11413"/>
                  </a:cubicBezTo>
                  <a:cubicBezTo>
                    <a:pt x="18128" y="11564"/>
                    <a:pt x="18014" y="11749"/>
                    <a:pt x="17884" y="11919"/>
                  </a:cubicBezTo>
                  <a:cubicBezTo>
                    <a:pt x="17814" y="11996"/>
                    <a:pt x="17775" y="12113"/>
                    <a:pt x="17695" y="12161"/>
                  </a:cubicBezTo>
                  <a:cubicBezTo>
                    <a:pt x="17292" y="12412"/>
                    <a:pt x="16933" y="13099"/>
                    <a:pt x="16933" y="13583"/>
                  </a:cubicBezTo>
                  <a:cubicBezTo>
                    <a:pt x="16933" y="14434"/>
                    <a:pt x="18313" y="14860"/>
                    <a:pt x="18968" y="15014"/>
                  </a:cubicBezTo>
                  <a:cubicBezTo>
                    <a:pt x="20598" y="15400"/>
                    <a:pt x="22224" y="15897"/>
                    <a:pt x="23910" y="15897"/>
                  </a:cubicBezTo>
                  <a:cubicBezTo>
                    <a:pt x="24039" y="15897"/>
                    <a:pt x="24168" y="15895"/>
                    <a:pt x="24297" y="15888"/>
                  </a:cubicBezTo>
                  <a:cubicBezTo>
                    <a:pt x="24354" y="15886"/>
                    <a:pt x="24410" y="15885"/>
                    <a:pt x="24466" y="15885"/>
                  </a:cubicBezTo>
                  <a:cubicBezTo>
                    <a:pt x="24956" y="15885"/>
                    <a:pt x="25442" y="15972"/>
                    <a:pt x="25927" y="15972"/>
                  </a:cubicBezTo>
                  <a:cubicBezTo>
                    <a:pt x="26126" y="15972"/>
                    <a:pt x="26324" y="15958"/>
                    <a:pt x="26522" y="15916"/>
                  </a:cubicBezTo>
                  <a:cubicBezTo>
                    <a:pt x="27058" y="15805"/>
                    <a:pt x="27587" y="15674"/>
                    <a:pt x="28134" y="15674"/>
                  </a:cubicBezTo>
                  <a:cubicBezTo>
                    <a:pt x="28284" y="15674"/>
                    <a:pt x="28435" y="15684"/>
                    <a:pt x="28588" y="15706"/>
                  </a:cubicBezTo>
                  <a:cubicBezTo>
                    <a:pt x="28622" y="15711"/>
                    <a:pt x="28658" y="15714"/>
                    <a:pt x="28693" y="15714"/>
                  </a:cubicBezTo>
                  <a:cubicBezTo>
                    <a:pt x="29252" y="15714"/>
                    <a:pt x="29948" y="15120"/>
                    <a:pt x="29926" y="14641"/>
                  </a:cubicBezTo>
                  <a:cubicBezTo>
                    <a:pt x="29877" y="13583"/>
                    <a:pt x="29615" y="12561"/>
                    <a:pt x="29398" y="11533"/>
                  </a:cubicBezTo>
                  <a:cubicBezTo>
                    <a:pt x="29263" y="10893"/>
                    <a:pt x="28910" y="10335"/>
                    <a:pt x="28678" y="9733"/>
                  </a:cubicBezTo>
                  <a:cubicBezTo>
                    <a:pt x="28191" y="8468"/>
                    <a:pt x="27483" y="7289"/>
                    <a:pt x="26897" y="6060"/>
                  </a:cubicBezTo>
                  <a:cubicBezTo>
                    <a:pt x="26578" y="5391"/>
                    <a:pt x="26230" y="4744"/>
                    <a:pt x="25777" y="4158"/>
                  </a:cubicBezTo>
                  <a:cubicBezTo>
                    <a:pt x="25526" y="3834"/>
                    <a:pt x="25169" y="3477"/>
                    <a:pt x="24809" y="3477"/>
                  </a:cubicBezTo>
                  <a:cubicBezTo>
                    <a:pt x="24739" y="3477"/>
                    <a:pt x="24668" y="3491"/>
                    <a:pt x="24598" y="3521"/>
                  </a:cubicBezTo>
                  <a:cubicBezTo>
                    <a:pt x="23633" y="3940"/>
                    <a:pt x="22754" y="4536"/>
                    <a:pt x="22507" y="5699"/>
                  </a:cubicBezTo>
                  <a:cubicBezTo>
                    <a:pt x="22432" y="6051"/>
                    <a:pt x="22232" y="6253"/>
                    <a:pt x="21990" y="6253"/>
                  </a:cubicBezTo>
                  <a:cubicBezTo>
                    <a:pt x="21847" y="6253"/>
                    <a:pt x="21690" y="6183"/>
                    <a:pt x="21535" y="6032"/>
                  </a:cubicBezTo>
                  <a:cubicBezTo>
                    <a:pt x="20875" y="5393"/>
                    <a:pt x="20019" y="5113"/>
                    <a:pt x="19276" y="4635"/>
                  </a:cubicBezTo>
                  <a:cubicBezTo>
                    <a:pt x="17582" y="3546"/>
                    <a:pt x="15686" y="2870"/>
                    <a:pt x="13800" y="2263"/>
                  </a:cubicBezTo>
                  <a:cubicBezTo>
                    <a:pt x="10253" y="1121"/>
                    <a:pt x="6672" y="6"/>
                    <a:pt x="2891" y="4"/>
                  </a:cubicBezTo>
                  <a:cubicBezTo>
                    <a:pt x="2762" y="4"/>
                    <a:pt x="2630" y="1"/>
                    <a:pt x="24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" name="Google Shape;925;p33"/>
          <p:cNvGrpSpPr/>
          <p:nvPr/>
        </p:nvGrpSpPr>
        <p:grpSpPr>
          <a:xfrm>
            <a:off x="6698868" y="2878178"/>
            <a:ext cx="791218" cy="1152302"/>
            <a:chOff x="5514332" y="2048099"/>
            <a:chExt cx="246675" cy="389726"/>
          </a:xfrm>
        </p:grpSpPr>
        <p:sp>
          <p:nvSpPr>
            <p:cNvPr id="7" name="Google Shape;926;p33"/>
            <p:cNvSpPr/>
            <p:nvPr/>
          </p:nvSpPr>
          <p:spPr>
            <a:xfrm>
              <a:off x="5514332" y="2048099"/>
              <a:ext cx="246675" cy="389726"/>
            </a:xfrm>
            <a:custGeom>
              <a:avLst/>
              <a:gdLst/>
              <a:ahLst/>
              <a:cxnLst/>
              <a:rect l="l" t="t" r="r" b="b"/>
              <a:pathLst>
                <a:path w="19558" h="30900" extrusionOk="0">
                  <a:moveTo>
                    <a:pt x="5289" y="0"/>
                  </a:moveTo>
                  <a:cubicBezTo>
                    <a:pt x="5075" y="0"/>
                    <a:pt x="4835" y="53"/>
                    <a:pt x="4561" y="180"/>
                  </a:cubicBezTo>
                  <a:cubicBezTo>
                    <a:pt x="3922" y="475"/>
                    <a:pt x="3450" y="942"/>
                    <a:pt x="2870" y="1233"/>
                  </a:cubicBezTo>
                  <a:cubicBezTo>
                    <a:pt x="1700" y="1814"/>
                    <a:pt x="898" y="2636"/>
                    <a:pt x="479" y="3865"/>
                  </a:cubicBezTo>
                  <a:cubicBezTo>
                    <a:pt x="226" y="4604"/>
                    <a:pt x="0" y="5263"/>
                    <a:pt x="692" y="5963"/>
                  </a:cubicBezTo>
                  <a:cubicBezTo>
                    <a:pt x="935" y="6207"/>
                    <a:pt x="1235" y="6418"/>
                    <a:pt x="1470" y="6690"/>
                  </a:cubicBezTo>
                  <a:cubicBezTo>
                    <a:pt x="2343" y="7701"/>
                    <a:pt x="3111" y="8818"/>
                    <a:pt x="4060" y="9742"/>
                  </a:cubicBezTo>
                  <a:cubicBezTo>
                    <a:pt x="5188" y="10840"/>
                    <a:pt x="5918" y="12175"/>
                    <a:pt x="6756" y="13455"/>
                  </a:cubicBezTo>
                  <a:cubicBezTo>
                    <a:pt x="7288" y="14267"/>
                    <a:pt x="7708" y="15129"/>
                    <a:pt x="8156" y="15983"/>
                  </a:cubicBezTo>
                  <a:cubicBezTo>
                    <a:pt x="8698" y="17014"/>
                    <a:pt x="9160" y="18080"/>
                    <a:pt x="9692" y="19113"/>
                  </a:cubicBezTo>
                  <a:cubicBezTo>
                    <a:pt x="9843" y="19405"/>
                    <a:pt x="10112" y="19861"/>
                    <a:pt x="10003" y="20017"/>
                  </a:cubicBezTo>
                  <a:cubicBezTo>
                    <a:pt x="9938" y="20110"/>
                    <a:pt x="9850" y="20142"/>
                    <a:pt x="9749" y="20142"/>
                  </a:cubicBezTo>
                  <a:cubicBezTo>
                    <a:pt x="9540" y="20142"/>
                    <a:pt x="9277" y="20004"/>
                    <a:pt x="9054" y="20000"/>
                  </a:cubicBezTo>
                  <a:cubicBezTo>
                    <a:pt x="9043" y="19999"/>
                    <a:pt x="9033" y="19999"/>
                    <a:pt x="9022" y="19999"/>
                  </a:cubicBezTo>
                  <a:cubicBezTo>
                    <a:pt x="8821" y="19999"/>
                    <a:pt x="8620" y="20040"/>
                    <a:pt x="8418" y="20060"/>
                  </a:cubicBezTo>
                  <a:cubicBezTo>
                    <a:pt x="8333" y="20061"/>
                    <a:pt x="8244" y="20096"/>
                    <a:pt x="8163" y="20096"/>
                  </a:cubicBezTo>
                  <a:cubicBezTo>
                    <a:pt x="8144" y="20096"/>
                    <a:pt x="8126" y="20094"/>
                    <a:pt x="8108" y="20090"/>
                  </a:cubicBezTo>
                  <a:cubicBezTo>
                    <a:pt x="8019" y="20066"/>
                    <a:pt x="7919" y="20055"/>
                    <a:pt x="7812" y="20055"/>
                  </a:cubicBezTo>
                  <a:cubicBezTo>
                    <a:pt x="7374" y="20055"/>
                    <a:pt x="6835" y="20243"/>
                    <a:pt x="6551" y="20511"/>
                  </a:cubicBezTo>
                  <a:cubicBezTo>
                    <a:pt x="5933" y="21093"/>
                    <a:pt x="6569" y="22391"/>
                    <a:pt x="6906" y="22972"/>
                  </a:cubicBezTo>
                  <a:cubicBezTo>
                    <a:pt x="7808" y="24533"/>
                    <a:pt x="8612" y="26182"/>
                    <a:pt x="9925" y="27449"/>
                  </a:cubicBezTo>
                  <a:cubicBezTo>
                    <a:pt x="10465" y="27972"/>
                    <a:pt x="10813" y="28657"/>
                    <a:pt x="11432" y="29089"/>
                  </a:cubicBezTo>
                  <a:cubicBezTo>
                    <a:pt x="12003" y="29487"/>
                    <a:pt x="12590" y="29857"/>
                    <a:pt x="13002" y="30447"/>
                  </a:cubicBezTo>
                  <a:cubicBezTo>
                    <a:pt x="13203" y="30736"/>
                    <a:pt x="13657" y="30900"/>
                    <a:pt x="14061" y="30900"/>
                  </a:cubicBezTo>
                  <a:cubicBezTo>
                    <a:pt x="14319" y="30900"/>
                    <a:pt x="14557" y="30833"/>
                    <a:pt x="14696" y="30690"/>
                  </a:cubicBezTo>
                  <a:cubicBezTo>
                    <a:pt x="15430" y="29929"/>
                    <a:pt x="15995" y="29038"/>
                    <a:pt x="16594" y="28174"/>
                  </a:cubicBezTo>
                  <a:cubicBezTo>
                    <a:pt x="16967" y="27638"/>
                    <a:pt x="17131" y="26997"/>
                    <a:pt x="17411" y="26416"/>
                  </a:cubicBezTo>
                  <a:cubicBezTo>
                    <a:pt x="17996" y="25194"/>
                    <a:pt x="18369" y="23870"/>
                    <a:pt x="18860" y="22601"/>
                  </a:cubicBezTo>
                  <a:cubicBezTo>
                    <a:pt x="19130" y="21908"/>
                    <a:pt x="19360" y="21211"/>
                    <a:pt x="19476" y="20480"/>
                  </a:cubicBezTo>
                  <a:cubicBezTo>
                    <a:pt x="19553" y="19995"/>
                    <a:pt x="19557" y="19370"/>
                    <a:pt x="19130" y="19184"/>
                  </a:cubicBezTo>
                  <a:cubicBezTo>
                    <a:pt x="18589" y="18952"/>
                    <a:pt x="18026" y="18777"/>
                    <a:pt x="17457" y="18777"/>
                  </a:cubicBezTo>
                  <a:cubicBezTo>
                    <a:pt x="17009" y="18777"/>
                    <a:pt x="16558" y="18885"/>
                    <a:pt x="16112" y="19156"/>
                  </a:cubicBezTo>
                  <a:cubicBezTo>
                    <a:pt x="15958" y="19250"/>
                    <a:pt x="15811" y="19295"/>
                    <a:pt x="15681" y="19295"/>
                  </a:cubicBezTo>
                  <a:cubicBezTo>
                    <a:pt x="15398" y="19295"/>
                    <a:pt x="15198" y="19079"/>
                    <a:pt x="15203" y="18679"/>
                  </a:cubicBezTo>
                  <a:cubicBezTo>
                    <a:pt x="15217" y="17759"/>
                    <a:pt x="14833" y="16946"/>
                    <a:pt x="14671" y="16075"/>
                  </a:cubicBezTo>
                  <a:cubicBezTo>
                    <a:pt x="14301" y="14096"/>
                    <a:pt x="13494" y="12253"/>
                    <a:pt x="12641" y="10464"/>
                  </a:cubicBezTo>
                  <a:cubicBezTo>
                    <a:pt x="11040" y="7100"/>
                    <a:pt x="9395" y="3729"/>
                    <a:pt x="6803" y="978"/>
                  </a:cubicBezTo>
                  <a:cubicBezTo>
                    <a:pt x="6394" y="545"/>
                    <a:pt x="5975" y="0"/>
                    <a:pt x="5289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" name="Google Shape;927;p33"/>
            <p:cNvSpPr/>
            <p:nvPr/>
          </p:nvSpPr>
          <p:spPr>
            <a:xfrm>
              <a:off x="5514332" y="2048099"/>
              <a:ext cx="246675" cy="389726"/>
            </a:xfrm>
            <a:custGeom>
              <a:avLst/>
              <a:gdLst/>
              <a:ahLst/>
              <a:cxnLst/>
              <a:rect l="l" t="t" r="r" b="b"/>
              <a:pathLst>
                <a:path w="19558" h="30900" extrusionOk="0">
                  <a:moveTo>
                    <a:pt x="4932" y="1139"/>
                  </a:moveTo>
                  <a:cubicBezTo>
                    <a:pt x="5431" y="1139"/>
                    <a:pt x="5959" y="1401"/>
                    <a:pt x="6277" y="1785"/>
                  </a:cubicBezTo>
                  <a:cubicBezTo>
                    <a:pt x="7128" y="2815"/>
                    <a:pt x="8047" y="3806"/>
                    <a:pt x="8651" y="5000"/>
                  </a:cubicBezTo>
                  <a:cubicBezTo>
                    <a:pt x="9161" y="6013"/>
                    <a:pt x="9853" y="6914"/>
                    <a:pt x="10385" y="7919"/>
                  </a:cubicBezTo>
                  <a:cubicBezTo>
                    <a:pt x="10818" y="8738"/>
                    <a:pt x="10964" y="9778"/>
                    <a:pt x="11759" y="10414"/>
                  </a:cubicBezTo>
                  <a:cubicBezTo>
                    <a:pt x="12059" y="10653"/>
                    <a:pt x="12078" y="11083"/>
                    <a:pt x="12181" y="11389"/>
                  </a:cubicBezTo>
                  <a:cubicBezTo>
                    <a:pt x="12854" y="13408"/>
                    <a:pt x="13820" y="15330"/>
                    <a:pt x="14125" y="17476"/>
                  </a:cubicBezTo>
                  <a:cubicBezTo>
                    <a:pt x="14268" y="18487"/>
                    <a:pt x="14575" y="19482"/>
                    <a:pt x="14743" y="20497"/>
                  </a:cubicBezTo>
                  <a:cubicBezTo>
                    <a:pt x="14772" y="20673"/>
                    <a:pt x="14792" y="20791"/>
                    <a:pt x="14914" y="20791"/>
                  </a:cubicBezTo>
                  <a:cubicBezTo>
                    <a:pt x="14984" y="20791"/>
                    <a:pt x="15087" y="20752"/>
                    <a:pt x="15245" y="20664"/>
                  </a:cubicBezTo>
                  <a:cubicBezTo>
                    <a:pt x="15919" y="20290"/>
                    <a:pt x="16636" y="19883"/>
                    <a:pt x="17454" y="19883"/>
                  </a:cubicBezTo>
                  <a:cubicBezTo>
                    <a:pt x="17616" y="19883"/>
                    <a:pt x="17783" y="19899"/>
                    <a:pt x="17954" y="19934"/>
                  </a:cubicBezTo>
                  <a:cubicBezTo>
                    <a:pt x="18504" y="20048"/>
                    <a:pt x="18122" y="20374"/>
                    <a:pt x="18148" y="20622"/>
                  </a:cubicBezTo>
                  <a:cubicBezTo>
                    <a:pt x="18353" y="20913"/>
                    <a:pt x="18269" y="21135"/>
                    <a:pt x="17983" y="21350"/>
                  </a:cubicBezTo>
                  <a:cubicBezTo>
                    <a:pt x="17821" y="21471"/>
                    <a:pt x="17758" y="21653"/>
                    <a:pt x="18052" y="21756"/>
                  </a:cubicBezTo>
                  <a:cubicBezTo>
                    <a:pt x="18227" y="21818"/>
                    <a:pt x="18080" y="21998"/>
                    <a:pt x="18053" y="22009"/>
                  </a:cubicBezTo>
                  <a:cubicBezTo>
                    <a:pt x="17403" y="22263"/>
                    <a:pt x="17501" y="22966"/>
                    <a:pt x="17339" y="23427"/>
                  </a:cubicBezTo>
                  <a:cubicBezTo>
                    <a:pt x="17163" y="23927"/>
                    <a:pt x="16701" y="24449"/>
                    <a:pt x="16970" y="25074"/>
                  </a:cubicBezTo>
                  <a:cubicBezTo>
                    <a:pt x="16987" y="25119"/>
                    <a:pt x="17000" y="25164"/>
                    <a:pt x="17009" y="25211"/>
                  </a:cubicBezTo>
                  <a:cubicBezTo>
                    <a:pt x="16219" y="25321"/>
                    <a:pt x="16700" y="26245"/>
                    <a:pt x="16154" y="26549"/>
                  </a:cubicBezTo>
                  <a:cubicBezTo>
                    <a:pt x="15958" y="26658"/>
                    <a:pt x="15822" y="26916"/>
                    <a:pt x="15801" y="27225"/>
                  </a:cubicBezTo>
                  <a:cubicBezTo>
                    <a:pt x="15779" y="27535"/>
                    <a:pt x="15605" y="27832"/>
                    <a:pt x="15371" y="28100"/>
                  </a:cubicBezTo>
                  <a:cubicBezTo>
                    <a:pt x="15088" y="28423"/>
                    <a:pt x="14539" y="28591"/>
                    <a:pt x="14687" y="29238"/>
                  </a:cubicBezTo>
                  <a:cubicBezTo>
                    <a:pt x="14723" y="29401"/>
                    <a:pt x="14281" y="29532"/>
                    <a:pt x="13876" y="29532"/>
                  </a:cubicBezTo>
                  <a:cubicBezTo>
                    <a:pt x="13646" y="29532"/>
                    <a:pt x="13427" y="29489"/>
                    <a:pt x="13316" y="29386"/>
                  </a:cubicBezTo>
                  <a:cubicBezTo>
                    <a:pt x="12990" y="29084"/>
                    <a:pt x="12647" y="28764"/>
                    <a:pt x="12319" y="28498"/>
                  </a:cubicBezTo>
                  <a:cubicBezTo>
                    <a:pt x="11185" y="27577"/>
                    <a:pt x="10244" y="26465"/>
                    <a:pt x="9455" y="25295"/>
                  </a:cubicBezTo>
                  <a:cubicBezTo>
                    <a:pt x="8951" y="24548"/>
                    <a:pt x="8320" y="23789"/>
                    <a:pt x="8086" y="22854"/>
                  </a:cubicBezTo>
                  <a:cubicBezTo>
                    <a:pt x="8069" y="22778"/>
                    <a:pt x="8046" y="22702"/>
                    <a:pt x="8015" y="22629"/>
                  </a:cubicBezTo>
                  <a:cubicBezTo>
                    <a:pt x="7451" y="21378"/>
                    <a:pt x="7548" y="21011"/>
                    <a:pt x="8689" y="21011"/>
                  </a:cubicBezTo>
                  <a:cubicBezTo>
                    <a:pt x="8840" y="21011"/>
                    <a:pt x="9009" y="21018"/>
                    <a:pt x="9197" y="21029"/>
                  </a:cubicBezTo>
                  <a:cubicBezTo>
                    <a:pt x="9249" y="21033"/>
                    <a:pt x="9301" y="21034"/>
                    <a:pt x="9353" y="21034"/>
                  </a:cubicBezTo>
                  <a:cubicBezTo>
                    <a:pt x="9487" y="21034"/>
                    <a:pt x="9622" y="21026"/>
                    <a:pt x="9757" y="21026"/>
                  </a:cubicBezTo>
                  <a:cubicBezTo>
                    <a:pt x="10030" y="21026"/>
                    <a:pt x="10298" y="21059"/>
                    <a:pt x="10538" y="21260"/>
                  </a:cubicBezTo>
                  <a:cubicBezTo>
                    <a:pt x="10585" y="21299"/>
                    <a:pt x="10630" y="21316"/>
                    <a:pt x="10670" y="21316"/>
                  </a:cubicBezTo>
                  <a:cubicBezTo>
                    <a:pt x="10750" y="21316"/>
                    <a:pt x="10815" y="21251"/>
                    <a:pt x="10857" y="21162"/>
                  </a:cubicBezTo>
                  <a:cubicBezTo>
                    <a:pt x="11000" y="20860"/>
                    <a:pt x="11168" y="20555"/>
                    <a:pt x="11037" y="20205"/>
                  </a:cubicBezTo>
                  <a:cubicBezTo>
                    <a:pt x="10445" y="18610"/>
                    <a:pt x="9815" y="17024"/>
                    <a:pt x="9027" y="15518"/>
                  </a:cubicBezTo>
                  <a:cubicBezTo>
                    <a:pt x="8645" y="14787"/>
                    <a:pt x="8178" y="14068"/>
                    <a:pt x="7805" y="13346"/>
                  </a:cubicBezTo>
                  <a:cubicBezTo>
                    <a:pt x="7081" y="11952"/>
                    <a:pt x="6089" y="10789"/>
                    <a:pt x="5169" y="9554"/>
                  </a:cubicBezTo>
                  <a:cubicBezTo>
                    <a:pt x="4424" y="8555"/>
                    <a:pt x="3576" y="7648"/>
                    <a:pt x="2730" y="6736"/>
                  </a:cubicBezTo>
                  <a:cubicBezTo>
                    <a:pt x="2351" y="6326"/>
                    <a:pt x="2119" y="5812"/>
                    <a:pt x="1592" y="5492"/>
                  </a:cubicBezTo>
                  <a:cubicBezTo>
                    <a:pt x="1305" y="5318"/>
                    <a:pt x="1128" y="4798"/>
                    <a:pt x="1340" y="4341"/>
                  </a:cubicBezTo>
                  <a:cubicBezTo>
                    <a:pt x="1979" y="2948"/>
                    <a:pt x="3030" y="1959"/>
                    <a:pt x="4373" y="1268"/>
                  </a:cubicBezTo>
                  <a:cubicBezTo>
                    <a:pt x="4545" y="1179"/>
                    <a:pt x="4737" y="1139"/>
                    <a:pt x="4932" y="1139"/>
                  </a:cubicBezTo>
                  <a:close/>
                  <a:moveTo>
                    <a:pt x="5289" y="0"/>
                  </a:moveTo>
                  <a:cubicBezTo>
                    <a:pt x="5075" y="0"/>
                    <a:pt x="4835" y="53"/>
                    <a:pt x="4561" y="180"/>
                  </a:cubicBezTo>
                  <a:cubicBezTo>
                    <a:pt x="3922" y="475"/>
                    <a:pt x="3450" y="942"/>
                    <a:pt x="2870" y="1233"/>
                  </a:cubicBezTo>
                  <a:cubicBezTo>
                    <a:pt x="1700" y="1814"/>
                    <a:pt x="898" y="2636"/>
                    <a:pt x="479" y="3865"/>
                  </a:cubicBezTo>
                  <a:cubicBezTo>
                    <a:pt x="226" y="4604"/>
                    <a:pt x="0" y="5263"/>
                    <a:pt x="692" y="5963"/>
                  </a:cubicBezTo>
                  <a:cubicBezTo>
                    <a:pt x="935" y="6207"/>
                    <a:pt x="1235" y="6418"/>
                    <a:pt x="1470" y="6690"/>
                  </a:cubicBezTo>
                  <a:cubicBezTo>
                    <a:pt x="2343" y="7701"/>
                    <a:pt x="3111" y="8818"/>
                    <a:pt x="4060" y="9742"/>
                  </a:cubicBezTo>
                  <a:cubicBezTo>
                    <a:pt x="5188" y="10840"/>
                    <a:pt x="5918" y="12175"/>
                    <a:pt x="6756" y="13455"/>
                  </a:cubicBezTo>
                  <a:cubicBezTo>
                    <a:pt x="7288" y="14267"/>
                    <a:pt x="7708" y="15129"/>
                    <a:pt x="8156" y="15983"/>
                  </a:cubicBezTo>
                  <a:cubicBezTo>
                    <a:pt x="8698" y="17014"/>
                    <a:pt x="9160" y="18080"/>
                    <a:pt x="9692" y="19113"/>
                  </a:cubicBezTo>
                  <a:cubicBezTo>
                    <a:pt x="9843" y="19405"/>
                    <a:pt x="10112" y="19861"/>
                    <a:pt x="10003" y="20017"/>
                  </a:cubicBezTo>
                  <a:cubicBezTo>
                    <a:pt x="9938" y="20110"/>
                    <a:pt x="9850" y="20142"/>
                    <a:pt x="9749" y="20142"/>
                  </a:cubicBezTo>
                  <a:cubicBezTo>
                    <a:pt x="9540" y="20142"/>
                    <a:pt x="9277" y="20004"/>
                    <a:pt x="9054" y="20000"/>
                  </a:cubicBezTo>
                  <a:cubicBezTo>
                    <a:pt x="9043" y="19999"/>
                    <a:pt x="9033" y="19999"/>
                    <a:pt x="9022" y="19999"/>
                  </a:cubicBezTo>
                  <a:cubicBezTo>
                    <a:pt x="8821" y="19999"/>
                    <a:pt x="8620" y="20040"/>
                    <a:pt x="8418" y="20060"/>
                  </a:cubicBezTo>
                  <a:cubicBezTo>
                    <a:pt x="8333" y="20061"/>
                    <a:pt x="8244" y="20096"/>
                    <a:pt x="8163" y="20096"/>
                  </a:cubicBezTo>
                  <a:cubicBezTo>
                    <a:pt x="8144" y="20096"/>
                    <a:pt x="8126" y="20094"/>
                    <a:pt x="8108" y="20090"/>
                  </a:cubicBezTo>
                  <a:cubicBezTo>
                    <a:pt x="8019" y="20066"/>
                    <a:pt x="7919" y="20055"/>
                    <a:pt x="7812" y="20055"/>
                  </a:cubicBezTo>
                  <a:cubicBezTo>
                    <a:pt x="7374" y="20055"/>
                    <a:pt x="6835" y="20243"/>
                    <a:pt x="6551" y="20511"/>
                  </a:cubicBezTo>
                  <a:cubicBezTo>
                    <a:pt x="5933" y="21093"/>
                    <a:pt x="6569" y="22391"/>
                    <a:pt x="6906" y="22972"/>
                  </a:cubicBezTo>
                  <a:cubicBezTo>
                    <a:pt x="7808" y="24533"/>
                    <a:pt x="8612" y="26182"/>
                    <a:pt x="9925" y="27449"/>
                  </a:cubicBezTo>
                  <a:cubicBezTo>
                    <a:pt x="10465" y="27972"/>
                    <a:pt x="10813" y="28657"/>
                    <a:pt x="11432" y="29089"/>
                  </a:cubicBezTo>
                  <a:cubicBezTo>
                    <a:pt x="12003" y="29487"/>
                    <a:pt x="12590" y="29857"/>
                    <a:pt x="13002" y="30447"/>
                  </a:cubicBezTo>
                  <a:cubicBezTo>
                    <a:pt x="13203" y="30736"/>
                    <a:pt x="13657" y="30900"/>
                    <a:pt x="14061" y="30900"/>
                  </a:cubicBezTo>
                  <a:cubicBezTo>
                    <a:pt x="14319" y="30900"/>
                    <a:pt x="14557" y="30833"/>
                    <a:pt x="14696" y="30690"/>
                  </a:cubicBezTo>
                  <a:cubicBezTo>
                    <a:pt x="15430" y="29929"/>
                    <a:pt x="15995" y="29038"/>
                    <a:pt x="16594" y="28174"/>
                  </a:cubicBezTo>
                  <a:cubicBezTo>
                    <a:pt x="16967" y="27638"/>
                    <a:pt x="17131" y="26997"/>
                    <a:pt x="17411" y="26416"/>
                  </a:cubicBezTo>
                  <a:cubicBezTo>
                    <a:pt x="17996" y="25194"/>
                    <a:pt x="18369" y="23870"/>
                    <a:pt x="18860" y="22601"/>
                  </a:cubicBezTo>
                  <a:cubicBezTo>
                    <a:pt x="19130" y="21908"/>
                    <a:pt x="19360" y="21211"/>
                    <a:pt x="19476" y="20480"/>
                  </a:cubicBezTo>
                  <a:cubicBezTo>
                    <a:pt x="19553" y="19995"/>
                    <a:pt x="19557" y="19370"/>
                    <a:pt x="19130" y="19184"/>
                  </a:cubicBezTo>
                  <a:cubicBezTo>
                    <a:pt x="18589" y="18952"/>
                    <a:pt x="18026" y="18777"/>
                    <a:pt x="17457" y="18777"/>
                  </a:cubicBezTo>
                  <a:cubicBezTo>
                    <a:pt x="17009" y="18777"/>
                    <a:pt x="16558" y="18885"/>
                    <a:pt x="16112" y="19156"/>
                  </a:cubicBezTo>
                  <a:cubicBezTo>
                    <a:pt x="15958" y="19250"/>
                    <a:pt x="15811" y="19295"/>
                    <a:pt x="15681" y="19295"/>
                  </a:cubicBezTo>
                  <a:cubicBezTo>
                    <a:pt x="15398" y="19295"/>
                    <a:pt x="15198" y="19079"/>
                    <a:pt x="15203" y="18679"/>
                  </a:cubicBezTo>
                  <a:cubicBezTo>
                    <a:pt x="15217" y="17759"/>
                    <a:pt x="14833" y="16946"/>
                    <a:pt x="14671" y="16075"/>
                  </a:cubicBezTo>
                  <a:cubicBezTo>
                    <a:pt x="14301" y="14096"/>
                    <a:pt x="13494" y="12253"/>
                    <a:pt x="12641" y="10464"/>
                  </a:cubicBezTo>
                  <a:cubicBezTo>
                    <a:pt x="11040" y="7100"/>
                    <a:pt x="9395" y="3729"/>
                    <a:pt x="6803" y="978"/>
                  </a:cubicBezTo>
                  <a:cubicBezTo>
                    <a:pt x="6394" y="545"/>
                    <a:pt x="5975" y="0"/>
                    <a:pt x="5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" name="Google Shape;948;p33"/>
          <p:cNvGrpSpPr/>
          <p:nvPr/>
        </p:nvGrpSpPr>
        <p:grpSpPr>
          <a:xfrm>
            <a:off x="4777552" y="2925580"/>
            <a:ext cx="750384" cy="1066800"/>
            <a:chOff x="3497766" y="2048168"/>
            <a:chExt cx="246101" cy="388799"/>
          </a:xfrm>
        </p:grpSpPr>
        <p:sp>
          <p:nvSpPr>
            <p:cNvPr id="10" name="Google Shape;949;p33"/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950;p33"/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966;p33"/>
          <p:cNvGrpSpPr/>
          <p:nvPr/>
        </p:nvGrpSpPr>
        <p:grpSpPr>
          <a:xfrm>
            <a:off x="3870586" y="2487824"/>
            <a:ext cx="654524" cy="533005"/>
            <a:chOff x="2509330" y="1371995"/>
            <a:chExt cx="393094" cy="209646"/>
          </a:xfrm>
        </p:grpSpPr>
        <p:sp>
          <p:nvSpPr>
            <p:cNvPr id="13" name="Google Shape;967;p33"/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968;p33"/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6933" y="937"/>
                  </a:moveTo>
                  <a:cubicBezTo>
                    <a:pt x="27600" y="937"/>
                    <a:pt x="28332" y="1344"/>
                    <a:pt x="28512" y="1972"/>
                  </a:cubicBezTo>
                  <a:cubicBezTo>
                    <a:pt x="28929" y="3422"/>
                    <a:pt x="28929" y="4865"/>
                    <a:pt x="28356" y="6287"/>
                  </a:cubicBezTo>
                  <a:cubicBezTo>
                    <a:pt x="28195" y="6687"/>
                    <a:pt x="27805" y="6911"/>
                    <a:pt x="27493" y="6911"/>
                  </a:cubicBezTo>
                  <a:cubicBezTo>
                    <a:pt x="27441" y="6911"/>
                    <a:pt x="27391" y="6905"/>
                    <a:pt x="27345" y="6892"/>
                  </a:cubicBezTo>
                  <a:cubicBezTo>
                    <a:pt x="27162" y="6842"/>
                    <a:pt x="26986" y="6824"/>
                    <a:pt x="26812" y="6824"/>
                  </a:cubicBezTo>
                  <a:cubicBezTo>
                    <a:pt x="26420" y="6824"/>
                    <a:pt x="26046" y="6914"/>
                    <a:pt x="25657" y="6917"/>
                  </a:cubicBezTo>
                  <a:cubicBezTo>
                    <a:pt x="24414" y="6927"/>
                    <a:pt x="23173" y="6931"/>
                    <a:pt x="21935" y="7076"/>
                  </a:cubicBezTo>
                  <a:cubicBezTo>
                    <a:pt x="20406" y="7253"/>
                    <a:pt x="18878" y="7328"/>
                    <a:pt x="17368" y="7759"/>
                  </a:cubicBezTo>
                  <a:cubicBezTo>
                    <a:pt x="16587" y="7981"/>
                    <a:pt x="15743" y="8137"/>
                    <a:pt x="14949" y="8359"/>
                  </a:cubicBezTo>
                  <a:cubicBezTo>
                    <a:pt x="13312" y="8818"/>
                    <a:pt x="11727" y="9448"/>
                    <a:pt x="10160" y="10109"/>
                  </a:cubicBezTo>
                  <a:cubicBezTo>
                    <a:pt x="9817" y="10254"/>
                    <a:pt x="9708" y="10587"/>
                    <a:pt x="9586" y="10898"/>
                  </a:cubicBezTo>
                  <a:cubicBezTo>
                    <a:pt x="9533" y="11036"/>
                    <a:pt x="9554" y="11175"/>
                    <a:pt x="9734" y="11197"/>
                  </a:cubicBezTo>
                  <a:cubicBezTo>
                    <a:pt x="10258" y="11261"/>
                    <a:pt x="10489" y="11705"/>
                    <a:pt x="10823" y="12017"/>
                  </a:cubicBezTo>
                  <a:cubicBezTo>
                    <a:pt x="12001" y="13119"/>
                    <a:pt x="11938" y="13466"/>
                    <a:pt x="10470" y="13973"/>
                  </a:cubicBezTo>
                  <a:cubicBezTo>
                    <a:pt x="10395" y="14001"/>
                    <a:pt x="10324" y="14036"/>
                    <a:pt x="10257" y="14076"/>
                  </a:cubicBezTo>
                  <a:cubicBezTo>
                    <a:pt x="9417" y="14548"/>
                    <a:pt x="8432" y="14610"/>
                    <a:pt x="7541" y="14754"/>
                  </a:cubicBezTo>
                  <a:cubicBezTo>
                    <a:pt x="6693" y="14894"/>
                    <a:pt x="5823" y="14977"/>
                    <a:pt x="4945" y="14977"/>
                  </a:cubicBezTo>
                  <a:cubicBezTo>
                    <a:pt x="4381" y="14977"/>
                    <a:pt x="3814" y="14942"/>
                    <a:pt x="3247" y="14866"/>
                  </a:cubicBezTo>
                  <a:cubicBezTo>
                    <a:pt x="2827" y="14810"/>
                    <a:pt x="2360" y="14782"/>
                    <a:pt x="1917" y="14751"/>
                  </a:cubicBezTo>
                  <a:cubicBezTo>
                    <a:pt x="1500" y="14723"/>
                    <a:pt x="858" y="13785"/>
                    <a:pt x="1083" y="13653"/>
                  </a:cubicBezTo>
                  <a:cubicBezTo>
                    <a:pt x="1657" y="13317"/>
                    <a:pt x="1401" y="12802"/>
                    <a:pt x="1443" y="12374"/>
                  </a:cubicBezTo>
                  <a:cubicBezTo>
                    <a:pt x="1477" y="12020"/>
                    <a:pt x="1573" y="11688"/>
                    <a:pt x="1785" y="11460"/>
                  </a:cubicBezTo>
                  <a:cubicBezTo>
                    <a:pt x="1995" y="11231"/>
                    <a:pt x="2090" y="10957"/>
                    <a:pt x="2034" y="10741"/>
                  </a:cubicBezTo>
                  <a:cubicBezTo>
                    <a:pt x="1881" y="10134"/>
                    <a:pt x="2883" y="9851"/>
                    <a:pt x="2421" y="9199"/>
                  </a:cubicBezTo>
                  <a:cubicBezTo>
                    <a:pt x="2462" y="9174"/>
                    <a:pt x="2504" y="9151"/>
                    <a:pt x="2547" y="9132"/>
                  </a:cubicBezTo>
                  <a:cubicBezTo>
                    <a:pt x="3187" y="8899"/>
                    <a:pt x="3249" y="8207"/>
                    <a:pt x="3493" y="7735"/>
                  </a:cubicBezTo>
                  <a:cubicBezTo>
                    <a:pt x="3717" y="7301"/>
                    <a:pt x="4296" y="6891"/>
                    <a:pt x="4034" y="6242"/>
                  </a:cubicBezTo>
                  <a:cubicBezTo>
                    <a:pt x="4025" y="6220"/>
                    <a:pt x="4046" y="6052"/>
                    <a:pt x="4151" y="6052"/>
                  </a:cubicBezTo>
                  <a:cubicBezTo>
                    <a:pt x="4171" y="6052"/>
                    <a:pt x="4194" y="6057"/>
                    <a:pt x="4219" y="6071"/>
                  </a:cubicBezTo>
                  <a:cubicBezTo>
                    <a:pt x="4291" y="6108"/>
                    <a:pt x="4349" y="6124"/>
                    <a:pt x="4397" y="6124"/>
                  </a:cubicBezTo>
                  <a:cubicBezTo>
                    <a:pt x="4535" y="6124"/>
                    <a:pt x="4579" y="5990"/>
                    <a:pt x="4563" y="5841"/>
                  </a:cubicBezTo>
                  <a:cubicBezTo>
                    <a:pt x="4524" y="5488"/>
                    <a:pt x="4629" y="5275"/>
                    <a:pt x="4983" y="5225"/>
                  </a:cubicBezTo>
                  <a:cubicBezTo>
                    <a:pt x="5134" y="5109"/>
                    <a:pt x="5154" y="4788"/>
                    <a:pt x="5362" y="4788"/>
                  </a:cubicBezTo>
                  <a:cubicBezTo>
                    <a:pt x="5426" y="4788"/>
                    <a:pt x="5507" y="4818"/>
                    <a:pt x="5615" y="4893"/>
                  </a:cubicBezTo>
                  <a:cubicBezTo>
                    <a:pt x="6477" y="5497"/>
                    <a:pt x="6715" y="6469"/>
                    <a:pt x="6942" y="7365"/>
                  </a:cubicBezTo>
                  <a:cubicBezTo>
                    <a:pt x="7011" y="7641"/>
                    <a:pt x="7078" y="7735"/>
                    <a:pt x="7165" y="7735"/>
                  </a:cubicBezTo>
                  <a:cubicBezTo>
                    <a:pt x="7231" y="7735"/>
                    <a:pt x="7308" y="7683"/>
                    <a:pt x="7407" y="7616"/>
                  </a:cubicBezTo>
                  <a:cubicBezTo>
                    <a:pt x="8263" y="7040"/>
                    <a:pt x="9196" y="6583"/>
                    <a:pt x="10030" y="5993"/>
                  </a:cubicBezTo>
                  <a:cubicBezTo>
                    <a:pt x="11800" y="4743"/>
                    <a:pt x="13860" y="4126"/>
                    <a:pt x="15792" y="3234"/>
                  </a:cubicBezTo>
                  <a:cubicBezTo>
                    <a:pt x="16061" y="3108"/>
                    <a:pt x="16356" y="2863"/>
                    <a:pt x="16695" y="2863"/>
                  </a:cubicBezTo>
                  <a:cubicBezTo>
                    <a:pt x="16727" y="2863"/>
                    <a:pt x="16758" y="2865"/>
                    <a:pt x="16790" y="2870"/>
                  </a:cubicBezTo>
                  <a:cubicBezTo>
                    <a:pt x="16895" y="2884"/>
                    <a:pt x="16998" y="2891"/>
                    <a:pt x="17099" y="2891"/>
                  </a:cubicBezTo>
                  <a:cubicBezTo>
                    <a:pt x="17978" y="2891"/>
                    <a:pt x="18748" y="2382"/>
                    <a:pt x="19549" y="2159"/>
                  </a:cubicBezTo>
                  <a:cubicBezTo>
                    <a:pt x="20645" y="1855"/>
                    <a:pt x="21775" y="1743"/>
                    <a:pt x="22862" y="1420"/>
                  </a:cubicBezTo>
                  <a:cubicBezTo>
                    <a:pt x="24144" y="1039"/>
                    <a:pt x="25497" y="1028"/>
                    <a:pt x="26829" y="941"/>
                  </a:cubicBezTo>
                  <a:cubicBezTo>
                    <a:pt x="26863" y="938"/>
                    <a:pt x="26898" y="937"/>
                    <a:pt x="26933" y="937"/>
                  </a:cubicBezTo>
                  <a:close/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Metin kutusu 14"/>
          <p:cNvSpPr txBox="1"/>
          <p:nvPr/>
        </p:nvSpPr>
        <p:spPr>
          <a:xfrm>
            <a:off x="1139253" y="2526467"/>
            <a:ext cx="237875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tr-TR" sz="2800" dirty="0"/>
              <a:t>Namazın Farzları</a:t>
            </a:r>
          </a:p>
        </p:txBody>
      </p:sp>
      <p:sp>
        <p:nvSpPr>
          <p:cNvPr id="16" name="Google Shape;427;p24"/>
          <p:cNvSpPr/>
          <p:nvPr/>
        </p:nvSpPr>
        <p:spPr>
          <a:xfrm>
            <a:off x="1064303" y="2413416"/>
            <a:ext cx="2711033" cy="1045564"/>
          </a:xfrm>
          <a:custGeom>
            <a:avLst/>
            <a:gdLst/>
            <a:ahLst/>
            <a:cxnLst/>
            <a:rect l="l" t="t" r="r" b="b"/>
            <a:pathLst>
              <a:path w="10316" h="4949" fill="none" extrusionOk="0">
                <a:moveTo>
                  <a:pt x="584" y="1900"/>
                </a:moveTo>
                <a:cubicBezTo>
                  <a:pt x="1" y="2883"/>
                  <a:pt x="417" y="4599"/>
                  <a:pt x="1301" y="4782"/>
                </a:cubicBezTo>
                <a:cubicBezTo>
                  <a:pt x="2200" y="4949"/>
                  <a:pt x="7932" y="4949"/>
                  <a:pt x="9099" y="4616"/>
                </a:cubicBezTo>
                <a:cubicBezTo>
                  <a:pt x="10282" y="4266"/>
                  <a:pt x="10315" y="2849"/>
                  <a:pt x="9932" y="1533"/>
                </a:cubicBezTo>
                <a:cubicBezTo>
                  <a:pt x="9565" y="217"/>
                  <a:pt x="2167" y="0"/>
                  <a:pt x="217" y="1750"/>
                </a:cubicBezTo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miter lim="166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427;p24"/>
          <p:cNvSpPr/>
          <p:nvPr/>
        </p:nvSpPr>
        <p:spPr>
          <a:xfrm>
            <a:off x="6343026" y="4012174"/>
            <a:ext cx="2441211" cy="1204401"/>
          </a:xfrm>
          <a:custGeom>
            <a:avLst/>
            <a:gdLst/>
            <a:ahLst/>
            <a:cxnLst/>
            <a:rect l="l" t="t" r="r" b="b"/>
            <a:pathLst>
              <a:path w="10316" h="4949" fill="none" extrusionOk="0">
                <a:moveTo>
                  <a:pt x="584" y="1900"/>
                </a:moveTo>
                <a:cubicBezTo>
                  <a:pt x="1" y="2883"/>
                  <a:pt x="417" y="4599"/>
                  <a:pt x="1301" y="4782"/>
                </a:cubicBezTo>
                <a:cubicBezTo>
                  <a:pt x="2200" y="4949"/>
                  <a:pt x="7932" y="4949"/>
                  <a:pt x="9099" y="4616"/>
                </a:cubicBezTo>
                <a:cubicBezTo>
                  <a:pt x="10282" y="4266"/>
                  <a:pt x="10315" y="2849"/>
                  <a:pt x="9932" y="1533"/>
                </a:cubicBezTo>
                <a:cubicBezTo>
                  <a:pt x="9565" y="217"/>
                  <a:pt x="2167" y="0"/>
                  <a:pt x="217" y="1750"/>
                </a:cubicBezTo>
              </a:path>
            </a:pathLst>
          </a:custGeom>
          <a:solidFill>
            <a:srgbClr val="FEB8B3"/>
          </a:solidFill>
          <a:ln w="28575" cap="rnd" cmpd="sng">
            <a:solidFill>
              <a:srgbClr val="FEB8B3"/>
            </a:solidFill>
            <a:prstDash val="solid"/>
            <a:miter lim="166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tr-TR" sz="2800" dirty="0"/>
              <a:t>Namazın Sünnetleri</a:t>
            </a:r>
            <a:endParaRPr dirty="0"/>
          </a:p>
        </p:txBody>
      </p:sp>
      <p:sp>
        <p:nvSpPr>
          <p:cNvPr id="18" name="Google Shape;427;p24"/>
          <p:cNvSpPr/>
          <p:nvPr/>
        </p:nvSpPr>
        <p:spPr>
          <a:xfrm>
            <a:off x="7928235" y="2518347"/>
            <a:ext cx="3314389" cy="1259174"/>
          </a:xfrm>
          <a:custGeom>
            <a:avLst/>
            <a:gdLst/>
            <a:ahLst/>
            <a:cxnLst/>
            <a:rect l="l" t="t" r="r" b="b"/>
            <a:pathLst>
              <a:path w="10316" h="4949" fill="none" extrusionOk="0">
                <a:moveTo>
                  <a:pt x="584" y="1900"/>
                </a:moveTo>
                <a:cubicBezTo>
                  <a:pt x="1" y="2883"/>
                  <a:pt x="417" y="4599"/>
                  <a:pt x="1301" y="4782"/>
                </a:cubicBezTo>
                <a:cubicBezTo>
                  <a:pt x="2200" y="4949"/>
                  <a:pt x="7932" y="4949"/>
                  <a:pt x="9099" y="4616"/>
                </a:cubicBezTo>
                <a:cubicBezTo>
                  <a:pt x="10282" y="4266"/>
                  <a:pt x="10315" y="2849"/>
                  <a:pt x="9932" y="1533"/>
                </a:cubicBezTo>
                <a:cubicBezTo>
                  <a:pt x="9565" y="217"/>
                  <a:pt x="2167" y="0"/>
                  <a:pt x="217" y="1750"/>
                </a:cubicBezTo>
              </a:path>
            </a:pathLst>
          </a:custGeom>
          <a:noFill/>
          <a:ln w="28575" cap="rnd" cmpd="sng">
            <a:solidFill>
              <a:srgbClr val="FED58A"/>
            </a:solidFill>
            <a:prstDash val="solid"/>
            <a:miter lim="166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dirty="0"/>
              <a:t> Namazı Bozan Durumlar</a:t>
            </a:r>
            <a:r>
              <a:rPr lang="tr-TR" dirty="0"/>
              <a:t> </a:t>
            </a:r>
            <a:endParaRPr dirty="0"/>
          </a:p>
        </p:txBody>
      </p:sp>
      <p:sp>
        <p:nvSpPr>
          <p:cNvPr id="19" name="Google Shape;427;p24"/>
          <p:cNvSpPr/>
          <p:nvPr/>
        </p:nvSpPr>
        <p:spPr>
          <a:xfrm>
            <a:off x="3207895" y="4011430"/>
            <a:ext cx="2263515" cy="1160176"/>
          </a:xfrm>
          <a:custGeom>
            <a:avLst/>
            <a:gdLst/>
            <a:ahLst/>
            <a:cxnLst/>
            <a:rect l="l" t="t" r="r" b="b"/>
            <a:pathLst>
              <a:path w="10316" h="4949" fill="none" extrusionOk="0">
                <a:moveTo>
                  <a:pt x="584" y="1900"/>
                </a:moveTo>
                <a:cubicBezTo>
                  <a:pt x="1" y="2883"/>
                  <a:pt x="417" y="4599"/>
                  <a:pt x="1301" y="4782"/>
                </a:cubicBezTo>
                <a:cubicBezTo>
                  <a:pt x="2200" y="4949"/>
                  <a:pt x="7932" y="4949"/>
                  <a:pt x="9099" y="4616"/>
                </a:cubicBezTo>
                <a:cubicBezTo>
                  <a:pt x="10282" y="4266"/>
                  <a:pt x="10315" y="2849"/>
                  <a:pt x="9932" y="1533"/>
                </a:cubicBezTo>
                <a:cubicBezTo>
                  <a:pt x="9565" y="217"/>
                  <a:pt x="2167" y="0"/>
                  <a:pt x="217" y="1750"/>
                </a:cubicBezTo>
              </a:path>
            </a:pathLst>
          </a:custGeom>
          <a:solidFill>
            <a:srgbClr val="A6DFDA"/>
          </a:solidFill>
          <a:ln w="28575" cap="rnd" cmpd="sng">
            <a:solidFill>
              <a:srgbClr val="A6DFDA"/>
            </a:solidFill>
            <a:prstDash val="solid"/>
            <a:miter lim="16662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tr-TR" sz="2800" dirty="0"/>
              <a:t>  Namazın Vacipleri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017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13D0BC51-A1A2-FFEE-78DE-C6008D8FFA91}"/>
              </a:ext>
            </a:extLst>
          </p:cNvPr>
          <p:cNvSpPr/>
          <p:nvPr/>
        </p:nvSpPr>
        <p:spPr>
          <a:xfrm>
            <a:off x="-152400" y="635000"/>
            <a:ext cx="3454400" cy="711200"/>
          </a:xfrm>
          <a:prstGeom prst="roundRect">
            <a:avLst/>
          </a:prstGeom>
          <a:solidFill>
            <a:srgbClr val="EAF2F4"/>
          </a:solidFill>
          <a:ln>
            <a:noFill/>
          </a:ln>
          <a:effectLst>
            <a:outerShdw blurRad="50800" dist="76200" dir="564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95325" indent="-495325" algn="ctr" defTabSz="609630">
              <a:buFont typeface="+mj-lt"/>
              <a:buAutoNum type="arabicPeriod"/>
            </a:pPr>
            <a:r>
              <a:rPr lang="tr-TR" sz="2400" b="1" dirty="0">
                <a:solidFill>
                  <a:srgbClr val="000000"/>
                </a:solidFill>
                <a:latin typeface="Calibri"/>
              </a:rPr>
              <a:t>Namazın Farzları</a:t>
            </a:r>
            <a:endParaRPr lang="tr-TR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EDFE7BB0-7680-9661-3166-49FDA630581C}"/>
              </a:ext>
            </a:extLst>
          </p:cNvPr>
          <p:cNvSpPr txBox="1"/>
          <p:nvPr/>
        </p:nvSpPr>
        <p:spPr>
          <a:xfrm>
            <a:off x="193696" y="2661086"/>
            <a:ext cx="4820513" cy="2031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 algn="just" defTabSz="60963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67" dirty="0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Namaz </a:t>
            </a:r>
            <a:r>
              <a:rPr lang="en-US" sz="1867" dirty="0" err="1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kılmaya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867" dirty="0" err="1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başlamadan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867" dirty="0" err="1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önce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867" dirty="0" err="1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ve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 namaz </a:t>
            </a:r>
            <a:r>
              <a:rPr lang="en-US" sz="1867" dirty="0" err="1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kılarken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867" dirty="0" err="1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yerine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867" dirty="0" err="1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getirilmesi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867" dirty="0" err="1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gereken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867" dirty="0" err="1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bazı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867" dirty="0" err="1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şartlar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867" dirty="0" err="1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vardır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. </a:t>
            </a:r>
            <a:r>
              <a:rPr lang="en-US" sz="1867" dirty="0" err="1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Bunlara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867" dirty="0" err="1">
                <a:solidFill>
                  <a:srgbClr val="C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namazın</a:t>
            </a:r>
            <a:r>
              <a:rPr lang="en-US" sz="1867" dirty="0">
                <a:solidFill>
                  <a:srgbClr val="C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867" dirty="0" err="1">
                <a:solidFill>
                  <a:srgbClr val="C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farzları</a:t>
            </a:r>
            <a:r>
              <a:rPr lang="en-US" sz="1867" dirty="0">
                <a:solidFill>
                  <a:srgbClr val="C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867" dirty="0" err="1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denir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. </a:t>
            </a:r>
            <a:endParaRPr lang="tr-TR" sz="1867" dirty="0">
              <a:solidFill>
                <a:srgbClr val="000000"/>
              </a:solidFill>
              <a:latin typeface="Calibri"/>
              <a:ea typeface="DejaVu Serif Bold"/>
              <a:cs typeface="DejaVu Serif Bold"/>
              <a:sym typeface="DejaVu Serif Bold"/>
            </a:endParaRPr>
          </a:p>
          <a:p>
            <a:pPr marL="304815" indent="-304815" algn="just" defTabSz="60963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tr-TR" sz="1867" dirty="0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Bu farzlar </a:t>
            </a:r>
            <a:r>
              <a:rPr lang="tr-TR" sz="1867" dirty="0">
                <a:solidFill>
                  <a:srgbClr val="C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12 tanedir.</a:t>
            </a:r>
          </a:p>
          <a:p>
            <a:pPr marL="304815" indent="-304815" algn="just" defTabSz="60963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1867" dirty="0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Bu </a:t>
            </a:r>
            <a:r>
              <a:rPr lang="en-US" sz="1867" dirty="0" err="1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farzlardan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867" dirty="0" err="1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herhangi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867" dirty="0" err="1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biri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867" dirty="0" err="1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yerine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867" dirty="0" err="1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getirilmezse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 namaz </a:t>
            </a:r>
            <a:r>
              <a:rPr lang="en-US" sz="1867" dirty="0" err="1">
                <a:solidFill>
                  <a:srgbClr val="C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geçersiz</a:t>
            </a:r>
            <a:r>
              <a:rPr lang="en-US" sz="1867" dirty="0">
                <a:solidFill>
                  <a:srgbClr val="C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1867" dirty="0" err="1">
                <a:solidFill>
                  <a:srgbClr val="C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olur</a:t>
            </a:r>
            <a:r>
              <a:rPr lang="en-US" sz="1867" dirty="0">
                <a:solidFill>
                  <a:srgbClr val="C00000"/>
                </a:solidFill>
                <a:latin typeface="Calibri"/>
                <a:ea typeface="DejaVu Serif Bold"/>
                <a:cs typeface="DejaVu Serif Bold"/>
                <a:sym typeface="DejaVu Serif Bold"/>
              </a:rPr>
              <a:t>.</a:t>
            </a:r>
          </a:p>
        </p:txBody>
      </p:sp>
      <p:sp>
        <p:nvSpPr>
          <p:cNvPr id="34" name="AutoShape 38">
            <a:extLst>
              <a:ext uri="{FF2B5EF4-FFF2-40B4-BE49-F238E27FC236}">
                <a16:creationId xmlns:a16="http://schemas.microsoft.com/office/drawing/2014/main" id="{C6B9BCC7-5757-9DD5-7908-58D624B7BE53}"/>
              </a:ext>
            </a:extLst>
          </p:cNvPr>
          <p:cNvSpPr/>
          <p:nvPr/>
        </p:nvSpPr>
        <p:spPr>
          <a:xfrm flipV="1">
            <a:off x="6680017" y="1778695"/>
            <a:ext cx="2105524" cy="88384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AutoShape 39">
            <a:extLst>
              <a:ext uri="{FF2B5EF4-FFF2-40B4-BE49-F238E27FC236}">
                <a16:creationId xmlns:a16="http://schemas.microsoft.com/office/drawing/2014/main" id="{16DF1CEA-7A62-1489-6699-9DF15BBD3C7E}"/>
              </a:ext>
            </a:extLst>
          </p:cNvPr>
          <p:cNvSpPr/>
          <p:nvPr/>
        </p:nvSpPr>
        <p:spPr>
          <a:xfrm flipH="1" flipV="1">
            <a:off x="8786217" y="1776929"/>
            <a:ext cx="2105395" cy="88415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3" name="Grup 42">
            <a:extLst>
              <a:ext uri="{FF2B5EF4-FFF2-40B4-BE49-F238E27FC236}">
                <a16:creationId xmlns:a16="http://schemas.microsoft.com/office/drawing/2014/main" id="{A291D498-422C-6C43-7937-00159756E151}"/>
              </a:ext>
            </a:extLst>
          </p:cNvPr>
          <p:cNvGrpSpPr/>
          <p:nvPr/>
        </p:nvGrpSpPr>
        <p:grpSpPr>
          <a:xfrm>
            <a:off x="6035694" y="968188"/>
            <a:ext cx="5704497" cy="810507"/>
            <a:chOff x="9533805" y="1452282"/>
            <a:chExt cx="8556746" cy="1215760"/>
          </a:xfrm>
        </p:grpSpPr>
        <p:grpSp>
          <p:nvGrpSpPr>
            <p:cNvPr id="4" name="Group 8">
              <a:extLst>
                <a:ext uri="{FF2B5EF4-FFF2-40B4-BE49-F238E27FC236}">
                  <a16:creationId xmlns:a16="http://schemas.microsoft.com/office/drawing/2014/main" id="{108994A1-70F4-C342-99F6-4B02287C9B0F}"/>
                </a:ext>
              </a:extLst>
            </p:cNvPr>
            <p:cNvGrpSpPr/>
            <p:nvPr/>
          </p:nvGrpSpPr>
          <p:grpSpPr>
            <a:xfrm>
              <a:off x="9533805" y="1688008"/>
              <a:ext cx="8556746" cy="980034"/>
              <a:chOff x="0" y="-28575"/>
              <a:chExt cx="1780139" cy="406957"/>
            </a:xfrm>
          </p:grpSpPr>
          <p:sp>
            <p:nvSpPr>
              <p:cNvPr id="5" name="Freeform 9">
                <a:extLst>
                  <a:ext uri="{FF2B5EF4-FFF2-40B4-BE49-F238E27FC236}">
                    <a16:creationId xmlns:a16="http://schemas.microsoft.com/office/drawing/2014/main" id="{1AFC4266-3FE8-95BB-7D1D-EB07654585CE}"/>
                  </a:ext>
                </a:extLst>
              </p:cNvPr>
              <p:cNvSpPr/>
              <p:nvPr/>
            </p:nvSpPr>
            <p:spPr>
              <a:xfrm>
                <a:off x="339210" y="0"/>
                <a:ext cx="1087203" cy="378382"/>
              </a:xfrm>
              <a:custGeom>
                <a:avLst/>
                <a:gdLst/>
                <a:ahLst/>
                <a:cxnLst/>
                <a:rect l="l" t="t" r="r" b="b"/>
                <a:pathLst>
                  <a:path w="1780139" h="378382">
                    <a:moveTo>
                      <a:pt x="0" y="0"/>
                    </a:moveTo>
                    <a:lnTo>
                      <a:pt x="1780139" y="0"/>
                    </a:lnTo>
                    <a:lnTo>
                      <a:pt x="1780139" y="378382"/>
                    </a:lnTo>
                    <a:lnTo>
                      <a:pt x="0" y="378382"/>
                    </a:lnTo>
                    <a:close/>
                  </a:path>
                </a:pathLst>
              </a:custGeom>
              <a:solidFill>
                <a:srgbClr val="75A8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TextBox 10">
                <a:extLst>
                  <a:ext uri="{FF2B5EF4-FFF2-40B4-BE49-F238E27FC236}">
                    <a16:creationId xmlns:a16="http://schemas.microsoft.com/office/drawing/2014/main" id="{99178D9D-2B6E-F273-CB50-4BE68E03F98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780139" cy="40695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" name="AutoShape 11">
              <a:extLst>
                <a:ext uri="{FF2B5EF4-FFF2-40B4-BE49-F238E27FC236}">
                  <a16:creationId xmlns:a16="http://schemas.microsoft.com/office/drawing/2014/main" id="{DA2B483C-3BCE-96E5-931F-71725B9F40D3}"/>
                </a:ext>
              </a:extLst>
            </p:cNvPr>
            <p:cNvSpPr/>
            <p:nvPr/>
          </p:nvSpPr>
          <p:spPr>
            <a:xfrm>
              <a:off x="11164315" y="1638317"/>
              <a:ext cx="5181600" cy="16561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AutoShape 12">
              <a:extLst>
                <a:ext uri="{FF2B5EF4-FFF2-40B4-BE49-F238E27FC236}">
                  <a16:creationId xmlns:a16="http://schemas.microsoft.com/office/drawing/2014/main" id="{260C366F-FE5E-74C4-3A50-901007959DCC}"/>
                </a:ext>
              </a:extLst>
            </p:cNvPr>
            <p:cNvSpPr/>
            <p:nvPr/>
          </p:nvSpPr>
          <p:spPr>
            <a:xfrm>
              <a:off x="11164315" y="1452282"/>
              <a:ext cx="5107744" cy="16307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3E2323A4-FBFC-E09C-FA78-D14B00762E34}"/>
                </a:ext>
              </a:extLst>
            </p:cNvPr>
            <p:cNvSpPr txBox="1"/>
            <p:nvPr/>
          </p:nvSpPr>
          <p:spPr>
            <a:xfrm>
              <a:off x="11185580" y="1836727"/>
              <a:ext cx="5356827" cy="6556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682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Calibri"/>
                  <a:ea typeface="Inter Ultra-Bold"/>
                  <a:cs typeface="Inter Ultra-Bold"/>
                  <a:sym typeface="Inter Ultra-Bold"/>
                </a:rPr>
                <a:t>NAMAZIN </a:t>
              </a:r>
              <a:r>
                <a:rPr lang="tr-TR" sz="2400" b="1" dirty="0">
                  <a:solidFill>
                    <a:srgbClr val="FFFFFF"/>
                  </a:solidFill>
                  <a:latin typeface="Calibri"/>
                  <a:ea typeface="Inter Ultra-Bold"/>
                  <a:cs typeface="Inter Ultra-Bold"/>
                  <a:sym typeface="Inter Ultra-Bold"/>
                </a:rPr>
                <a:t>FARZLARI</a:t>
              </a:r>
              <a:endParaRPr lang="en-US" sz="2400" b="1" dirty="0">
                <a:solidFill>
                  <a:srgbClr val="FFFFFF"/>
                </a:solidFill>
                <a:latin typeface="Calibri"/>
                <a:ea typeface="Inter Ultra-Bold"/>
                <a:cs typeface="Inter Ultra-Bold"/>
                <a:sym typeface="Inter Ultra-Bold"/>
              </a:endParaRPr>
            </a:p>
          </p:txBody>
        </p:sp>
      </p:grpSp>
      <p:grpSp>
        <p:nvGrpSpPr>
          <p:cNvPr id="44" name="Grup 43">
            <a:extLst>
              <a:ext uri="{FF2B5EF4-FFF2-40B4-BE49-F238E27FC236}">
                <a16:creationId xmlns:a16="http://schemas.microsoft.com/office/drawing/2014/main" id="{AE6F9672-5228-9501-2FFA-B09229C68A65}"/>
              </a:ext>
            </a:extLst>
          </p:cNvPr>
          <p:cNvGrpSpPr/>
          <p:nvPr/>
        </p:nvGrpSpPr>
        <p:grpSpPr>
          <a:xfrm>
            <a:off x="5787776" y="2664313"/>
            <a:ext cx="1834191" cy="397583"/>
            <a:chOff x="9161929" y="3996468"/>
            <a:chExt cx="2751286" cy="596375"/>
          </a:xfrm>
        </p:grpSpPr>
        <p:grpSp>
          <p:nvGrpSpPr>
            <p:cNvPr id="9" name="Group 13">
              <a:extLst>
                <a:ext uri="{FF2B5EF4-FFF2-40B4-BE49-F238E27FC236}">
                  <a16:creationId xmlns:a16="http://schemas.microsoft.com/office/drawing/2014/main" id="{050DBB97-6AA9-A479-760F-67B1E2E5E28B}"/>
                </a:ext>
              </a:extLst>
            </p:cNvPr>
            <p:cNvGrpSpPr/>
            <p:nvPr/>
          </p:nvGrpSpPr>
          <p:grpSpPr>
            <a:xfrm>
              <a:off x="9161929" y="4014140"/>
              <a:ext cx="2751286" cy="578703"/>
              <a:chOff x="-52437" y="-28575"/>
              <a:chExt cx="1934768" cy="406957"/>
            </a:xfrm>
          </p:grpSpPr>
          <p:sp>
            <p:nvSpPr>
              <p:cNvPr id="10" name="Freeform 14">
                <a:extLst>
                  <a:ext uri="{FF2B5EF4-FFF2-40B4-BE49-F238E27FC236}">
                    <a16:creationId xmlns:a16="http://schemas.microsoft.com/office/drawing/2014/main" id="{43E3057E-5AF7-3461-CA31-495CA8378E51}"/>
                  </a:ext>
                </a:extLst>
              </p:cNvPr>
              <p:cNvSpPr/>
              <p:nvPr/>
            </p:nvSpPr>
            <p:spPr>
              <a:xfrm>
                <a:off x="-52437" y="0"/>
                <a:ext cx="1934768" cy="335514"/>
              </a:xfrm>
              <a:custGeom>
                <a:avLst/>
                <a:gdLst/>
                <a:ahLst/>
                <a:cxnLst/>
                <a:rect l="l" t="t" r="r" b="b"/>
                <a:pathLst>
                  <a:path w="1780139" h="378382">
                    <a:moveTo>
                      <a:pt x="0" y="0"/>
                    </a:moveTo>
                    <a:lnTo>
                      <a:pt x="1780139" y="0"/>
                    </a:lnTo>
                    <a:lnTo>
                      <a:pt x="1780139" y="378382"/>
                    </a:lnTo>
                    <a:lnTo>
                      <a:pt x="0" y="378382"/>
                    </a:lnTo>
                    <a:close/>
                  </a:path>
                </a:pathLst>
              </a:custGeom>
              <a:solidFill>
                <a:srgbClr val="C6DCC3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5">
                <a:extLst>
                  <a:ext uri="{FF2B5EF4-FFF2-40B4-BE49-F238E27FC236}">
                    <a16:creationId xmlns:a16="http://schemas.microsoft.com/office/drawing/2014/main" id="{F6408A50-442E-A459-D433-194921662FF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780139" cy="40695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AutoShape 16">
              <a:extLst>
                <a:ext uri="{FF2B5EF4-FFF2-40B4-BE49-F238E27FC236}">
                  <a16:creationId xmlns:a16="http://schemas.microsoft.com/office/drawing/2014/main" id="{EA1434B5-D773-58EC-2FE4-8A2D883A492C}"/>
                </a:ext>
              </a:extLst>
            </p:cNvPr>
            <p:cNvSpPr/>
            <p:nvPr/>
          </p:nvSpPr>
          <p:spPr>
            <a:xfrm>
              <a:off x="9349013" y="3996468"/>
              <a:ext cx="2306367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TextBox 41">
              <a:extLst>
                <a:ext uri="{FF2B5EF4-FFF2-40B4-BE49-F238E27FC236}">
                  <a16:creationId xmlns:a16="http://schemas.microsoft.com/office/drawing/2014/main" id="{C2360480-05D3-9237-6F6B-D128BD32F82C}"/>
                </a:ext>
              </a:extLst>
            </p:cNvPr>
            <p:cNvSpPr txBox="1"/>
            <p:nvPr/>
          </p:nvSpPr>
          <p:spPr>
            <a:xfrm>
              <a:off x="9161930" y="4154216"/>
              <a:ext cx="2676721" cy="3824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1867"/>
                </a:lnSpc>
              </a:pPr>
              <a:r>
                <a:rPr lang="tr-TR" sz="2133" dirty="0">
                  <a:solidFill>
                    <a:srgbClr val="000000"/>
                  </a:solidFill>
                  <a:latin typeface="Calibri"/>
                  <a:ea typeface="Inter Bold"/>
                  <a:cs typeface="Inter Bold"/>
                  <a:sym typeface="Inter Bold"/>
                </a:rPr>
                <a:t>Hazırlık Şartları </a:t>
              </a:r>
              <a:endParaRPr lang="en-US" sz="2133" dirty="0">
                <a:solidFill>
                  <a:srgbClr val="000000"/>
                </a:solidFill>
                <a:latin typeface="Calibri"/>
                <a:ea typeface="Inter Bold"/>
                <a:cs typeface="Inter Bold"/>
                <a:sym typeface="Inter Bold"/>
              </a:endParaRPr>
            </a:p>
          </p:txBody>
        </p:sp>
      </p:grpSp>
      <p:grpSp>
        <p:nvGrpSpPr>
          <p:cNvPr id="53" name="Grup 52">
            <a:extLst>
              <a:ext uri="{FF2B5EF4-FFF2-40B4-BE49-F238E27FC236}">
                <a16:creationId xmlns:a16="http://schemas.microsoft.com/office/drawing/2014/main" id="{1DB0402A-41CA-B4D8-6557-202C3C578CDA}"/>
              </a:ext>
            </a:extLst>
          </p:cNvPr>
          <p:cNvGrpSpPr/>
          <p:nvPr/>
        </p:nvGrpSpPr>
        <p:grpSpPr>
          <a:xfrm>
            <a:off x="9906000" y="2664313"/>
            <a:ext cx="1834191" cy="397583"/>
            <a:chOff x="14859000" y="3996468"/>
            <a:chExt cx="2751286" cy="596375"/>
          </a:xfrm>
        </p:grpSpPr>
        <p:grpSp>
          <p:nvGrpSpPr>
            <p:cNvPr id="16" name="Group 20">
              <a:extLst>
                <a:ext uri="{FF2B5EF4-FFF2-40B4-BE49-F238E27FC236}">
                  <a16:creationId xmlns:a16="http://schemas.microsoft.com/office/drawing/2014/main" id="{C53DCE39-6F7A-CE02-527B-DFFB8C733CA7}"/>
                </a:ext>
              </a:extLst>
            </p:cNvPr>
            <p:cNvGrpSpPr/>
            <p:nvPr/>
          </p:nvGrpSpPr>
          <p:grpSpPr>
            <a:xfrm>
              <a:off x="14859000" y="4014140"/>
              <a:ext cx="2751286" cy="578703"/>
              <a:chOff x="-154629" y="-28575"/>
              <a:chExt cx="1934768" cy="406957"/>
            </a:xfrm>
          </p:grpSpPr>
          <p:sp>
            <p:nvSpPr>
              <p:cNvPr id="17" name="Freeform 21">
                <a:extLst>
                  <a:ext uri="{FF2B5EF4-FFF2-40B4-BE49-F238E27FC236}">
                    <a16:creationId xmlns:a16="http://schemas.microsoft.com/office/drawing/2014/main" id="{B4979060-7532-6D8E-30B5-77B4C73E0AD1}"/>
                  </a:ext>
                </a:extLst>
              </p:cNvPr>
              <p:cNvSpPr/>
              <p:nvPr/>
            </p:nvSpPr>
            <p:spPr>
              <a:xfrm>
                <a:off x="-154629" y="0"/>
                <a:ext cx="1934768" cy="362551"/>
              </a:xfrm>
              <a:custGeom>
                <a:avLst/>
                <a:gdLst/>
                <a:ahLst/>
                <a:cxnLst/>
                <a:rect l="l" t="t" r="r" b="b"/>
                <a:pathLst>
                  <a:path w="1780139" h="378382">
                    <a:moveTo>
                      <a:pt x="0" y="0"/>
                    </a:moveTo>
                    <a:lnTo>
                      <a:pt x="1780139" y="0"/>
                    </a:lnTo>
                    <a:lnTo>
                      <a:pt x="1780139" y="378382"/>
                    </a:lnTo>
                    <a:lnTo>
                      <a:pt x="0" y="378382"/>
                    </a:lnTo>
                    <a:close/>
                  </a:path>
                </a:pathLst>
              </a:custGeom>
              <a:solidFill>
                <a:srgbClr val="C6DCC3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22">
                <a:extLst>
                  <a:ext uri="{FF2B5EF4-FFF2-40B4-BE49-F238E27FC236}">
                    <a16:creationId xmlns:a16="http://schemas.microsoft.com/office/drawing/2014/main" id="{D20995D8-C7A6-1901-ADD6-B43987A6F9E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780139" cy="40695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9" name="AutoShape 23">
              <a:extLst>
                <a:ext uri="{FF2B5EF4-FFF2-40B4-BE49-F238E27FC236}">
                  <a16:creationId xmlns:a16="http://schemas.microsoft.com/office/drawing/2014/main" id="{EF09AC22-5F36-5E62-B0C8-17FDFC6AE23A}"/>
                </a:ext>
              </a:extLst>
            </p:cNvPr>
            <p:cNvSpPr/>
            <p:nvPr/>
          </p:nvSpPr>
          <p:spPr>
            <a:xfrm>
              <a:off x="15191402" y="3996468"/>
              <a:ext cx="2306367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TextBox 42">
              <a:extLst>
                <a:ext uri="{FF2B5EF4-FFF2-40B4-BE49-F238E27FC236}">
                  <a16:creationId xmlns:a16="http://schemas.microsoft.com/office/drawing/2014/main" id="{263F191E-8003-B94D-15FC-D5440BBE71FB}"/>
                </a:ext>
              </a:extLst>
            </p:cNvPr>
            <p:cNvSpPr txBox="1"/>
            <p:nvPr/>
          </p:nvSpPr>
          <p:spPr>
            <a:xfrm>
              <a:off x="14933565" y="4167741"/>
              <a:ext cx="2676721" cy="3824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1867"/>
                </a:lnSpc>
              </a:pPr>
              <a:r>
                <a:rPr lang="tr-TR" sz="2133" dirty="0">
                  <a:solidFill>
                    <a:srgbClr val="000000"/>
                  </a:solidFill>
                  <a:latin typeface="Calibri"/>
                </a:rPr>
                <a:t>Kılınış şartları </a:t>
              </a:r>
              <a:endParaRPr lang="en-US" sz="2133" b="1" dirty="0">
                <a:solidFill>
                  <a:srgbClr val="000000"/>
                </a:solidFill>
                <a:latin typeface="Calibri"/>
                <a:ea typeface="Inter Bold"/>
                <a:cs typeface="Inter Bold"/>
                <a:sym typeface="Inter Bold"/>
              </a:endParaRPr>
            </a:p>
          </p:txBody>
        </p:sp>
      </p:grpSp>
      <p:grpSp>
        <p:nvGrpSpPr>
          <p:cNvPr id="45" name="Grup 44">
            <a:extLst>
              <a:ext uri="{FF2B5EF4-FFF2-40B4-BE49-F238E27FC236}">
                <a16:creationId xmlns:a16="http://schemas.microsoft.com/office/drawing/2014/main" id="{8F6B4944-4AD3-5830-4BB2-E70438F5CF44}"/>
              </a:ext>
            </a:extLst>
          </p:cNvPr>
          <p:cNvGrpSpPr/>
          <p:nvPr/>
        </p:nvGrpSpPr>
        <p:grpSpPr>
          <a:xfrm>
            <a:off x="5332358" y="3061896"/>
            <a:ext cx="2830957" cy="1695359"/>
            <a:chOff x="8478802" y="4592843"/>
            <a:chExt cx="4246436" cy="2543039"/>
          </a:xfrm>
        </p:grpSpPr>
        <p:grpSp>
          <p:nvGrpSpPr>
            <p:cNvPr id="13" name="Group 17">
              <a:extLst>
                <a:ext uri="{FF2B5EF4-FFF2-40B4-BE49-F238E27FC236}">
                  <a16:creationId xmlns:a16="http://schemas.microsoft.com/office/drawing/2014/main" id="{BAD71FF4-29D4-A88A-B2BA-95328A0F1B09}"/>
                </a:ext>
              </a:extLst>
            </p:cNvPr>
            <p:cNvGrpSpPr/>
            <p:nvPr/>
          </p:nvGrpSpPr>
          <p:grpSpPr>
            <a:xfrm>
              <a:off x="8478802" y="5522020"/>
              <a:ext cx="4094198" cy="1613862"/>
              <a:chOff x="0" y="0"/>
              <a:chExt cx="1780139" cy="1134905"/>
            </a:xfrm>
          </p:grpSpPr>
          <p:sp>
            <p:nvSpPr>
              <p:cNvPr id="14" name="Freeform 18">
                <a:extLst>
                  <a:ext uri="{FF2B5EF4-FFF2-40B4-BE49-F238E27FC236}">
                    <a16:creationId xmlns:a16="http://schemas.microsoft.com/office/drawing/2014/main" id="{D790AD54-32E2-B508-EC2A-FA5043C15639}"/>
                  </a:ext>
                </a:extLst>
              </p:cNvPr>
              <p:cNvSpPr/>
              <p:nvPr/>
            </p:nvSpPr>
            <p:spPr>
              <a:xfrm>
                <a:off x="0" y="0"/>
                <a:ext cx="1780139" cy="1134905"/>
              </a:xfrm>
              <a:custGeom>
                <a:avLst/>
                <a:gdLst/>
                <a:ahLst/>
                <a:cxnLst/>
                <a:rect l="l" t="t" r="r" b="b"/>
                <a:pathLst>
                  <a:path w="1780139" h="1134905">
                    <a:moveTo>
                      <a:pt x="0" y="0"/>
                    </a:moveTo>
                    <a:lnTo>
                      <a:pt x="1780139" y="0"/>
                    </a:lnTo>
                    <a:lnTo>
                      <a:pt x="1780139" y="1134905"/>
                    </a:lnTo>
                    <a:lnTo>
                      <a:pt x="0" y="1134905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TextBox 19">
                <a:extLst>
                  <a:ext uri="{FF2B5EF4-FFF2-40B4-BE49-F238E27FC236}">
                    <a16:creationId xmlns:a16="http://schemas.microsoft.com/office/drawing/2014/main" id="{DA20B6B5-9995-E77D-2D1A-A05D4062D08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780139" cy="116348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2" name="AutoShape 36">
              <a:extLst>
                <a:ext uri="{FF2B5EF4-FFF2-40B4-BE49-F238E27FC236}">
                  <a16:creationId xmlns:a16="http://schemas.microsoft.com/office/drawing/2014/main" id="{4CEC41D7-0001-1E42-06DB-B9455E2D6E8D}"/>
                </a:ext>
              </a:extLst>
            </p:cNvPr>
            <p:cNvSpPr/>
            <p:nvPr/>
          </p:nvSpPr>
          <p:spPr>
            <a:xfrm flipV="1">
              <a:off x="10502196" y="4592843"/>
              <a:ext cx="0" cy="929177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TextBox 44">
              <a:extLst>
                <a:ext uri="{FF2B5EF4-FFF2-40B4-BE49-F238E27FC236}">
                  <a16:creationId xmlns:a16="http://schemas.microsoft.com/office/drawing/2014/main" id="{E5B009E3-8054-D9A1-AF62-69DD406237CF}"/>
                </a:ext>
              </a:extLst>
            </p:cNvPr>
            <p:cNvSpPr txBox="1"/>
            <p:nvPr/>
          </p:nvSpPr>
          <p:spPr>
            <a:xfrm>
              <a:off x="8631040" y="5682620"/>
              <a:ext cx="4094198" cy="12929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/>
              <a:r>
                <a:rPr lang="tr-TR" sz="1867" dirty="0">
                  <a:solidFill>
                    <a:srgbClr val="000000"/>
                  </a:solidFill>
                  <a:latin typeface="Calibri"/>
                  <a:ea typeface="Inter Medium"/>
                  <a:cs typeface="Inter Medium"/>
                  <a:sym typeface="Inter Medium"/>
                </a:rPr>
                <a:t>Namazdan önce yerine getirilmesi gereken </a:t>
              </a:r>
              <a:r>
                <a:rPr lang="tr-TR" sz="1867" dirty="0">
                  <a:solidFill>
                    <a:srgbClr val="C00000"/>
                  </a:solidFill>
                  <a:latin typeface="Calibri"/>
                  <a:ea typeface="Inter Medium"/>
                  <a:cs typeface="Inter Medium"/>
                  <a:sym typeface="Inter Medium"/>
                </a:rPr>
                <a:t>6 tane </a:t>
              </a:r>
              <a:r>
                <a:rPr lang="tr-TR" sz="1867" dirty="0">
                  <a:solidFill>
                    <a:srgbClr val="000000"/>
                  </a:solidFill>
                  <a:latin typeface="Calibri"/>
                  <a:ea typeface="Inter Medium"/>
                  <a:cs typeface="Inter Medium"/>
                  <a:sym typeface="Inter Medium"/>
                </a:rPr>
                <a:t>şarttır.</a:t>
              </a:r>
              <a:endParaRPr lang="en-US" sz="1867" dirty="0">
                <a:solidFill>
                  <a:srgbClr val="000000"/>
                </a:solidFill>
                <a:latin typeface="Calibri"/>
                <a:ea typeface="Inter Medium"/>
                <a:cs typeface="Inter Medium"/>
                <a:sym typeface="Inter Medium"/>
              </a:endParaRPr>
            </a:p>
          </p:txBody>
        </p:sp>
      </p:grpSp>
      <p:grpSp>
        <p:nvGrpSpPr>
          <p:cNvPr id="46" name="Grup 45">
            <a:extLst>
              <a:ext uri="{FF2B5EF4-FFF2-40B4-BE49-F238E27FC236}">
                <a16:creationId xmlns:a16="http://schemas.microsoft.com/office/drawing/2014/main" id="{56DDA8A8-DAD3-4FB7-6959-7FCCD8D36034}"/>
              </a:ext>
            </a:extLst>
          </p:cNvPr>
          <p:cNvGrpSpPr/>
          <p:nvPr/>
        </p:nvGrpSpPr>
        <p:grpSpPr>
          <a:xfrm>
            <a:off x="9480912" y="3046888"/>
            <a:ext cx="2711086" cy="1695359"/>
            <a:chOff x="8478802" y="4592843"/>
            <a:chExt cx="4246436" cy="2543039"/>
          </a:xfrm>
        </p:grpSpPr>
        <p:grpSp>
          <p:nvGrpSpPr>
            <p:cNvPr id="47" name="Group 17">
              <a:extLst>
                <a:ext uri="{FF2B5EF4-FFF2-40B4-BE49-F238E27FC236}">
                  <a16:creationId xmlns:a16="http://schemas.microsoft.com/office/drawing/2014/main" id="{0C5B0DE1-E87F-98B4-7DD2-08AB32C58070}"/>
                </a:ext>
              </a:extLst>
            </p:cNvPr>
            <p:cNvGrpSpPr/>
            <p:nvPr/>
          </p:nvGrpSpPr>
          <p:grpSpPr>
            <a:xfrm>
              <a:off x="8478802" y="5522020"/>
              <a:ext cx="4094198" cy="1613862"/>
              <a:chOff x="0" y="0"/>
              <a:chExt cx="1780139" cy="1134905"/>
            </a:xfrm>
          </p:grpSpPr>
          <p:sp>
            <p:nvSpPr>
              <p:cNvPr id="50" name="Freeform 18">
                <a:extLst>
                  <a:ext uri="{FF2B5EF4-FFF2-40B4-BE49-F238E27FC236}">
                    <a16:creationId xmlns:a16="http://schemas.microsoft.com/office/drawing/2014/main" id="{80249451-C9C5-0A45-CEC7-18B577B7E764}"/>
                  </a:ext>
                </a:extLst>
              </p:cNvPr>
              <p:cNvSpPr/>
              <p:nvPr/>
            </p:nvSpPr>
            <p:spPr>
              <a:xfrm>
                <a:off x="0" y="0"/>
                <a:ext cx="1780139" cy="1134905"/>
              </a:xfrm>
              <a:custGeom>
                <a:avLst/>
                <a:gdLst/>
                <a:ahLst/>
                <a:cxnLst/>
                <a:rect l="l" t="t" r="r" b="b"/>
                <a:pathLst>
                  <a:path w="1780139" h="1134905">
                    <a:moveTo>
                      <a:pt x="0" y="0"/>
                    </a:moveTo>
                    <a:lnTo>
                      <a:pt x="1780139" y="0"/>
                    </a:lnTo>
                    <a:lnTo>
                      <a:pt x="1780139" y="1134905"/>
                    </a:lnTo>
                    <a:lnTo>
                      <a:pt x="0" y="1134905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60963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TextBox 19">
                <a:extLst>
                  <a:ext uri="{FF2B5EF4-FFF2-40B4-BE49-F238E27FC236}">
                    <a16:creationId xmlns:a16="http://schemas.microsoft.com/office/drawing/2014/main" id="{05462481-D2CD-2FDA-4CFC-98E230CCFF6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780139" cy="116348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8" name="AutoShape 36">
              <a:extLst>
                <a:ext uri="{FF2B5EF4-FFF2-40B4-BE49-F238E27FC236}">
                  <a16:creationId xmlns:a16="http://schemas.microsoft.com/office/drawing/2014/main" id="{5BDAC580-280B-C300-FB88-FA96438F1DD3}"/>
                </a:ext>
              </a:extLst>
            </p:cNvPr>
            <p:cNvSpPr/>
            <p:nvPr/>
          </p:nvSpPr>
          <p:spPr>
            <a:xfrm flipV="1">
              <a:off x="10502196" y="4592843"/>
              <a:ext cx="0" cy="929177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TextBox 44">
              <a:extLst>
                <a:ext uri="{FF2B5EF4-FFF2-40B4-BE49-F238E27FC236}">
                  <a16:creationId xmlns:a16="http://schemas.microsoft.com/office/drawing/2014/main" id="{6A1213E2-516F-E5D5-25DC-701E5AA5C8CE}"/>
                </a:ext>
              </a:extLst>
            </p:cNvPr>
            <p:cNvSpPr txBox="1"/>
            <p:nvPr/>
          </p:nvSpPr>
          <p:spPr>
            <a:xfrm>
              <a:off x="8631041" y="5682620"/>
              <a:ext cx="4094197" cy="12929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/>
              <a:r>
                <a:rPr lang="tr-TR" sz="1867" dirty="0">
                  <a:solidFill>
                    <a:srgbClr val="000000"/>
                  </a:solidFill>
                  <a:latin typeface="Calibri"/>
                  <a:ea typeface="Inter Medium"/>
                  <a:cs typeface="Inter Medium"/>
                  <a:sym typeface="Inter Medium"/>
                </a:rPr>
                <a:t>Namazı kılarken yerine getirilmesi gereken </a:t>
              </a:r>
              <a:r>
                <a:rPr lang="tr-TR" sz="1867" dirty="0">
                  <a:solidFill>
                    <a:srgbClr val="C00000"/>
                  </a:solidFill>
                  <a:latin typeface="Calibri"/>
                  <a:ea typeface="Inter Medium"/>
                  <a:cs typeface="Inter Medium"/>
                  <a:sym typeface="Inter Medium"/>
                </a:rPr>
                <a:t>6 tane </a:t>
              </a:r>
              <a:r>
                <a:rPr lang="tr-TR" sz="1867" dirty="0">
                  <a:solidFill>
                    <a:srgbClr val="000000"/>
                  </a:solidFill>
                  <a:latin typeface="Calibri"/>
                  <a:ea typeface="Inter Medium"/>
                  <a:cs typeface="Inter Medium"/>
                  <a:sym typeface="Inter Medium"/>
                </a:rPr>
                <a:t>şarttır.</a:t>
              </a:r>
              <a:endParaRPr lang="en-US" sz="1867" dirty="0">
                <a:solidFill>
                  <a:srgbClr val="000000"/>
                </a:solidFill>
                <a:latin typeface="Calibri"/>
                <a:ea typeface="Inter Medium"/>
                <a:cs typeface="Inter Medium"/>
                <a:sym typeface="Inter Medium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1440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09455" y="1741586"/>
            <a:ext cx="6440384" cy="3156876"/>
            <a:chOff x="0" y="0"/>
            <a:chExt cx="2167467" cy="10591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7467" cy="1059184"/>
            </a:xfrm>
            <a:custGeom>
              <a:avLst/>
              <a:gdLst/>
              <a:ahLst/>
              <a:cxnLst/>
              <a:rect l="l" t="t" r="r" b="b"/>
              <a:pathLst>
                <a:path w="2167467" h="1059184">
                  <a:moveTo>
                    <a:pt x="47978" y="0"/>
                  </a:moveTo>
                  <a:lnTo>
                    <a:pt x="2119489" y="0"/>
                  </a:lnTo>
                  <a:cubicBezTo>
                    <a:pt x="2145986" y="0"/>
                    <a:pt x="2167467" y="21480"/>
                    <a:pt x="2167467" y="47978"/>
                  </a:cubicBezTo>
                  <a:lnTo>
                    <a:pt x="2167467" y="1011206"/>
                  </a:lnTo>
                  <a:cubicBezTo>
                    <a:pt x="2167467" y="1037704"/>
                    <a:pt x="2145986" y="1059184"/>
                    <a:pt x="2119489" y="1059184"/>
                  </a:cubicBezTo>
                  <a:lnTo>
                    <a:pt x="47978" y="1059184"/>
                  </a:lnTo>
                  <a:cubicBezTo>
                    <a:pt x="21480" y="1059184"/>
                    <a:pt x="0" y="1037704"/>
                    <a:pt x="0" y="1011206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EFE8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67467" cy="110680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212624" y="2339755"/>
            <a:ext cx="3766753" cy="555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8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-42" normalizeH="0" baseline="0" noProof="0" dirty="0">
                <a:ln>
                  <a:noFill/>
                </a:ln>
                <a:solidFill>
                  <a:srgbClr val="02051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Etkinlik Zamanı</a:t>
            </a:r>
            <a:endParaRPr kumimoji="0" lang="en-US" sz="4400" b="0" i="0" u="none" strike="noStrike" kern="1200" cap="none" spc="-42" normalizeH="0" baseline="0" noProof="0" dirty="0">
              <a:ln>
                <a:noFill/>
              </a:ln>
              <a:solidFill>
                <a:srgbClr val="020519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Dikdörtgen: Köşeleri Yuvarlatılmış 23">
            <a:hlinkClick r:id="rId4"/>
            <a:extLst>
              <a:ext uri="{FF2B5EF4-FFF2-40B4-BE49-F238E27FC236}">
                <a16:creationId xmlns:a16="http://schemas.microsoft.com/office/drawing/2014/main" id="{2C1E9A5F-C131-C341-79AC-6B4C983D0F5D}"/>
              </a:ext>
            </a:extLst>
          </p:cNvPr>
          <p:cNvSpPr/>
          <p:nvPr/>
        </p:nvSpPr>
        <p:spPr>
          <a:xfrm>
            <a:off x="3621974" y="3643402"/>
            <a:ext cx="5047013" cy="810544"/>
          </a:xfrm>
          <a:prstGeom prst="roundRect">
            <a:avLst>
              <a:gd name="adj" fmla="val 25093"/>
            </a:avLst>
          </a:prstGeom>
          <a:solidFill>
            <a:srgbClr val="F1EF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Etkinlik için tıklayınız.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53551" y="3318909"/>
            <a:ext cx="1562912" cy="390728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DB6B573-7D40-9844-7F65-688E4B34A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209" y="424844"/>
            <a:ext cx="1204764" cy="116673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F42E964-DE86-1962-668A-782419FF48C8}"/>
              </a:ext>
            </a:extLst>
          </p:cNvPr>
          <p:cNvSpPr txBox="1"/>
          <p:nvPr/>
        </p:nvSpPr>
        <p:spPr>
          <a:xfrm>
            <a:off x="6180947" y="659613"/>
            <a:ext cx="608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Not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Etkinlikler online (internet ile ) çalışıyor. Akıllı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  tahtalarda internet yoksa bu etkinlik çalışmaz.</a:t>
            </a: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308526" y="1803410"/>
            <a:ext cx="11357" cy="469883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>
              <a:defRPr/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AutoShape 62"/>
          <p:cNvSpPr/>
          <p:nvPr/>
        </p:nvSpPr>
        <p:spPr>
          <a:xfrm flipH="1">
            <a:off x="7900685" y="1622542"/>
            <a:ext cx="11357" cy="481952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>
              <a:defRPr/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TextBox 96"/>
          <p:cNvSpPr txBox="1"/>
          <p:nvPr/>
        </p:nvSpPr>
        <p:spPr>
          <a:xfrm>
            <a:off x="7967149" y="4963931"/>
            <a:ext cx="1221957" cy="554012"/>
          </a:xfrm>
          <a:prstGeom prst="rect">
            <a:avLst/>
          </a:prstGeom>
        </p:spPr>
        <p:txBody>
          <a:bodyPr lIns="18062" tIns="18062" rIns="18062" bIns="18062" rtlCol="0" anchor="ctr"/>
          <a:lstStyle/>
          <a:p>
            <a:pPr algn="ctr" defTabSz="609630">
              <a:lnSpc>
                <a:spcPts val="832"/>
              </a:lnSpc>
              <a:spcBef>
                <a:spcPct val="0"/>
              </a:spcBef>
              <a:defRPr/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Dikdörtgen: Köşeleri Yuvarlatılmış 104">
            <a:extLst>
              <a:ext uri="{FF2B5EF4-FFF2-40B4-BE49-F238E27FC236}">
                <a16:creationId xmlns:a16="http://schemas.microsoft.com/office/drawing/2014/main" id="{C4278EF5-A2E9-4C0C-3E04-61FDFD1471B7}"/>
              </a:ext>
            </a:extLst>
          </p:cNvPr>
          <p:cNvSpPr/>
          <p:nvPr/>
        </p:nvSpPr>
        <p:spPr>
          <a:xfrm>
            <a:off x="7740495" y="1345813"/>
            <a:ext cx="4451505" cy="596059"/>
          </a:xfrm>
          <a:prstGeom prst="roundRect">
            <a:avLst/>
          </a:prstGeom>
          <a:solidFill>
            <a:srgbClr val="DC7684"/>
          </a:solidFill>
          <a:ln>
            <a:solidFill>
              <a:srgbClr val="DC768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400" dirty="0">
                <a:solidFill>
                  <a:prstClr val="black"/>
                </a:solidFill>
                <a:latin typeface="Calibri"/>
              </a:rPr>
              <a:t>Kılınış Şartları</a:t>
            </a:r>
          </a:p>
        </p:txBody>
      </p:sp>
      <p:sp>
        <p:nvSpPr>
          <p:cNvPr id="106" name="Dikdörtgen: Köşeleri Yuvarlatılmış 105">
            <a:extLst>
              <a:ext uri="{FF2B5EF4-FFF2-40B4-BE49-F238E27FC236}">
                <a16:creationId xmlns:a16="http://schemas.microsoft.com/office/drawing/2014/main" id="{4BE31E65-31F7-AF09-EC8E-A1E7796055F1}"/>
              </a:ext>
            </a:extLst>
          </p:cNvPr>
          <p:cNvSpPr/>
          <p:nvPr/>
        </p:nvSpPr>
        <p:spPr>
          <a:xfrm>
            <a:off x="211032" y="1362119"/>
            <a:ext cx="4534121" cy="554012"/>
          </a:xfrm>
          <a:prstGeom prst="roundRect">
            <a:avLst/>
          </a:prstGeom>
          <a:solidFill>
            <a:srgbClr val="B6CDC8"/>
          </a:solidFill>
          <a:ln>
            <a:solidFill>
              <a:srgbClr val="B6CD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tr-TR" sz="2400" dirty="0">
                <a:solidFill>
                  <a:prstClr val="black"/>
                </a:solidFill>
                <a:latin typeface="Calibri"/>
              </a:rPr>
              <a:t>Hazırlık Şartları</a:t>
            </a:r>
          </a:p>
        </p:txBody>
      </p:sp>
      <p:sp>
        <p:nvSpPr>
          <p:cNvPr id="109" name="AutoShape 53">
            <a:extLst>
              <a:ext uri="{FF2B5EF4-FFF2-40B4-BE49-F238E27FC236}">
                <a16:creationId xmlns:a16="http://schemas.microsoft.com/office/drawing/2014/main" id="{01ABF93C-F0F2-188B-B0B7-4EE41A9C0554}"/>
              </a:ext>
            </a:extLst>
          </p:cNvPr>
          <p:cNvSpPr/>
          <p:nvPr/>
        </p:nvSpPr>
        <p:spPr>
          <a:xfrm flipH="1">
            <a:off x="2364798" y="415939"/>
            <a:ext cx="1872494" cy="900714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oval" w="sm" len="sm"/>
          </a:ln>
        </p:spPr>
        <p:txBody>
          <a:bodyPr/>
          <a:lstStyle/>
          <a:p>
            <a:pPr defTabSz="609630">
              <a:defRPr/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8" name="Grup 107">
            <a:extLst>
              <a:ext uri="{FF2B5EF4-FFF2-40B4-BE49-F238E27FC236}">
                <a16:creationId xmlns:a16="http://schemas.microsoft.com/office/drawing/2014/main" id="{BC81C31F-F9CA-4535-1D88-3A1F95F45FEC}"/>
              </a:ext>
            </a:extLst>
          </p:cNvPr>
          <p:cNvGrpSpPr/>
          <p:nvPr/>
        </p:nvGrpSpPr>
        <p:grpSpPr>
          <a:xfrm>
            <a:off x="3828008" y="118268"/>
            <a:ext cx="4343873" cy="1415757"/>
            <a:chOff x="5824669" y="168147"/>
            <a:chExt cx="6515810" cy="2280796"/>
          </a:xfrm>
        </p:grpSpPr>
        <p:grpSp>
          <p:nvGrpSpPr>
            <p:cNvPr id="107" name="Grup 106">
              <a:extLst>
                <a:ext uri="{FF2B5EF4-FFF2-40B4-BE49-F238E27FC236}">
                  <a16:creationId xmlns:a16="http://schemas.microsoft.com/office/drawing/2014/main" id="{9E5E1D10-8EA9-492C-C8FF-9AA6BB55F225}"/>
                </a:ext>
              </a:extLst>
            </p:cNvPr>
            <p:cNvGrpSpPr/>
            <p:nvPr/>
          </p:nvGrpSpPr>
          <p:grpSpPr>
            <a:xfrm>
              <a:off x="5824669" y="168147"/>
              <a:ext cx="6515810" cy="2280796"/>
              <a:chOff x="5824669" y="168147"/>
              <a:chExt cx="6515810" cy="2280796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6358329" y="168147"/>
                <a:ext cx="5592393" cy="969724"/>
              </a:xfrm>
              <a:custGeom>
                <a:avLst/>
                <a:gdLst/>
                <a:ahLst/>
                <a:cxnLst/>
                <a:rect l="l" t="t" r="r" b="b"/>
                <a:pathLst>
                  <a:path w="680306" h="343891">
                    <a:moveTo>
                      <a:pt x="104852" y="0"/>
                    </a:moveTo>
                    <a:lnTo>
                      <a:pt x="575453" y="0"/>
                    </a:lnTo>
                    <a:cubicBezTo>
                      <a:pt x="603262" y="0"/>
                      <a:pt x="629932" y="11047"/>
                      <a:pt x="649595" y="30711"/>
                    </a:cubicBezTo>
                    <a:cubicBezTo>
                      <a:pt x="669259" y="50374"/>
                      <a:pt x="680306" y="77044"/>
                      <a:pt x="680306" y="104852"/>
                    </a:cubicBezTo>
                    <a:lnTo>
                      <a:pt x="680306" y="239039"/>
                    </a:lnTo>
                    <a:cubicBezTo>
                      <a:pt x="680306" y="266847"/>
                      <a:pt x="669259" y="293517"/>
                      <a:pt x="649595" y="313180"/>
                    </a:cubicBezTo>
                    <a:cubicBezTo>
                      <a:pt x="629932" y="332844"/>
                      <a:pt x="603262" y="343891"/>
                      <a:pt x="575453" y="343891"/>
                    </a:cubicBezTo>
                    <a:lnTo>
                      <a:pt x="104852" y="343891"/>
                    </a:lnTo>
                    <a:cubicBezTo>
                      <a:pt x="77044" y="343891"/>
                      <a:pt x="50374" y="332844"/>
                      <a:pt x="30711" y="313180"/>
                    </a:cubicBezTo>
                    <a:cubicBezTo>
                      <a:pt x="11047" y="293517"/>
                      <a:pt x="0" y="266847"/>
                      <a:pt x="0" y="239039"/>
                    </a:cubicBezTo>
                    <a:lnTo>
                      <a:pt x="0" y="104852"/>
                    </a:lnTo>
                    <a:cubicBezTo>
                      <a:pt x="0" y="77044"/>
                      <a:pt x="11047" y="50374"/>
                      <a:pt x="30711" y="30711"/>
                    </a:cubicBezTo>
                    <a:cubicBezTo>
                      <a:pt x="50374" y="11047"/>
                      <a:pt x="77044" y="0"/>
                      <a:pt x="104852" y="0"/>
                    </a:cubicBezTo>
                    <a:close/>
                  </a:path>
                </a:pathLst>
              </a:custGeom>
              <a:solidFill>
                <a:srgbClr val="FFE4C0"/>
              </a:solidFill>
              <a:ln w="190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defTabSz="609630">
                  <a:defRPr/>
                </a:pPr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TextBox 67"/>
              <p:cNvSpPr txBox="1"/>
              <p:nvPr/>
            </p:nvSpPr>
            <p:spPr>
              <a:xfrm>
                <a:off x="5824669" y="700918"/>
                <a:ext cx="6515810" cy="1748025"/>
              </a:xfrm>
              <a:prstGeom prst="rect">
                <a:avLst/>
              </a:prstGeom>
            </p:spPr>
            <p:txBody>
              <a:bodyPr lIns="18062" tIns="18062" rIns="18062" bIns="18062" rtlCol="0" anchor="ctr"/>
              <a:lstStyle/>
              <a:p>
                <a:pPr algn="ctr" defTabSz="609630">
                  <a:lnSpc>
                    <a:spcPts val="1294"/>
                  </a:lnSpc>
                  <a:spcBef>
                    <a:spcPct val="0"/>
                  </a:spcBef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8" name="TextBox 68"/>
            <p:cNvSpPr txBox="1"/>
            <p:nvPr/>
          </p:nvSpPr>
          <p:spPr>
            <a:xfrm>
              <a:off x="5938032" y="208954"/>
              <a:ext cx="6289083" cy="8002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ct val="150000"/>
                </a:lnSpc>
                <a:defRPr/>
              </a:pPr>
              <a:r>
                <a:rPr lang="tr-TR" sz="2400" b="1" dirty="0">
                  <a:solidFill>
                    <a:srgbClr val="000000"/>
                  </a:solidFill>
                  <a:latin typeface="Calibri"/>
                  <a:ea typeface="Handy Casual"/>
                  <a:cs typeface="Handy Casual"/>
                  <a:sym typeface="Handy Casual"/>
                </a:rPr>
                <a:t>NAMAZIN FARZLARI </a:t>
              </a:r>
              <a:endParaRPr lang="en-US" sz="2400" b="1" dirty="0">
                <a:solidFill>
                  <a:srgbClr val="000000"/>
                </a:solidFill>
                <a:latin typeface="Calibri"/>
                <a:ea typeface="Handy Casual"/>
                <a:cs typeface="Handy Casual"/>
                <a:sym typeface="Handy Casual"/>
              </a:endParaRPr>
            </a:p>
          </p:txBody>
        </p:sp>
      </p:grpSp>
      <p:sp>
        <p:nvSpPr>
          <p:cNvPr id="53" name="AutoShape 53"/>
          <p:cNvSpPr/>
          <p:nvPr/>
        </p:nvSpPr>
        <p:spPr>
          <a:xfrm>
            <a:off x="7912042" y="415939"/>
            <a:ext cx="2197158" cy="881951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oval" w="sm" len="sm"/>
          </a:ln>
        </p:spPr>
        <p:txBody>
          <a:bodyPr/>
          <a:lstStyle/>
          <a:p>
            <a:pPr defTabSz="609630">
              <a:defRPr/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1" name="Grup 110">
            <a:extLst>
              <a:ext uri="{FF2B5EF4-FFF2-40B4-BE49-F238E27FC236}">
                <a16:creationId xmlns:a16="http://schemas.microsoft.com/office/drawing/2014/main" id="{83376069-FB7E-769D-5845-3246937265FC}"/>
              </a:ext>
            </a:extLst>
          </p:cNvPr>
          <p:cNvGrpSpPr/>
          <p:nvPr/>
        </p:nvGrpSpPr>
        <p:grpSpPr>
          <a:xfrm>
            <a:off x="308526" y="2219898"/>
            <a:ext cx="3841300" cy="523273"/>
            <a:chOff x="513721" y="3329847"/>
            <a:chExt cx="5761950" cy="784910"/>
          </a:xfrm>
        </p:grpSpPr>
        <p:sp>
          <p:nvSpPr>
            <p:cNvPr id="23" name="AutoShape 23"/>
            <p:cNvSpPr/>
            <p:nvPr/>
          </p:nvSpPr>
          <p:spPr>
            <a:xfrm flipH="1">
              <a:off x="513721" y="3722302"/>
              <a:ext cx="1578195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>
                <a:defRPr/>
              </a:pPr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Dikdörtgen: Köşeleri Yuvarlatılmış 109">
              <a:extLst>
                <a:ext uri="{FF2B5EF4-FFF2-40B4-BE49-F238E27FC236}">
                  <a16:creationId xmlns:a16="http://schemas.microsoft.com/office/drawing/2014/main" id="{A9947260-4F73-3BEB-B08B-2562D745D3EB}"/>
                </a:ext>
              </a:extLst>
            </p:cNvPr>
            <p:cNvSpPr/>
            <p:nvPr/>
          </p:nvSpPr>
          <p:spPr>
            <a:xfrm>
              <a:off x="2061557" y="3329847"/>
              <a:ext cx="4214114" cy="784910"/>
            </a:xfrm>
            <a:prstGeom prst="roundRect">
              <a:avLst/>
            </a:prstGeom>
            <a:solidFill>
              <a:srgbClr val="B0FCCE"/>
            </a:solidFill>
            <a:ln>
              <a:solidFill>
                <a:srgbClr val="1315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/>
              <a:r>
                <a:rPr lang="tr-TR" sz="2133" dirty="0">
                  <a:solidFill>
                    <a:srgbClr val="000000"/>
                  </a:solidFill>
                  <a:latin typeface="Calibri"/>
                </a:rPr>
                <a:t>1. Hadesten Taharet </a:t>
              </a:r>
              <a:endParaRPr lang="tr-TR" sz="2133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5" name="Grup 114">
            <a:extLst>
              <a:ext uri="{FF2B5EF4-FFF2-40B4-BE49-F238E27FC236}">
                <a16:creationId xmlns:a16="http://schemas.microsoft.com/office/drawing/2014/main" id="{E2D8D02A-18D3-EF12-6B4A-5CC1EA7A915A}"/>
              </a:ext>
            </a:extLst>
          </p:cNvPr>
          <p:cNvGrpSpPr/>
          <p:nvPr/>
        </p:nvGrpSpPr>
        <p:grpSpPr>
          <a:xfrm>
            <a:off x="308526" y="3024040"/>
            <a:ext cx="3841300" cy="523273"/>
            <a:chOff x="513721" y="3329847"/>
            <a:chExt cx="5761950" cy="784910"/>
          </a:xfrm>
        </p:grpSpPr>
        <p:sp>
          <p:nvSpPr>
            <p:cNvPr id="116" name="AutoShape 23">
              <a:extLst>
                <a:ext uri="{FF2B5EF4-FFF2-40B4-BE49-F238E27FC236}">
                  <a16:creationId xmlns:a16="http://schemas.microsoft.com/office/drawing/2014/main" id="{3C0E7348-7A82-59A6-3A17-35E4070347D8}"/>
                </a:ext>
              </a:extLst>
            </p:cNvPr>
            <p:cNvSpPr/>
            <p:nvPr/>
          </p:nvSpPr>
          <p:spPr>
            <a:xfrm flipH="1">
              <a:off x="513721" y="3722302"/>
              <a:ext cx="1578195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>
                <a:defRPr/>
              </a:pPr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Dikdörtgen: Köşeleri Yuvarlatılmış 116">
              <a:extLst>
                <a:ext uri="{FF2B5EF4-FFF2-40B4-BE49-F238E27FC236}">
                  <a16:creationId xmlns:a16="http://schemas.microsoft.com/office/drawing/2014/main" id="{945567CC-DE81-859A-FDF4-D257D49FF0B9}"/>
                </a:ext>
              </a:extLst>
            </p:cNvPr>
            <p:cNvSpPr/>
            <p:nvPr/>
          </p:nvSpPr>
          <p:spPr>
            <a:xfrm>
              <a:off x="2061557" y="3329847"/>
              <a:ext cx="4214114" cy="784910"/>
            </a:xfrm>
            <a:prstGeom prst="roundRect">
              <a:avLst/>
            </a:prstGeom>
            <a:solidFill>
              <a:srgbClr val="B0FCCE"/>
            </a:solidFill>
            <a:ln>
              <a:solidFill>
                <a:srgbClr val="1315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/>
              <a:r>
                <a:rPr lang="tr-TR" sz="2133" dirty="0">
                  <a:solidFill>
                    <a:srgbClr val="000000"/>
                  </a:solidFill>
                  <a:latin typeface="Calibri"/>
                </a:rPr>
                <a:t>2. Necasetten Taharet </a:t>
              </a:r>
              <a:endParaRPr lang="tr-TR" sz="2133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8" name="Grup 117">
            <a:extLst>
              <a:ext uri="{FF2B5EF4-FFF2-40B4-BE49-F238E27FC236}">
                <a16:creationId xmlns:a16="http://schemas.microsoft.com/office/drawing/2014/main" id="{FEB3F21E-03E7-0FB3-47B2-D90E449AE568}"/>
              </a:ext>
            </a:extLst>
          </p:cNvPr>
          <p:cNvGrpSpPr/>
          <p:nvPr/>
        </p:nvGrpSpPr>
        <p:grpSpPr>
          <a:xfrm>
            <a:off x="308526" y="3828182"/>
            <a:ext cx="3841300" cy="523273"/>
            <a:chOff x="513721" y="3329847"/>
            <a:chExt cx="5761950" cy="784910"/>
          </a:xfrm>
        </p:grpSpPr>
        <p:sp>
          <p:nvSpPr>
            <p:cNvPr id="119" name="AutoShape 23">
              <a:extLst>
                <a:ext uri="{FF2B5EF4-FFF2-40B4-BE49-F238E27FC236}">
                  <a16:creationId xmlns:a16="http://schemas.microsoft.com/office/drawing/2014/main" id="{C3EEC56A-60E4-7545-439B-7657F8649342}"/>
                </a:ext>
              </a:extLst>
            </p:cNvPr>
            <p:cNvSpPr/>
            <p:nvPr/>
          </p:nvSpPr>
          <p:spPr>
            <a:xfrm flipH="1">
              <a:off x="513721" y="3722302"/>
              <a:ext cx="1578195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>
                <a:defRPr/>
              </a:pPr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0" name="Dikdörtgen: Köşeleri Yuvarlatılmış 119">
              <a:extLst>
                <a:ext uri="{FF2B5EF4-FFF2-40B4-BE49-F238E27FC236}">
                  <a16:creationId xmlns:a16="http://schemas.microsoft.com/office/drawing/2014/main" id="{94698A11-99DA-D48F-50AE-2B0BEBE81073}"/>
                </a:ext>
              </a:extLst>
            </p:cNvPr>
            <p:cNvSpPr/>
            <p:nvPr/>
          </p:nvSpPr>
          <p:spPr>
            <a:xfrm>
              <a:off x="2061557" y="3329847"/>
              <a:ext cx="4214114" cy="784910"/>
            </a:xfrm>
            <a:prstGeom prst="roundRect">
              <a:avLst/>
            </a:prstGeom>
            <a:solidFill>
              <a:srgbClr val="B0FCCE"/>
            </a:solidFill>
            <a:ln>
              <a:solidFill>
                <a:srgbClr val="1315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/>
              <a:r>
                <a:rPr lang="tr-TR" sz="2400" dirty="0">
                  <a:solidFill>
                    <a:srgbClr val="000000"/>
                  </a:solidFill>
                  <a:latin typeface="Calibri"/>
                </a:rPr>
                <a:t>3. Setriavret </a:t>
              </a:r>
              <a:endParaRPr lang="tr-TR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1" name="Grup 120">
            <a:extLst>
              <a:ext uri="{FF2B5EF4-FFF2-40B4-BE49-F238E27FC236}">
                <a16:creationId xmlns:a16="http://schemas.microsoft.com/office/drawing/2014/main" id="{DF4D51B9-7CAB-B1BB-C466-54A12AACC9DA}"/>
              </a:ext>
            </a:extLst>
          </p:cNvPr>
          <p:cNvGrpSpPr/>
          <p:nvPr/>
        </p:nvGrpSpPr>
        <p:grpSpPr>
          <a:xfrm>
            <a:off x="308526" y="4632324"/>
            <a:ext cx="3841300" cy="523273"/>
            <a:chOff x="513721" y="3329847"/>
            <a:chExt cx="5761950" cy="784910"/>
          </a:xfrm>
        </p:grpSpPr>
        <p:sp>
          <p:nvSpPr>
            <p:cNvPr id="122" name="AutoShape 23">
              <a:extLst>
                <a:ext uri="{FF2B5EF4-FFF2-40B4-BE49-F238E27FC236}">
                  <a16:creationId xmlns:a16="http://schemas.microsoft.com/office/drawing/2014/main" id="{157411DD-72FE-D65A-FD35-4C74DF60684C}"/>
                </a:ext>
              </a:extLst>
            </p:cNvPr>
            <p:cNvSpPr/>
            <p:nvPr/>
          </p:nvSpPr>
          <p:spPr>
            <a:xfrm flipH="1">
              <a:off x="513721" y="3722302"/>
              <a:ext cx="1578195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>
                <a:defRPr/>
              </a:pPr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Dikdörtgen: Köşeleri Yuvarlatılmış 122">
              <a:extLst>
                <a:ext uri="{FF2B5EF4-FFF2-40B4-BE49-F238E27FC236}">
                  <a16:creationId xmlns:a16="http://schemas.microsoft.com/office/drawing/2014/main" id="{BF5EF65F-1045-5877-477B-8A8357609EDD}"/>
                </a:ext>
              </a:extLst>
            </p:cNvPr>
            <p:cNvSpPr/>
            <p:nvPr/>
          </p:nvSpPr>
          <p:spPr>
            <a:xfrm>
              <a:off x="2061557" y="3329847"/>
              <a:ext cx="4214114" cy="784910"/>
            </a:xfrm>
            <a:prstGeom prst="roundRect">
              <a:avLst/>
            </a:prstGeom>
            <a:solidFill>
              <a:srgbClr val="B0FCCE"/>
            </a:solidFill>
            <a:ln>
              <a:solidFill>
                <a:srgbClr val="1315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/>
              <a:r>
                <a:rPr lang="tr-TR" sz="2400" dirty="0">
                  <a:solidFill>
                    <a:srgbClr val="000000"/>
                  </a:solidFill>
                  <a:latin typeface="Calibri"/>
                </a:rPr>
                <a:t>4. </a:t>
              </a:r>
              <a:r>
                <a:rPr lang="tr-TR" sz="2400" dirty="0" err="1">
                  <a:solidFill>
                    <a:srgbClr val="000000"/>
                  </a:solidFill>
                  <a:latin typeface="Calibri"/>
                </a:rPr>
                <a:t>İstikbalikıble</a:t>
              </a:r>
              <a:r>
                <a:rPr lang="tr-TR" sz="2400" dirty="0">
                  <a:solidFill>
                    <a:srgbClr val="000000"/>
                  </a:solidFill>
                  <a:latin typeface="Calibri"/>
                </a:rPr>
                <a:t> </a:t>
              </a:r>
              <a:endParaRPr lang="tr-TR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4" name="Grup 123">
            <a:extLst>
              <a:ext uri="{FF2B5EF4-FFF2-40B4-BE49-F238E27FC236}">
                <a16:creationId xmlns:a16="http://schemas.microsoft.com/office/drawing/2014/main" id="{58568EC7-5B8E-82AF-9619-8BF6AB6C13AB}"/>
              </a:ext>
            </a:extLst>
          </p:cNvPr>
          <p:cNvGrpSpPr/>
          <p:nvPr/>
        </p:nvGrpSpPr>
        <p:grpSpPr>
          <a:xfrm>
            <a:off x="308526" y="5436466"/>
            <a:ext cx="3841300" cy="523273"/>
            <a:chOff x="513721" y="3329847"/>
            <a:chExt cx="5761950" cy="784910"/>
          </a:xfrm>
        </p:grpSpPr>
        <p:sp>
          <p:nvSpPr>
            <p:cNvPr id="125" name="AutoShape 23">
              <a:extLst>
                <a:ext uri="{FF2B5EF4-FFF2-40B4-BE49-F238E27FC236}">
                  <a16:creationId xmlns:a16="http://schemas.microsoft.com/office/drawing/2014/main" id="{EDF468ED-C604-E231-DAE8-39BE9DAEF65C}"/>
                </a:ext>
              </a:extLst>
            </p:cNvPr>
            <p:cNvSpPr/>
            <p:nvPr/>
          </p:nvSpPr>
          <p:spPr>
            <a:xfrm flipH="1">
              <a:off x="513721" y="3722302"/>
              <a:ext cx="1578195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>
                <a:defRPr/>
              </a:pPr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6" name="Dikdörtgen: Köşeleri Yuvarlatılmış 125">
              <a:extLst>
                <a:ext uri="{FF2B5EF4-FFF2-40B4-BE49-F238E27FC236}">
                  <a16:creationId xmlns:a16="http://schemas.microsoft.com/office/drawing/2014/main" id="{B997A505-DD79-1347-92AB-CFABB04B5788}"/>
                </a:ext>
              </a:extLst>
            </p:cNvPr>
            <p:cNvSpPr/>
            <p:nvPr/>
          </p:nvSpPr>
          <p:spPr>
            <a:xfrm>
              <a:off x="2061557" y="3329847"/>
              <a:ext cx="4214114" cy="784910"/>
            </a:xfrm>
            <a:prstGeom prst="roundRect">
              <a:avLst/>
            </a:prstGeom>
            <a:solidFill>
              <a:srgbClr val="B0FCCE"/>
            </a:solidFill>
            <a:ln>
              <a:solidFill>
                <a:srgbClr val="1315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/>
              <a:r>
                <a:rPr lang="tr-TR" sz="2400" dirty="0">
                  <a:solidFill>
                    <a:srgbClr val="000000"/>
                  </a:solidFill>
                  <a:latin typeface="Calibri"/>
                </a:rPr>
                <a:t>5. Vakit </a:t>
              </a:r>
              <a:endParaRPr lang="tr-TR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7" name="Grup 126">
            <a:extLst>
              <a:ext uri="{FF2B5EF4-FFF2-40B4-BE49-F238E27FC236}">
                <a16:creationId xmlns:a16="http://schemas.microsoft.com/office/drawing/2014/main" id="{4FBCA28F-3E70-3277-EC57-130593AAEC44}"/>
              </a:ext>
            </a:extLst>
          </p:cNvPr>
          <p:cNvGrpSpPr/>
          <p:nvPr/>
        </p:nvGrpSpPr>
        <p:grpSpPr>
          <a:xfrm>
            <a:off x="308526" y="6240607"/>
            <a:ext cx="3841300" cy="523273"/>
            <a:chOff x="513721" y="3329847"/>
            <a:chExt cx="5761950" cy="784910"/>
          </a:xfrm>
        </p:grpSpPr>
        <p:sp>
          <p:nvSpPr>
            <p:cNvPr id="128" name="AutoShape 23">
              <a:extLst>
                <a:ext uri="{FF2B5EF4-FFF2-40B4-BE49-F238E27FC236}">
                  <a16:creationId xmlns:a16="http://schemas.microsoft.com/office/drawing/2014/main" id="{5A1D08AF-0F24-D229-5FF5-282BA653E08B}"/>
                </a:ext>
              </a:extLst>
            </p:cNvPr>
            <p:cNvSpPr/>
            <p:nvPr/>
          </p:nvSpPr>
          <p:spPr>
            <a:xfrm flipH="1">
              <a:off x="513721" y="3722302"/>
              <a:ext cx="1578195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>
                <a:defRPr/>
              </a:pPr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9" name="Dikdörtgen: Köşeleri Yuvarlatılmış 128">
              <a:extLst>
                <a:ext uri="{FF2B5EF4-FFF2-40B4-BE49-F238E27FC236}">
                  <a16:creationId xmlns:a16="http://schemas.microsoft.com/office/drawing/2014/main" id="{30BD06D7-49F7-6690-EB90-83A6A71F3361}"/>
                </a:ext>
              </a:extLst>
            </p:cNvPr>
            <p:cNvSpPr/>
            <p:nvPr/>
          </p:nvSpPr>
          <p:spPr>
            <a:xfrm>
              <a:off x="2061557" y="3329847"/>
              <a:ext cx="4214114" cy="784910"/>
            </a:xfrm>
            <a:prstGeom prst="roundRect">
              <a:avLst/>
            </a:prstGeom>
            <a:solidFill>
              <a:srgbClr val="B0FCCE"/>
            </a:solidFill>
            <a:ln>
              <a:solidFill>
                <a:srgbClr val="1315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/>
              <a:r>
                <a:rPr lang="tr-TR" sz="2400" dirty="0">
                  <a:solidFill>
                    <a:srgbClr val="000000"/>
                  </a:solidFill>
                  <a:latin typeface="Calibri"/>
                </a:rPr>
                <a:t>6. Niyet</a:t>
              </a:r>
              <a:endParaRPr lang="tr-TR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0" name="Grup 129">
            <a:extLst>
              <a:ext uri="{FF2B5EF4-FFF2-40B4-BE49-F238E27FC236}">
                <a16:creationId xmlns:a16="http://schemas.microsoft.com/office/drawing/2014/main" id="{40F771FA-32D3-0E56-7687-4A431733FB32}"/>
              </a:ext>
            </a:extLst>
          </p:cNvPr>
          <p:cNvGrpSpPr/>
          <p:nvPr/>
        </p:nvGrpSpPr>
        <p:grpSpPr>
          <a:xfrm>
            <a:off x="7903047" y="2257922"/>
            <a:ext cx="3841300" cy="523273"/>
            <a:chOff x="513721" y="3329847"/>
            <a:chExt cx="5761950" cy="784910"/>
          </a:xfrm>
        </p:grpSpPr>
        <p:sp>
          <p:nvSpPr>
            <p:cNvPr id="131" name="AutoShape 23">
              <a:extLst>
                <a:ext uri="{FF2B5EF4-FFF2-40B4-BE49-F238E27FC236}">
                  <a16:creationId xmlns:a16="http://schemas.microsoft.com/office/drawing/2014/main" id="{49B4696A-5868-EE94-25FC-DAE4BA1E2C09}"/>
                </a:ext>
              </a:extLst>
            </p:cNvPr>
            <p:cNvSpPr/>
            <p:nvPr/>
          </p:nvSpPr>
          <p:spPr>
            <a:xfrm flipH="1">
              <a:off x="513721" y="3722302"/>
              <a:ext cx="1578195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>
                <a:defRPr/>
              </a:pPr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2" name="Dikdörtgen: Köşeleri Yuvarlatılmış 131">
              <a:extLst>
                <a:ext uri="{FF2B5EF4-FFF2-40B4-BE49-F238E27FC236}">
                  <a16:creationId xmlns:a16="http://schemas.microsoft.com/office/drawing/2014/main" id="{9F20D549-9252-5D1B-F2C1-0CEFBD2FDF7F}"/>
                </a:ext>
              </a:extLst>
            </p:cNvPr>
            <p:cNvSpPr/>
            <p:nvPr/>
          </p:nvSpPr>
          <p:spPr>
            <a:xfrm>
              <a:off x="2061557" y="3329847"/>
              <a:ext cx="4214114" cy="784910"/>
            </a:xfrm>
            <a:prstGeom prst="roundRect">
              <a:avLst/>
            </a:prstGeom>
            <a:solidFill>
              <a:srgbClr val="E0D0F5"/>
            </a:solidFill>
            <a:ln>
              <a:solidFill>
                <a:srgbClr val="1315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/>
              <a:r>
                <a:rPr lang="tr-TR" sz="2400" dirty="0">
                  <a:solidFill>
                    <a:srgbClr val="000000"/>
                  </a:solidFill>
                  <a:latin typeface="Calibri"/>
                </a:rPr>
                <a:t>1. </a:t>
              </a:r>
              <a:r>
                <a:rPr lang="tr-TR" sz="2400" dirty="0" err="1">
                  <a:solidFill>
                    <a:srgbClr val="000000"/>
                  </a:solidFill>
                  <a:latin typeface="Calibri"/>
                </a:rPr>
                <a:t>İftitah</a:t>
              </a:r>
              <a:r>
                <a:rPr lang="tr-TR" sz="2400" dirty="0">
                  <a:solidFill>
                    <a:srgbClr val="000000"/>
                  </a:solidFill>
                  <a:latin typeface="Calibri"/>
                </a:rPr>
                <a:t> Tekbiri</a:t>
              </a:r>
              <a:endParaRPr lang="tr-TR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3" name="Grup 132">
            <a:extLst>
              <a:ext uri="{FF2B5EF4-FFF2-40B4-BE49-F238E27FC236}">
                <a16:creationId xmlns:a16="http://schemas.microsoft.com/office/drawing/2014/main" id="{393C307B-0F46-4659-0B8C-42A399BC739F}"/>
              </a:ext>
            </a:extLst>
          </p:cNvPr>
          <p:cNvGrpSpPr/>
          <p:nvPr/>
        </p:nvGrpSpPr>
        <p:grpSpPr>
          <a:xfrm>
            <a:off x="7903047" y="3039950"/>
            <a:ext cx="3841300" cy="523273"/>
            <a:chOff x="513721" y="3329847"/>
            <a:chExt cx="5761950" cy="784910"/>
          </a:xfrm>
        </p:grpSpPr>
        <p:sp>
          <p:nvSpPr>
            <p:cNvPr id="134" name="AutoShape 23">
              <a:extLst>
                <a:ext uri="{FF2B5EF4-FFF2-40B4-BE49-F238E27FC236}">
                  <a16:creationId xmlns:a16="http://schemas.microsoft.com/office/drawing/2014/main" id="{67C138EF-34B1-D6F9-C2D5-9E4E2AEB14D1}"/>
                </a:ext>
              </a:extLst>
            </p:cNvPr>
            <p:cNvSpPr/>
            <p:nvPr/>
          </p:nvSpPr>
          <p:spPr>
            <a:xfrm flipH="1">
              <a:off x="513721" y="3722302"/>
              <a:ext cx="1578195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>
                <a:defRPr/>
              </a:pPr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5" name="Dikdörtgen: Köşeleri Yuvarlatılmış 134">
              <a:extLst>
                <a:ext uri="{FF2B5EF4-FFF2-40B4-BE49-F238E27FC236}">
                  <a16:creationId xmlns:a16="http://schemas.microsoft.com/office/drawing/2014/main" id="{111A9B26-CCCE-45D3-C175-D6BBD88B0359}"/>
                </a:ext>
              </a:extLst>
            </p:cNvPr>
            <p:cNvSpPr/>
            <p:nvPr/>
          </p:nvSpPr>
          <p:spPr>
            <a:xfrm>
              <a:off x="2061557" y="3329847"/>
              <a:ext cx="4214114" cy="784910"/>
            </a:xfrm>
            <a:prstGeom prst="roundRect">
              <a:avLst/>
            </a:prstGeom>
            <a:solidFill>
              <a:srgbClr val="E0D0F5"/>
            </a:solidFill>
            <a:ln>
              <a:solidFill>
                <a:srgbClr val="1315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/>
              <a:r>
                <a:rPr lang="tr-TR" sz="2400" dirty="0">
                  <a:solidFill>
                    <a:srgbClr val="000000"/>
                  </a:solidFill>
                  <a:latin typeface="Calibri"/>
                </a:rPr>
                <a:t>2. Kıyam</a:t>
              </a:r>
              <a:endParaRPr lang="tr-TR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6" name="Grup 135">
            <a:extLst>
              <a:ext uri="{FF2B5EF4-FFF2-40B4-BE49-F238E27FC236}">
                <a16:creationId xmlns:a16="http://schemas.microsoft.com/office/drawing/2014/main" id="{CA55BE8F-9E55-F8FC-AE72-EC11614E17FA}"/>
              </a:ext>
            </a:extLst>
          </p:cNvPr>
          <p:cNvGrpSpPr/>
          <p:nvPr/>
        </p:nvGrpSpPr>
        <p:grpSpPr>
          <a:xfrm>
            <a:off x="7903047" y="3821978"/>
            <a:ext cx="3841300" cy="523273"/>
            <a:chOff x="513721" y="3329847"/>
            <a:chExt cx="5761950" cy="784910"/>
          </a:xfrm>
        </p:grpSpPr>
        <p:sp>
          <p:nvSpPr>
            <p:cNvPr id="137" name="AutoShape 23">
              <a:extLst>
                <a:ext uri="{FF2B5EF4-FFF2-40B4-BE49-F238E27FC236}">
                  <a16:creationId xmlns:a16="http://schemas.microsoft.com/office/drawing/2014/main" id="{6A792A66-C07B-6C79-3F49-22D4277BDF77}"/>
                </a:ext>
              </a:extLst>
            </p:cNvPr>
            <p:cNvSpPr/>
            <p:nvPr/>
          </p:nvSpPr>
          <p:spPr>
            <a:xfrm flipH="1">
              <a:off x="513721" y="3722302"/>
              <a:ext cx="1578195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>
                <a:defRPr/>
              </a:pPr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" name="Dikdörtgen: Köşeleri Yuvarlatılmış 137">
              <a:extLst>
                <a:ext uri="{FF2B5EF4-FFF2-40B4-BE49-F238E27FC236}">
                  <a16:creationId xmlns:a16="http://schemas.microsoft.com/office/drawing/2014/main" id="{617B1B67-AE6C-8FEB-2FF4-0B2FDA6C5DA9}"/>
                </a:ext>
              </a:extLst>
            </p:cNvPr>
            <p:cNvSpPr/>
            <p:nvPr/>
          </p:nvSpPr>
          <p:spPr>
            <a:xfrm>
              <a:off x="2061557" y="3329847"/>
              <a:ext cx="4214114" cy="784910"/>
            </a:xfrm>
            <a:prstGeom prst="roundRect">
              <a:avLst/>
            </a:prstGeom>
            <a:solidFill>
              <a:srgbClr val="E0D0F5"/>
            </a:solidFill>
            <a:ln>
              <a:solidFill>
                <a:srgbClr val="1315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/>
              <a:r>
                <a:rPr lang="tr-TR" sz="2400" dirty="0">
                  <a:solidFill>
                    <a:srgbClr val="000000"/>
                  </a:solidFill>
                  <a:latin typeface="Calibri"/>
                </a:rPr>
                <a:t>3. Kıraat</a:t>
              </a:r>
              <a:endParaRPr lang="tr-TR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9" name="Grup 138">
            <a:extLst>
              <a:ext uri="{FF2B5EF4-FFF2-40B4-BE49-F238E27FC236}">
                <a16:creationId xmlns:a16="http://schemas.microsoft.com/office/drawing/2014/main" id="{D2FE53ED-7E82-AA66-24B0-C9306A54941E}"/>
              </a:ext>
            </a:extLst>
          </p:cNvPr>
          <p:cNvGrpSpPr/>
          <p:nvPr/>
        </p:nvGrpSpPr>
        <p:grpSpPr>
          <a:xfrm>
            <a:off x="7903047" y="4604006"/>
            <a:ext cx="3841300" cy="523273"/>
            <a:chOff x="513721" y="3329847"/>
            <a:chExt cx="5761950" cy="784910"/>
          </a:xfrm>
        </p:grpSpPr>
        <p:sp>
          <p:nvSpPr>
            <p:cNvPr id="140" name="AutoShape 23">
              <a:extLst>
                <a:ext uri="{FF2B5EF4-FFF2-40B4-BE49-F238E27FC236}">
                  <a16:creationId xmlns:a16="http://schemas.microsoft.com/office/drawing/2014/main" id="{2676EC62-4CDC-3070-CB75-510C2CF83715}"/>
                </a:ext>
              </a:extLst>
            </p:cNvPr>
            <p:cNvSpPr/>
            <p:nvPr/>
          </p:nvSpPr>
          <p:spPr>
            <a:xfrm flipH="1">
              <a:off x="513721" y="3722302"/>
              <a:ext cx="1578195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>
                <a:defRPr/>
              </a:pPr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" name="Dikdörtgen: Köşeleri Yuvarlatılmış 140">
              <a:extLst>
                <a:ext uri="{FF2B5EF4-FFF2-40B4-BE49-F238E27FC236}">
                  <a16:creationId xmlns:a16="http://schemas.microsoft.com/office/drawing/2014/main" id="{0AADF16C-575F-4E3C-6133-63C2C14E25A9}"/>
                </a:ext>
              </a:extLst>
            </p:cNvPr>
            <p:cNvSpPr/>
            <p:nvPr/>
          </p:nvSpPr>
          <p:spPr>
            <a:xfrm>
              <a:off x="2061557" y="3329847"/>
              <a:ext cx="4214114" cy="784910"/>
            </a:xfrm>
            <a:prstGeom prst="roundRect">
              <a:avLst/>
            </a:prstGeom>
            <a:solidFill>
              <a:srgbClr val="E0D0F5"/>
            </a:solidFill>
            <a:ln>
              <a:solidFill>
                <a:srgbClr val="1315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/>
              <a:r>
                <a:rPr lang="tr-TR" sz="2400" dirty="0">
                  <a:solidFill>
                    <a:srgbClr val="000000"/>
                  </a:solidFill>
                  <a:latin typeface="Calibri"/>
                </a:rPr>
                <a:t>4. Rükû</a:t>
              </a:r>
              <a:endParaRPr lang="tr-TR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2" name="Grup 141">
            <a:extLst>
              <a:ext uri="{FF2B5EF4-FFF2-40B4-BE49-F238E27FC236}">
                <a16:creationId xmlns:a16="http://schemas.microsoft.com/office/drawing/2014/main" id="{70406B1E-6BA3-A84A-3154-8DA08D2EB476}"/>
              </a:ext>
            </a:extLst>
          </p:cNvPr>
          <p:cNvGrpSpPr/>
          <p:nvPr/>
        </p:nvGrpSpPr>
        <p:grpSpPr>
          <a:xfrm>
            <a:off x="7903047" y="5386034"/>
            <a:ext cx="3841300" cy="523273"/>
            <a:chOff x="513721" y="3329847"/>
            <a:chExt cx="5761950" cy="784910"/>
          </a:xfrm>
        </p:grpSpPr>
        <p:sp>
          <p:nvSpPr>
            <p:cNvPr id="143" name="AutoShape 23">
              <a:extLst>
                <a:ext uri="{FF2B5EF4-FFF2-40B4-BE49-F238E27FC236}">
                  <a16:creationId xmlns:a16="http://schemas.microsoft.com/office/drawing/2014/main" id="{1E25C603-A966-6105-5CB4-65D11AA15CD2}"/>
                </a:ext>
              </a:extLst>
            </p:cNvPr>
            <p:cNvSpPr/>
            <p:nvPr/>
          </p:nvSpPr>
          <p:spPr>
            <a:xfrm flipH="1">
              <a:off x="513721" y="3722302"/>
              <a:ext cx="1578195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>
                <a:defRPr/>
              </a:pPr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Dikdörtgen: Köşeleri Yuvarlatılmış 143">
              <a:extLst>
                <a:ext uri="{FF2B5EF4-FFF2-40B4-BE49-F238E27FC236}">
                  <a16:creationId xmlns:a16="http://schemas.microsoft.com/office/drawing/2014/main" id="{6B80BEB0-3A10-9836-ACC2-E5E272255BB9}"/>
                </a:ext>
              </a:extLst>
            </p:cNvPr>
            <p:cNvSpPr/>
            <p:nvPr/>
          </p:nvSpPr>
          <p:spPr>
            <a:xfrm>
              <a:off x="2061557" y="3329847"/>
              <a:ext cx="4214114" cy="784910"/>
            </a:xfrm>
            <a:prstGeom prst="roundRect">
              <a:avLst/>
            </a:prstGeom>
            <a:solidFill>
              <a:srgbClr val="E0D0F5"/>
            </a:solidFill>
            <a:ln>
              <a:solidFill>
                <a:srgbClr val="1315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/>
              <a:r>
                <a:rPr lang="tr-TR" sz="2400" dirty="0">
                  <a:solidFill>
                    <a:srgbClr val="000000"/>
                  </a:solidFill>
                  <a:latin typeface="Calibri"/>
                </a:rPr>
                <a:t>5. Secde</a:t>
              </a:r>
              <a:endParaRPr lang="tr-TR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5" name="Grup 144">
            <a:extLst>
              <a:ext uri="{FF2B5EF4-FFF2-40B4-BE49-F238E27FC236}">
                <a16:creationId xmlns:a16="http://schemas.microsoft.com/office/drawing/2014/main" id="{7027587D-DEED-22FF-3014-B01C9E17BC27}"/>
              </a:ext>
            </a:extLst>
          </p:cNvPr>
          <p:cNvGrpSpPr/>
          <p:nvPr/>
        </p:nvGrpSpPr>
        <p:grpSpPr>
          <a:xfrm>
            <a:off x="7900685" y="6168062"/>
            <a:ext cx="3841300" cy="523273"/>
            <a:chOff x="513721" y="3329847"/>
            <a:chExt cx="5761950" cy="784910"/>
          </a:xfrm>
        </p:grpSpPr>
        <p:sp>
          <p:nvSpPr>
            <p:cNvPr id="146" name="AutoShape 23">
              <a:extLst>
                <a:ext uri="{FF2B5EF4-FFF2-40B4-BE49-F238E27FC236}">
                  <a16:creationId xmlns:a16="http://schemas.microsoft.com/office/drawing/2014/main" id="{A7D9F97E-784C-A955-CA6E-8D06F5A43B7F}"/>
                </a:ext>
              </a:extLst>
            </p:cNvPr>
            <p:cNvSpPr/>
            <p:nvPr/>
          </p:nvSpPr>
          <p:spPr>
            <a:xfrm flipH="1">
              <a:off x="513721" y="3722302"/>
              <a:ext cx="1578195" cy="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>
                <a:defRPr/>
              </a:pPr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7" name="Dikdörtgen: Köşeleri Yuvarlatılmış 146">
              <a:extLst>
                <a:ext uri="{FF2B5EF4-FFF2-40B4-BE49-F238E27FC236}">
                  <a16:creationId xmlns:a16="http://schemas.microsoft.com/office/drawing/2014/main" id="{06995CD3-D86A-BC20-EF4B-D328AD4C5AB7}"/>
                </a:ext>
              </a:extLst>
            </p:cNvPr>
            <p:cNvSpPr/>
            <p:nvPr/>
          </p:nvSpPr>
          <p:spPr>
            <a:xfrm>
              <a:off x="2061557" y="3329847"/>
              <a:ext cx="4214114" cy="784910"/>
            </a:xfrm>
            <a:prstGeom prst="roundRect">
              <a:avLst/>
            </a:prstGeom>
            <a:solidFill>
              <a:srgbClr val="E0D0F5"/>
            </a:solidFill>
            <a:ln>
              <a:solidFill>
                <a:srgbClr val="13151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/>
              <a:r>
                <a:rPr lang="tr-TR" sz="2400" dirty="0">
                  <a:solidFill>
                    <a:srgbClr val="000000"/>
                  </a:solidFill>
                  <a:latin typeface="Calibri"/>
                </a:rPr>
                <a:t>6. </a:t>
              </a:r>
              <a:r>
                <a:rPr lang="tr-TR" sz="2400" dirty="0" err="1">
                  <a:solidFill>
                    <a:srgbClr val="000000"/>
                  </a:solidFill>
                  <a:latin typeface="Calibri"/>
                </a:rPr>
                <a:t>Ka’de</a:t>
              </a:r>
              <a:r>
                <a:rPr lang="tr-TR" sz="2400" dirty="0">
                  <a:solidFill>
                    <a:srgbClr val="000000"/>
                  </a:solidFill>
                  <a:latin typeface="Calibri"/>
                </a:rPr>
                <a:t>-i </a:t>
              </a:r>
              <a:r>
                <a:rPr lang="tr-TR" sz="2400" dirty="0" err="1">
                  <a:solidFill>
                    <a:srgbClr val="000000"/>
                  </a:solidFill>
                  <a:latin typeface="Calibri"/>
                </a:rPr>
                <a:t>ahîre</a:t>
              </a:r>
              <a:r>
                <a:rPr lang="tr-TR" sz="2400" dirty="0">
                  <a:solidFill>
                    <a:srgbClr val="000000"/>
                  </a:solidFill>
                  <a:latin typeface="Calibri"/>
                </a:rPr>
                <a:t> </a:t>
              </a:r>
              <a:endParaRPr lang="tr-TR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2" grpId="0" animBg="1"/>
      <p:bldP spid="105" grpId="0" animBg="1"/>
      <p:bldP spid="106" grpId="0" animBg="1"/>
      <p:bldP spid="109" grpId="0" animBg="1"/>
      <p:bldP spid="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2">
            <a:extLst>
              <a:ext uri="{FF2B5EF4-FFF2-40B4-BE49-F238E27FC236}">
                <a16:creationId xmlns:a16="http://schemas.microsoft.com/office/drawing/2014/main" id="{0D651555-0255-7214-8780-A0F6ABCD40F8}"/>
              </a:ext>
            </a:extLst>
          </p:cNvPr>
          <p:cNvSpPr/>
          <p:nvPr/>
        </p:nvSpPr>
        <p:spPr>
          <a:xfrm flipH="1">
            <a:off x="2436250" y="759528"/>
            <a:ext cx="55354" cy="5265665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5" name="Grup 54">
            <a:extLst>
              <a:ext uri="{FF2B5EF4-FFF2-40B4-BE49-F238E27FC236}">
                <a16:creationId xmlns:a16="http://schemas.microsoft.com/office/drawing/2014/main" id="{612BB0F8-02E9-66EA-8710-C4AFBC94F2A0}"/>
              </a:ext>
            </a:extLst>
          </p:cNvPr>
          <p:cNvGrpSpPr/>
          <p:nvPr/>
        </p:nvGrpSpPr>
        <p:grpSpPr>
          <a:xfrm>
            <a:off x="93334" y="3581400"/>
            <a:ext cx="2366467" cy="755513"/>
            <a:chOff x="87457" y="4622206"/>
            <a:chExt cx="3549700" cy="1133269"/>
          </a:xfrm>
        </p:grpSpPr>
        <p:sp>
          <p:nvSpPr>
            <p:cNvPr id="2" name="AutoShape 3">
              <a:extLst>
                <a:ext uri="{FF2B5EF4-FFF2-40B4-BE49-F238E27FC236}">
                  <a16:creationId xmlns:a16="http://schemas.microsoft.com/office/drawing/2014/main" id="{42EDA04F-4537-4F75-1281-E81324551B4D}"/>
                </a:ext>
              </a:extLst>
            </p:cNvPr>
            <p:cNvSpPr/>
            <p:nvPr/>
          </p:nvSpPr>
          <p:spPr>
            <a:xfrm flipH="1">
              <a:off x="1656815" y="5143500"/>
              <a:ext cx="1980342" cy="12468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4" name="Grup 53">
              <a:extLst>
                <a:ext uri="{FF2B5EF4-FFF2-40B4-BE49-F238E27FC236}">
                  <a16:creationId xmlns:a16="http://schemas.microsoft.com/office/drawing/2014/main" id="{E40E6FED-9B8B-5DFF-F734-641ECCD49B98}"/>
                </a:ext>
              </a:extLst>
            </p:cNvPr>
            <p:cNvGrpSpPr/>
            <p:nvPr/>
          </p:nvGrpSpPr>
          <p:grpSpPr>
            <a:xfrm>
              <a:off x="87457" y="4622206"/>
              <a:ext cx="2811941" cy="1133269"/>
              <a:chOff x="100246" y="4560210"/>
              <a:chExt cx="2811941" cy="1133269"/>
            </a:xfrm>
          </p:grpSpPr>
          <p:grpSp>
            <p:nvGrpSpPr>
              <p:cNvPr id="14" name="Group 15">
                <a:extLst>
                  <a:ext uri="{FF2B5EF4-FFF2-40B4-BE49-F238E27FC236}">
                    <a16:creationId xmlns:a16="http://schemas.microsoft.com/office/drawing/2014/main" id="{30A2E17A-35FC-AD96-8567-3B967998C287}"/>
                  </a:ext>
                </a:extLst>
              </p:cNvPr>
              <p:cNvGrpSpPr/>
              <p:nvPr/>
            </p:nvGrpSpPr>
            <p:grpSpPr>
              <a:xfrm>
                <a:off x="100246" y="4560210"/>
                <a:ext cx="2811941" cy="1133269"/>
                <a:chOff x="0" y="0"/>
                <a:chExt cx="680306" cy="343891"/>
              </a:xfrm>
            </p:grpSpPr>
            <p:sp>
              <p:nvSpPr>
                <p:cNvPr id="15" name="Freeform 16">
                  <a:extLst>
                    <a:ext uri="{FF2B5EF4-FFF2-40B4-BE49-F238E27FC236}">
                      <a16:creationId xmlns:a16="http://schemas.microsoft.com/office/drawing/2014/main" id="{C85F3CD9-E1FB-61EB-A954-D6571239B99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80306" cy="343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06" h="343891">
                      <a:moveTo>
                        <a:pt x="80385" y="0"/>
                      </a:moveTo>
                      <a:lnTo>
                        <a:pt x="599920" y="0"/>
                      </a:lnTo>
                      <a:cubicBezTo>
                        <a:pt x="644316" y="0"/>
                        <a:pt x="680306" y="35990"/>
                        <a:pt x="680306" y="80385"/>
                      </a:cubicBezTo>
                      <a:lnTo>
                        <a:pt x="680306" y="263506"/>
                      </a:lnTo>
                      <a:cubicBezTo>
                        <a:pt x="680306" y="307901"/>
                        <a:pt x="644316" y="343891"/>
                        <a:pt x="599920" y="343891"/>
                      </a:cubicBezTo>
                      <a:lnTo>
                        <a:pt x="80385" y="343891"/>
                      </a:lnTo>
                      <a:cubicBezTo>
                        <a:pt x="35990" y="343891"/>
                        <a:pt x="0" y="307901"/>
                        <a:pt x="0" y="263506"/>
                      </a:cubicBezTo>
                      <a:lnTo>
                        <a:pt x="0" y="80385"/>
                      </a:lnTo>
                      <a:cubicBezTo>
                        <a:pt x="0" y="35990"/>
                        <a:pt x="35990" y="0"/>
                        <a:pt x="80385" y="0"/>
                      </a:cubicBezTo>
                      <a:close/>
                    </a:path>
                  </a:pathLst>
                </a:custGeom>
                <a:solidFill>
                  <a:srgbClr val="FFE4C0"/>
                </a:solidFill>
                <a:ln w="19050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/>
                <a:lstStyle/>
                <a:p>
                  <a:pPr defTabSz="609630"/>
                  <a:endParaRPr lang="tr-TR"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" name="TextBox 17">
                  <a:extLst>
                    <a:ext uri="{FF2B5EF4-FFF2-40B4-BE49-F238E27FC236}">
                      <a16:creationId xmlns:a16="http://schemas.microsoft.com/office/drawing/2014/main" id="{9DD0BF60-A431-02D8-3E73-233C62AB0B1D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680306" cy="372466"/>
                </a:xfrm>
                <a:prstGeom prst="rect">
                  <a:avLst/>
                </a:prstGeom>
              </p:spPr>
              <p:txBody>
                <a:bodyPr lIns="18062" tIns="18062" rIns="18062" bIns="18062" rtlCol="0" anchor="ctr"/>
                <a:lstStyle/>
                <a:p>
                  <a:pPr algn="ctr" defTabSz="609630">
                    <a:lnSpc>
                      <a:spcPts val="1294"/>
                    </a:lnSpc>
                    <a:spcBef>
                      <a:spcPct val="0"/>
                    </a:spcBef>
                  </a:pPr>
                  <a:endParaRPr sz="12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7" name="TextBox 18">
                <a:extLst>
                  <a:ext uri="{FF2B5EF4-FFF2-40B4-BE49-F238E27FC236}">
                    <a16:creationId xmlns:a16="http://schemas.microsoft.com/office/drawing/2014/main" id="{8258A701-95F8-78EE-24C4-E51A99FBBD78}"/>
                  </a:ext>
                </a:extLst>
              </p:cNvPr>
              <p:cNvSpPr txBox="1"/>
              <p:nvPr/>
            </p:nvSpPr>
            <p:spPr>
              <a:xfrm>
                <a:off x="320629" y="4634401"/>
                <a:ext cx="2371175" cy="984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/>
                <a:r>
                  <a:rPr lang="tr-TR" sz="2133" dirty="0">
                    <a:solidFill>
                      <a:srgbClr val="000000"/>
                    </a:solidFill>
                    <a:latin typeface="Calibri"/>
                    <a:ea typeface="Handy Casual"/>
                    <a:cs typeface="Handy Casual"/>
                    <a:sym typeface="Handy Casual"/>
                  </a:rPr>
                  <a:t>Namazın Hazırlık Şarları</a:t>
                </a:r>
                <a:endParaRPr lang="en-US" sz="2133" dirty="0">
                  <a:solidFill>
                    <a:srgbClr val="000000"/>
                  </a:solidFill>
                  <a:latin typeface="Calibri"/>
                  <a:ea typeface="Handy Casual"/>
                  <a:cs typeface="Handy Casual"/>
                  <a:sym typeface="Handy Casual"/>
                </a:endParaRPr>
              </a:p>
            </p:txBody>
          </p:sp>
        </p:grpSp>
      </p:grpSp>
      <p:grpSp>
        <p:nvGrpSpPr>
          <p:cNvPr id="86" name="Grup 85">
            <a:extLst>
              <a:ext uri="{FF2B5EF4-FFF2-40B4-BE49-F238E27FC236}">
                <a16:creationId xmlns:a16="http://schemas.microsoft.com/office/drawing/2014/main" id="{B1601A00-AA6F-DA46-430E-547D03E52C03}"/>
              </a:ext>
            </a:extLst>
          </p:cNvPr>
          <p:cNvGrpSpPr/>
          <p:nvPr/>
        </p:nvGrpSpPr>
        <p:grpSpPr>
          <a:xfrm>
            <a:off x="5080000" y="431800"/>
            <a:ext cx="6931959" cy="655455"/>
            <a:chOff x="7620000" y="441232"/>
            <a:chExt cx="10397938" cy="983182"/>
          </a:xfrm>
        </p:grpSpPr>
        <p:sp>
          <p:nvSpPr>
            <p:cNvPr id="85" name="AutoShape 14">
              <a:extLst>
                <a:ext uri="{FF2B5EF4-FFF2-40B4-BE49-F238E27FC236}">
                  <a16:creationId xmlns:a16="http://schemas.microsoft.com/office/drawing/2014/main" id="{CC1F3005-D2CF-B357-13DF-C3FD3333A4B8}"/>
                </a:ext>
              </a:extLst>
            </p:cNvPr>
            <p:cNvSpPr/>
            <p:nvPr/>
          </p:nvSpPr>
          <p:spPr>
            <a:xfrm flipH="1" flipV="1">
              <a:off x="7620000" y="932823"/>
              <a:ext cx="2133600" cy="559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Dikdörtgen: Köşeleri Yuvarlatılmış 55">
              <a:extLst>
                <a:ext uri="{FF2B5EF4-FFF2-40B4-BE49-F238E27FC236}">
                  <a16:creationId xmlns:a16="http://schemas.microsoft.com/office/drawing/2014/main" id="{F6F0A55E-FCD9-26E6-19A8-E55379BD932B}"/>
                </a:ext>
              </a:extLst>
            </p:cNvPr>
            <p:cNvSpPr/>
            <p:nvPr/>
          </p:nvSpPr>
          <p:spPr>
            <a:xfrm>
              <a:off x="9753600" y="441232"/>
              <a:ext cx="8264338" cy="9831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2000" rtlCol="0" anchor="ctr"/>
            <a:lstStyle/>
            <a:p>
              <a:pPr defTabSz="609630"/>
              <a:r>
                <a:rPr lang="tr-TR" sz="2133" dirty="0">
                  <a:solidFill>
                    <a:srgbClr val="000000"/>
                  </a:solidFill>
                  <a:latin typeface="Calibri"/>
                </a:rPr>
                <a:t>Abdest alarak veya gerekliyse gusülle namaza hazırlanmak </a:t>
              </a:r>
              <a:endParaRPr lang="tr-TR" sz="2133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7" name="Grup 56">
            <a:extLst>
              <a:ext uri="{FF2B5EF4-FFF2-40B4-BE49-F238E27FC236}">
                <a16:creationId xmlns:a16="http://schemas.microsoft.com/office/drawing/2014/main" id="{04D97129-E9A5-EEE2-F212-83E447E137FF}"/>
              </a:ext>
            </a:extLst>
          </p:cNvPr>
          <p:cNvGrpSpPr/>
          <p:nvPr/>
        </p:nvGrpSpPr>
        <p:grpSpPr>
          <a:xfrm>
            <a:off x="2491605" y="492330"/>
            <a:ext cx="2904316" cy="487795"/>
            <a:chOff x="3414366" y="1169658"/>
            <a:chExt cx="4356474" cy="731692"/>
          </a:xfrm>
        </p:grpSpPr>
        <p:sp>
          <p:nvSpPr>
            <p:cNvPr id="12" name="AutoShape 13">
              <a:extLst>
                <a:ext uri="{FF2B5EF4-FFF2-40B4-BE49-F238E27FC236}">
                  <a16:creationId xmlns:a16="http://schemas.microsoft.com/office/drawing/2014/main" id="{27BDC32C-3D63-03A7-C88F-8D801E5CAF58}"/>
                </a:ext>
              </a:extLst>
            </p:cNvPr>
            <p:cNvSpPr/>
            <p:nvPr/>
          </p:nvSpPr>
          <p:spPr>
            <a:xfrm flipH="1" flipV="1">
              <a:off x="3414366" y="1579880"/>
              <a:ext cx="3632786" cy="12424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Dikdörtgen: Köşeleri Yuvarlatılmış 52">
              <a:extLst>
                <a:ext uri="{FF2B5EF4-FFF2-40B4-BE49-F238E27FC236}">
                  <a16:creationId xmlns:a16="http://schemas.microsoft.com/office/drawing/2014/main" id="{04D89C1D-BEBA-2DD8-63C4-134DE4705833}"/>
                </a:ext>
              </a:extLst>
            </p:cNvPr>
            <p:cNvSpPr/>
            <p:nvPr/>
          </p:nvSpPr>
          <p:spPr>
            <a:xfrm>
              <a:off x="4138055" y="1169658"/>
              <a:ext cx="3632785" cy="731692"/>
            </a:xfrm>
            <a:prstGeom prst="roundRect">
              <a:avLst/>
            </a:prstGeom>
            <a:solidFill>
              <a:srgbClr val="E8F98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2133" dirty="0">
                  <a:solidFill>
                    <a:srgbClr val="000000"/>
                  </a:solidFill>
                  <a:latin typeface="Calibri"/>
                </a:rPr>
                <a:t>Hadesten Taharet </a:t>
              </a:r>
              <a:endParaRPr lang="tr-TR" sz="2133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7" name="Grup 86">
            <a:extLst>
              <a:ext uri="{FF2B5EF4-FFF2-40B4-BE49-F238E27FC236}">
                <a16:creationId xmlns:a16="http://schemas.microsoft.com/office/drawing/2014/main" id="{DF6DE9C1-AA72-8C1C-0DEE-5691186A9DB5}"/>
              </a:ext>
            </a:extLst>
          </p:cNvPr>
          <p:cNvGrpSpPr/>
          <p:nvPr/>
        </p:nvGrpSpPr>
        <p:grpSpPr>
          <a:xfrm>
            <a:off x="5080000" y="1481111"/>
            <a:ext cx="6931959" cy="655455"/>
            <a:chOff x="7620000" y="441232"/>
            <a:chExt cx="10397938" cy="983182"/>
          </a:xfrm>
        </p:grpSpPr>
        <p:sp>
          <p:nvSpPr>
            <p:cNvPr id="88" name="AutoShape 14">
              <a:extLst>
                <a:ext uri="{FF2B5EF4-FFF2-40B4-BE49-F238E27FC236}">
                  <a16:creationId xmlns:a16="http://schemas.microsoft.com/office/drawing/2014/main" id="{03E2E7DC-01AA-E245-C970-2C3F0BAD0724}"/>
                </a:ext>
              </a:extLst>
            </p:cNvPr>
            <p:cNvSpPr/>
            <p:nvPr/>
          </p:nvSpPr>
          <p:spPr>
            <a:xfrm flipH="1" flipV="1">
              <a:off x="7620000" y="932823"/>
              <a:ext cx="2133600" cy="559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Dikdörtgen: Köşeleri Yuvarlatılmış 88">
              <a:extLst>
                <a:ext uri="{FF2B5EF4-FFF2-40B4-BE49-F238E27FC236}">
                  <a16:creationId xmlns:a16="http://schemas.microsoft.com/office/drawing/2014/main" id="{DA23D858-3C92-5B65-477B-23FBA226840F}"/>
                </a:ext>
              </a:extLst>
            </p:cNvPr>
            <p:cNvSpPr/>
            <p:nvPr/>
          </p:nvSpPr>
          <p:spPr>
            <a:xfrm>
              <a:off x="9753600" y="441232"/>
              <a:ext cx="8264338" cy="9831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2000" rtlCol="0" anchor="ctr"/>
            <a:lstStyle/>
            <a:p>
              <a:pPr defTabSz="609630"/>
              <a:r>
                <a:rPr lang="es-ES" sz="2133" dirty="0">
                  <a:solidFill>
                    <a:srgbClr val="000000"/>
                  </a:solidFill>
                  <a:latin typeface="Calibri"/>
                </a:rPr>
                <a:t>Namaz kılınan yeri ve</a:t>
              </a:r>
              <a:r>
                <a:rPr lang="tr-TR" sz="2133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s-ES" sz="2133" dirty="0">
                  <a:solidFill>
                    <a:srgbClr val="000000"/>
                  </a:solidFill>
                  <a:latin typeface="Calibri"/>
                </a:rPr>
                <a:t>elbiseyi temiz tutmak</a:t>
              </a:r>
              <a:endParaRPr lang="tr-TR" sz="2133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0" name="Grup 89">
            <a:extLst>
              <a:ext uri="{FF2B5EF4-FFF2-40B4-BE49-F238E27FC236}">
                <a16:creationId xmlns:a16="http://schemas.microsoft.com/office/drawing/2014/main" id="{ED8A1D24-6746-3648-B146-3BA5153AD359}"/>
              </a:ext>
            </a:extLst>
          </p:cNvPr>
          <p:cNvGrpSpPr/>
          <p:nvPr/>
        </p:nvGrpSpPr>
        <p:grpSpPr>
          <a:xfrm>
            <a:off x="5080000" y="2530421"/>
            <a:ext cx="6931959" cy="655455"/>
            <a:chOff x="7620000" y="441232"/>
            <a:chExt cx="10397938" cy="983182"/>
          </a:xfrm>
        </p:grpSpPr>
        <p:sp>
          <p:nvSpPr>
            <p:cNvPr id="91" name="AutoShape 14">
              <a:extLst>
                <a:ext uri="{FF2B5EF4-FFF2-40B4-BE49-F238E27FC236}">
                  <a16:creationId xmlns:a16="http://schemas.microsoft.com/office/drawing/2014/main" id="{59BCC29E-D638-1C58-6737-E879DED49F1F}"/>
                </a:ext>
              </a:extLst>
            </p:cNvPr>
            <p:cNvSpPr/>
            <p:nvPr/>
          </p:nvSpPr>
          <p:spPr>
            <a:xfrm flipH="1" flipV="1">
              <a:off x="7620000" y="932823"/>
              <a:ext cx="2133600" cy="559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Dikdörtgen: Köşeleri Yuvarlatılmış 91">
              <a:extLst>
                <a:ext uri="{FF2B5EF4-FFF2-40B4-BE49-F238E27FC236}">
                  <a16:creationId xmlns:a16="http://schemas.microsoft.com/office/drawing/2014/main" id="{6B41E9EA-BA65-C657-D4E6-8D66766E5314}"/>
                </a:ext>
              </a:extLst>
            </p:cNvPr>
            <p:cNvSpPr/>
            <p:nvPr/>
          </p:nvSpPr>
          <p:spPr>
            <a:xfrm>
              <a:off x="9753600" y="441232"/>
              <a:ext cx="8264338" cy="9831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2000" rtlCol="0" anchor="ctr"/>
            <a:lstStyle/>
            <a:p>
              <a:pPr defTabSz="609630"/>
              <a:r>
                <a:rPr lang="es-ES" sz="2133" dirty="0">
                  <a:solidFill>
                    <a:srgbClr val="000000"/>
                  </a:solidFill>
                  <a:latin typeface="Calibri"/>
                </a:rPr>
                <a:t>Namazda vücudun</a:t>
              </a:r>
              <a:r>
                <a:rPr lang="tr-TR" sz="2133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s-ES" sz="2133" dirty="0">
                  <a:solidFill>
                    <a:srgbClr val="000000"/>
                  </a:solidFill>
                  <a:latin typeface="Calibri"/>
                </a:rPr>
                <a:t>örtülmesi gereken</a:t>
              </a:r>
              <a:r>
                <a:rPr lang="tr-TR" sz="2133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s-ES" sz="2133" dirty="0">
                  <a:solidFill>
                    <a:srgbClr val="000000"/>
                  </a:solidFill>
                  <a:latin typeface="Calibri"/>
                </a:rPr>
                <a:t>yerlerini örtmek</a:t>
              </a:r>
              <a:endParaRPr lang="tr-TR" sz="2133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3" name="Grup 92">
            <a:extLst>
              <a:ext uri="{FF2B5EF4-FFF2-40B4-BE49-F238E27FC236}">
                <a16:creationId xmlns:a16="http://schemas.microsoft.com/office/drawing/2014/main" id="{A950DCAE-A2E1-9AC8-F928-3448F070F06A}"/>
              </a:ext>
            </a:extLst>
          </p:cNvPr>
          <p:cNvGrpSpPr/>
          <p:nvPr/>
        </p:nvGrpSpPr>
        <p:grpSpPr>
          <a:xfrm>
            <a:off x="5080000" y="3579732"/>
            <a:ext cx="6931959" cy="655455"/>
            <a:chOff x="7620000" y="441232"/>
            <a:chExt cx="10397938" cy="983182"/>
          </a:xfrm>
        </p:grpSpPr>
        <p:sp>
          <p:nvSpPr>
            <p:cNvPr id="94" name="AutoShape 14">
              <a:extLst>
                <a:ext uri="{FF2B5EF4-FFF2-40B4-BE49-F238E27FC236}">
                  <a16:creationId xmlns:a16="http://schemas.microsoft.com/office/drawing/2014/main" id="{3309FB56-8EC3-9492-4E6A-816BF53FE9B0}"/>
                </a:ext>
              </a:extLst>
            </p:cNvPr>
            <p:cNvSpPr/>
            <p:nvPr/>
          </p:nvSpPr>
          <p:spPr>
            <a:xfrm flipH="1" flipV="1">
              <a:off x="7620000" y="932823"/>
              <a:ext cx="2133600" cy="559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Dikdörtgen: Köşeleri Yuvarlatılmış 94">
              <a:extLst>
                <a:ext uri="{FF2B5EF4-FFF2-40B4-BE49-F238E27FC236}">
                  <a16:creationId xmlns:a16="http://schemas.microsoft.com/office/drawing/2014/main" id="{84D2DC6E-8500-6D39-76F7-840878955ADC}"/>
                </a:ext>
              </a:extLst>
            </p:cNvPr>
            <p:cNvSpPr/>
            <p:nvPr/>
          </p:nvSpPr>
          <p:spPr>
            <a:xfrm>
              <a:off x="9753600" y="441232"/>
              <a:ext cx="8264338" cy="9831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2000" rtlCol="0" anchor="ctr"/>
            <a:lstStyle/>
            <a:p>
              <a:pPr defTabSz="609630"/>
              <a:r>
                <a:rPr lang="tr-TR" sz="2133" dirty="0">
                  <a:solidFill>
                    <a:srgbClr val="000000"/>
                  </a:solidFill>
                  <a:latin typeface="Calibri"/>
                </a:rPr>
                <a:t>Kıbleye yani Kâbe’nin bulunduğu yöne doğru dönmek</a:t>
              </a:r>
              <a:endParaRPr lang="tr-TR" sz="2133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6" name="Grup 95">
            <a:extLst>
              <a:ext uri="{FF2B5EF4-FFF2-40B4-BE49-F238E27FC236}">
                <a16:creationId xmlns:a16="http://schemas.microsoft.com/office/drawing/2014/main" id="{E4496D46-6213-1869-7F86-E04154FDCA64}"/>
              </a:ext>
            </a:extLst>
          </p:cNvPr>
          <p:cNvGrpSpPr/>
          <p:nvPr/>
        </p:nvGrpSpPr>
        <p:grpSpPr>
          <a:xfrm>
            <a:off x="5080000" y="4629043"/>
            <a:ext cx="6931959" cy="655455"/>
            <a:chOff x="7620000" y="441232"/>
            <a:chExt cx="10397938" cy="983182"/>
          </a:xfrm>
        </p:grpSpPr>
        <p:sp>
          <p:nvSpPr>
            <p:cNvPr id="97" name="AutoShape 14">
              <a:extLst>
                <a:ext uri="{FF2B5EF4-FFF2-40B4-BE49-F238E27FC236}">
                  <a16:creationId xmlns:a16="http://schemas.microsoft.com/office/drawing/2014/main" id="{EE288EF0-3D82-A65C-3393-F3FA6B68E304}"/>
                </a:ext>
              </a:extLst>
            </p:cNvPr>
            <p:cNvSpPr/>
            <p:nvPr/>
          </p:nvSpPr>
          <p:spPr>
            <a:xfrm flipH="1" flipV="1">
              <a:off x="7620000" y="932823"/>
              <a:ext cx="2133600" cy="559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8" name="Dikdörtgen: Köşeleri Yuvarlatılmış 97">
              <a:extLst>
                <a:ext uri="{FF2B5EF4-FFF2-40B4-BE49-F238E27FC236}">
                  <a16:creationId xmlns:a16="http://schemas.microsoft.com/office/drawing/2014/main" id="{DE8599AF-B6CC-7419-1F29-06936E3AD0FE}"/>
                </a:ext>
              </a:extLst>
            </p:cNvPr>
            <p:cNvSpPr/>
            <p:nvPr/>
          </p:nvSpPr>
          <p:spPr>
            <a:xfrm>
              <a:off x="9753600" y="441232"/>
              <a:ext cx="8264338" cy="9831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2000" rtlCol="0" anchor="ctr"/>
            <a:lstStyle/>
            <a:p>
              <a:pPr defTabSz="609630"/>
              <a:r>
                <a:rPr lang="tr-TR" sz="2133" dirty="0">
                  <a:solidFill>
                    <a:srgbClr val="000000"/>
                  </a:solidFill>
                  <a:latin typeface="Calibri"/>
                </a:rPr>
                <a:t>Kılınacak namazın vakti içinde olmak</a:t>
              </a:r>
              <a:endParaRPr lang="tr-TR" sz="2133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9" name="Grup 98">
            <a:extLst>
              <a:ext uri="{FF2B5EF4-FFF2-40B4-BE49-F238E27FC236}">
                <a16:creationId xmlns:a16="http://schemas.microsoft.com/office/drawing/2014/main" id="{7FEC3DDA-62B3-D874-4F5F-F1B27C101526}"/>
              </a:ext>
            </a:extLst>
          </p:cNvPr>
          <p:cNvGrpSpPr/>
          <p:nvPr/>
        </p:nvGrpSpPr>
        <p:grpSpPr>
          <a:xfrm>
            <a:off x="5080000" y="5678355"/>
            <a:ext cx="6931959" cy="655455"/>
            <a:chOff x="7620000" y="441232"/>
            <a:chExt cx="10397938" cy="983182"/>
          </a:xfrm>
        </p:grpSpPr>
        <p:sp>
          <p:nvSpPr>
            <p:cNvPr id="100" name="AutoShape 14">
              <a:extLst>
                <a:ext uri="{FF2B5EF4-FFF2-40B4-BE49-F238E27FC236}">
                  <a16:creationId xmlns:a16="http://schemas.microsoft.com/office/drawing/2014/main" id="{B00F2FE7-D584-8F45-6D84-83F2516BF8B3}"/>
                </a:ext>
              </a:extLst>
            </p:cNvPr>
            <p:cNvSpPr/>
            <p:nvPr/>
          </p:nvSpPr>
          <p:spPr>
            <a:xfrm flipH="1" flipV="1">
              <a:off x="7620000" y="932823"/>
              <a:ext cx="2133600" cy="559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Dikdörtgen: Köşeleri Yuvarlatılmış 100">
              <a:extLst>
                <a:ext uri="{FF2B5EF4-FFF2-40B4-BE49-F238E27FC236}">
                  <a16:creationId xmlns:a16="http://schemas.microsoft.com/office/drawing/2014/main" id="{05AE8A4D-5288-CDB8-4EDA-496B9DB71246}"/>
                </a:ext>
              </a:extLst>
            </p:cNvPr>
            <p:cNvSpPr/>
            <p:nvPr/>
          </p:nvSpPr>
          <p:spPr>
            <a:xfrm>
              <a:off x="9753600" y="441232"/>
              <a:ext cx="8264338" cy="9831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2000" rtlCol="0" anchor="ctr"/>
            <a:lstStyle/>
            <a:p>
              <a:pPr defTabSz="609630"/>
              <a:r>
                <a:rPr lang="tr-TR" sz="2133" dirty="0">
                  <a:solidFill>
                    <a:srgbClr val="000000"/>
                  </a:solidFill>
                  <a:latin typeface="Calibri"/>
                </a:rPr>
                <a:t>Kılınacak namaza niyet etmek</a:t>
              </a:r>
              <a:endParaRPr lang="tr-TR" sz="2133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7" name="Grup 66">
            <a:extLst>
              <a:ext uri="{FF2B5EF4-FFF2-40B4-BE49-F238E27FC236}">
                <a16:creationId xmlns:a16="http://schemas.microsoft.com/office/drawing/2014/main" id="{72053BB9-B2FC-7475-1B53-481D93FBBA61}"/>
              </a:ext>
            </a:extLst>
          </p:cNvPr>
          <p:cNvGrpSpPr/>
          <p:nvPr/>
        </p:nvGrpSpPr>
        <p:grpSpPr>
          <a:xfrm>
            <a:off x="2491604" y="1493135"/>
            <a:ext cx="2904317" cy="573803"/>
            <a:chOff x="3414366" y="1102766"/>
            <a:chExt cx="4356476" cy="860704"/>
          </a:xfrm>
        </p:grpSpPr>
        <p:sp>
          <p:nvSpPr>
            <p:cNvPr id="68" name="AutoShape 13">
              <a:extLst>
                <a:ext uri="{FF2B5EF4-FFF2-40B4-BE49-F238E27FC236}">
                  <a16:creationId xmlns:a16="http://schemas.microsoft.com/office/drawing/2014/main" id="{F2B87E4A-A5C5-428F-CB96-D935F304751B}"/>
                </a:ext>
              </a:extLst>
            </p:cNvPr>
            <p:cNvSpPr/>
            <p:nvPr/>
          </p:nvSpPr>
          <p:spPr>
            <a:xfrm flipH="1" flipV="1">
              <a:off x="3414366" y="1579880"/>
              <a:ext cx="3632786" cy="12424"/>
            </a:xfrm>
            <a:prstGeom prst="line">
              <a:avLst/>
            </a:prstGeom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Dikdörtgen: Köşeleri Yuvarlatılmış 68">
              <a:extLst>
                <a:ext uri="{FF2B5EF4-FFF2-40B4-BE49-F238E27FC236}">
                  <a16:creationId xmlns:a16="http://schemas.microsoft.com/office/drawing/2014/main" id="{DAC18274-0534-A987-26DD-3A9C28E3F101}"/>
                </a:ext>
              </a:extLst>
            </p:cNvPr>
            <p:cNvSpPr/>
            <p:nvPr/>
          </p:nvSpPr>
          <p:spPr>
            <a:xfrm>
              <a:off x="4138056" y="1102766"/>
              <a:ext cx="3632786" cy="860704"/>
            </a:xfrm>
            <a:prstGeom prst="roundRect">
              <a:avLst/>
            </a:prstGeom>
            <a:solidFill>
              <a:srgbClr val="E0D0F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2133" dirty="0">
                  <a:solidFill>
                    <a:srgbClr val="000000"/>
                  </a:solidFill>
                  <a:latin typeface="Calibri"/>
                </a:rPr>
                <a:t>Necasetten Taharet</a:t>
              </a:r>
              <a:endParaRPr lang="tr-TR" sz="2133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0" name="Grup 69">
            <a:extLst>
              <a:ext uri="{FF2B5EF4-FFF2-40B4-BE49-F238E27FC236}">
                <a16:creationId xmlns:a16="http://schemas.microsoft.com/office/drawing/2014/main" id="{43E57B85-8228-0C69-1C99-EF3D43F5A6FD}"/>
              </a:ext>
            </a:extLst>
          </p:cNvPr>
          <p:cNvGrpSpPr/>
          <p:nvPr/>
        </p:nvGrpSpPr>
        <p:grpSpPr>
          <a:xfrm>
            <a:off x="2461845" y="2547575"/>
            <a:ext cx="2904317" cy="573803"/>
            <a:chOff x="3414366" y="1102766"/>
            <a:chExt cx="4356476" cy="860704"/>
          </a:xfrm>
          <a:solidFill>
            <a:srgbClr val="C8FFFB"/>
          </a:solidFill>
        </p:grpSpPr>
        <p:sp>
          <p:nvSpPr>
            <p:cNvPr id="71" name="AutoShape 13">
              <a:extLst>
                <a:ext uri="{FF2B5EF4-FFF2-40B4-BE49-F238E27FC236}">
                  <a16:creationId xmlns:a16="http://schemas.microsoft.com/office/drawing/2014/main" id="{A74F8EFE-5E76-4DE8-87F5-0B08E9DC587A}"/>
                </a:ext>
              </a:extLst>
            </p:cNvPr>
            <p:cNvSpPr/>
            <p:nvPr/>
          </p:nvSpPr>
          <p:spPr>
            <a:xfrm flipH="1" flipV="1">
              <a:off x="3414366" y="1579880"/>
              <a:ext cx="3632786" cy="12424"/>
            </a:xfrm>
            <a:prstGeom prst="line">
              <a:avLst/>
            </a:prstGeom>
            <a:grpFill/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Dikdörtgen: Köşeleri Yuvarlatılmış 71">
              <a:extLst>
                <a:ext uri="{FF2B5EF4-FFF2-40B4-BE49-F238E27FC236}">
                  <a16:creationId xmlns:a16="http://schemas.microsoft.com/office/drawing/2014/main" id="{D904854B-E109-9249-E832-83D2EC804A29}"/>
                </a:ext>
              </a:extLst>
            </p:cNvPr>
            <p:cNvSpPr/>
            <p:nvPr/>
          </p:nvSpPr>
          <p:spPr>
            <a:xfrm>
              <a:off x="4138056" y="1102766"/>
              <a:ext cx="3632786" cy="86070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2133" dirty="0">
                  <a:solidFill>
                    <a:srgbClr val="000000"/>
                  </a:solidFill>
                  <a:latin typeface="Calibri"/>
                </a:rPr>
                <a:t>Setriavret</a:t>
              </a:r>
              <a:endParaRPr lang="tr-TR" sz="2133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3" name="Grup 72">
            <a:extLst>
              <a:ext uri="{FF2B5EF4-FFF2-40B4-BE49-F238E27FC236}">
                <a16:creationId xmlns:a16="http://schemas.microsoft.com/office/drawing/2014/main" id="{BDBB5D80-6444-A6B4-2916-91BF0FC6B057}"/>
              </a:ext>
            </a:extLst>
          </p:cNvPr>
          <p:cNvGrpSpPr/>
          <p:nvPr/>
        </p:nvGrpSpPr>
        <p:grpSpPr>
          <a:xfrm>
            <a:off x="2436250" y="3610299"/>
            <a:ext cx="2904317" cy="573803"/>
            <a:chOff x="3414366" y="1102766"/>
            <a:chExt cx="4356476" cy="860704"/>
          </a:xfrm>
          <a:solidFill>
            <a:srgbClr val="C8FFFB"/>
          </a:solidFill>
        </p:grpSpPr>
        <p:sp>
          <p:nvSpPr>
            <p:cNvPr id="74" name="AutoShape 13">
              <a:extLst>
                <a:ext uri="{FF2B5EF4-FFF2-40B4-BE49-F238E27FC236}">
                  <a16:creationId xmlns:a16="http://schemas.microsoft.com/office/drawing/2014/main" id="{4DF61A84-26EA-797C-ACB9-F730D7DB3251}"/>
                </a:ext>
              </a:extLst>
            </p:cNvPr>
            <p:cNvSpPr/>
            <p:nvPr/>
          </p:nvSpPr>
          <p:spPr>
            <a:xfrm flipH="1" flipV="1">
              <a:off x="3414366" y="1579880"/>
              <a:ext cx="3632786" cy="12424"/>
            </a:xfrm>
            <a:prstGeom prst="line">
              <a:avLst/>
            </a:prstGeom>
            <a:grpFill/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Dikdörtgen: Köşeleri Yuvarlatılmış 74">
              <a:extLst>
                <a:ext uri="{FF2B5EF4-FFF2-40B4-BE49-F238E27FC236}">
                  <a16:creationId xmlns:a16="http://schemas.microsoft.com/office/drawing/2014/main" id="{74ECB175-6AFC-37B5-1312-FBFC6748DE1A}"/>
                </a:ext>
              </a:extLst>
            </p:cNvPr>
            <p:cNvSpPr/>
            <p:nvPr/>
          </p:nvSpPr>
          <p:spPr>
            <a:xfrm>
              <a:off x="4138056" y="1102766"/>
              <a:ext cx="3632786" cy="860704"/>
            </a:xfrm>
            <a:prstGeom prst="roundRect">
              <a:avLst/>
            </a:prstGeom>
            <a:solidFill>
              <a:srgbClr val="FFE2E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2133" dirty="0" err="1">
                  <a:solidFill>
                    <a:srgbClr val="000000"/>
                  </a:solidFill>
                  <a:latin typeface="Calibri"/>
                </a:rPr>
                <a:t>İstikbalikıble</a:t>
              </a:r>
              <a:endParaRPr lang="tr-TR" sz="2133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6" name="Grup 75">
            <a:extLst>
              <a:ext uri="{FF2B5EF4-FFF2-40B4-BE49-F238E27FC236}">
                <a16:creationId xmlns:a16="http://schemas.microsoft.com/office/drawing/2014/main" id="{62482AC7-4B8F-D5E1-DFF2-C01655190A1D}"/>
              </a:ext>
            </a:extLst>
          </p:cNvPr>
          <p:cNvGrpSpPr/>
          <p:nvPr/>
        </p:nvGrpSpPr>
        <p:grpSpPr>
          <a:xfrm>
            <a:off x="2436250" y="4664739"/>
            <a:ext cx="2904317" cy="573803"/>
            <a:chOff x="3414366" y="1102766"/>
            <a:chExt cx="4356476" cy="860704"/>
          </a:xfrm>
          <a:solidFill>
            <a:srgbClr val="C8FFFB"/>
          </a:solidFill>
        </p:grpSpPr>
        <p:sp>
          <p:nvSpPr>
            <p:cNvPr id="77" name="AutoShape 13">
              <a:extLst>
                <a:ext uri="{FF2B5EF4-FFF2-40B4-BE49-F238E27FC236}">
                  <a16:creationId xmlns:a16="http://schemas.microsoft.com/office/drawing/2014/main" id="{86DC8BB8-02D4-E8E1-DC52-672DFB7C3853}"/>
                </a:ext>
              </a:extLst>
            </p:cNvPr>
            <p:cNvSpPr/>
            <p:nvPr/>
          </p:nvSpPr>
          <p:spPr>
            <a:xfrm flipH="1" flipV="1">
              <a:off x="3414366" y="1579880"/>
              <a:ext cx="3632786" cy="12424"/>
            </a:xfrm>
            <a:prstGeom prst="line">
              <a:avLst/>
            </a:prstGeom>
            <a:grpFill/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Dikdörtgen: Köşeleri Yuvarlatılmış 77">
              <a:extLst>
                <a:ext uri="{FF2B5EF4-FFF2-40B4-BE49-F238E27FC236}">
                  <a16:creationId xmlns:a16="http://schemas.microsoft.com/office/drawing/2014/main" id="{583A6C62-0BA8-4FF2-9E7A-5DD953001301}"/>
                </a:ext>
              </a:extLst>
            </p:cNvPr>
            <p:cNvSpPr/>
            <p:nvPr/>
          </p:nvSpPr>
          <p:spPr>
            <a:xfrm>
              <a:off x="4138056" y="1102766"/>
              <a:ext cx="3632786" cy="860704"/>
            </a:xfrm>
            <a:prstGeom prst="roundRect">
              <a:avLst/>
            </a:prstGeom>
            <a:solidFill>
              <a:srgbClr val="B0FCC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2133" dirty="0">
                  <a:solidFill>
                    <a:srgbClr val="000000"/>
                  </a:solidFill>
                  <a:latin typeface="Calibri"/>
                </a:rPr>
                <a:t>Niyet</a:t>
              </a:r>
              <a:endParaRPr lang="tr-TR" sz="2133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9" name="Grup 78">
            <a:extLst>
              <a:ext uri="{FF2B5EF4-FFF2-40B4-BE49-F238E27FC236}">
                <a16:creationId xmlns:a16="http://schemas.microsoft.com/office/drawing/2014/main" id="{927F4653-555B-E62A-212A-A5683D123D2B}"/>
              </a:ext>
            </a:extLst>
          </p:cNvPr>
          <p:cNvGrpSpPr/>
          <p:nvPr/>
        </p:nvGrpSpPr>
        <p:grpSpPr>
          <a:xfrm>
            <a:off x="2436250" y="5719181"/>
            <a:ext cx="2904317" cy="573803"/>
            <a:chOff x="3414366" y="1102766"/>
            <a:chExt cx="4356476" cy="860704"/>
          </a:xfrm>
          <a:solidFill>
            <a:srgbClr val="C8FFFB"/>
          </a:solidFill>
        </p:grpSpPr>
        <p:sp>
          <p:nvSpPr>
            <p:cNvPr id="80" name="AutoShape 13">
              <a:extLst>
                <a:ext uri="{FF2B5EF4-FFF2-40B4-BE49-F238E27FC236}">
                  <a16:creationId xmlns:a16="http://schemas.microsoft.com/office/drawing/2014/main" id="{E9DB3C16-B4CC-9DD3-169C-517D1C9A6736}"/>
                </a:ext>
              </a:extLst>
            </p:cNvPr>
            <p:cNvSpPr/>
            <p:nvPr/>
          </p:nvSpPr>
          <p:spPr>
            <a:xfrm flipH="1" flipV="1">
              <a:off x="3414366" y="1579880"/>
              <a:ext cx="3632786" cy="12424"/>
            </a:xfrm>
            <a:prstGeom prst="line">
              <a:avLst/>
            </a:prstGeom>
            <a:grpFill/>
            <a:ln w="28575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Dikdörtgen: Köşeleri Yuvarlatılmış 80">
              <a:extLst>
                <a:ext uri="{FF2B5EF4-FFF2-40B4-BE49-F238E27FC236}">
                  <a16:creationId xmlns:a16="http://schemas.microsoft.com/office/drawing/2014/main" id="{AFEECC76-EA3C-6D4D-4D92-EEBA75699973}"/>
                </a:ext>
              </a:extLst>
            </p:cNvPr>
            <p:cNvSpPr/>
            <p:nvPr/>
          </p:nvSpPr>
          <p:spPr>
            <a:xfrm>
              <a:off x="4138056" y="1102766"/>
              <a:ext cx="3632786" cy="86070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2133" dirty="0">
                  <a:solidFill>
                    <a:srgbClr val="000000"/>
                  </a:solidFill>
                  <a:latin typeface="Calibri"/>
                </a:rPr>
                <a:t>Vakit</a:t>
              </a:r>
              <a:endParaRPr lang="tr-TR" sz="2133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7" name="Grup 106">
            <a:extLst>
              <a:ext uri="{FF2B5EF4-FFF2-40B4-BE49-F238E27FC236}">
                <a16:creationId xmlns:a16="http://schemas.microsoft.com/office/drawing/2014/main" id="{5B38E9CA-C6A1-4F8A-B8E7-2089E56DC1A2}"/>
              </a:ext>
            </a:extLst>
          </p:cNvPr>
          <p:cNvGrpSpPr/>
          <p:nvPr/>
        </p:nvGrpSpPr>
        <p:grpSpPr>
          <a:xfrm>
            <a:off x="129961" y="4615401"/>
            <a:ext cx="1708104" cy="670789"/>
            <a:chOff x="194942" y="6923101"/>
            <a:chExt cx="2562156" cy="1006183"/>
          </a:xfrm>
        </p:grpSpPr>
        <p:sp>
          <p:nvSpPr>
            <p:cNvPr id="106" name="Dikdörtgen 105">
              <a:extLst>
                <a:ext uri="{FF2B5EF4-FFF2-40B4-BE49-F238E27FC236}">
                  <a16:creationId xmlns:a16="http://schemas.microsoft.com/office/drawing/2014/main" id="{C005FBF5-D0D2-8338-F283-63D122694B10}"/>
                </a:ext>
              </a:extLst>
            </p:cNvPr>
            <p:cNvSpPr/>
            <p:nvPr/>
          </p:nvSpPr>
          <p:spPr>
            <a:xfrm>
              <a:off x="643356" y="6923101"/>
              <a:ext cx="2113742" cy="1003646"/>
            </a:xfrm>
            <a:prstGeom prst="rect">
              <a:avLst/>
            </a:prstGeom>
            <a:solidFill>
              <a:srgbClr val="FF5A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09630"/>
              <a:r>
                <a:rPr lang="tr-TR" sz="1867" dirty="0">
                  <a:solidFill>
                    <a:prstClr val="white"/>
                  </a:solidFill>
                  <a:latin typeface="Calibri"/>
                </a:rPr>
                <a:t>Video için tıklayınız.</a:t>
              </a:r>
            </a:p>
          </p:txBody>
        </p:sp>
        <p:pic>
          <p:nvPicPr>
            <p:cNvPr id="105" name="Resim 104" descr="grafik, kırmızı, renklilik, karmin içeren bir resim&#10;&#10;Açıklama otomatik olarak oluşturuldu">
              <a:extLst>
                <a:ext uri="{FF2B5EF4-FFF2-40B4-BE49-F238E27FC236}">
                  <a16:creationId xmlns:a16="http://schemas.microsoft.com/office/drawing/2014/main" id="{AAFFA011-196F-9B08-82C3-BCC51D777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942" y="6925638"/>
              <a:ext cx="1003646" cy="1003646"/>
            </a:xfrm>
            <a:prstGeom prst="rect">
              <a:avLst/>
            </a:prstGeom>
          </p:spPr>
        </p:pic>
      </p:grpSp>
      <p:pic>
        <p:nvPicPr>
          <p:cNvPr id="108" name="Namaza Hazırlık - Namazın Farzları">
            <a:hlinkClick r:id="" action="ppaction://media"/>
            <a:extLst>
              <a:ext uri="{FF2B5EF4-FFF2-40B4-BE49-F238E27FC236}">
                <a16:creationId xmlns:a16="http://schemas.microsoft.com/office/drawing/2014/main" id="{D87C2BCD-7E66-CCA7-C325-DE991341CE1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9" name="Çarpım İşareti 108">
            <a:extLst>
              <a:ext uri="{FF2B5EF4-FFF2-40B4-BE49-F238E27FC236}">
                <a16:creationId xmlns:a16="http://schemas.microsoft.com/office/drawing/2014/main" id="{5D2B6BF9-AFCE-B08F-1423-A89178DBE4A6}"/>
              </a:ext>
            </a:extLst>
          </p:cNvPr>
          <p:cNvSpPr/>
          <p:nvPr/>
        </p:nvSpPr>
        <p:spPr>
          <a:xfrm>
            <a:off x="11531600" y="-24194"/>
            <a:ext cx="688566" cy="655455"/>
          </a:xfrm>
          <a:prstGeom prst="mathMultiply">
            <a:avLst>
              <a:gd name="adj1" fmla="val 17308"/>
            </a:avLst>
          </a:prstGeom>
          <a:solidFill>
            <a:srgbClr val="FF5A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tr-TR" sz="1200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994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</p:cTn>
                <p:tgtEl>
                  <p:spTgt spid="108"/>
                </p:tgtEl>
              </p:cMediaNode>
            </p:vide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30148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  <p:bldLst>
      <p:bldP spid="11" grpId="0" animBg="1"/>
      <p:bldP spid="109" grpId="0" animBg="1"/>
      <p:bldP spid="10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144CE493-D1BB-2393-1422-985AAF5A4200}"/>
              </a:ext>
            </a:extLst>
          </p:cNvPr>
          <p:cNvSpPr/>
          <p:nvPr/>
        </p:nvSpPr>
        <p:spPr>
          <a:xfrm>
            <a:off x="-254000" y="443576"/>
            <a:ext cx="5029200" cy="641958"/>
          </a:xfrm>
          <a:prstGeom prst="roundRect">
            <a:avLst/>
          </a:prstGeom>
          <a:solidFill>
            <a:srgbClr val="EAF2F4"/>
          </a:solidFill>
          <a:ln>
            <a:noFill/>
          </a:ln>
          <a:effectLst>
            <a:outerShdw blurRad="50800" dist="76200" dir="564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2667" b="1" dirty="0">
                <a:solidFill>
                  <a:srgbClr val="000000"/>
                </a:solidFill>
                <a:latin typeface="TRT Light" pitchFamily="2" charset="0"/>
              </a:rPr>
              <a:t>Namazın Kılınış Şartları</a:t>
            </a:r>
            <a:endParaRPr lang="tr-TR" sz="2667" b="1" dirty="0">
              <a:solidFill>
                <a:prstClr val="white"/>
              </a:solidFill>
              <a:latin typeface="TRT Light" pitchFamily="2" charset="0"/>
            </a:endParaRPr>
          </a:p>
        </p:txBody>
      </p:sp>
      <p:grpSp>
        <p:nvGrpSpPr>
          <p:cNvPr id="41" name="Grup 40">
            <a:extLst>
              <a:ext uri="{FF2B5EF4-FFF2-40B4-BE49-F238E27FC236}">
                <a16:creationId xmlns:a16="http://schemas.microsoft.com/office/drawing/2014/main" id="{E315E9A5-77F0-DDFA-5639-7803063B8964}"/>
              </a:ext>
            </a:extLst>
          </p:cNvPr>
          <p:cNvGrpSpPr/>
          <p:nvPr/>
        </p:nvGrpSpPr>
        <p:grpSpPr>
          <a:xfrm>
            <a:off x="0" y="1434950"/>
            <a:ext cx="2374182" cy="4019007"/>
            <a:chOff x="0" y="1478414"/>
            <a:chExt cx="3561273" cy="6028510"/>
          </a:xfrm>
        </p:grpSpPr>
        <p:sp>
          <p:nvSpPr>
            <p:cNvPr id="15" name="Metin kutusu 14">
              <a:extLst>
                <a:ext uri="{FF2B5EF4-FFF2-40B4-BE49-F238E27FC236}">
                  <a16:creationId xmlns:a16="http://schemas.microsoft.com/office/drawing/2014/main" id="{7FBF7E8B-6917-CEA5-69C1-05B9973C13BF}"/>
                </a:ext>
              </a:extLst>
            </p:cNvPr>
            <p:cNvSpPr txBox="1"/>
            <p:nvPr/>
          </p:nvSpPr>
          <p:spPr>
            <a:xfrm>
              <a:off x="0" y="6506459"/>
              <a:ext cx="3561273" cy="1000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/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Namaza “</a:t>
              </a:r>
              <a:r>
                <a:rPr lang="tr-TR" sz="1867" dirty="0" err="1">
                  <a:solidFill>
                    <a:prstClr val="black"/>
                  </a:solidFill>
                  <a:latin typeface="Calibri"/>
                </a:rPr>
                <a:t>Allahüekber</a:t>
              </a:r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”</a:t>
              </a:r>
            </a:p>
            <a:p>
              <a:pPr algn="ctr" defTabSz="609630"/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diyerek başlamak</a:t>
              </a:r>
            </a:p>
          </p:txBody>
        </p:sp>
        <p:sp>
          <p:nvSpPr>
            <p:cNvPr id="16" name="Dikdörtgen: Köşeleri Yuvarlatılmış 15">
              <a:extLst>
                <a:ext uri="{FF2B5EF4-FFF2-40B4-BE49-F238E27FC236}">
                  <a16:creationId xmlns:a16="http://schemas.microsoft.com/office/drawing/2014/main" id="{C5D76875-7107-4109-4839-3A5FBED514CC}"/>
                </a:ext>
              </a:extLst>
            </p:cNvPr>
            <p:cNvSpPr/>
            <p:nvPr/>
          </p:nvSpPr>
          <p:spPr>
            <a:xfrm>
              <a:off x="533923" y="2069846"/>
              <a:ext cx="2777866" cy="1270466"/>
            </a:xfrm>
            <a:prstGeom prst="roundRect">
              <a:avLst>
                <a:gd name="adj" fmla="val 21084"/>
              </a:avLst>
            </a:prstGeom>
            <a:solidFill>
              <a:srgbClr val="E8F98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609630"/>
              <a:r>
                <a:rPr lang="tr-TR" sz="2133" dirty="0" err="1">
                  <a:solidFill>
                    <a:prstClr val="black"/>
                  </a:solidFill>
                  <a:latin typeface="Calibri"/>
                </a:rPr>
                <a:t>İftitah</a:t>
              </a:r>
              <a:r>
                <a:rPr lang="tr-TR" sz="2133" dirty="0">
                  <a:solidFill>
                    <a:prstClr val="black"/>
                  </a:solidFill>
                  <a:latin typeface="Calibri"/>
                </a:rPr>
                <a:t> Tekbiri</a:t>
              </a:r>
            </a:p>
          </p:txBody>
        </p:sp>
        <p:sp>
          <p:nvSpPr>
            <p:cNvPr id="2" name="Freeform 2"/>
            <p:cNvSpPr/>
            <p:nvPr/>
          </p:nvSpPr>
          <p:spPr>
            <a:xfrm>
              <a:off x="537467" y="2705183"/>
              <a:ext cx="2777866" cy="3642992"/>
            </a:xfrm>
            <a:custGeom>
              <a:avLst/>
              <a:gdLst/>
              <a:ahLst/>
              <a:cxnLst/>
              <a:rect l="l" t="t" r="r" b="b"/>
              <a:pathLst>
                <a:path w="4300243" h="5342964">
                  <a:moveTo>
                    <a:pt x="0" y="0"/>
                  </a:moveTo>
                  <a:lnTo>
                    <a:pt x="4300243" y="0"/>
                  </a:lnTo>
                  <a:lnTo>
                    <a:pt x="4300243" y="5342964"/>
                  </a:lnTo>
                  <a:lnTo>
                    <a:pt x="0" y="5342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3064" t="-7948" r="-110353" b="-221241"/>
              </a:stretch>
            </a:blipFill>
            <a:ln>
              <a:solidFill>
                <a:schemeClr val="tx1"/>
              </a:solidFill>
            </a:ln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2509180-01AE-4D53-07D1-43FA2591FD11}"/>
                </a:ext>
              </a:extLst>
            </p:cNvPr>
            <p:cNvSpPr/>
            <p:nvPr/>
          </p:nvSpPr>
          <p:spPr>
            <a:xfrm>
              <a:off x="172527" y="1478414"/>
              <a:ext cx="609600" cy="655393"/>
            </a:xfrm>
            <a:prstGeom prst="ellipse">
              <a:avLst/>
            </a:prstGeom>
            <a:solidFill>
              <a:srgbClr val="FFE2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2400" b="1" dirty="0">
                  <a:solidFill>
                    <a:prstClr val="black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42" name="Grup 41">
            <a:extLst>
              <a:ext uri="{FF2B5EF4-FFF2-40B4-BE49-F238E27FC236}">
                <a16:creationId xmlns:a16="http://schemas.microsoft.com/office/drawing/2014/main" id="{ABC39832-3C88-2897-C015-F8435CF8B383}"/>
              </a:ext>
            </a:extLst>
          </p:cNvPr>
          <p:cNvGrpSpPr/>
          <p:nvPr/>
        </p:nvGrpSpPr>
        <p:grpSpPr>
          <a:xfrm>
            <a:off x="2260601" y="1434950"/>
            <a:ext cx="1885243" cy="4306330"/>
            <a:chOff x="3390900" y="1478414"/>
            <a:chExt cx="2827865" cy="6459495"/>
          </a:xfrm>
        </p:grpSpPr>
        <p:sp>
          <p:nvSpPr>
            <p:cNvPr id="21" name="Dikdörtgen: Köşeleri Yuvarlatılmış 20">
              <a:extLst>
                <a:ext uri="{FF2B5EF4-FFF2-40B4-BE49-F238E27FC236}">
                  <a16:creationId xmlns:a16="http://schemas.microsoft.com/office/drawing/2014/main" id="{B53EA671-3DF1-A0A4-8984-14BB82959FFE}"/>
                </a:ext>
              </a:extLst>
            </p:cNvPr>
            <p:cNvSpPr/>
            <p:nvPr/>
          </p:nvSpPr>
          <p:spPr>
            <a:xfrm>
              <a:off x="3498973" y="2069846"/>
              <a:ext cx="2597864" cy="1270466"/>
            </a:xfrm>
            <a:prstGeom prst="roundRect">
              <a:avLst>
                <a:gd name="adj" fmla="val 21084"/>
              </a:avLst>
            </a:prstGeom>
            <a:solidFill>
              <a:srgbClr val="E8F98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609630"/>
              <a:r>
                <a:rPr lang="tr-TR" sz="2133" dirty="0">
                  <a:solidFill>
                    <a:prstClr val="black"/>
                  </a:solidFill>
                  <a:latin typeface="Calibri"/>
                </a:rPr>
                <a:t>Kıyam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4014B4-60C1-96F3-1FDA-E6E6E4BD5866}"/>
                </a:ext>
              </a:extLst>
            </p:cNvPr>
            <p:cNvSpPr/>
            <p:nvPr/>
          </p:nvSpPr>
          <p:spPr>
            <a:xfrm>
              <a:off x="3390900" y="1478414"/>
              <a:ext cx="609600" cy="655393"/>
            </a:xfrm>
            <a:prstGeom prst="ellipse">
              <a:avLst/>
            </a:prstGeom>
            <a:solidFill>
              <a:srgbClr val="FFE2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2400" b="1" dirty="0">
                  <a:solidFill>
                    <a:prstClr val="black"/>
                  </a:solidFill>
                  <a:latin typeface="Calibri"/>
                </a:rPr>
                <a:t>2</a:t>
              </a:r>
            </a:p>
          </p:txBody>
        </p:sp>
        <p:sp>
          <p:nvSpPr>
            <p:cNvPr id="3" name="Freeform 3"/>
            <p:cNvSpPr/>
            <p:nvPr/>
          </p:nvSpPr>
          <p:spPr>
            <a:xfrm>
              <a:off x="3446765" y="2705079"/>
              <a:ext cx="2772000" cy="3643200"/>
            </a:xfrm>
            <a:custGeom>
              <a:avLst/>
              <a:gdLst/>
              <a:ahLst/>
              <a:cxnLst/>
              <a:rect l="l" t="t" r="r" b="b"/>
              <a:pathLst>
                <a:path w="4269432" h="5342964">
                  <a:moveTo>
                    <a:pt x="0" y="0"/>
                  </a:moveTo>
                  <a:lnTo>
                    <a:pt x="4269432" y="0"/>
                  </a:lnTo>
                  <a:lnTo>
                    <a:pt x="4269432" y="5342964"/>
                  </a:lnTo>
                  <a:lnTo>
                    <a:pt x="0" y="5342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09210" t="-7079" r="-2416" b="-207836"/>
              </a:stretch>
            </a:blip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Metin kutusu 31">
              <a:extLst>
                <a:ext uri="{FF2B5EF4-FFF2-40B4-BE49-F238E27FC236}">
                  <a16:creationId xmlns:a16="http://schemas.microsoft.com/office/drawing/2014/main" id="{A3D5F6F6-BF6B-94AB-148D-69DAF0FCDBA7}"/>
                </a:ext>
              </a:extLst>
            </p:cNvPr>
            <p:cNvSpPr txBox="1"/>
            <p:nvPr/>
          </p:nvSpPr>
          <p:spPr>
            <a:xfrm>
              <a:off x="3529023" y="6506459"/>
              <a:ext cx="2607483" cy="14314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/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Namazda ayakta</a:t>
              </a:r>
            </a:p>
            <a:p>
              <a:pPr algn="ctr" defTabSz="609630"/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durmak</a:t>
              </a:r>
            </a:p>
          </p:txBody>
        </p:sp>
      </p:grpSp>
      <p:grpSp>
        <p:nvGrpSpPr>
          <p:cNvPr id="43" name="Grup 42">
            <a:extLst>
              <a:ext uri="{FF2B5EF4-FFF2-40B4-BE49-F238E27FC236}">
                <a16:creationId xmlns:a16="http://schemas.microsoft.com/office/drawing/2014/main" id="{8DD9EF59-5149-C5AB-F811-56EBC3B260D5}"/>
              </a:ext>
            </a:extLst>
          </p:cNvPr>
          <p:cNvGrpSpPr/>
          <p:nvPr/>
        </p:nvGrpSpPr>
        <p:grpSpPr>
          <a:xfrm>
            <a:off x="4225697" y="1434950"/>
            <a:ext cx="1901241" cy="3972167"/>
            <a:chOff x="6338545" y="1478414"/>
            <a:chExt cx="2851862" cy="5958251"/>
          </a:xfrm>
        </p:grpSpPr>
        <p:sp>
          <p:nvSpPr>
            <p:cNvPr id="23" name="Dikdörtgen: Köşeleri Yuvarlatılmış 22">
              <a:extLst>
                <a:ext uri="{FF2B5EF4-FFF2-40B4-BE49-F238E27FC236}">
                  <a16:creationId xmlns:a16="http://schemas.microsoft.com/office/drawing/2014/main" id="{8A25DCEA-774E-EB22-1CB5-698C40571847}"/>
                </a:ext>
              </a:extLst>
            </p:cNvPr>
            <p:cNvSpPr/>
            <p:nvPr/>
          </p:nvSpPr>
          <p:spPr>
            <a:xfrm>
              <a:off x="6467633" y="2069846"/>
              <a:ext cx="2597864" cy="1270466"/>
            </a:xfrm>
            <a:prstGeom prst="roundRect">
              <a:avLst>
                <a:gd name="adj" fmla="val 21084"/>
              </a:avLst>
            </a:prstGeom>
            <a:solidFill>
              <a:srgbClr val="E8F98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609630"/>
              <a:r>
                <a:rPr lang="tr-TR" sz="2133" dirty="0">
                  <a:solidFill>
                    <a:prstClr val="black"/>
                  </a:solidFill>
                  <a:latin typeface="Calibri"/>
                </a:rPr>
                <a:t>Kıraat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498719A-0568-5578-B0F0-4B978415BA77}"/>
                </a:ext>
              </a:extLst>
            </p:cNvPr>
            <p:cNvSpPr/>
            <p:nvPr/>
          </p:nvSpPr>
          <p:spPr>
            <a:xfrm>
              <a:off x="6338545" y="1478414"/>
              <a:ext cx="609600" cy="655393"/>
            </a:xfrm>
            <a:prstGeom prst="ellipse">
              <a:avLst/>
            </a:prstGeom>
            <a:solidFill>
              <a:srgbClr val="FFE2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2400" b="1" dirty="0">
                  <a:solidFill>
                    <a:prstClr val="black"/>
                  </a:solidFill>
                  <a:latin typeface="Calibri"/>
                </a:rPr>
                <a:t>3</a:t>
              </a:r>
            </a:p>
          </p:txBody>
        </p:sp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C32303D1-4F7D-1161-6D55-D235D4C63044}"/>
                </a:ext>
              </a:extLst>
            </p:cNvPr>
            <p:cNvSpPr/>
            <p:nvPr/>
          </p:nvSpPr>
          <p:spPr>
            <a:xfrm>
              <a:off x="6418407" y="2626364"/>
              <a:ext cx="2772000" cy="3643200"/>
            </a:xfrm>
            <a:custGeom>
              <a:avLst/>
              <a:gdLst/>
              <a:ahLst/>
              <a:cxnLst/>
              <a:rect l="l" t="t" r="r" b="b"/>
              <a:pathLst>
                <a:path w="4269432" h="5342964">
                  <a:moveTo>
                    <a:pt x="0" y="0"/>
                  </a:moveTo>
                  <a:lnTo>
                    <a:pt x="4269432" y="0"/>
                  </a:lnTo>
                  <a:lnTo>
                    <a:pt x="4269432" y="5342964"/>
                  </a:lnTo>
                  <a:lnTo>
                    <a:pt x="0" y="5342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09210" t="-7079" r="-2416" b="-207836"/>
              </a:stretch>
            </a:blip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Metin kutusu 33">
              <a:extLst>
                <a:ext uri="{FF2B5EF4-FFF2-40B4-BE49-F238E27FC236}">
                  <a16:creationId xmlns:a16="http://schemas.microsoft.com/office/drawing/2014/main" id="{5E37E80C-E442-3CA1-5276-10AEAED93659}"/>
                </a:ext>
              </a:extLst>
            </p:cNvPr>
            <p:cNvSpPr txBox="1"/>
            <p:nvPr/>
          </p:nvSpPr>
          <p:spPr>
            <a:xfrm>
              <a:off x="6435829" y="6436199"/>
              <a:ext cx="2737155" cy="10004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/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Namazda Kur’an</a:t>
              </a:r>
            </a:p>
            <a:p>
              <a:pPr algn="ctr" defTabSz="609630"/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okumak</a:t>
              </a:r>
            </a:p>
          </p:txBody>
        </p:sp>
      </p:grpSp>
      <p:grpSp>
        <p:nvGrpSpPr>
          <p:cNvPr id="44" name="Grup 43">
            <a:extLst>
              <a:ext uri="{FF2B5EF4-FFF2-40B4-BE49-F238E27FC236}">
                <a16:creationId xmlns:a16="http://schemas.microsoft.com/office/drawing/2014/main" id="{B5C7B888-7212-16C2-8AAC-31D49B6806D2}"/>
              </a:ext>
            </a:extLst>
          </p:cNvPr>
          <p:cNvGrpSpPr/>
          <p:nvPr/>
        </p:nvGrpSpPr>
        <p:grpSpPr>
          <a:xfrm>
            <a:off x="6209578" y="1434950"/>
            <a:ext cx="2246807" cy="3937539"/>
            <a:chOff x="9314365" y="1478414"/>
            <a:chExt cx="3370210" cy="5906308"/>
          </a:xfrm>
        </p:grpSpPr>
        <p:sp>
          <p:nvSpPr>
            <p:cNvPr id="25" name="Dikdörtgen: Köşeleri Yuvarlatılmış 24">
              <a:extLst>
                <a:ext uri="{FF2B5EF4-FFF2-40B4-BE49-F238E27FC236}">
                  <a16:creationId xmlns:a16="http://schemas.microsoft.com/office/drawing/2014/main" id="{882C11D4-B5ED-0D55-15A1-57B7905207B3}"/>
                </a:ext>
              </a:extLst>
            </p:cNvPr>
            <p:cNvSpPr/>
            <p:nvPr/>
          </p:nvSpPr>
          <p:spPr>
            <a:xfrm>
              <a:off x="9577410" y="2069846"/>
              <a:ext cx="2597864" cy="1270466"/>
            </a:xfrm>
            <a:prstGeom prst="roundRect">
              <a:avLst>
                <a:gd name="adj" fmla="val 21084"/>
              </a:avLst>
            </a:prstGeom>
            <a:solidFill>
              <a:srgbClr val="E8F98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609630"/>
              <a:r>
                <a:rPr lang="tr-TR" sz="2133" dirty="0">
                  <a:solidFill>
                    <a:prstClr val="black"/>
                  </a:solidFill>
                  <a:latin typeface="Calibri"/>
                </a:rPr>
                <a:t>Rükû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4DA00CD-B038-52F5-CE16-AFEB3ADF2F7B}"/>
                </a:ext>
              </a:extLst>
            </p:cNvPr>
            <p:cNvSpPr/>
            <p:nvPr/>
          </p:nvSpPr>
          <p:spPr>
            <a:xfrm>
              <a:off x="9448322" y="1478414"/>
              <a:ext cx="609600" cy="655393"/>
            </a:xfrm>
            <a:prstGeom prst="ellipse">
              <a:avLst/>
            </a:prstGeom>
            <a:solidFill>
              <a:srgbClr val="FFE2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2400" b="1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  <p:sp>
          <p:nvSpPr>
            <p:cNvPr id="4" name="Freeform 4"/>
            <p:cNvSpPr/>
            <p:nvPr/>
          </p:nvSpPr>
          <p:spPr>
            <a:xfrm>
              <a:off x="9314365" y="2748743"/>
              <a:ext cx="2977836" cy="3555872"/>
            </a:xfrm>
            <a:custGeom>
              <a:avLst/>
              <a:gdLst/>
              <a:ahLst/>
              <a:cxnLst/>
              <a:rect l="l" t="t" r="r" b="b"/>
              <a:pathLst>
                <a:path w="4562160" h="5342964">
                  <a:moveTo>
                    <a:pt x="0" y="0"/>
                  </a:moveTo>
                  <a:lnTo>
                    <a:pt x="4562160" y="0"/>
                  </a:lnTo>
                  <a:lnTo>
                    <a:pt x="4562160" y="5342964"/>
                  </a:lnTo>
                  <a:lnTo>
                    <a:pt x="0" y="5342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214" t="-106833" r="-211382" b="-110657"/>
              </a:stretch>
            </a:blipFill>
          </p:spPr>
          <p:txBody>
            <a:bodyPr/>
            <a:lstStyle/>
            <a:p>
              <a:pPr defTabSz="609630"/>
              <a:endParaRPr lang="tr-TR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Metin kutusu 35">
              <a:extLst>
                <a:ext uri="{FF2B5EF4-FFF2-40B4-BE49-F238E27FC236}">
                  <a16:creationId xmlns:a16="http://schemas.microsoft.com/office/drawing/2014/main" id="{556976AE-A3A6-D4C5-1198-C2DC837FC34D}"/>
                </a:ext>
              </a:extLst>
            </p:cNvPr>
            <p:cNvSpPr txBox="1"/>
            <p:nvPr/>
          </p:nvSpPr>
          <p:spPr>
            <a:xfrm>
              <a:off x="9344928" y="6384257"/>
              <a:ext cx="3339647" cy="1000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/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Elleri dizlere koyarak</a:t>
              </a:r>
            </a:p>
            <a:p>
              <a:pPr algn="ctr" defTabSz="609630"/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eğilmek</a:t>
              </a:r>
            </a:p>
          </p:txBody>
        </p:sp>
      </p:grpSp>
      <p:grpSp>
        <p:nvGrpSpPr>
          <p:cNvPr id="45" name="Grup 44">
            <a:extLst>
              <a:ext uri="{FF2B5EF4-FFF2-40B4-BE49-F238E27FC236}">
                <a16:creationId xmlns:a16="http://schemas.microsoft.com/office/drawing/2014/main" id="{98DC9138-43EE-8796-0DF2-C7B8869B8414}"/>
              </a:ext>
            </a:extLst>
          </p:cNvPr>
          <p:cNvGrpSpPr/>
          <p:nvPr/>
        </p:nvGrpSpPr>
        <p:grpSpPr>
          <a:xfrm>
            <a:off x="8278038" y="1434950"/>
            <a:ext cx="2087690" cy="3937539"/>
            <a:chOff x="12417057" y="1478414"/>
            <a:chExt cx="3131535" cy="5906308"/>
          </a:xfrm>
        </p:grpSpPr>
        <p:sp>
          <p:nvSpPr>
            <p:cNvPr id="27" name="Dikdörtgen: Köşeleri Yuvarlatılmış 26">
              <a:extLst>
                <a:ext uri="{FF2B5EF4-FFF2-40B4-BE49-F238E27FC236}">
                  <a16:creationId xmlns:a16="http://schemas.microsoft.com/office/drawing/2014/main" id="{8C15DFE8-269E-A778-933E-BDB2C07BF0F5}"/>
                </a:ext>
              </a:extLst>
            </p:cNvPr>
            <p:cNvSpPr/>
            <p:nvPr/>
          </p:nvSpPr>
          <p:spPr>
            <a:xfrm>
              <a:off x="12612257" y="2069846"/>
              <a:ext cx="2597864" cy="1270466"/>
            </a:xfrm>
            <a:prstGeom prst="roundRect">
              <a:avLst>
                <a:gd name="adj" fmla="val 21084"/>
              </a:avLst>
            </a:prstGeom>
            <a:solidFill>
              <a:srgbClr val="E8F98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609630"/>
              <a:r>
                <a:rPr lang="tr-TR" sz="2133" dirty="0">
                  <a:solidFill>
                    <a:prstClr val="black"/>
                  </a:solidFill>
                  <a:latin typeface="Calibri"/>
                </a:rPr>
                <a:t>Secde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B9AB9DA-71BA-A43C-F407-975B87D819DA}"/>
                </a:ext>
              </a:extLst>
            </p:cNvPr>
            <p:cNvSpPr/>
            <p:nvPr/>
          </p:nvSpPr>
          <p:spPr>
            <a:xfrm>
              <a:off x="12483169" y="1478414"/>
              <a:ext cx="609600" cy="655393"/>
            </a:xfrm>
            <a:prstGeom prst="ellipse">
              <a:avLst/>
            </a:prstGeom>
            <a:solidFill>
              <a:srgbClr val="FFE2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2400" b="1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  <p:sp>
          <p:nvSpPr>
            <p:cNvPr id="5" name="Freeform 5"/>
            <p:cNvSpPr/>
            <p:nvPr/>
          </p:nvSpPr>
          <p:spPr>
            <a:xfrm>
              <a:off x="12612257" y="2705079"/>
              <a:ext cx="2772000" cy="3643200"/>
            </a:xfrm>
            <a:custGeom>
              <a:avLst/>
              <a:gdLst/>
              <a:ahLst/>
              <a:cxnLst/>
              <a:rect l="l" t="t" r="r" b="b"/>
              <a:pathLst>
                <a:path w="4059808" h="5148821">
                  <a:moveTo>
                    <a:pt x="0" y="0"/>
                  </a:moveTo>
                  <a:lnTo>
                    <a:pt x="4059809" y="0"/>
                  </a:lnTo>
                  <a:lnTo>
                    <a:pt x="4059809" y="5148821"/>
                  </a:lnTo>
                  <a:lnTo>
                    <a:pt x="0" y="5148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6729" t="-100687" r="-103508" b="-108672"/>
              </a:stretch>
            </a:blip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Metin kutusu 37">
              <a:extLst>
                <a:ext uri="{FF2B5EF4-FFF2-40B4-BE49-F238E27FC236}">
                  <a16:creationId xmlns:a16="http://schemas.microsoft.com/office/drawing/2014/main" id="{5A8BA6CF-FC3D-F8E7-ABBD-91DEB06D4CA9}"/>
                </a:ext>
              </a:extLst>
            </p:cNvPr>
            <p:cNvSpPr txBox="1"/>
            <p:nvPr/>
          </p:nvSpPr>
          <p:spPr>
            <a:xfrm>
              <a:off x="12417057" y="6384257"/>
              <a:ext cx="3131535" cy="1000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/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Namazda yere</a:t>
              </a:r>
            </a:p>
            <a:p>
              <a:pPr algn="ctr" defTabSz="609630"/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koyarak kapanmak</a:t>
              </a:r>
            </a:p>
          </p:txBody>
        </p:sp>
      </p:grpSp>
      <p:grpSp>
        <p:nvGrpSpPr>
          <p:cNvPr id="46" name="Grup 45">
            <a:extLst>
              <a:ext uri="{FF2B5EF4-FFF2-40B4-BE49-F238E27FC236}">
                <a16:creationId xmlns:a16="http://schemas.microsoft.com/office/drawing/2014/main" id="{4F814E6E-A63F-55D4-10DF-1FE89D75AC05}"/>
              </a:ext>
            </a:extLst>
          </p:cNvPr>
          <p:cNvGrpSpPr/>
          <p:nvPr/>
        </p:nvGrpSpPr>
        <p:grpSpPr>
          <a:xfrm>
            <a:off x="10206603" y="1434950"/>
            <a:ext cx="1983035" cy="4785859"/>
            <a:chOff x="15309904" y="1478414"/>
            <a:chExt cx="2974552" cy="7178789"/>
          </a:xfrm>
        </p:grpSpPr>
        <p:sp>
          <p:nvSpPr>
            <p:cNvPr id="29" name="Dikdörtgen: Köşeleri Yuvarlatılmış 28">
              <a:extLst>
                <a:ext uri="{FF2B5EF4-FFF2-40B4-BE49-F238E27FC236}">
                  <a16:creationId xmlns:a16="http://schemas.microsoft.com/office/drawing/2014/main" id="{B4D74D2D-6548-9F21-6F84-2ED41F6735DF}"/>
                </a:ext>
              </a:extLst>
            </p:cNvPr>
            <p:cNvSpPr/>
            <p:nvPr/>
          </p:nvSpPr>
          <p:spPr>
            <a:xfrm>
              <a:off x="15438992" y="2069846"/>
              <a:ext cx="2597864" cy="1270466"/>
            </a:xfrm>
            <a:prstGeom prst="roundRect">
              <a:avLst>
                <a:gd name="adj" fmla="val 21084"/>
              </a:avLst>
            </a:prstGeom>
            <a:solidFill>
              <a:srgbClr val="E8F98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609630"/>
              <a:r>
                <a:rPr lang="tr-TR" sz="2133" dirty="0" err="1">
                  <a:solidFill>
                    <a:prstClr val="black"/>
                  </a:solidFill>
                  <a:latin typeface="Calibri"/>
                </a:rPr>
                <a:t>Ka’de</a:t>
              </a:r>
              <a:r>
                <a:rPr lang="tr-TR" sz="2133" dirty="0">
                  <a:solidFill>
                    <a:prstClr val="black"/>
                  </a:solidFill>
                  <a:latin typeface="Calibri"/>
                </a:rPr>
                <a:t>-i </a:t>
              </a:r>
              <a:r>
                <a:rPr lang="tr-TR" sz="2133" dirty="0" err="1">
                  <a:solidFill>
                    <a:prstClr val="black"/>
                  </a:solidFill>
                  <a:latin typeface="Calibri"/>
                </a:rPr>
                <a:t>ahîre</a:t>
              </a:r>
              <a:endParaRPr lang="tr-TR" sz="213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D1847F0-7E3A-779B-84DD-AB52FE34D15E}"/>
                </a:ext>
              </a:extLst>
            </p:cNvPr>
            <p:cNvSpPr/>
            <p:nvPr/>
          </p:nvSpPr>
          <p:spPr>
            <a:xfrm>
              <a:off x="15309904" y="1478414"/>
              <a:ext cx="609600" cy="655393"/>
            </a:xfrm>
            <a:prstGeom prst="ellipse">
              <a:avLst/>
            </a:prstGeom>
            <a:solidFill>
              <a:srgbClr val="FFE2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tr-TR" sz="2400" b="1" dirty="0">
                  <a:solidFill>
                    <a:prstClr val="black"/>
                  </a:solidFill>
                  <a:latin typeface="Calibri"/>
                </a:rPr>
                <a:t>6</a:t>
              </a:r>
            </a:p>
          </p:txBody>
        </p:sp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F397FE2A-4BC2-0789-2202-05BA08308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6586" t="33368" r="2099" b="35167"/>
            <a:stretch/>
          </p:blipFill>
          <p:spPr>
            <a:xfrm>
              <a:off x="15405522" y="2689573"/>
              <a:ext cx="2597864" cy="3674212"/>
            </a:xfrm>
            <a:prstGeom prst="rect">
              <a:avLst/>
            </a:prstGeom>
          </p:spPr>
        </p:pic>
        <p:sp>
          <p:nvSpPr>
            <p:cNvPr id="40" name="Metin kutusu 39">
              <a:extLst>
                <a:ext uri="{FF2B5EF4-FFF2-40B4-BE49-F238E27FC236}">
                  <a16:creationId xmlns:a16="http://schemas.microsoft.com/office/drawing/2014/main" id="{DB823031-5F0B-ECD7-452D-6FBCB339DED5}"/>
                </a:ext>
              </a:extLst>
            </p:cNvPr>
            <p:cNvSpPr txBox="1"/>
            <p:nvPr/>
          </p:nvSpPr>
          <p:spPr>
            <a:xfrm>
              <a:off x="15491192" y="6363785"/>
              <a:ext cx="2793264" cy="2293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/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Namazın sonunda</a:t>
              </a:r>
            </a:p>
            <a:p>
              <a:pPr algn="ctr" defTabSz="609630"/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Tahiyyat duasını</a:t>
              </a:r>
            </a:p>
            <a:p>
              <a:pPr algn="ctr" defTabSz="609630"/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okuyacak kadar</a:t>
              </a:r>
            </a:p>
            <a:p>
              <a:pPr algn="ctr" defTabSz="609630"/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oturmak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646" y="1672464"/>
            <a:ext cx="6081946" cy="4144136"/>
          </a:xfrm>
          <a:custGeom>
            <a:avLst/>
            <a:gdLst/>
            <a:ahLst/>
            <a:cxnLst/>
            <a:rect l="l" t="t" r="r" b="b"/>
            <a:pathLst>
              <a:path w="8387534" h="5269606">
                <a:moveTo>
                  <a:pt x="0" y="0"/>
                </a:moveTo>
                <a:lnTo>
                  <a:pt x="8387533" y="0"/>
                </a:lnTo>
                <a:lnTo>
                  <a:pt x="8387533" y="5269606"/>
                </a:lnTo>
                <a:lnTo>
                  <a:pt x="0" y="52696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308" r="-18954"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210800" y="1020185"/>
            <a:ext cx="1750345" cy="1850015"/>
          </a:xfrm>
          <a:custGeom>
            <a:avLst/>
            <a:gdLst/>
            <a:ahLst/>
            <a:cxnLst/>
            <a:rect l="l" t="t" r="r" b="b"/>
            <a:pathLst>
              <a:path w="3273217" h="3657226">
                <a:moveTo>
                  <a:pt x="0" y="0"/>
                </a:moveTo>
                <a:lnTo>
                  <a:pt x="3273217" y="0"/>
                </a:lnTo>
                <a:lnTo>
                  <a:pt x="3273217" y="3657226"/>
                </a:lnTo>
                <a:lnTo>
                  <a:pt x="0" y="36572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17228D8B-E247-4C17-5EF3-9B4FFE870496}"/>
              </a:ext>
            </a:extLst>
          </p:cNvPr>
          <p:cNvGrpSpPr/>
          <p:nvPr/>
        </p:nvGrpSpPr>
        <p:grpSpPr>
          <a:xfrm>
            <a:off x="6350001" y="2870200"/>
            <a:ext cx="5420927" cy="2148393"/>
            <a:chOff x="9117232" y="3628695"/>
            <a:chExt cx="8131391" cy="3222589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4B8634FA-3AB8-80B9-22FE-0E416577FF80}"/>
                </a:ext>
              </a:extLst>
            </p:cNvPr>
            <p:cNvSpPr/>
            <p:nvPr/>
          </p:nvSpPr>
          <p:spPr>
            <a:xfrm>
              <a:off x="9117232" y="3628695"/>
              <a:ext cx="8131391" cy="3222589"/>
            </a:xfrm>
            <a:custGeom>
              <a:avLst/>
              <a:gdLst/>
              <a:ahLst/>
              <a:cxnLst/>
              <a:rect l="l" t="t" r="r" b="b"/>
              <a:pathLst>
                <a:path w="2543763" h="2575070">
                  <a:moveTo>
                    <a:pt x="0" y="0"/>
                  </a:moveTo>
                  <a:lnTo>
                    <a:pt x="2543763" y="0"/>
                  </a:lnTo>
                  <a:lnTo>
                    <a:pt x="2543763" y="2575070"/>
                  </a:lnTo>
                  <a:lnTo>
                    <a:pt x="0" y="2575070"/>
                  </a:lnTo>
                  <a:close/>
                </a:path>
              </a:pathLst>
            </a:custGeom>
            <a:solidFill>
              <a:srgbClr val="F9F6E4"/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id="{C8288FF7-68A2-44C9-4447-74126BA2A0A5}"/>
                </a:ext>
              </a:extLst>
            </p:cNvPr>
            <p:cNvGrpSpPr/>
            <p:nvPr/>
          </p:nvGrpSpPr>
          <p:grpSpPr>
            <a:xfrm>
              <a:off x="9525001" y="3950896"/>
              <a:ext cx="7440831" cy="2385209"/>
              <a:chOff x="0" y="0"/>
              <a:chExt cx="407822" cy="257367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F0E4DC56-CEAB-A9C1-0E13-2E14C8AF7A6B}"/>
                  </a:ext>
                </a:extLst>
              </p:cNvPr>
              <p:cNvSpPr/>
              <p:nvPr/>
            </p:nvSpPr>
            <p:spPr>
              <a:xfrm>
                <a:off x="0" y="0"/>
                <a:ext cx="407822" cy="257367"/>
              </a:xfrm>
              <a:custGeom>
                <a:avLst/>
                <a:gdLst/>
                <a:ahLst/>
                <a:cxnLst/>
                <a:rect l="l" t="t" r="r" b="b"/>
                <a:pathLst>
                  <a:path w="417642" h="257367">
                    <a:moveTo>
                      <a:pt x="0" y="0"/>
                    </a:moveTo>
                    <a:lnTo>
                      <a:pt x="417642" y="0"/>
                    </a:lnTo>
                    <a:lnTo>
                      <a:pt x="417642" y="257367"/>
                    </a:lnTo>
                    <a:lnTo>
                      <a:pt x="0" y="257367"/>
                    </a:lnTo>
                    <a:close/>
                  </a:path>
                </a:pathLst>
              </a:custGeom>
              <a:solidFill>
                <a:srgbClr val="F9D9C0"/>
              </a:solidFill>
            </p:spPr>
            <p:txBody>
              <a:bodyPr/>
              <a:lstStyle/>
              <a:p>
                <a:pPr defTabSz="609630"/>
                <a:endParaRPr lang="tr-TR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F08F32A1-2744-335B-0193-E7A57EF4B42D}"/>
                  </a:ext>
                </a:extLst>
              </p:cNvPr>
              <p:cNvSpPr txBox="1"/>
              <p:nvPr/>
            </p:nvSpPr>
            <p:spPr>
              <a:xfrm>
                <a:off x="23591" y="33337"/>
                <a:ext cx="371701" cy="190692"/>
              </a:xfrm>
              <a:prstGeom prst="rect">
                <a:avLst/>
              </a:prstGeom>
            </p:spPr>
            <p:txBody>
              <a:bodyPr lIns="23734" tIns="23734" rIns="23734" bIns="23734" rtlCol="0" anchor="ctr"/>
              <a:lstStyle/>
              <a:p>
                <a:pPr algn="ctr" defTabSz="609630">
                  <a:lnSpc>
                    <a:spcPts val="4366"/>
                  </a:lnSpc>
                </a:pPr>
                <a:r>
                  <a:rPr lang="tr-TR" sz="2933" spc="48" dirty="0">
                    <a:solidFill>
                      <a:srgbClr val="C00000"/>
                    </a:solidFill>
                    <a:latin typeface="Calibri"/>
                    <a:ea typeface="Migra Extra-Light"/>
                    <a:cs typeface="Migra Extra-Light"/>
                    <a:sym typeface="Migra Extra-Light"/>
                  </a:rPr>
                  <a:t>Namaz </a:t>
                </a:r>
                <a:r>
                  <a:rPr lang="tr-TR" sz="2933" spc="48" dirty="0">
                    <a:solidFill>
                      <a:prstClr val="black"/>
                    </a:solidFill>
                    <a:latin typeface="Calibri"/>
                    <a:ea typeface="Migra Extra-Light"/>
                    <a:cs typeface="Migra Extra-Light"/>
                    <a:sym typeface="Migra Extra-Light"/>
                  </a:rPr>
                  <a:t>ibadeti hakkında neler biliyorsunuz?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46F2F-FB92-B595-DD42-CD4FC08D6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3734C1E0-9431-9906-FA3E-5452CEDF9769}"/>
              </a:ext>
            </a:extLst>
          </p:cNvPr>
          <p:cNvSpPr/>
          <p:nvPr/>
        </p:nvSpPr>
        <p:spPr>
          <a:xfrm>
            <a:off x="-254000" y="460534"/>
            <a:ext cx="5029200" cy="641958"/>
          </a:xfrm>
          <a:prstGeom prst="roundRect">
            <a:avLst/>
          </a:prstGeom>
          <a:solidFill>
            <a:srgbClr val="EAF2F4"/>
          </a:solidFill>
          <a:ln>
            <a:noFill/>
          </a:ln>
          <a:effectLst>
            <a:outerShdw blurRad="50800" dist="76200" dir="564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tr-TR" sz="2667" b="1" dirty="0">
                <a:solidFill>
                  <a:srgbClr val="000000"/>
                </a:solidFill>
                <a:latin typeface="TRT Light" pitchFamily="2" charset="0"/>
              </a:rPr>
              <a:t>Namazın Kılınış Şartları</a:t>
            </a:r>
            <a:endParaRPr lang="tr-TR" sz="2667" b="1" dirty="0">
              <a:solidFill>
                <a:prstClr val="white"/>
              </a:solidFill>
              <a:latin typeface="TRT Light" pitchFamily="2" charset="0"/>
            </a:endParaRPr>
          </a:p>
        </p:txBody>
      </p:sp>
      <p:grpSp>
        <p:nvGrpSpPr>
          <p:cNvPr id="31" name="Grup 30">
            <a:extLst>
              <a:ext uri="{FF2B5EF4-FFF2-40B4-BE49-F238E27FC236}">
                <a16:creationId xmlns:a16="http://schemas.microsoft.com/office/drawing/2014/main" id="{D3728FE5-3B07-A942-A3E4-2CC281BFDC93}"/>
              </a:ext>
            </a:extLst>
          </p:cNvPr>
          <p:cNvGrpSpPr/>
          <p:nvPr/>
        </p:nvGrpSpPr>
        <p:grpSpPr>
          <a:xfrm>
            <a:off x="0" y="1434950"/>
            <a:ext cx="2374182" cy="4019007"/>
            <a:chOff x="0" y="2152424"/>
            <a:chExt cx="3561273" cy="6028510"/>
          </a:xfrm>
        </p:grpSpPr>
        <p:sp>
          <p:nvSpPr>
            <p:cNvPr id="15" name="Metin kutusu 14">
              <a:extLst>
                <a:ext uri="{FF2B5EF4-FFF2-40B4-BE49-F238E27FC236}">
                  <a16:creationId xmlns:a16="http://schemas.microsoft.com/office/drawing/2014/main" id="{9E467C44-DD8E-C662-94D8-934550B45CED}"/>
                </a:ext>
              </a:extLst>
            </p:cNvPr>
            <p:cNvSpPr txBox="1"/>
            <p:nvPr/>
          </p:nvSpPr>
          <p:spPr>
            <a:xfrm>
              <a:off x="0" y="7180469"/>
              <a:ext cx="3561273" cy="1000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Namaza “</a:t>
              </a:r>
              <a:r>
                <a:rPr lang="tr-TR" sz="1867" dirty="0" err="1">
                  <a:solidFill>
                    <a:prstClr val="black"/>
                  </a:solidFill>
                  <a:latin typeface="Calibri"/>
                </a:rPr>
                <a:t>Allahüekber</a:t>
              </a:r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”</a:t>
              </a:r>
            </a:p>
            <a:p>
              <a:pPr algn="ctr" defTabSz="609630">
                <a:defRPr/>
              </a:pPr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diyerek başlamak</a:t>
              </a:r>
            </a:p>
          </p:txBody>
        </p:sp>
        <p:sp>
          <p:nvSpPr>
            <p:cNvPr id="16" name="Dikdörtgen: Köşeleri Yuvarlatılmış 15">
              <a:extLst>
                <a:ext uri="{FF2B5EF4-FFF2-40B4-BE49-F238E27FC236}">
                  <a16:creationId xmlns:a16="http://schemas.microsoft.com/office/drawing/2014/main" id="{4DCBCCD2-3200-DFEE-08A7-F756A5AFE42F}"/>
                </a:ext>
              </a:extLst>
            </p:cNvPr>
            <p:cNvSpPr/>
            <p:nvPr/>
          </p:nvSpPr>
          <p:spPr>
            <a:xfrm>
              <a:off x="533923" y="2743856"/>
              <a:ext cx="2777866" cy="1270466"/>
            </a:xfrm>
            <a:prstGeom prst="roundRect">
              <a:avLst>
                <a:gd name="adj" fmla="val 21084"/>
              </a:avLst>
            </a:prstGeom>
            <a:solidFill>
              <a:srgbClr val="E8F98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609630">
                <a:defRPr/>
              </a:pPr>
              <a:r>
                <a:rPr lang="tr-TR" sz="2133" dirty="0" err="1">
                  <a:solidFill>
                    <a:prstClr val="black"/>
                  </a:solidFill>
                  <a:latin typeface="Calibri"/>
                </a:rPr>
                <a:t>İftitah</a:t>
              </a:r>
              <a:r>
                <a:rPr lang="tr-TR" sz="2133" dirty="0">
                  <a:solidFill>
                    <a:prstClr val="black"/>
                  </a:solidFill>
                  <a:latin typeface="Calibri"/>
                </a:rPr>
                <a:t> Tekbiri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603CEA3-5AC4-53DE-B282-DBFBF5E24840}"/>
                </a:ext>
              </a:extLst>
            </p:cNvPr>
            <p:cNvSpPr/>
            <p:nvPr/>
          </p:nvSpPr>
          <p:spPr>
            <a:xfrm>
              <a:off x="172527" y="2152424"/>
              <a:ext cx="609600" cy="655393"/>
            </a:xfrm>
            <a:prstGeom prst="ellipse">
              <a:avLst/>
            </a:prstGeom>
            <a:solidFill>
              <a:srgbClr val="FFE2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tr-TR" sz="2400" b="1" dirty="0">
                  <a:solidFill>
                    <a:prstClr val="black"/>
                  </a:solidFill>
                  <a:latin typeface="Calibri"/>
                </a:rPr>
                <a:t>1</a:t>
              </a:r>
            </a:p>
          </p:txBody>
        </p:sp>
        <p:pic>
          <p:nvPicPr>
            <p:cNvPr id="8" name="Resim 7">
              <a:extLst>
                <a:ext uri="{FF2B5EF4-FFF2-40B4-BE49-F238E27FC236}">
                  <a16:creationId xmlns:a16="http://schemas.microsoft.com/office/drawing/2014/main" id="{7D67A946-95A4-C0B4-A223-AF417C836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3741" t="2120" r="32368" b="65846"/>
            <a:stretch/>
          </p:blipFill>
          <p:spPr>
            <a:xfrm>
              <a:off x="568983" y="3580310"/>
              <a:ext cx="2705149" cy="3392114"/>
            </a:xfrm>
            <a:prstGeom prst="rect">
              <a:avLst/>
            </a:prstGeom>
          </p:spPr>
        </p:pic>
      </p:grpSp>
      <p:grpSp>
        <p:nvGrpSpPr>
          <p:cNvPr id="33" name="Grup 32">
            <a:extLst>
              <a:ext uri="{FF2B5EF4-FFF2-40B4-BE49-F238E27FC236}">
                <a16:creationId xmlns:a16="http://schemas.microsoft.com/office/drawing/2014/main" id="{B403DCF3-E9F7-9457-B760-30684E961AC5}"/>
              </a:ext>
            </a:extLst>
          </p:cNvPr>
          <p:cNvGrpSpPr/>
          <p:nvPr/>
        </p:nvGrpSpPr>
        <p:grpSpPr>
          <a:xfrm>
            <a:off x="2260600" y="1434950"/>
            <a:ext cx="1849462" cy="4306330"/>
            <a:chOff x="3390900" y="2152424"/>
            <a:chExt cx="2774193" cy="6459495"/>
          </a:xfrm>
        </p:grpSpPr>
        <p:sp>
          <p:nvSpPr>
            <p:cNvPr id="21" name="Dikdörtgen: Köşeleri Yuvarlatılmış 20">
              <a:extLst>
                <a:ext uri="{FF2B5EF4-FFF2-40B4-BE49-F238E27FC236}">
                  <a16:creationId xmlns:a16="http://schemas.microsoft.com/office/drawing/2014/main" id="{B7DF188B-51E3-7EC3-A0E9-8CFCCE776588}"/>
                </a:ext>
              </a:extLst>
            </p:cNvPr>
            <p:cNvSpPr/>
            <p:nvPr/>
          </p:nvSpPr>
          <p:spPr>
            <a:xfrm>
              <a:off x="3498973" y="2743856"/>
              <a:ext cx="2597864" cy="1270466"/>
            </a:xfrm>
            <a:prstGeom prst="roundRect">
              <a:avLst>
                <a:gd name="adj" fmla="val 21084"/>
              </a:avLst>
            </a:prstGeom>
            <a:solidFill>
              <a:srgbClr val="E8F98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609630">
                <a:defRPr/>
              </a:pPr>
              <a:r>
                <a:rPr lang="tr-TR" sz="2133" dirty="0">
                  <a:solidFill>
                    <a:prstClr val="black"/>
                  </a:solidFill>
                  <a:latin typeface="Calibri"/>
                </a:rPr>
                <a:t>Kıyam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754B02A-0CAE-8602-FA7C-6C4721EA058E}"/>
                </a:ext>
              </a:extLst>
            </p:cNvPr>
            <p:cNvSpPr/>
            <p:nvPr/>
          </p:nvSpPr>
          <p:spPr>
            <a:xfrm>
              <a:off x="3390900" y="2152424"/>
              <a:ext cx="609600" cy="655393"/>
            </a:xfrm>
            <a:prstGeom prst="ellipse">
              <a:avLst/>
            </a:prstGeom>
            <a:solidFill>
              <a:srgbClr val="FFE2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tr-TR" sz="2400" b="1" dirty="0">
                  <a:solidFill>
                    <a:prstClr val="black"/>
                  </a:solidFill>
                  <a:latin typeface="Calibri"/>
                </a:rPr>
                <a:t>2</a:t>
              </a:r>
            </a:p>
          </p:txBody>
        </p:sp>
        <p:sp>
          <p:nvSpPr>
            <p:cNvPr id="32" name="Metin kutusu 31">
              <a:extLst>
                <a:ext uri="{FF2B5EF4-FFF2-40B4-BE49-F238E27FC236}">
                  <a16:creationId xmlns:a16="http://schemas.microsoft.com/office/drawing/2014/main" id="{16349633-D864-7130-A7DF-D7B0D19332C8}"/>
                </a:ext>
              </a:extLst>
            </p:cNvPr>
            <p:cNvSpPr txBox="1"/>
            <p:nvPr/>
          </p:nvSpPr>
          <p:spPr>
            <a:xfrm>
              <a:off x="3529023" y="7180469"/>
              <a:ext cx="2607483" cy="14314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Namazda ayakta</a:t>
              </a:r>
            </a:p>
            <a:p>
              <a:pPr algn="ctr" defTabSz="609630">
                <a:defRPr/>
              </a:pPr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durmak</a:t>
              </a:r>
            </a:p>
          </p:txBody>
        </p:sp>
        <p:pic>
          <p:nvPicPr>
            <p:cNvPr id="9" name="Resim 8">
              <a:extLst>
                <a:ext uri="{FF2B5EF4-FFF2-40B4-BE49-F238E27FC236}">
                  <a16:creationId xmlns:a16="http://schemas.microsoft.com/office/drawing/2014/main" id="{B0F24369-0868-6862-76F2-E5F9FF6B8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6475" t="2154" r="1247" b="66976"/>
            <a:stretch/>
          </p:blipFill>
          <p:spPr>
            <a:xfrm>
              <a:off x="3624212" y="3580309"/>
              <a:ext cx="2540881" cy="3392114"/>
            </a:xfrm>
            <a:prstGeom prst="rect">
              <a:avLst/>
            </a:prstGeom>
          </p:spPr>
        </p:pic>
      </p:grpSp>
      <p:grpSp>
        <p:nvGrpSpPr>
          <p:cNvPr id="35" name="Grup 34">
            <a:extLst>
              <a:ext uri="{FF2B5EF4-FFF2-40B4-BE49-F238E27FC236}">
                <a16:creationId xmlns:a16="http://schemas.microsoft.com/office/drawing/2014/main" id="{6159DFF6-30BC-93F0-9F7B-1216EDB85E53}"/>
              </a:ext>
            </a:extLst>
          </p:cNvPr>
          <p:cNvGrpSpPr/>
          <p:nvPr/>
        </p:nvGrpSpPr>
        <p:grpSpPr>
          <a:xfrm>
            <a:off x="4225697" y="1434950"/>
            <a:ext cx="1889626" cy="3972167"/>
            <a:chOff x="6338545" y="2152424"/>
            <a:chExt cx="2834439" cy="5958251"/>
          </a:xfrm>
        </p:grpSpPr>
        <p:sp>
          <p:nvSpPr>
            <p:cNvPr id="23" name="Dikdörtgen: Köşeleri Yuvarlatılmış 22">
              <a:extLst>
                <a:ext uri="{FF2B5EF4-FFF2-40B4-BE49-F238E27FC236}">
                  <a16:creationId xmlns:a16="http://schemas.microsoft.com/office/drawing/2014/main" id="{9AADAE1F-AF63-18FA-C4C9-FD058F27A62A}"/>
                </a:ext>
              </a:extLst>
            </p:cNvPr>
            <p:cNvSpPr/>
            <p:nvPr/>
          </p:nvSpPr>
          <p:spPr>
            <a:xfrm>
              <a:off x="6467633" y="2743856"/>
              <a:ext cx="2597864" cy="1270466"/>
            </a:xfrm>
            <a:prstGeom prst="roundRect">
              <a:avLst>
                <a:gd name="adj" fmla="val 21084"/>
              </a:avLst>
            </a:prstGeom>
            <a:solidFill>
              <a:srgbClr val="E8F98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609630">
                <a:defRPr/>
              </a:pPr>
              <a:r>
                <a:rPr lang="tr-TR" sz="2133" dirty="0">
                  <a:solidFill>
                    <a:prstClr val="black"/>
                  </a:solidFill>
                  <a:latin typeface="Calibri"/>
                </a:rPr>
                <a:t>Kıraat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0A3817-124C-6B59-C2C1-34BE84CB8CE3}"/>
                </a:ext>
              </a:extLst>
            </p:cNvPr>
            <p:cNvSpPr/>
            <p:nvPr/>
          </p:nvSpPr>
          <p:spPr>
            <a:xfrm>
              <a:off x="6338545" y="2152424"/>
              <a:ext cx="609600" cy="655393"/>
            </a:xfrm>
            <a:prstGeom prst="ellipse">
              <a:avLst/>
            </a:prstGeom>
            <a:solidFill>
              <a:srgbClr val="FFE2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tr-TR" sz="2400" b="1" dirty="0">
                  <a:solidFill>
                    <a:prstClr val="black"/>
                  </a:solidFill>
                  <a:latin typeface="Calibri"/>
                </a:rPr>
                <a:t>3</a:t>
              </a:r>
            </a:p>
          </p:txBody>
        </p:sp>
        <p:sp>
          <p:nvSpPr>
            <p:cNvPr id="34" name="Metin kutusu 33">
              <a:extLst>
                <a:ext uri="{FF2B5EF4-FFF2-40B4-BE49-F238E27FC236}">
                  <a16:creationId xmlns:a16="http://schemas.microsoft.com/office/drawing/2014/main" id="{B4959974-4410-DACF-CFA1-9D885CD732C9}"/>
                </a:ext>
              </a:extLst>
            </p:cNvPr>
            <p:cNvSpPr txBox="1"/>
            <p:nvPr/>
          </p:nvSpPr>
          <p:spPr>
            <a:xfrm>
              <a:off x="6435829" y="7110209"/>
              <a:ext cx="2737155" cy="10004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Namazda Kur’an</a:t>
              </a:r>
            </a:p>
            <a:p>
              <a:pPr algn="ctr" defTabSz="609630">
                <a:defRPr/>
              </a:pPr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okumak</a:t>
              </a:r>
            </a:p>
          </p:txBody>
        </p:sp>
        <p:pic>
          <p:nvPicPr>
            <p:cNvPr id="10" name="Resim 9">
              <a:extLst>
                <a:ext uri="{FF2B5EF4-FFF2-40B4-BE49-F238E27FC236}">
                  <a16:creationId xmlns:a16="http://schemas.microsoft.com/office/drawing/2014/main" id="{51E545C6-3F1D-6656-D951-62F1CF544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6475" t="2154" r="1247" b="66976"/>
            <a:stretch/>
          </p:blipFill>
          <p:spPr>
            <a:xfrm>
              <a:off x="6515173" y="3580309"/>
              <a:ext cx="2540881" cy="3392114"/>
            </a:xfrm>
            <a:prstGeom prst="rect">
              <a:avLst/>
            </a:prstGeom>
          </p:spPr>
        </p:pic>
      </p:grpSp>
      <p:grpSp>
        <p:nvGrpSpPr>
          <p:cNvPr id="37" name="Grup 36">
            <a:extLst>
              <a:ext uri="{FF2B5EF4-FFF2-40B4-BE49-F238E27FC236}">
                <a16:creationId xmlns:a16="http://schemas.microsoft.com/office/drawing/2014/main" id="{19CC213E-DFD4-2093-3FA3-3EA01B8DD5D3}"/>
              </a:ext>
            </a:extLst>
          </p:cNvPr>
          <p:cNvGrpSpPr/>
          <p:nvPr/>
        </p:nvGrpSpPr>
        <p:grpSpPr>
          <a:xfrm>
            <a:off x="6229952" y="1434950"/>
            <a:ext cx="2226431" cy="3937539"/>
            <a:chOff x="9344927" y="2152424"/>
            <a:chExt cx="3339647" cy="5906308"/>
          </a:xfrm>
        </p:grpSpPr>
        <p:sp>
          <p:nvSpPr>
            <p:cNvPr id="25" name="Dikdörtgen: Köşeleri Yuvarlatılmış 24">
              <a:extLst>
                <a:ext uri="{FF2B5EF4-FFF2-40B4-BE49-F238E27FC236}">
                  <a16:creationId xmlns:a16="http://schemas.microsoft.com/office/drawing/2014/main" id="{6E3F10A0-4D01-7DFB-47A2-CAB048E58F8A}"/>
                </a:ext>
              </a:extLst>
            </p:cNvPr>
            <p:cNvSpPr/>
            <p:nvPr/>
          </p:nvSpPr>
          <p:spPr>
            <a:xfrm>
              <a:off x="9648984" y="2743856"/>
              <a:ext cx="2597864" cy="1270466"/>
            </a:xfrm>
            <a:prstGeom prst="roundRect">
              <a:avLst>
                <a:gd name="adj" fmla="val 21084"/>
              </a:avLst>
            </a:prstGeom>
            <a:solidFill>
              <a:srgbClr val="E8F98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609630">
                <a:defRPr/>
              </a:pPr>
              <a:r>
                <a:rPr lang="tr-TR" sz="2133" dirty="0">
                  <a:solidFill>
                    <a:prstClr val="black"/>
                  </a:solidFill>
                  <a:latin typeface="Calibri"/>
                </a:rPr>
                <a:t>Rükû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771E6D9-7129-9E7C-D103-82E026D82A46}"/>
                </a:ext>
              </a:extLst>
            </p:cNvPr>
            <p:cNvSpPr/>
            <p:nvPr/>
          </p:nvSpPr>
          <p:spPr>
            <a:xfrm>
              <a:off x="9519896" y="2152424"/>
              <a:ext cx="609600" cy="655393"/>
            </a:xfrm>
            <a:prstGeom prst="ellipse">
              <a:avLst/>
            </a:prstGeom>
            <a:solidFill>
              <a:srgbClr val="FFE2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tr-TR" sz="2400" b="1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  <p:sp>
          <p:nvSpPr>
            <p:cNvPr id="36" name="Metin kutusu 35">
              <a:extLst>
                <a:ext uri="{FF2B5EF4-FFF2-40B4-BE49-F238E27FC236}">
                  <a16:creationId xmlns:a16="http://schemas.microsoft.com/office/drawing/2014/main" id="{88F31BAF-6B50-00B5-4AE3-F7CFC36F927B}"/>
                </a:ext>
              </a:extLst>
            </p:cNvPr>
            <p:cNvSpPr txBox="1"/>
            <p:nvPr/>
          </p:nvSpPr>
          <p:spPr>
            <a:xfrm>
              <a:off x="9344927" y="7058267"/>
              <a:ext cx="3339647" cy="1000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Elleri dizlere koyarak</a:t>
              </a:r>
            </a:p>
            <a:p>
              <a:pPr algn="ctr" defTabSz="609630">
                <a:defRPr/>
              </a:pPr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eğilmek</a:t>
              </a:r>
            </a:p>
          </p:txBody>
        </p:sp>
        <p:pic>
          <p:nvPicPr>
            <p:cNvPr id="13" name="Resim 12">
              <a:extLst>
                <a:ext uri="{FF2B5EF4-FFF2-40B4-BE49-F238E27FC236}">
                  <a16:creationId xmlns:a16="http://schemas.microsoft.com/office/drawing/2014/main" id="{276E1F24-3CFA-FD36-BD0F-72BC81AB5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79" t="33961" r="66592" b="33590"/>
            <a:stretch/>
          </p:blipFill>
          <p:spPr>
            <a:xfrm>
              <a:off x="9680031" y="3580309"/>
              <a:ext cx="2669438" cy="3429972"/>
            </a:xfrm>
            <a:prstGeom prst="rect">
              <a:avLst/>
            </a:prstGeom>
          </p:spPr>
        </p:pic>
      </p:grpSp>
      <p:grpSp>
        <p:nvGrpSpPr>
          <p:cNvPr id="39" name="Grup 38">
            <a:extLst>
              <a:ext uri="{FF2B5EF4-FFF2-40B4-BE49-F238E27FC236}">
                <a16:creationId xmlns:a16="http://schemas.microsoft.com/office/drawing/2014/main" id="{72993149-48D9-41D8-21EB-3B1AB9A5892C}"/>
              </a:ext>
            </a:extLst>
          </p:cNvPr>
          <p:cNvGrpSpPr/>
          <p:nvPr/>
        </p:nvGrpSpPr>
        <p:grpSpPr>
          <a:xfrm>
            <a:off x="8278038" y="1434950"/>
            <a:ext cx="2087690" cy="3937539"/>
            <a:chOff x="12417057" y="2152424"/>
            <a:chExt cx="3131535" cy="5906308"/>
          </a:xfrm>
        </p:grpSpPr>
        <p:sp>
          <p:nvSpPr>
            <p:cNvPr id="27" name="Dikdörtgen: Köşeleri Yuvarlatılmış 26">
              <a:extLst>
                <a:ext uri="{FF2B5EF4-FFF2-40B4-BE49-F238E27FC236}">
                  <a16:creationId xmlns:a16="http://schemas.microsoft.com/office/drawing/2014/main" id="{FA494AA2-1202-4AA1-7C3D-6AFDA7B529EC}"/>
                </a:ext>
              </a:extLst>
            </p:cNvPr>
            <p:cNvSpPr/>
            <p:nvPr/>
          </p:nvSpPr>
          <p:spPr>
            <a:xfrm>
              <a:off x="12612257" y="2743856"/>
              <a:ext cx="2597864" cy="1270466"/>
            </a:xfrm>
            <a:prstGeom prst="roundRect">
              <a:avLst>
                <a:gd name="adj" fmla="val 21084"/>
              </a:avLst>
            </a:prstGeom>
            <a:solidFill>
              <a:srgbClr val="E8F98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609630">
                <a:defRPr/>
              </a:pPr>
              <a:r>
                <a:rPr lang="tr-TR" sz="2133" dirty="0">
                  <a:solidFill>
                    <a:prstClr val="black"/>
                  </a:solidFill>
                  <a:latin typeface="Calibri"/>
                </a:rPr>
                <a:t>Secde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4FE3ECC-78B1-1451-E8A0-05C6A8D89B68}"/>
                </a:ext>
              </a:extLst>
            </p:cNvPr>
            <p:cNvSpPr/>
            <p:nvPr/>
          </p:nvSpPr>
          <p:spPr>
            <a:xfrm>
              <a:off x="12483169" y="2152424"/>
              <a:ext cx="609600" cy="655393"/>
            </a:xfrm>
            <a:prstGeom prst="ellipse">
              <a:avLst/>
            </a:prstGeom>
            <a:solidFill>
              <a:srgbClr val="FFE2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tr-TR" sz="2400" b="1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  <p:sp>
          <p:nvSpPr>
            <p:cNvPr id="38" name="Metin kutusu 37">
              <a:extLst>
                <a:ext uri="{FF2B5EF4-FFF2-40B4-BE49-F238E27FC236}">
                  <a16:creationId xmlns:a16="http://schemas.microsoft.com/office/drawing/2014/main" id="{09FF2C67-0796-AFC1-D45B-9048C09D8C9A}"/>
                </a:ext>
              </a:extLst>
            </p:cNvPr>
            <p:cNvSpPr txBox="1"/>
            <p:nvPr/>
          </p:nvSpPr>
          <p:spPr>
            <a:xfrm>
              <a:off x="12417057" y="7058267"/>
              <a:ext cx="3131535" cy="1000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Namazda yere</a:t>
              </a:r>
            </a:p>
            <a:p>
              <a:pPr algn="ctr" defTabSz="609630">
                <a:defRPr/>
              </a:pPr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koyarak kapanmak</a:t>
              </a:r>
            </a:p>
          </p:txBody>
        </p:sp>
        <p:pic>
          <p:nvPicPr>
            <p:cNvPr id="14" name="Resim 13">
              <a:extLst>
                <a:ext uri="{FF2B5EF4-FFF2-40B4-BE49-F238E27FC236}">
                  <a16:creationId xmlns:a16="http://schemas.microsoft.com/office/drawing/2014/main" id="{0CE01F61-E557-BC37-4B3C-FA3F7494D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2639" t="33046" r="32971" b="32907"/>
            <a:stretch/>
          </p:blipFill>
          <p:spPr>
            <a:xfrm>
              <a:off x="12597284" y="3628723"/>
              <a:ext cx="2692034" cy="3295285"/>
            </a:xfrm>
            <a:prstGeom prst="rect">
              <a:avLst/>
            </a:prstGeom>
          </p:spPr>
        </p:pic>
      </p:grpSp>
      <p:grpSp>
        <p:nvGrpSpPr>
          <p:cNvPr id="47" name="Grup 46">
            <a:extLst>
              <a:ext uri="{FF2B5EF4-FFF2-40B4-BE49-F238E27FC236}">
                <a16:creationId xmlns:a16="http://schemas.microsoft.com/office/drawing/2014/main" id="{AEF8710A-AB8F-E459-D6DA-8C49ACE907F1}"/>
              </a:ext>
            </a:extLst>
          </p:cNvPr>
          <p:cNvGrpSpPr/>
          <p:nvPr/>
        </p:nvGrpSpPr>
        <p:grpSpPr>
          <a:xfrm>
            <a:off x="10206603" y="1434950"/>
            <a:ext cx="1983035" cy="4785859"/>
            <a:chOff x="15309904" y="2152424"/>
            <a:chExt cx="2974552" cy="7178789"/>
          </a:xfrm>
        </p:grpSpPr>
        <p:sp>
          <p:nvSpPr>
            <p:cNvPr id="29" name="Dikdörtgen: Köşeleri Yuvarlatılmış 28">
              <a:extLst>
                <a:ext uri="{FF2B5EF4-FFF2-40B4-BE49-F238E27FC236}">
                  <a16:creationId xmlns:a16="http://schemas.microsoft.com/office/drawing/2014/main" id="{6563BCEB-B64E-BD8F-E5C7-7CA1E2D62E28}"/>
                </a:ext>
              </a:extLst>
            </p:cNvPr>
            <p:cNvSpPr/>
            <p:nvPr/>
          </p:nvSpPr>
          <p:spPr>
            <a:xfrm>
              <a:off x="15438992" y="2743856"/>
              <a:ext cx="2597864" cy="1270466"/>
            </a:xfrm>
            <a:prstGeom prst="roundRect">
              <a:avLst>
                <a:gd name="adj" fmla="val 21084"/>
              </a:avLst>
            </a:prstGeom>
            <a:solidFill>
              <a:srgbClr val="E8F98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defTabSz="609630">
                <a:defRPr/>
              </a:pPr>
              <a:r>
                <a:rPr lang="tr-TR" sz="2133" dirty="0" err="1">
                  <a:solidFill>
                    <a:prstClr val="black"/>
                  </a:solidFill>
                  <a:latin typeface="Calibri"/>
                </a:rPr>
                <a:t>Ka’de</a:t>
              </a:r>
              <a:r>
                <a:rPr lang="tr-TR" sz="2133" dirty="0">
                  <a:solidFill>
                    <a:prstClr val="black"/>
                  </a:solidFill>
                  <a:latin typeface="Calibri"/>
                </a:rPr>
                <a:t>-i </a:t>
              </a:r>
              <a:r>
                <a:rPr lang="tr-TR" sz="2133" dirty="0" err="1">
                  <a:solidFill>
                    <a:prstClr val="black"/>
                  </a:solidFill>
                  <a:latin typeface="Calibri"/>
                </a:rPr>
                <a:t>ahîre</a:t>
              </a:r>
              <a:endParaRPr lang="tr-TR" sz="213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5CB9A95-1860-BC8A-0A29-C8A0EAAE8FAE}"/>
                </a:ext>
              </a:extLst>
            </p:cNvPr>
            <p:cNvSpPr/>
            <p:nvPr/>
          </p:nvSpPr>
          <p:spPr>
            <a:xfrm>
              <a:off x="15309904" y="2152424"/>
              <a:ext cx="609600" cy="655393"/>
            </a:xfrm>
            <a:prstGeom prst="ellipse">
              <a:avLst/>
            </a:prstGeom>
            <a:solidFill>
              <a:srgbClr val="FFE2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tr-TR" sz="2400" b="1" dirty="0">
                  <a:solidFill>
                    <a:prstClr val="black"/>
                  </a:solidFill>
                  <a:latin typeface="Calibri"/>
                </a:rPr>
                <a:t>6</a:t>
              </a:r>
            </a:p>
          </p:txBody>
        </p:sp>
        <p:sp>
          <p:nvSpPr>
            <p:cNvPr id="40" name="Metin kutusu 39">
              <a:extLst>
                <a:ext uri="{FF2B5EF4-FFF2-40B4-BE49-F238E27FC236}">
                  <a16:creationId xmlns:a16="http://schemas.microsoft.com/office/drawing/2014/main" id="{84FC5C23-A666-87EC-29CF-C33F1BB3BB8A}"/>
                </a:ext>
              </a:extLst>
            </p:cNvPr>
            <p:cNvSpPr txBox="1"/>
            <p:nvPr/>
          </p:nvSpPr>
          <p:spPr>
            <a:xfrm>
              <a:off x="15491192" y="7037795"/>
              <a:ext cx="2793264" cy="2293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Namazın sonunda</a:t>
              </a:r>
            </a:p>
            <a:p>
              <a:pPr algn="ctr" defTabSz="609630">
                <a:defRPr/>
              </a:pPr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Tahiyyat duasını</a:t>
              </a:r>
            </a:p>
            <a:p>
              <a:pPr algn="ctr" defTabSz="609630">
                <a:defRPr/>
              </a:pPr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okuyacak kadar</a:t>
              </a:r>
            </a:p>
            <a:p>
              <a:pPr algn="ctr" defTabSz="609630">
                <a:defRPr/>
              </a:pPr>
              <a:r>
                <a:rPr lang="tr-TR" sz="1867" dirty="0">
                  <a:solidFill>
                    <a:prstClr val="black"/>
                  </a:solidFill>
                  <a:latin typeface="Calibri"/>
                </a:rPr>
                <a:t>oturmak</a:t>
              </a:r>
            </a:p>
          </p:txBody>
        </p:sp>
        <p:pic>
          <p:nvPicPr>
            <p:cNvPr id="18" name="Resim 17">
              <a:extLst>
                <a:ext uri="{FF2B5EF4-FFF2-40B4-BE49-F238E27FC236}">
                  <a16:creationId xmlns:a16="http://schemas.microsoft.com/office/drawing/2014/main" id="{E3A4B677-FCC5-5B63-A9F1-6A5B08427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6565" t="34397" r="1066" b="33297"/>
            <a:stretch/>
          </p:blipFill>
          <p:spPr>
            <a:xfrm>
              <a:off x="15339209" y="3580309"/>
              <a:ext cx="2919377" cy="3602515"/>
            </a:xfrm>
            <a:prstGeom prst="rect">
              <a:avLst/>
            </a:prstGeom>
          </p:spPr>
        </p:pic>
      </p:grpSp>
      <p:grpSp>
        <p:nvGrpSpPr>
          <p:cNvPr id="48" name="video">
            <a:extLst>
              <a:ext uri="{FF2B5EF4-FFF2-40B4-BE49-F238E27FC236}">
                <a16:creationId xmlns:a16="http://schemas.microsoft.com/office/drawing/2014/main" id="{88CC2103-4DF9-DB96-D9DC-1266E8669CF5}"/>
              </a:ext>
            </a:extLst>
          </p:cNvPr>
          <p:cNvGrpSpPr/>
          <p:nvPr/>
        </p:nvGrpSpPr>
        <p:grpSpPr>
          <a:xfrm>
            <a:off x="5062779" y="5765800"/>
            <a:ext cx="1708104" cy="670789"/>
            <a:chOff x="194942" y="6923101"/>
            <a:chExt cx="2562156" cy="1006183"/>
          </a:xfrm>
        </p:grpSpPr>
        <p:sp>
          <p:nvSpPr>
            <p:cNvPr id="49" name="Dikdörtgen 48">
              <a:extLst>
                <a:ext uri="{FF2B5EF4-FFF2-40B4-BE49-F238E27FC236}">
                  <a16:creationId xmlns:a16="http://schemas.microsoft.com/office/drawing/2014/main" id="{CE61D9D3-13F7-F2AC-F023-689AC6A26180}"/>
                </a:ext>
              </a:extLst>
            </p:cNvPr>
            <p:cNvSpPr/>
            <p:nvPr/>
          </p:nvSpPr>
          <p:spPr>
            <a:xfrm>
              <a:off x="643356" y="6923101"/>
              <a:ext cx="2113742" cy="1003646"/>
            </a:xfrm>
            <a:prstGeom prst="rect">
              <a:avLst/>
            </a:prstGeom>
            <a:solidFill>
              <a:srgbClr val="FF5A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09630"/>
              <a:r>
                <a:rPr lang="tr-TR" sz="1867" dirty="0">
                  <a:solidFill>
                    <a:prstClr val="white"/>
                  </a:solidFill>
                  <a:latin typeface="Calibri"/>
                </a:rPr>
                <a:t>Video için tıklayınız.</a:t>
              </a:r>
            </a:p>
          </p:txBody>
        </p:sp>
        <p:pic>
          <p:nvPicPr>
            <p:cNvPr id="50" name="Resim 49" descr="grafik, kırmızı, renklilik, karmin içeren bir resim&#10;&#10;Açıklama otomatik olarak oluşturuldu">
              <a:extLst>
                <a:ext uri="{FF2B5EF4-FFF2-40B4-BE49-F238E27FC236}">
                  <a16:creationId xmlns:a16="http://schemas.microsoft.com/office/drawing/2014/main" id="{F27D559F-A459-D100-9674-17CD972DF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942" y="6925638"/>
              <a:ext cx="1003646" cy="1003646"/>
            </a:xfrm>
            <a:prstGeom prst="rect">
              <a:avLst/>
            </a:prstGeom>
          </p:spPr>
        </p:pic>
      </p:grpSp>
      <p:pic>
        <p:nvPicPr>
          <p:cNvPr id="51" name="Namazın Farzları ">
            <a:hlinkClick r:id="" action="ppaction://media"/>
            <a:extLst>
              <a:ext uri="{FF2B5EF4-FFF2-40B4-BE49-F238E27FC236}">
                <a16:creationId xmlns:a16="http://schemas.microsoft.com/office/drawing/2014/main" id="{BCA3A999-39A1-C2A0-147C-9C89DA6FEA6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Grafik 51" descr="Rozet Çarpı düz dolguyla">
            <a:extLst>
              <a:ext uri="{FF2B5EF4-FFF2-40B4-BE49-F238E27FC236}">
                <a16:creationId xmlns:a16="http://schemas.microsoft.com/office/drawing/2014/main" id="{52A74FB1-9150-0197-6088-91C41C7240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71308" y="-6157"/>
            <a:ext cx="641958" cy="641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216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332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09455" y="1741586"/>
            <a:ext cx="6440384" cy="3156876"/>
            <a:chOff x="0" y="0"/>
            <a:chExt cx="2167467" cy="10591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7467" cy="1059184"/>
            </a:xfrm>
            <a:custGeom>
              <a:avLst/>
              <a:gdLst/>
              <a:ahLst/>
              <a:cxnLst/>
              <a:rect l="l" t="t" r="r" b="b"/>
              <a:pathLst>
                <a:path w="2167467" h="1059184">
                  <a:moveTo>
                    <a:pt x="47978" y="0"/>
                  </a:moveTo>
                  <a:lnTo>
                    <a:pt x="2119489" y="0"/>
                  </a:lnTo>
                  <a:cubicBezTo>
                    <a:pt x="2145986" y="0"/>
                    <a:pt x="2167467" y="21480"/>
                    <a:pt x="2167467" y="47978"/>
                  </a:cubicBezTo>
                  <a:lnTo>
                    <a:pt x="2167467" y="1011206"/>
                  </a:lnTo>
                  <a:cubicBezTo>
                    <a:pt x="2167467" y="1037704"/>
                    <a:pt x="2145986" y="1059184"/>
                    <a:pt x="2119489" y="1059184"/>
                  </a:cubicBezTo>
                  <a:lnTo>
                    <a:pt x="47978" y="1059184"/>
                  </a:lnTo>
                  <a:cubicBezTo>
                    <a:pt x="21480" y="1059184"/>
                    <a:pt x="0" y="1037704"/>
                    <a:pt x="0" y="1011206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EFE8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67467" cy="110680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212624" y="2339755"/>
            <a:ext cx="3766753" cy="555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8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-42" normalizeH="0" baseline="0" noProof="0" dirty="0">
                <a:ln>
                  <a:noFill/>
                </a:ln>
                <a:solidFill>
                  <a:srgbClr val="02051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Etkinlik Zamanı</a:t>
            </a:r>
            <a:endParaRPr kumimoji="0" lang="en-US" sz="4400" b="0" i="0" u="none" strike="noStrike" kern="1200" cap="none" spc="-42" normalizeH="0" baseline="0" noProof="0" dirty="0">
              <a:ln>
                <a:noFill/>
              </a:ln>
              <a:solidFill>
                <a:srgbClr val="020519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Dikdörtgen: Köşeleri Yuvarlatılmış 23">
            <a:hlinkClick r:id="rId4"/>
            <a:extLst>
              <a:ext uri="{FF2B5EF4-FFF2-40B4-BE49-F238E27FC236}">
                <a16:creationId xmlns:a16="http://schemas.microsoft.com/office/drawing/2014/main" id="{2C1E9A5F-C131-C341-79AC-6B4C983D0F5D}"/>
              </a:ext>
            </a:extLst>
          </p:cNvPr>
          <p:cNvSpPr/>
          <p:nvPr/>
        </p:nvSpPr>
        <p:spPr>
          <a:xfrm>
            <a:off x="3621974" y="3643402"/>
            <a:ext cx="5047013" cy="810544"/>
          </a:xfrm>
          <a:prstGeom prst="roundRect">
            <a:avLst>
              <a:gd name="adj" fmla="val 25093"/>
            </a:avLst>
          </a:prstGeom>
          <a:solidFill>
            <a:srgbClr val="F1EF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Etkinlik için tıklayınız.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53551" y="3318909"/>
            <a:ext cx="1562912" cy="390728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DB6B573-7D40-9844-7F65-688E4B34A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209" y="424844"/>
            <a:ext cx="1204764" cy="116673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F42E964-DE86-1962-668A-782419FF48C8}"/>
              </a:ext>
            </a:extLst>
          </p:cNvPr>
          <p:cNvSpPr txBox="1"/>
          <p:nvPr/>
        </p:nvSpPr>
        <p:spPr>
          <a:xfrm>
            <a:off x="6180947" y="659613"/>
            <a:ext cx="608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Not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Etkinlikler online (internet ile ) çalışıyor. Akıllı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  tahtalarda internet yoksa bu etkinlik çalışmaz.</a:t>
            </a: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-25636" y="75827"/>
            <a:ext cx="11894934" cy="686563"/>
          </a:xfr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tr-TR" sz="4000" dirty="0">
                <a:solidFill>
                  <a:schemeClr val="tx1"/>
                </a:solidFill>
              </a:rPr>
              <a:t>Verilen durumlarda namazın hangi şartlar vardır? </a:t>
            </a:r>
            <a:r>
              <a:rPr lang="tr-TR" dirty="0">
                <a:solidFill>
                  <a:schemeClr val="tx1"/>
                </a:solidFill>
              </a:rPr>
              <a:t>Bulalım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957850"/>
            <a:ext cx="5711848" cy="2604037"/>
          </a:xfr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just">
              <a:buNone/>
            </a:pPr>
            <a:r>
              <a:rPr lang="tr-TR" sz="2600" dirty="0"/>
              <a:t>"Ali Bey, misafir olarak gittiği Mehmet Bey’in evinde namaz kılmadan önce, </a:t>
            </a:r>
            <a:r>
              <a:rPr lang="tr-TR" sz="2600" b="1" dirty="0"/>
              <a:t>'Kıble hangi yöndedir?' </a:t>
            </a:r>
            <a:r>
              <a:rPr lang="tr-TR" sz="2600" dirty="0"/>
              <a:t>diye sorar. Bu davranışı, namazın hangi şartına girer?"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02343" y="3865456"/>
            <a:ext cx="2622683" cy="8700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İstikbal-ı Kıble</a:t>
            </a:r>
          </a:p>
        </p:txBody>
      </p:sp>
      <p:sp>
        <p:nvSpPr>
          <p:cNvPr id="6" name="Dikdörtgen 5"/>
          <p:cNvSpPr/>
          <p:nvPr/>
        </p:nvSpPr>
        <p:spPr>
          <a:xfrm>
            <a:off x="302343" y="4992332"/>
            <a:ext cx="2620811" cy="7598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Vakit</a:t>
            </a:r>
          </a:p>
        </p:txBody>
      </p:sp>
      <p:sp>
        <p:nvSpPr>
          <p:cNvPr id="8" name="Dikdörtgen 7"/>
          <p:cNvSpPr/>
          <p:nvPr/>
        </p:nvSpPr>
        <p:spPr>
          <a:xfrm>
            <a:off x="302343" y="6009048"/>
            <a:ext cx="2620811" cy="7354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Niyet</a:t>
            </a:r>
          </a:p>
        </p:txBody>
      </p:sp>
      <p:sp>
        <p:nvSpPr>
          <p:cNvPr id="9" name="Dikdörtgen 8"/>
          <p:cNvSpPr/>
          <p:nvPr/>
        </p:nvSpPr>
        <p:spPr>
          <a:xfrm>
            <a:off x="2964386" y="3789579"/>
            <a:ext cx="794479" cy="8700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✔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2839423" y="4992332"/>
            <a:ext cx="955152" cy="759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2687303" y="5895529"/>
            <a:ext cx="1071562" cy="962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3" name="İçerik Yer Tutucusu 2"/>
          <p:cNvSpPr txBox="1">
            <a:spLocks/>
          </p:cNvSpPr>
          <p:nvPr/>
        </p:nvSpPr>
        <p:spPr>
          <a:xfrm>
            <a:off x="6096000" y="928688"/>
            <a:ext cx="5994399" cy="25862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ct val="100000"/>
              </a:lnSpc>
              <a:buNone/>
              <a:defRPr/>
            </a:pPr>
            <a:r>
              <a:rPr lang="tr-TR" sz="3400" dirty="0">
                <a:solidFill>
                  <a:prstClr val="black"/>
                </a:solidFill>
              </a:rPr>
              <a:t>Namaz kılmak için niyet eden Ömer Furkan, giydiği pantolonun diz kapağının altını örtmediğini fark eder. Namaza başlamadan önce daha uzun bir pantolon giymesi, namazın hangi şartına girer?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6377048" y="3713704"/>
            <a:ext cx="4060549" cy="8019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Hadesten Taharet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6364599" y="4735478"/>
            <a:ext cx="4060548" cy="8649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Necasetten Taharet</a:t>
            </a:r>
          </a:p>
        </p:txBody>
      </p:sp>
      <p:sp>
        <p:nvSpPr>
          <p:cNvPr id="16" name="Dikdörtgen 15"/>
          <p:cNvSpPr/>
          <p:nvPr/>
        </p:nvSpPr>
        <p:spPr>
          <a:xfrm>
            <a:off x="6364599" y="5799227"/>
            <a:ext cx="4044310" cy="7354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Setr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 avret</a:t>
            </a:r>
          </a:p>
        </p:txBody>
      </p:sp>
      <p:sp>
        <p:nvSpPr>
          <p:cNvPr id="17" name="Dikdörtgen 16"/>
          <p:cNvSpPr/>
          <p:nvPr/>
        </p:nvSpPr>
        <p:spPr>
          <a:xfrm>
            <a:off x="10408909" y="5665093"/>
            <a:ext cx="794479" cy="962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✔</a:t>
            </a:r>
          </a:p>
        </p:txBody>
      </p:sp>
      <p:sp>
        <p:nvSpPr>
          <p:cNvPr id="18" name="Dikdörtgen 17"/>
          <p:cNvSpPr/>
          <p:nvPr/>
        </p:nvSpPr>
        <p:spPr>
          <a:xfrm>
            <a:off x="10312686" y="3593249"/>
            <a:ext cx="810716" cy="1021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9" name="Dikdörtgen 18"/>
          <p:cNvSpPr/>
          <p:nvPr/>
        </p:nvSpPr>
        <p:spPr>
          <a:xfrm>
            <a:off x="10312686" y="4714418"/>
            <a:ext cx="812589" cy="8649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14800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9" grpId="0"/>
      <p:bldP spid="11" grpId="0"/>
      <p:bldP spid="12" grpId="0"/>
      <p:bldP spid="13" grpId="0" uiExpand="1" build="p" animBg="1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-296881" y="335312"/>
            <a:ext cx="10367156" cy="759862"/>
          </a:xfrm>
          <a:solidFill>
            <a:srgbClr val="77C2E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r-TR" sz="3600" dirty="0"/>
              <a:t>Resimdeki NAMAZIN KILINIŞ ŞARTINI  işaretleyelim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7539641" y="2439981"/>
            <a:ext cx="3339601" cy="8700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Setr</a:t>
            </a: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 avret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7540832" y="4871891"/>
            <a:ext cx="3338639" cy="7598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Kaide-i Ahire </a:t>
            </a:r>
          </a:p>
        </p:txBody>
      </p:sp>
      <p:sp>
        <p:nvSpPr>
          <p:cNvPr id="16" name="Dikdörtgen 15"/>
          <p:cNvSpPr/>
          <p:nvPr/>
        </p:nvSpPr>
        <p:spPr>
          <a:xfrm>
            <a:off x="7540832" y="3633136"/>
            <a:ext cx="3338640" cy="9624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İftitah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Tekbiri</a:t>
            </a:r>
            <a:endParaRPr kumimoji="0" lang="tr-T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10879471" y="3633135"/>
            <a:ext cx="794479" cy="962473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✔</a:t>
            </a:r>
          </a:p>
        </p:txBody>
      </p:sp>
      <p:sp>
        <p:nvSpPr>
          <p:cNvPr id="18" name="Dikdörtgen 17"/>
          <p:cNvSpPr/>
          <p:nvPr/>
        </p:nvSpPr>
        <p:spPr>
          <a:xfrm>
            <a:off x="10861362" y="2439980"/>
            <a:ext cx="812588" cy="87002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9" name="Dikdörtgen 18"/>
          <p:cNvSpPr/>
          <p:nvPr/>
        </p:nvSpPr>
        <p:spPr>
          <a:xfrm>
            <a:off x="10863233" y="4871890"/>
            <a:ext cx="812588" cy="759863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49" y="1763519"/>
            <a:ext cx="3207321" cy="4866616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982" y="1763519"/>
            <a:ext cx="2997546" cy="487278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279483" y="225150"/>
            <a:ext cx="794479" cy="870024"/>
          </a:xfrm>
          <a:prstGeom prst="ellipse">
            <a:avLst/>
          </a:prstGeom>
          <a:solidFill>
            <a:srgbClr val="66BD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1091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13"/>
          <p:cNvSpPr/>
          <p:nvPr/>
        </p:nvSpPr>
        <p:spPr>
          <a:xfrm>
            <a:off x="7837715" y="3582165"/>
            <a:ext cx="3338640" cy="8700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Setr</a:t>
            </a: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-i avret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7837715" y="4709041"/>
            <a:ext cx="3338639" cy="7598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Kaide-i Ahire </a:t>
            </a:r>
          </a:p>
        </p:txBody>
      </p:sp>
      <p:sp>
        <p:nvSpPr>
          <p:cNvPr id="16" name="Dikdörtgen 15"/>
          <p:cNvSpPr/>
          <p:nvPr/>
        </p:nvSpPr>
        <p:spPr>
          <a:xfrm>
            <a:off x="7837715" y="2230432"/>
            <a:ext cx="3338640" cy="9624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Secde</a:t>
            </a:r>
            <a:endParaRPr kumimoji="0" lang="tr-TR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11176354" y="2230431"/>
            <a:ext cx="794479" cy="962473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✔</a:t>
            </a:r>
          </a:p>
        </p:txBody>
      </p:sp>
      <p:sp>
        <p:nvSpPr>
          <p:cNvPr id="18" name="Dikdörtgen 17"/>
          <p:cNvSpPr/>
          <p:nvPr/>
        </p:nvSpPr>
        <p:spPr>
          <a:xfrm>
            <a:off x="11160116" y="3582164"/>
            <a:ext cx="812588" cy="870024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9" name="Dikdörtgen 18"/>
          <p:cNvSpPr/>
          <p:nvPr/>
        </p:nvSpPr>
        <p:spPr>
          <a:xfrm>
            <a:off x="11160116" y="4709040"/>
            <a:ext cx="812588" cy="759863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73" y="1598644"/>
            <a:ext cx="3533550" cy="4801302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612" y="1598644"/>
            <a:ext cx="3012277" cy="4801302"/>
          </a:xfrm>
          <a:prstGeom prst="rect">
            <a:avLst/>
          </a:prstGeom>
        </p:spPr>
      </p:pic>
      <p:sp>
        <p:nvSpPr>
          <p:cNvPr id="6" name="Başlık 1">
            <a:extLst>
              <a:ext uri="{FF2B5EF4-FFF2-40B4-BE49-F238E27FC236}">
                <a16:creationId xmlns:a16="http://schemas.microsoft.com/office/drawing/2014/main" id="{A7F89008-25C8-1992-618E-96CA1187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6881" y="335312"/>
            <a:ext cx="10367156" cy="759862"/>
          </a:xfrm>
          <a:solidFill>
            <a:srgbClr val="77C2E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r-TR" sz="3600" dirty="0"/>
              <a:t>Resimdeki NAMAZIN KILINIŞ ŞARTINI  işaretleyelim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2BBEE8-532E-2CC8-8A3C-21B27E8C1657}"/>
              </a:ext>
            </a:extLst>
          </p:cNvPr>
          <p:cNvSpPr/>
          <p:nvPr/>
        </p:nvSpPr>
        <p:spPr>
          <a:xfrm>
            <a:off x="10279483" y="225150"/>
            <a:ext cx="794479" cy="870024"/>
          </a:xfrm>
          <a:prstGeom prst="ellipse">
            <a:avLst/>
          </a:prstGeom>
          <a:solidFill>
            <a:srgbClr val="66BD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3681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13"/>
          <p:cNvSpPr/>
          <p:nvPr/>
        </p:nvSpPr>
        <p:spPr>
          <a:xfrm>
            <a:off x="7837715" y="3582165"/>
            <a:ext cx="3322401" cy="8700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Kıyam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7835843" y="2254689"/>
            <a:ext cx="3338640" cy="7598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Kıraat</a:t>
            </a:r>
          </a:p>
        </p:txBody>
      </p:sp>
      <p:sp>
        <p:nvSpPr>
          <p:cNvPr id="16" name="Dikdörtgen 15"/>
          <p:cNvSpPr/>
          <p:nvPr/>
        </p:nvSpPr>
        <p:spPr>
          <a:xfrm>
            <a:off x="7835844" y="4841450"/>
            <a:ext cx="3338639" cy="9624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Kaide-i Ahire </a:t>
            </a:r>
          </a:p>
        </p:txBody>
      </p:sp>
      <p:sp>
        <p:nvSpPr>
          <p:cNvPr id="17" name="Dikdörtgen 16"/>
          <p:cNvSpPr/>
          <p:nvPr/>
        </p:nvSpPr>
        <p:spPr>
          <a:xfrm>
            <a:off x="11174483" y="4841449"/>
            <a:ext cx="794479" cy="962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✔</a:t>
            </a:r>
          </a:p>
        </p:txBody>
      </p:sp>
      <p:sp>
        <p:nvSpPr>
          <p:cNvPr id="18" name="Dikdörtgen 17"/>
          <p:cNvSpPr/>
          <p:nvPr/>
        </p:nvSpPr>
        <p:spPr>
          <a:xfrm>
            <a:off x="11079906" y="3582164"/>
            <a:ext cx="812588" cy="870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9" name="Dikdörtgen 18"/>
          <p:cNvSpPr/>
          <p:nvPr/>
        </p:nvSpPr>
        <p:spPr>
          <a:xfrm>
            <a:off x="11081154" y="2254688"/>
            <a:ext cx="812588" cy="759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29" y="1742975"/>
            <a:ext cx="3244244" cy="4819172"/>
          </a:xfrm>
          <a:prstGeom prst="rect">
            <a:avLst/>
          </a:prstGeom>
        </p:spPr>
      </p:pic>
      <p:pic>
        <p:nvPicPr>
          <p:cNvPr id="21" name="Resim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924" y="1742974"/>
            <a:ext cx="3348162" cy="4831219"/>
          </a:xfrm>
          <a:prstGeom prst="rect">
            <a:avLst/>
          </a:prstGeom>
        </p:spPr>
      </p:pic>
      <p:sp>
        <p:nvSpPr>
          <p:cNvPr id="6" name="Başlık 1">
            <a:extLst>
              <a:ext uri="{FF2B5EF4-FFF2-40B4-BE49-F238E27FC236}">
                <a16:creationId xmlns:a16="http://schemas.microsoft.com/office/drawing/2014/main" id="{64D12F3C-F231-3231-B0E1-08B8208A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6881" y="335312"/>
            <a:ext cx="10367156" cy="759862"/>
          </a:xfrm>
          <a:solidFill>
            <a:srgbClr val="77C2E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r-TR" sz="3600" dirty="0"/>
              <a:t>Resimdeki NAMAZIN KILINIŞ ŞARTINI  işaretleyelim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E64A70-2DC5-9EAD-6675-D62783588CB8}"/>
              </a:ext>
            </a:extLst>
          </p:cNvPr>
          <p:cNvSpPr/>
          <p:nvPr/>
        </p:nvSpPr>
        <p:spPr>
          <a:xfrm>
            <a:off x="10279483" y="225150"/>
            <a:ext cx="794479" cy="870024"/>
          </a:xfrm>
          <a:prstGeom prst="ellipse">
            <a:avLst/>
          </a:prstGeom>
          <a:solidFill>
            <a:srgbClr val="66BD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1077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09455" y="1741586"/>
            <a:ext cx="6440384" cy="3156876"/>
            <a:chOff x="0" y="0"/>
            <a:chExt cx="2167467" cy="10591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7467" cy="1059184"/>
            </a:xfrm>
            <a:custGeom>
              <a:avLst/>
              <a:gdLst/>
              <a:ahLst/>
              <a:cxnLst/>
              <a:rect l="l" t="t" r="r" b="b"/>
              <a:pathLst>
                <a:path w="2167467" h="1059184">
                  <a:moveTo>
                    <a:pt x="47978" y="0"/>
                  </a:moveTo>
                  <a:lnTo>
                    <a:pt x="2119489" y="0"/>
                  </a:lnTo>
                  <a:cubicBezTo>
                    <a:pt x="2145986" y="0"/>
                    <a:pt x="2167467" y="21480"/>
                    <a:pt x="2167467" y="47978"/>
                  </a:cubicBezTo>
                  <a:lnTo>
                    <a:pt x="2167467" y="1011206"/>
                  </a:lnTo>
                  <a:cubicBezTo>
                    <a:pt x="2167467" y="1037704"/>
                    <a:pt x="2145986" y="1059184"/>
                    <a:pt x="2119489" y="1059184"/>
                  </a:cubicBezTo>
                  <a:lnTo>
                    <a:pt x="47978" y="1059184"/>
                  </a:lnTo>
                  <a:cubicBezTo>
                    <a:pt x="21480" y="1059184"/>
                    <a:pt x="0" y="1037704"/>
                    <a:pt x="0" y="1011206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EFE8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67467" cy="110680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212624" y="2339755"/>
            <a:ext cx="3766753" cy="555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8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-42" normalizeH="0" baseline="0" noProof="0" dirty="0">
                <a:ln>
                  <a:noFill/>
                </a:ln>
                <a:solidFill>
                  <a:srgbClr val="02051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Etkinlik Zamanı</a:t>
            </a:r>
            <a:endParaRPr kumimoji="0" lang="en-US" sz="4400" b="0" i="0" u="none" strike="noStrike" kern="1200" cap="none" spc="-42" normalizeH="0" baseline="0" noProof="0" dirty="0">
              <a:ln>
                <a:noFill/>
              </a:ln>
              <a:solidFill>
                <a:srgbClr val="020519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Dikdörtgen: Köşeleri Yuvarlatılmış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1E9A5F-C131-C341-79AC-6B4C983D0F5D}"/>
              </a:ext>
            </a:extLst>
          </p:cNvPr>
          <p:cNvSpPr/>
          <p:nvPr/>
        </p:nvSpPr>
        <p:spPr>
          <a:xfrm>
            <a:off x="3621974" y="3643402"/>
            <a:ext cx="5047013" cy="810544"/>
          </a:xfrm>
          <a:prstGeom prst="roundRect">
            <a:avLst>
              <a:gd name="adj" fmla="val 25093"/>
            </a:avLst>
          </a:prstGeom>
          <a:solidFill>
            <a:srgbClr val="F1EF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Etkinlik için tıklayınız.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53551" y="3318909"/>
            <a:ext cx="1562912" cy="390728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DB6B573-7D40-9844-7F65-688E4B34A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209" y="424844"/>
            <a:ext cx="1204764" cy="116673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F42E964-DE86-1962-668A-782419FF48C8}"/>
              </a:ext>
            </a:extLst>
          </p:cNvPr>
          <p:cNvSpPr txBox="1"/>
          <p:nvPr/>
        </p:nvSpPr>
        <p:spPr>
          <a:xfrm>
            <a:off x="6180947" y="659613"/>
            <a:ext cx="608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Not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Etkinlikler online (internet ile ) çalışıyor. Akıllı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  tahtalarda internet yoksa bu etkinlik çalışmaz.</a:t>
            </a:r>
          </a:p>
        </p:txBody>
      </p: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3">
            <a:extLst>
              <a:ext uri="{FF2B5EF4-FFF2-40B4-BE49-F238E27FC236}">
                <a16:creationId xmlns:a16="http://schemas.microsoft.com/office/drawing/2014/main" id="{C9FA7211-8D7B-4DBF-BB6C-6C63ED9E35E8}"/>
              </a:ext>
            </a:extLst>
          </p:cNvPr>
          <p:cNvSpPr/>
          <p:nvPr/>
        </p:nvSpPr>
        <p:spPr>
          <a:xfrm rot="5400000">
            <a:off x="-1014963" y="1972359"/>
            <a:ext cx="4651513" cy="2257764"/>
          </a:xfrm>
          <a:prstGeom prst="homePlate">
            <a:avLst/>
          </a:prstGeom>
          <a:gradFill flip="none" rotWithShape="1">
            <a:gsLst>
              <a:gs pos="27000">
                <a:sysClr val="window" lastClr="FFFFFF">
                  <a:lumMod val="95000"/>
                </a:sysClr>
              </a:gs>
              <a:gs pos="0">
                <a:sysClr val="window" lastClr="FFFFFF">
                  <a:lumMod val="65000"/>
                </a:sysClr>
              </a:gs>
              <a:gs pos="81000">
                <a:sysClr val="window" lastClr="FFFFFF">
                  <a:lumMod val="95000"/>
                </a:sysClr>
              </a:gs>
              <a:gs pos="90000">
                <a:sysClr val="window" lastClr="FFFFFF">
                  <a:lumMod val="75000"/>
                </a:sysClr>
              </a:gs>
              <a:gs pos="100000">
                <a:sysClr val="window" lastClr="FFFFFF">
                  <a:lumMod val="9500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52400" sx="102000" sy="102000" algn="ctr" rotWithShape="0">
              <a:prstClr val="black">
                <a:alpha val="44000"/>
              </a:prstClr>
            </a:outerShdw>
            <a:reflection blurRad="76200" stA="52000" endA="300" endPos="35000" dir="5400000" sy="-100000" algn="bl" rotWithShape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ight Triangle 4">
            <a:extLst>
              <a:ext uri="{FF2B5EF4-FFF2-40B4-BE49-F238E27FC236}">
                <a16:creationId xmlns:a16="http://schemas.microsoft.com/office/drawing/2014/main" id="{CBE12C74-0640-4A31-8330-2B16F630BECD}"/>
              </a:ext>
            </a:extLst>
          </p:cNvPr>
          <p:cNvSpPr/>
          <p:nvPr/>
        </p:nvSpPr>
        <p:spPr>
          <a:xfrm rot="5400000">
            <a:off x="148811" y="806040"/>
            <a:ext cx="1827385" cy="1761191"/>
          </a:xfrm>
          <a:prstGeom prst="rtTriangle">
            <a:avLst/>
          </a:prstGeom>
          <a:gradFill>
            <a:gsLst>
              <a:gs pos="27000">
                <a:srgbClr val="ED8B6D"/>
              </a:gs>
              <a:gs pos="0">
                <a:srgbClr val="E34C1D"/>
              </a:gs>
              <a:gs pos="81000">
                <a:srgbClr val="ED8B6D"/>
              </a:gs>
              <a:gs pos="90000">
                <a:srgbClr val="E34C1D"/>
              </a:gs>
              <a:gs pos="100000">
                <a:srgbClr val="ED8B6D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46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2823DE44-8FD8-43F9-A1FE-9910B6D00D26}"/>
              </a:ext>
            </a:extLst>
          </p:cNvPr>
          <p:cNvSpPr/>
          <p:nvPr/>
        </p:nvSpPr>
        <p:spPr>
          <a:xfrm>
            <a:off x="489005" y="3604656"/>
            <a:ext cx="1628469" cy="115910"/>
          </a:xfrm>
          <a:prstGeom prst="roundRect">
            <a:avLst>
              <a:gd name="adj" fmla="val 50000"/>
            </a:avLst>
          </a:prstGeom>
          <a:solidFill>
            <a:srgbClr val="E96F49"/>
          </a:solidFill>
          <a:ln w="12700" cap="flat" cmpd="sng" algn="ctr">
            <a:noFill/>
            <a:prstDash val="solid"/>
            <a:miter lim="800000"/>
          </a:ln>
          <a:effectLst>
            <a:innerShdw blurRad="1016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D752044F-2CA4-4EA0-9C82-587262571910}"/>
              </a:ext>
            </a:extLst>
          </p:cNvPr>
          <p:cNvSpPr txBox="1"/>
          <p:nvPr/>
        </p:nvSpPr>
        <p:spPr>
          <a:xfrm>
            <a:off x="181908" y="811303"/>
            <a:ext cx="900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72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</a:t>
            </a:r>
            <a:endParaRPr lang="en-IN" sz="7200" dirty="0">
              <a:solidFill>
                <a:prstClr val="black">
                  <a:lumMod val="75000"/>
                  <a:lumOff val="25000"/>
                </a:prst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BC7EAA4-8725-4783-B657-3F9B5ABADBA3}"/>
              </a:ext>
            </a:extLst>
          </p:cNvPr>
          <p:cNvSpPr txBox="1"/>
          <p:nvPr/>
        </p:nvSpPr>
        <p:spPr>
          <a:xfrm>
            <a:off x="181908" y="2368508"/>
            <a:ext cx="22577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spc="3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Namazın</a:t>
            </a:r>
            <a:r>
              <a:rPr lang="tr-TR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tr-TR" sz="4000" b="1" dirty="0">
                <a:solidFill>
                  <a:prstClr val="black"/>
                </a:solidFill>
                <a:latin typeface="Calibri Light" panose="020F0302020204030204"/>
              </a:rPr>
              <a:t>Vacipleri</a:t>
            </a:r>
            <a:endParaRPr lang="en-IN" sz="4000" b="1" spc="300" dirty="0">
              <a:solidFill>
                <a:prstClr val="black"/>
              </a:solidFill>
              <a:latin typeface="Calibri Light" panose="020F0302020204030204"/>
              <a:cs typeface="Calibri Light" panose="020F0302020204030204" pitchFamily="34" charset="0"/>
            </a:endParaRPr>
          </a:p>
        </p:txBody>
      </p:sp>
      <p:pic>
        <p:nvPicPr>
          <p:cNvPr id="7" name="Picture 4" descr="islamic clipart ile ilgili g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78" y="3253344"/>
            <a:ext cx="1527865" cy="179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3152930" y="1078576"/>
            <a:ext cx="7415136" cy="1305165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800" dirty="0"/>
              <a:t>Namazın farzları dışında yapılması gereken</a:t>
            </a:r>
            <a:r>
              <a:rPr lang="tr-TR" sz="2800" dirty="0">
                <a:solidFill>
                  <a:srgbClr val="FF0000"/>
                </a:solidFill>
              </a:rPr>
              <a:t> vacipleri </a:t>
            </a:r>
            <a:r>
              <a:rPr lang="tr-TR" sz="2800" dirty="0"/>
              <a:t>de vardır.</a:t>
            </a:r>
          </a:p>
        </p:txBody>
      </p:sp>
      <p:sp>
        <p:nvSpPr>
          <p:cNvPr id="9" name="Dikdörtgen 8"/>
          <p:cNvSpPr/>
          <p:nvPr/>
        </p:nvSpPr>
        <p:spPr>
          <a:xfrm>
            <a:off x="3182909" y="3150805"/>
            <a:ext cx="7445115" cy="1951496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2800" dirty="0"/>
              <a:t>Hata ile bir vacibi terk eden veya unutan kimse, namazın sonunda </a:t>
            </a:r>
            <a:r>
              <a:rPr lang="tr-TR" sz="2800" dirty="0">
                <a:solidFill>
                  <a:srgbClr val="FF0000"/>
                </a:solidFill>
              </a:rPr>
              <a:t>sehiv secdesi </a:t>
            </a:r>
            <a:r>
              <a:rPr lang="tr-TR" sz="2800" dirty="0"/>
              <a:t>yapar.</a:t>
            </a:r>
          </a:p>
        </p:txBody>
      </p:sp>
    </p:spTree>
    <p:extLst>
      <p:ext uri="{BB962C8B-B14F-4D97-AF65-F5344CB8AC3E}">
        <p14:creationId xmlns:p14="http://schemas.microsoft.com/office/powerpoint/2010/main" val="172787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Dikdörtgen 55"/>
          <p:cNvSpPr/>
          <p:nvPr/>
        </p:nvSpPr>
        <p:spPr>
          <a:xfrm>
            <a:off x="1131377" y="175669"/>
            <a:ext cx="742863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Namazların her rekâtında Fâtiha suresini okumak. </a:t>
            </a:r>
          </a:p>
        </p:txBody>
      </p:sp>
      <p:sp>
        <p:nvSpPr>
          <p:cNvPr id="57" name="Dikdörtgen 56"/>
          <p:cNvSpPr/>
          <p:nvPr/>
        </p:nvSpPr>
        <p:spPr>
          <a:xfrm>
            <a:off x="1115879" y="788304"/>
            <a:ext cx="8880528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Farz namazların ilk iki rekâtında, diğer namazların her rekâtında Fâtiha suresinden sonra bir sure veya birkaç ayet okumak.</a:t>
            </a:r>
          </a:p>
        </p:txBody>
      </p:sp>
      <p:sp>
        <p:nvSpPr>
          <p:cNvPr id="58" name="Dikdörtgen 57"/>
          <p:cNvSpPr/>
          <p:nvPr/>
        </p:nvSpPr>
        <p:spPr>
          <a:xfrm>
            <a:off x="1146876" y="2064740"/>
            <a:ext cx="633538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Secdede alınla birlikte burnu yere koymak.</a:t>
            </a:r>
          </a:p>
        </p:txBody>
      </p:sp>
      <p:sp>
        <p:nvSpPr>
          <p:cNvPr id="59" name="Dikdörtgen 58"/>
          <p:cNvSpPr/>
          <p:nvPr/>
        </p:nvSpPr>
        <p:spPr>
          <a:xfrm>
            <a:off x="1131377" y="2661876"/>
            <a:ext cx="7095597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İlk ve son oturuşlarda </a:t>
            </a:r>
            <a:r>
              <a:rPr lang="tr-TR" sz="2400" dirty="0" err="1"/>
              <a:t>Tahiyyât</a:t>
            </a:r>
            <a:r>
              <a:rPr lang="tr-TR" sz="2400" dirty="0"/>
              <a:t> duasını okumak. </a:t>
            </a:r>
          </a:p>
        </p:txBody>
      </p:sp>
      <p:sp>
        <p:nvSpPr>
          <p:cNvPr id="60" name="Dikdörtgen 59"/>
          <p:cNvSpPr/>
          <p:nvPr/>
        </p:nvSpPr>
        <p:spPr>
          <a:xfrm>
            <a:off x="1131377" y="3367501"/>
            <a:ext cx="824379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Vitir namazında tekbir almak ve Kunut dualarını okumak.</a:t>
            </a:r>
          </a:p>
        </p:txBody>
      </p:sp>
      <p:sp>
        <p:nvSpPr>
          <p:cNvPr id="61" name="Dikdörtgen 60"/>
          <p:cNvSpPr/>
          <p:nvPr/>
        </p:nvSpPr>
        <p:spPr>
          <a:xfrm>
            <a:off x="1131377" y="4073126"/>
            <a:ext cx="796083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Namaz sonunda önce sağa, sonra sola selam vermek.</a:t>
            </a:r>
          </a:p>
        </p:txBody>
      </p:sp>
      <p:sp>
        <p:nvSpPr>
          <p:cNvPr id="62" name="Dikdörtgen 61"/>
          <p:cNvSpPr/>
          <p:nvPr/>
        </p:nvSpPr>
        <p:spPr>
          <a:xfrm>
            <a:off x="1131377" y="4778751"/>
            <a:ext cx="643637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Namazda yanılınca sehiv secdesi yapmak. </a:t>
            </a:r>
          </a:p>
        </p:txBody>
      </p:sp>
      <p:sp>
        <p:nvSpPr>
          <p:cNvPr id="63" name="Dikdörtgen 62"/>
          <p:cNvSpPr/>
          <p:nvPr/>
        </p:nvSpPr>
        <p:spPr>
          <a:xfrm>
            <a:off x="1131377" y="5484376"/>
            <a:ext cx="10487187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Namazın içindeki farzlarını geciktirmeden ve arka arkaya yerine getirmek</a:t>
            </a:r>
          </a:p>
        </p:txBody>
      </p:sp>
      <p:sp>
        <p:nvSpPr>
          <p:cNvPr id="64" name="Dikdörtgen 63"/>
          <p:cNvSpPr/>
          <p:nvPr/>
        </p:nvSpPr>
        <p:spPr>
          <a:xfrm>
            <a:off x="1131377" y="6189998"/>
            <a:ext cx="1080231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dirty="0"/>
              <a:t>Bayram namazlarında her rekâtta okunan tekbire ek olarak üç tekbir almak.</a:t>
            </a:r>
          </a:p>
        </p:txBody>
      </p:sp>
      <p:sp>
        <p:nvSpPr>
          <p:cNvPr id="100" name="TextBox 7">
            <a:extLst>
              <a:ext uri="{FF2B5EF4-FFF2-40B4-BE49-F238E27FC236}">
                <a16:creationId xmlns:a16="http://schemas.microsoft.com/office/drawing/2014/main" id="{2BC7EAA4-8725-4783-B657-3F9B5ABADBA3}"/>
              </a:ext>
            </a:extLst>
          </p:cNvPr>
          <p:cNvSpPr txBox="1"/>
          <p:nvPr/>
        </p:nvSpPr>
        <p:spPr>
          <a:xfrm rot="16200000">
            <a:off x="-1703228" y="3170467"/>
            <a:ext cx="4450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spc="3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Namazın</a:t>
            </a:r>
            <a:r>
              <a:rPr lang="tr-TR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tr-TR" sz="4000" b="1" dirty="0">
                <a:solidFill>
                  <a:prstClr val="black"/>
                </a:solidFill>
                <a:latin typeface="Calibri Light" panose="020F0302020204030204"/>
              </a:rPr>
              <a:t>Vacipleri</a:t>
            </a:r>
            <a:endParaRPr lang="en-IN" sz="4000" b="1" spc="300" dirty="0">
              <a:solidFill>
                <a:prstClr val="black"/>
              </a:solidFill>
              <a:latin typeface="Calibri Light" panose="020F0302020204030204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29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09455" y="1741586"/>
            <a:ext cx="6440384" cy="3156876"/>
            <a:chOff x="0" y="0"/>
            <a:chExt cx="2167467" cy="10591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7467" cy="1059184"/>
            </a:xfrm>
            <a:custGeom>
              <a:avLst/>
              <a:gdLst/>
              <a:ahLst/>
              <a:cxnLst/>
              <a:rect l="l" t="t" r="r" b="b"/>
              <a:pathLst>
                <a:path w="2167467" h="1059184">
                  <a:moveTo>
                    <a:pt x="47978" y="0"/>
                  </a:moveTo>
                  <a:lnTo>
                    <a:pt x="2119489" y="0"/>
                  </a:lnTo>
                  <a:cubicBezTo>
                    <a:pt x="2145986" y="0"/>
                    <a:pt x="2167467" y="21480"/>
                    <a:pt x="2167467" y="47978"/>
                  </a:cubicBezTo>
                  <a:lnTo>
                    <a:pt x="2167467" y="1011206"/>
                  </a:lnTo>
                  <a:cubicBezTo>
                    <a:pt x="2167467" y="1037704"/>
                    <a:pt x="2145986" y="1059184"/>
                    <a:pt x="2119489" y="1059184"/>
                  </a:cubicBezTo>
                  <a:lnTo>
                    <a:pt x="47978" y="1059184"/>
                  </a:lnTo>
                  <a:cubicBezTo>
                    <a:pt x="21480" y="1059184"/>
                    <a:pt x="0" y="1037704"/>
                    <a:pt x="0" y="1011206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EFE8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67467" cy="110680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212624" y="2339755"/>
            <a:ext cx="3766753" cy="555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8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-42" normalizeH="0" baseline="0" noProof="0" dirty="0">
                <a:ln>
                  <a:noFill/>
                </a:ln>
                <a:solidFill>
                  <a:srgbClr val="02051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Etkinlik Zamanı</a:t>
            </a:r>
            <a:endParaRPr kumimoji="0" lang="en-US" sz="4400" b="0" i="0" u="none" strike="noStrike" kern="1200" cap="none" spc="-42" normalizeH="0" baseline="0" noProof="0" dirty="0">
              <a:ln>
                <a:noFill/>
              </a:ln>
              <a:solidFill>
                <a:srgbClr val="020519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Dikdörtgen: Köşeleri Yuvarlatılmış 23">
            <a:hlinkClick r:id="rId4"/>
            <a:extLst>
              <a:ext uri="{FF2B5EF4-FFF2-40B4-BE49-F238E27FC236}">
                <a16:creationId xmlns:a16="http://schemas.microsoft.com/office/drawing/2014/main" id="{2C1E9A5F-C131-C341-79AC-6B4C983D0F5D}"/>
              </a:ext>
            </a:extLst>
          </p:cNvPr>
          <p:cNvSpPr/>
          <p:nvPr/>
        </p:nvSpPr>
        <p:spPr>
          <a:xfrm>
            <a:off x="3621974" y="3643402"/>
            <a:ext cx="5047013" cy="810544"/>
          </a:xfrm>
          <a:prstGeom prst="roundRect">
            <a:avLst>
              <a:gd name="adj" fmla="val 25093"/>
            </a:avLst>
          </a:prstGeom>
          <a:solidFill>
            <a:srgbClr val="F1EF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Etkinlik için tıklayınız.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53551" y="3318909"/>
            <a:ext cx="1562912" cy="390728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DB6B573-7D40-9844-7F65-688E4B34A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209" y="424844"/>
            <a:ext cx="1204764" cy="116673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F42E964-DE86-1962-668A-782419FF48C8}"/>
              </a:ext>
            </a:extLst>
          </p:cNvPr>
          <p:cNvSpPr txBox="1"/>
          <p:nvPr/>
        </p:nvSpPr>
        <p:spPr>
          <a:xfrm>
            <a:off x="6180947" y="659613"/>
            <a:ext cx="608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Not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Etkinlikler online (internet ile ) çalışıyor. Akıllı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  tahtalarda internet yoksa bu etkinlik çalışmaz.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8BEDAAE4-3C1D-9B4C-A686-91B95AF6669B}"/>
              </a:ext>
            </a:extLst>
          </p:cNvPr>
          <p:cNvSpPr/>
          <p:nvPr/>
        </p:nvSpPr>
        <p:spPr>
          <a:xfrm>
            <a:off x="6303556" y="462192"/>
            <a:ext cx="5228045" cy="4683122"/>
          </a:xfrm>
          <a:custGeom>
            <a:avLst/>
            <a:gdLst/>
            <a:ahLst/>
            <a:cxnLst/>
            <a:rect l="l" t="t" r="r" b="b"/>
            <a:pathLst>
              <a:path w="9351818" h="8229600">
                <a:moveTo>
                  <a:pt x="0" y="0"/>
                </a:moveTo>
                <a:lnTo>
                  <a:pt x="9351819" y="0"/>
                </a:lnTo>
                <a:lnTo>
                  <a:pt x="93518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up 14">
            <a:extLst>
              <a:ext uri="{FF2B5EF4-FFF2-40B4-BE49-F238E27FC236}">
                <a16:creationId xmlns:a16="http://schemas.microsoft.com/office/drawing/2014/main" id="{0F56D87A-A833-D5C0-B534-3F8A56CA419B}"/>
              </a:ext>
            </a:extLst>
          </p:cNvPr>
          <p:cNvGrpSpPr/>
          <p:nvPr/>
        </p:nvGrpSpPr>
        <p:grpSpPr>
          <a:xfrm>
            <a:off x="390832" y="462192"/>
            <a:ext cx="5482673" cy="4784723"/>
            <a:chOff x="586248" y="693288"/>
            <a:chExt cx="8224009" cy="7177084"/>
          </a:xfrm>
        </p:grpSpPr>
        <p:sp>
          <p:nvSpPr>
            <p:cNvPr id="2" name="Freeform 2"/>
            <p:cNvSpPr/>
            <p:nvPr/>
          </p:nvSpPr>
          <p:spPr>
            <a:xfrm>
              <a:off x="586248" y="693288"/>
              <a:ext cx="8224009" cy="7177084"/>
            </a:xfrm>
            <a:custGeom>
              <a:avLst/>
              <a:gdLst/>
              <a:ahLst/>
              <a:cxnLst/>
              <a:rect l="l" t="t" r="r" b="b"/>
              <a:pathLst>
                <a:path w="8224009" h="8867767">
                  <a:moveTo>
                    <a:pt x="0" y="0"/>
                  </a:moveTo>
                  <a:lnTo>
                    <a:pt x="8224009" y="0"/>
                  </a:lnTo>
                  <a:lnTo>
                    <a:pt x="8224009" y="8867768"/>
                  </a:lnTo>
                  <a:lnTo>
                    <a:pt x="0" y="8867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91" r="-662"/>
              </a:stretch>
            </a:blip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Metin kutusu 3">
              <a:extLst>
                <a:ext uri="{FF2B5EF4-FFF2-40B4-BE49-F238E27FC236}">
                  <a16:creationId xmlns:a16="http://schemas.microsoft.com/office/drawing/2014/main" id="{5B923111-BD93-58E2-232F-9CB303E374B0}"/>
                </a:ext>
              </a:extLst>
            </p:cNvPr>
            <p:cNvSpPr txBox="1"/>
            <p:nvPr/>
          </p:nvSpPr>
          <p:spPr>
            <a:xfrm>
              <a:off x="3505200" y="859971"/>
              <a:ext cx="2133600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tr-TR" sz="2667" dirty="0">
                  <a:solidFill>
                    <a:prstClr val="black"/>
                  </a:solidFill>
                  <a:latin typeface="Calibri"/>
                </a:rPr>
                <a:t>Namaz</a:t>
              </a:r>
            </a:p>
          </p:txBody>
        </p:sp>
      </p:grpSp>
      <p:sp>
        <p:nvSpPr>
          <p:cNvPr id="6" name="Metin kutusu 5">
            <a:extLst>
              <a:ext uri="{FF2B5EF4-FFF2-40B4-BE49-F238E27FC236}">
                <a16:creationId xmlns:a16="http://schemas.microsoft.com/office/drawing/2014/main" id="{F29C996D-EFB7-34C6-D4F9-26887F2C7DAA}"/>
              </a:ext>
            </a:extLst>
          </p:cNvPr>
          <p:cNvSpPr txBox="1"/>
          <p:nvPr/>
        </p:nvSpPr>
        <p:spPr>
          <a:xfrm>
            <a:off x="660400" y="1833968"/>
            <a:ext cx="4775200" cy="1734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 defTabSz="609630">
              <a:buFont typeface="Wingdings" panose="05000000000000000000" pitchFamily="2" charset="2"/>
              <a:buChar char="ü"/>
            </a:pPr>
            <a:r>
              <a:rPr lang="tr-TR" sz="2667" dirty="0">
                <a:solidFill>
                  <a:srgbClr val="000000"/>
                </a:solidFill>
                <a:latin typeface="Calibri"/>
              </a:rPr>
              <a:t>Tekbirle başlayıp selamla biten, belirli hareket ve sözlerden oluşan bedenî ibadettir. </a:t>
            </a:r>
            <a:endParaRPr lang="tr-TR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074B723D-A88A-A1AB-0443-657778ADB72F}"/>
              </a:ext>
            </a:extLst>
          </p:cNvPr>
          <p:cNvSpPr txBox="1"/>
          <p:nvPr/>
        </p:nvSpPr>
        <p:spPr>
          <a:xfrm>
            <a:off x="660400" y="3709601"/>
            <a:ext cx="4927600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 defTabSz="609630">
              <a:buFont typeface="Wingdings" panose="05000000000000000000" pitchFamily="2" charset="2"/>
              <a:buChar char="ü"/>
            </a:pPr>
            <a:r>
              <a:rPr lang="tr-TR" sz="2667" dirty="0">
                <a:solidFill>
                  <a:srgbClr val="000000"/>
                </a:solidFill>
                <a:latin typeface="Calibri"/>
              </a:rPr>
              <a:t>Günde beş defa yerine getirilmesi gereken </a:t>
            </a:r>
            <a:r>
              <a:rPr lang="tr-TR" sz="2667" b="1" dirty="0">
                <a:solidFill>
                  <a:srgbClr val="C00000"/>
                </a:solidFill>
                <a:latin typeface="Calibri"/>
              </a:rPr>
              <a:t>farz</a:t>
            </a:r>
            <a:r>
              <a:rPr lang="tr-TR" sz="2667" dirty="0">
                <a:solidFill>
                  <a:srgbClr val="000000"/>
                </a:solidFill>
                <a:latin typeface="Calibri"/>
              </a:rPr>
              <a:t> bir ibadettir.</a:t>
            </a:r>
            <a:endParaRPr lang="tr-TR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FEF7DA04-E1D2-458A-B2BD-00101D3F2229}"/>
              </a:ext>
            </a:extLst>
          </p:cNvPr>
          <p:cNvSpPr/>
          <p:nvPr/>
        </p:nvSpPr>
        <p:spPr>
          <a:xfrm>
            <a:off x="382864" y="5358037"/>
            <a:ext cx="5482673" cy="1260653"/>
          </a:xfrm>
          <a:prstGeom prst="rect">
            <a:avLst/>
          </a:prstGeom>
          <a:solidFill>
            <a:srgbClr val="F6EE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19" indent="-381019" defTabSz="60963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400" dirty="0">
                <a:solidFill>
                  <a:prstClr val="black"/>
                </a:solidFill>
                <a:latin typeface="Calibri"/>
              </a:rPr>
              <a:t>Peki </a:t>
            </a:r>
            <a:r>
              <a:rPr lang="tr-TR" sz="2400" dirty="0">
                <a:solidFill>
                  <a:srgbClr val="FF0000"/>
                </a:solidFill>
                <a:latin typeface="Calibri"/>
              </a:rPr>
              <a:t>farz</a:t>
            </a:r>
            <a:r>
              <a:rPr lang="tr-TR" sz="2400" dirty="0">
                <a:solidFill>
                  <a:prstClr val="black"/>
                </a:solidFill>
                <a:latin typeface="Calibri"/>
              </a:rPr>
              <a:t> nedir?</a:t>
            </a:r>
          </a:p>
          <a:p>
            <a:pPr marL="381019" indent="-381019" defTabSz="60963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400" dirty="0">
                <a:solidFill>
                  <a:prstClr val="black"/>
                </a:solidFill>
                <a:latin typeface="Calibri"/>
              </a:rPr>
              <a:t>Farz ibadet yapılmayınca ne olur?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115F76AC-07ED-7225-A0BF-0D038B52A879}"/>
              </a:ext>
            </a:extLst>
          </p:cNvPr>
          <p:cNvSpPr/>
          <p:nvPr/>
        </p:nvSpPr>
        <p:spPr>
          <a:xfrm>
            <a:off x="6604000" y="5166130"/>
            <a:ext cx="4368800" cy="588785"/>
          </a:xfrm>
          <a:prstGeom prst="rect">
            <a:avLst/>
          </a:prstGeom>
          <a:solidFill>
            <a:srgbClr val="F6EED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>
              <a:lnSpc>
                <a:spcPct val="150000"/>
              </a:lnSpc>
            </a:pPr>
            <a:r>
              <a:rPr lang="tr-TR" sz="2400" dirty="0">
                <a:solidFill>
                  <a:prstClr val="black"/>
                </a:solidFill>
                <a:latin typeface="Calibri"/>
              </a:rPr>
              <a:t> Farzın açıklaması için tıklayınız.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7F5CF297-7A52-AF4C-CEB2-5EEA92A48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1707" t="26901" r="31926" b="19766"/>
          <a:stretch/>
        </p:blipFill>
        <p:spPr>
          <a:xfrm>
            <a:off x="10414000" y="5491568"/>
            <a:ext cx="891342" cy="1307247"/>
          </a:xfrm>
          <a:prstGeom prst="rect">
            <a:avLst/>
          </a:prstGeom>
        </p:spPr>
      </p:pic>
      <p:grpSp>
        <p:nvGrpSpPr>
          <p:cNvPr id="11" name="Grup 10">
            <a:extLst>
              <a:ext uri="{FF2B5EF4-FFF2-40B4-BE49-F238E27FC236}">
                <a16:creationId xmlns:a16="http://schemas.microsoft.com/office/drawing/2014/main" id="{924A5786-9A49-11B6-E835-99836CD31CC9}"/>
              </a:ext>
            </a:extLst>
          </p:cNvPr>
          <p:cNvGrpSpPr/>
          <p:nvPr/>
        </p:nvGrpSpPr>
        <p:grpSpPr>
          <a:xfrm>
            <a:off x="-101600" y="-10886"/>
            <a:ext cx="12293600" cy="6868886"/>
            <a:chOff x="64617" y="571500"/>
            <a:chExt cx="17385183" cy="9450794"/>
          </a:xfrm>
        </p:grpSpPr>
        <p:sp>
          <p:nvSpPr>
            <p:cNvPr id="9" name="Dikdörtgen 8">
              <a:extLst>
                <a:ext uri="{FF2B5EF4-FFF2-40B4-BE49-F238E27FC236}">
                  <a16:creationId xmlns:a16="http://schemas.microsoft.com/office/drawing/2014/main" id="{2D0D1C31-889E-ECE7-75A2-F8D5C8BF880A}"/>
                </a:ext>
              </a:extLst>
            </p:cNvPr>
            <p:cNvSpPr/>
            <p:nvPr/>
          </p:nvSpPr>
          <p:spPr>
            <a:xfrm>
              <a:off x="64617" y="571500"/>
              <a:ext cx="17385183" cy="9450794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tr-TR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Dikdörtgen 9">
              <a:extLst>
                <a:ext uri="{FF2B5EF4-FFF2-40B4-BE49-F238E27FC236}">
                  <a16:creationId xmlns:a16="http://schemas.microsoft.com/office/drawing/2014/main" id="{C6AC52F5-A0DC-B54C-BFE2-33302D5FAF7D}"/>
                </a:ext>
              </a:extLst>
            </p:cNvPr>
            <p:cNvSpPr/>
            <p:nvPr/>
          </p:nvSpPr>
          <p:spPr>
            <a:xfrm>
              <a:off x="3806255" y="2670188"/>
              <a:ext cx="9982200" cy="472440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168000" rtlCol="0" anchor="ctr"/>
            <a:lstStyle/>
            <a:p>
              <a:pPr defTabSz="609630"/>
              <a:r>
                <a:rPr lang="tr-TR" sz="2400" dirty="0">
                  <a:solidFill>
                    <a:srgbClr val="C00000"/>
                  </a:solidFill>
                  <a:latin typeface="Calibri"/>
                </a:rPr>
                <a:t>Farz:</a:t>
              </a:r>
            </a:p>
            <a:p>
              <a:pPr marL="381019" indent="-381019" algn="just" defTabSz="609630">
                <a:spcAft>
                  <a:spcPts val="2000"/>
                </a:spcAft>
                <a:buFont typeface="Wingdings" panose="05000000000000000000" pitchFamily="2" charset="2"/>
                <a:buChar char="ü"/>
              </a:pPr>
              <a:r>
                <a:rPr lang="tr-TR" sz="2400" dirty="0">
                  <a:solidFill>
                    <a:prstClr val="black"/>
                  </a:solidFill>
                  <a:latin typeface="Calibri"/>
                </a:rPr>
                <a:t>Allah’ın (cc) yapılmasını kesin olarak emrettiği ibadetlerdir.</a:t>
              </a:r>
            </a:p>
            <a:p>
              <a:pPr marL="381019" indent="-381019" algn="just" defTabSz="609630">
                <a:spcAft>
                  <a:spcPts val="2000"/>
                </a:spcAft>
                <a:buFont typeface="Wingdings" panose="05000000000000000000" pitchFamily="2" charset="2"/>
                <a:buChar char="ü"/>
              </a:pPr>
              <a:r>
                <a:rPr lang="tr-TR" sz="2133" dirty="0">
                  <a:solidFill>
                    <a:srgbClr val="000000"/>
                  </a:solidFill>
                  <a:latin typeface="Calibri"/>
                </a:rPr>
                <a:t>Farzların kasıtlı olarak terk edilmesi </a:t>
              </a:r>
              <a:r>
                <a:rPr lang="tr-TR" sz="2133" dirty="0">
                  <a:solidFill>
                    <a:srgbClr val="FF0000"/>
                  </a:solidFill>
                  <a:latin typeface="Calibri"/>
                </a:rPr>
                <a:t>büyük günahtır. </a:t>
              </a:r>
              <a:r>
                <a:rPr lang="tr-TR" sz="2133" dirty="0">
                  <a:solidFill>
                    <a:srgbClr val="000000"/>
                  </a:solidFill>
                  <a:latin typeface="Calibri"/>
                </a:rPr>
                <a:t>Unutma veya uyku gibi mazeret olarak kabul edilen sebeplerle vaktinde kılınamayan farz namazlar ilk fırsatta kaza edilmelidir.</a:t>
              </a:r>
              <a:endParaRPr lang="tr-TR" sz="2133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Çarpım İşareti 13">
            <a:extLst>
              <a:ext uri="{FF2B5EF4-FFF2-40B4-BE49-F238E27FC236}">
                <a16:creationId xmlns:a16="http://schemas.microsoft.com/office/drawing/2014/main" id="{A9E90532-FF24-A95C-3B5C-8F22CA89C4F2}"/>
              </a:ext>
            </a:extLst>
          </p:cNvPr>
          <p:cNvSpPr/>
          <p:nvPr/>
        </p:nvSpPr>
        <p:spPr>
          <a:xfrm>
            <a:off x="9036422" y="1480492"/>
            <a:ext cx="611350" cy="545206"/>
          </a:xfrm>
          <a:prstGeom prst="mathMultiply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tr-TR" sz="1200" dirty="0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8" grpId="1" animBg="1"/>
      <p:bldP spid="12" grpId="0" animBg="1"/>
      <p:bldP spid="14" grpId="0" animBg="1"/>
      <p:bldP spid="1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50">
            <a:extLst>
              <a:ext uri="{FF2B5EF4-FFF2-40B4-BE49-F238E27FC236}">
                <a16:creationId xmlns:a16="http://schemas.microsoft.com/office/drawing/2014/main" id="{80305758-F8EF-455E-AAE9-26D0BECB0CBE}"/>
              </a:ext>
            </a:extLst>
          </p:cNvPr>
          <p:cNvSpPr txBox="1"/>
          <p:nvPr/>
        </p:nvSpPr>
        <p:spPr>
          <a:xfrm>
            <a:off x="7395616" y="2647756"/>
            <a:ext cx="2136841" cy="12651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>
              <a:defRPr sz="3200">
                <a:latin typeface="Bahnschrift SemiBold" panose="020B0502040204020203" pitchFamily="34" charset="0"/>
                <a:ea typeface="나눔스퀘어 ExtraBold" panose="020B0600000101010101" pitchFamily="50" charset="-127"/>
              </a:defRPr>
            </a:lvl1pPr>
          </a:lstStyle>
          <a:p>
            <a:pPr algn="ctr"/>
            <a:r>
              <a:rPr lang="tr-TR" altLang="ko-KR" sz="36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Namazın Sünnetleri</a:t>
            </a:r>
            <a:endParaRPr lang="ko-KR" altLang="en-US" sz="3600" b="1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pSp>
        <p:nvGrpSpPr>
          <p:cNvPr id="55" name="Grup 54"/>
          <p:cNvGrpSpPr/>
          <p:nvPr/>
        </p:nvGrpSpPr>
        <p:grpSpPr>
          <a:xfrm>
            <a:off x="6300092" y="30731"/>
            <a:ext cx="2171139" cy="2347070"/>
            <a:chOff x="6075386" y="149902"/>
            <a:chExt cx="2171139" cy="2347070"/>
          </a:xfrm>
        </p:grpSpPr>
        <p:sp>
          <p:nvSpPr>
            <p:cNvPr id="4" name="자유형: 도형 4">
              <a:extLst>
                <a:ext uri="{FF2B5EF4-FFF2-40B4-BE49-F238E27FC236}">
                  <a16:creationId xmlns:a16="http://schemas.microsoft.com/office/drawing/2014/main" id="{2F57C60C-0FF8-4804-8763-011506677334}"/>
                </a:ext>
              </a:extLst>
            </p:cNvPr>
            <p:cNvSpPr/>
            <p:nvPr/>
          </p:nvSpPr>
          <p:spPr>
            <a:xfrm>
              <a:off x="6075386" y="288529"/>
              <a:ext cx="2171139" cy="2208443"/>
            </a:xfrm>
            <a:custGeom>
              <a:avLst/>
              <a:gdLst>
                <a:gd name="connsiteX0" fmla="*/ 296942 w 308476"/>
                <a:gd name="connsiteY0" fmla="*/ 0 h 320560"/>
                <a:gd name="connsiteX1" fmla="*/ 3572 w 308476"/>
                <a:gd name="connsiteY1" fmla="*/ 121920 h 320560"/>
                <a:gd name="connsiteX2" fmla="*/ 3572 w 308476"/>
                <a:gd name="connsiteY2" fmla="*/ 138113 h 320560"/>
                <a:gd name="connsiteX3" fmla="*/ 182642 w 308476"/>
                <a:gd name="connsiteY3" fmla="*/ 317183 h 320560"/>
                <a:gd name="connsiteX4" fmla="*/ 197882 w 308476"/>
                <a:gd name="connsiteY4" fmla="*/ 318135 h 320560"/>
                <a:gd name="connsiteX5" fmla="*/ 297894 w 308476"/>
                <a:gd name="connsiteY5" fmla="*/ 276225 h 320560"/>
                <a:gd name="connsiteX6" fmla="*/ 308372 w 308476"/>
                <a:gd name="connsiteY6" fmla="*/ 264795 h 320560"/>
                <a:gd name="connsiteX7" fmla="*/ 308372 w 308476"/>
                <a:gd name="connsiteY7" fmla="*/ 11430 h 320560"/>
                <a:gd name="connsiteX8" fmla="*/ 296942 w 308476"/>
                <a:gd name="connsiteY8" fmla="*/ 0 h 320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476" h="320560">
                  <a:moveTo>
                    <a:pt x="296942" y="0"/>
                  </a:moveTo>
                  <a:cubicBezTo>
                    <a:pt x="184547" y="4763"/>
                    <a:pt x="81677" y="50483"/>
                    <a:pt x="3572" y="121920"/>
                  </a:cubicBezTo>
                  <a:cubicBezTo>
                    <a:pt x="-1191" y="126683"/>
                    <a:pt x="-1191" y="134303"/>
                    <a:pt x="3572" y="138113"/>
                  </a:cubicBezTo>
                  <a:lnTo>
                    <a:pt x="182642" y="317183"/>
                  </a:lnTo>
                  <a:cubicBezTo>
                    <a:pt x="186452" y="320993"/>
                    <a:pt x="193119" y="321945"/>
                    <a:pt x="197882" y="318135"/>
                  </a:cubicBezTo>
                  <a:cubicBezTo>
                    <a:pt x="225504" y="295275"/>
                    <a:pt x="260747" y="280988"/>
                    <a:pt x="297894" y="276225"/>
                  </a:cubicBezTo>
                  <a:cubicBezTo>
                    <a:pt x="303609" y="275273"/>
                    <a:pt x="308372" y="270510"/>
                    <a:pt x="308372" y="264795"/>
                  </a:cubicBezTo>
                  <a:lnTo>
                    <a:pt x="308372" y="11430"/>
                  </a:lnTo>
                  <a:cubicBezTo>
                    <a:pt x="309324" y="4763"/>
                    <a:pt x="303609" y="0"/>
                    <a:pt x="29694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타원 48">
              <a:extLst>
                <a:ext uri="{FF2B5EF4-FFF2-40B4-BE49-F238E27FC236}">
                  <a16:creationId xmlns:a16="http://schemas.microsoft.com/office/drawing/2014/main" id="{3CA6EF4F-3F20-43D3-BEDD-8BCF3229295E}"/>
                </a:ext>
              </a:extLst>
            </p:cNvPr>
            <p:cNvSpPr/>
            <p:nvPr/>
          </p:nvSpPr>
          <p:spPr>
            <a:xfrm>
              <a:off x="6671288" y="149902"/>
              <a:ext cx="790505" cy="773772"/>
            </a:xfrm>
            <a:prstGeom prst="ellipse">
              <a:avLst/>
            </a:prstGeom>
            <a:solidFill>
              <a:srgbClr val="FE85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tr-TR" sz="4000" dirty="0">
                  <a:solidFill>
                    <a:schemeClr val="tx1"/>
                  </a:solidFill>
                </a:rPr>
                <a:t>1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46" name="Dikdörtgen 45"/>
            <p:cNvSpPr/>
            <p:nvPr/>
          </p:nvSpPr>
          <p:spPr>
            <a:xfrm>
              <a:off x="6610678" y="987918"/>
              <a:ext cx="141037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2400" dirty="0"/>
                <a:t>Kamet getirmek</a:t>
              </a:r>
            </a:p>
          </p:txBody>
        </p:sp>
      </p:grpSp>
      <p:grpSp>
        <p:nvGrpSpPr>
          <p:cNvPr id="56" name="Grup 55"/>
          <p:cNvGrpSpPr/>
          <p:nvPr/>
        </p:nvGrpSpPr>
        <p:grpSpPr>
          <a:xfrm>
            <a:off x="5063373" y="1188117"/>
            <a:ext cx="2406271" cy="2131034"/>
            <a:chOff x="4838667" y="1307288"/>
            <a:chExt cx="2406271" cy="2131034"/>
          </a:xfrm>
        </p:grpSpPr>
        <p:sp>
          <p:nvSpPr>
            <p:cNvPr id="3" name="자유형: 도형 3">
              <a:extLst>
                <a:ext uri="{FF2B5EF4-FFF2-40B4-BE49-F238E27FC236}">
                  <a16:creationId xmlns:a16="http://schemas.microsoft.com/office/drawing/2014/main" id="{CB83F392-8BBE-4006-962C-FC135757DB63}"/>
                </a:ext>
              </a:extLst>
            </p:cNvPr>
            <p:cNvSpPr/>
            <p:nvPr/>
          </p:nvSpPr>
          <p:spPr>
            <a:xfrm>
              <a:off x="4986475" y="1307288"/>
              <a:ext cx="2258463" cy="2131034"/>
            </a:xfrm>
            <a:custGeom>
              <a:avLst/>
              <a:gdLst>
                <a:gd name="connsiteX0" fmla="*/ 121920 w 320883"/>
                <a:gd name="connsiteY0" fmla="*/ 3572 h 309324"/>
                <a:gd name="connsiteX1" fmla="*/ 0 w 320883"/>
                <a:gd name="connsiteY1" fmla="*/ 296942 h 309324"/>
                <a:gd name="connsiteX2" fmla="*/ 11430 w 320883"/>
                <a:gd name="connsiteY2" fmla="*/ 309324 h 309324"/>
                <a:gd name="connsiteX3" fmla="*/ 264795 w 320883"/>
                <a:gd name="connsiteY3" fmla="*/ 309324 h 309324"/>
                <a:gd name="connsiteX4" fmla="*/ 276225 w 320883"/>
                <a:gd name="connsiteY4" fmla="*/ 298847 h 309324"/>
                <a:gd name="connsiteX5" fmla="*/ 318135 w 320883"/>
                <a:gd name="connsiteY5" fmla="*/ 198834 h 309324"/>
                <a:gd name="connsiteX6" fmla="*/ 317183 w 320883"/>
                <a:gd name="connsiteY6" fmla="*/ 183594 h 309324"/>
                <a:gd name="connsiteX7" fmla="*/ 138113 w 320883"/>
                <a:gd name="connsiteY7" fmla="*/ 3572 h 309324"/>
                <a:gd name="connsiteX8" fmla="*/ 121920 w 320883"/>
                <a:gd name="connsiteY8" fmla="*/ 3572 h 309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883" h="309324">
                  <a:moveTo>
                    <a:pt x="121920" y="3572"/>
                  </a:moveTo>
                  <a:cubicBezTo>
                    <a:pt x="50483" y="81677"/>
                    <a:pt x="4763" y="184547"/>
                    <a:pt x="0" y="296942"/>
                  </a:cubicBezTo>
                  <a:cubicBezTo>
                    <a:pt x="0" y="303609"/>
                    <a:pt x="4763" y="309324"/>
                    <a:pt x="11430" y="309324"/>
                  </a:cubicBezTo>
                  <a:lnTo>
                    <a:pt x="264795" y="309324"/>
                  </a:lnTo>
                  <a:cubicBezTo>
                    <a:pt x="270510" y="309324"/>
                    <a:pt x="275273" y="304562"/>
                    <a:pt x="276225" y="298847"/>
                  </a:cubicBezTo>
                  <a:cubicBezTo>
                    <a:pt x="280035" y="260747"/>
                    <a:pt x="295275" y="226457"/>
                    <a:pt x="318135" y="198834"/>
                  </a:cubicBezTo>
                  <a:cubicBezTo>
                    <a:pt x="321945" y="194072"/>
                    <a:pt x="321945" y="187404"/>
                    <a:pt x="317183" y="183594"/>
                  </a:cubicBezTo>
                  <a:lnTo>
                    <a:pt x="138113" y="3572"/>
                  </a:lnTo>
                  <a:cubicBezTo>
                    <a:pt x="133350" y="-1191"/>
                    <a:pt x="125730" y="-1191"/>
                    <a:pt x="121920" y="357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타원 11">
              <a:extLst>
                <a:ext uri="{FF2B5EF4-FFF2-40B4-BE49-F238E27FC236}">
                  <a16:creationId xmlns:a16="http://schemas.microsoft.com/office/drawing/2014/main" id="{60736984-BDA7-4E93-800C-AC7A1F6372B2}"/>
                </a:ext>
              </a:extLst>
            </p:cNvPr>
            <p:cNvSpPr/>
            <p:nvPr/>
          </p:nvSpPr>
          <p:spPr>
            <a:xfrm>
              <a:off x="4838667" y="1890199"/>
              <a:ext cx="790505" cy="773772"/>
            </a:xfrm>
            <a:prstGeom prst="ellipse">
              <a:avLst/>
            </a:prstGeom>
            <a:solidFill>
              <a:srgbClr val="FDC0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tr-TR" sz="4000" dirty="0">
                  <a:solidFill>
                    <a:schemeClr val="tx1"/>
                  </a:solidFill>
                </a:rPr>
                <a:t>2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47" name="Dikdörtgen 46"/>
            <p:cNvSpPr/>
            <p:nvPr/>
          </p:nvSpPr>
          <p:spPr>
            <a:xfrm>
              <a:off x="5452775" y="2177318"/>
              <a:ext cx="169758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2000" dirty="0" err="1"/>
                <a:t>Sübhâneke</a:t>
              </a:r>
              <a:r>
                <a:rPr lang="tr-TR" sz="2400" dirty="0"/>
                <a:t> duasını okumak</a:t>
              </a:r>
            </a:p>
          </p:txBody>
        </p:sp>
      </p:grpSp>
      <p:grpSp>
        <p:nvGrpSpPr>
          <p:cNvPr id="57" name="Grup 56"/>
          <p:cNvGrpSpPr/>
          <p:nvPr/>
        </p:nvGrpSpPr>
        <p:grpSpPr>
          <a:xfrm>
            <a:off x="5063373" y="3450400"/>
            <a:ext cx="2403998" cy="2124469"/>
            <a:chOff x="4838667" y="3569571"/>
            <a:chExt cx="2403998" cy="2124469"/>
          </a:xfrm>
        </p:grpSpPr>
        <p:sp>
          <p:nvSpPr>
            <p:cNvPr id="5" name="자유형: 도형 5">
              <a:extLst>
                <a:ext uri="{FF2B5EF4-FFF2-40B4-BE49-F238E27FC236}">
                  <a16:creationId xmlns:a16="http://schemas.microsoft.com/office/drawing/2014/main" id="{C014595D-97BA-4E1C-9876-34DC0F678CD5}"/>
                </a:ext>
              </a:extLst>
            </p:cNvPr>
            <p:cNvSpPr/>
            <p:nvPr/>
          </p:nvSpPr>
          <p:spPr>
            <a:xfrm>
              <a:off x="4986475" y="3569571"/>
              <a:ext cx="2256190" cy="2124469"/>
            </a:xfrm>
            <a:custGeom>
              <a:avLst/>
              <a:gdLst>
                <a:gd name="connsiteX0" fmla="*/ 0 w 320560"/>
                <a:gd name="connsiteY0" fmla="*/ 11430 h 308371"/>
                <a:gd name="connsiteX1" fmla="*/ 121920 w 320560"/>
                <a:gd name="connsiteY1" fmla="*/ 304800 h 308371"/>
                <a:gd name="connsiteX2" fmla="*/ 138113 w 320560"/>
                <a:gd name="connsiteY2" fmla="*/ 304800 h 308371"/>
                <a:gd name="connsiteX3" fmla="*/ 317183 w 320560"/>
                <a:gd name="connsiteY3" fmla="*/ 125730 h 308371"/>
                <a:gd name="connsiteX4" fmla="*/ 318135 w 320560"/>
                <a:gd name="connsiteY4" fmla="*/ 110490 h 308371"/>
                <a:gd name="connsiteX5" fmla="*/ 276225 w 320560"/>
                <a:gd name="connsiteY5" fmla="*/ 10477 h 308371"/>
                <a:gd name="connsiteX6" fmla="*/ 264795 w 320560"/>
                <a:gd name="connsiteY6" fmla="*/ 0 h 308371"/>
                <a:gd name="connsiteX7" fmla="*/ 11430 w 320560"/>
                <a:gd name="connsiteY7" fmla="*/ 0 h 308371"/>
                <a:gd name="connsiteX8" fmla="*/ 0 w 320560"/>
                <a:gd name="connsiteY8" fmla="*/ 11430 h 308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560" h="308371">
                  <a:moveTo>
                    <a:pt x="0" y="11430"/>
                  </a:moveTo>
                  <a:cubicBezTo>
                    <a:pt x="4763" y="123825"/>
                    <a:pt x="50483" y="226695"/>
                    <a:pt x="121920" y="304800"/>
                  </a:cubicBezTo>
                  <a:cubicBezTo>
                    <a:pt x="126683" y="309563"/>
                    <a:pt x="134303" y="309563"/>
                    <a:pt x="138113" y="304800"/>
                  </a:cubicBezTo>
                  <a:lnTo>
                    <a:pt x="317183" y="125730"/>
                  </a:lnTo>
                  <a:cubicBezTo>
                    <a:pt x="320993" y="121920"/>
                    <a:pt x="321945" y="115252"/>
                    <a:pt x="318135" y="110490"/>
                  </a:cubicBezTo>
                  <a:cubicBezTo>
                    <a:pt x="295275" y="81915"/>
                    <a:pt x="280035" y="47625"/>
                    <a:pt x="276225" y="10477"/>
                  </a:cubicBezTo>
                  <a:cubicBezTo>
                    <a:pt x="275273" y="4763"/>
                    <a:pt x="270510" y="0"/>
                    <a:pt x="264795" y="0"/>
                  </a:cubicBezTo>
                  <a:lnTo>
                    <a:pt x="11430" y="0"/>
                  </a:lnTo>
                  <a:cubicBezTo>
                    <a:pt x="4763" y="0"/>
                    <a:pt x="0" y="4763"/>
                    <a:pt x="0" y="1143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타원 40">
              <a:extLst>
                <a:ext uri="{FF2B5EF4-FFF2-40B4-BE49-F238E27FC236}">
                  <a16:creationId xmlns:a16="http://schemas.microsoft.com/office/drawing/2014/main" id="{EF840788-261E-43AC-A57B-0291280C7037}"/>
                </a:ext>
              </a:extLst>
            </p:cNvPr>
            <p:cNvSpPr/>
            <p:nvPr/>
          </p:nvSpPr>
          <p:spPr>
            <a:xfrm>
              <a:off x="4838667" y="4343929"/>
              <a:ext cx="790505" cy="773772"/>
            </a:xfrm>
            <a:prstGeom prst="ellipse">
              <a:avLst/>
            </a:prstGeom>
            <a:solidFill>
              <a:srgbClr val="41B7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tr-TR" sz="4000" dirty="0">
                  <a:solidFill>
                    <a:schemeClr val="tx1"/>
                  </a:solidFill>
                </a:rPr>
                <a:t>3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48" name="Dikdörtgen 47"/>
            <p:cNvSpPr/>
            <p:nvPr/>
          </p:nvSpPr>
          <p:spPr>
            <a:xfrm>
              <a:off x="5536118" y="3766114"/>
              <a:ext cx="152671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2400" dirty="0"/>
                <a:t>Eûzü Besmele</a:t>
              </a:r>
            </a:p>
          </p:txBody>
        </p:sp>
      </p:grpSp>
      <p:grpSp>
        <p:nvGrpSpPr>
          <p:cNvPr id="58" name="Grup 57"/>
          <p:cNvGrpSpPr/>
          <p:nvPr/>
        </p:nvGrpSpPr>
        <p:grpSpPr>
          <a:xfrm>
            <a:off x="6251966" y="4382967"/>
            <a:ext cx="2266510" cy="2355862"/>
            <a:chOff x="6027260" y="4502138"/>
            <a:chExt cx="2266510" cy="2355862"/>
          </a:xfrm>
        </p:grpSpPr>
        <p:sp>
          <p:nvSpPr>
            <p:cNvPr id="6" name="자유형: 도형 6">
              <a:extLst>
                <a:ext uri="{FF2B5EF4-FFF2-40B4-BE49-F238E27FC236}">
                  <a16:creationId xmlns:a16="http://schemas.microsoft.com/office/drawing/2014/main" id="{8437235E-2D69-46E1-B2EB-9F3965DF197A}"/>
                </a:ext>
              </a:extLst>
            </p:cNvPr>
            <p:cNvSpPr/>
            <p:nvPr/>
          </p:nvSpPr>
          <p:spPr>
            <a:xfrm>
              <a:off x="6027260" y="4502138"/>
              <a:ext cx="2170400" cy="2210668"/>
            </a:xfrm>
            <a:custGeom>
              <a:avLst/>
              <a:gdLst>
                <a:gd name="connsiteX0" fmla="*/ 3572 w 308371"/>
                <a:gd name="connsiteY0" fmla="*/ 198963 h 320883"/>
                <a:gd name="connsiteX1" fmla="*/ 296942 w 308371"/>
                <a:gd name="connsiteY1" fmla="*/ 320883 h 320883"/>
                <a:gd name="connsiteX2" fmla="*/ 308372 w 308371"/>
                <a:gd name="connsiteY2" fmla="*/ 309453 h 320883"/>
                <a:gd name="connsiteX3" fmla="*/ 308372 w 308371"/>
                <a:gd name="connsiteY3" fmla="*/ 56088 h 320883"/>
                <a:gd name="connsiteX4" fmla="*/ 297894 w 308371"/>
                <a:gd name="connsiteY4" fmla="*/ 44658 h 320883"/>
                <a:gd name="connsiteX5" fmla="*/ 197882 w 308371"/>
                <a:gd name="connsiteY5" fmla="*/ 2748 h 320883"/>
                <a:gd name="connsiteX6" fmla="*/ 182642 w 308371"/>
                <a:gd name="connsiteY6" fmla="*/ 3701 h 320883"/>
                <a:gd name="connsiteX7" fmla="*/ 3572 w 308371"/>
                <a:gd name="connsiteY7" fmla="*/ 182771 h 320883"/>
                <a:gd name="connsiteX8" fmla="*/ 3572 w 308371"/>
                <a:gd name="connsiteY8" fmla="*/ 198963 h 32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371" h="320883">
                  <a:moveTo>
                    <a:pt x="3572" y="198963"/>
                  </a:moveTo>
                  <a:cubicBezTo>
                    <a:pt x="81677" y="270401"/>
                    <a:pt x="183594" y="315168"/>
                    <a:pt x="296942" y="320883"/>
                  </a:cubicBezTo>
                  <a:cubicBezTo>
                    <a:pt x="303609" y="320883"/>
                    <a:pt x="308372" y="316121"/>
                    <a:pt x="308372" y="309453"/>
                  </a:cubicBezTo>
                  <a:lnTo>
                    <a:pt x="308372" y="56088"/>
                  </a:lnTo>
                  <a:cubicBezTo>
                    <a:pt x="308372" y="50373"/>
                    <a:pt x="303609" y="45611"/>
                    <a:pt x="297894" y="44658"/>
                  </a:cubicBezTo>
                  <a:cubicBezTo>
                    <a:pt x="259794" y="40848"/>
                    <a:pt x="225504" y="25608"/>
                    <a:pt x="197882" y="2748"/>
                  </a:cubicBezTo>
                  <a:cubicBezTo>
                    <a:pt x="193119" y="-1062"/>
                    <a:pt x="186452" y="-1062"/>
                    <a:pt x="182642" y="3701"/>
                  </a:cubicBezTo>
                  <a:lnTo>
                    <a:pt x="3572" y="182771"/>
                  </a:lnTo>
                  <a:cubicBezTo>
                    <a:pt x="-1191" y="187533"/>
                    <a:pt x="-1191" y="195153"/>
                    <a:pt x="3572" y="1989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타원 46">
              <a:extLst>
                <a:ext uri="{FF2B5EF4-FFF2-40B4-BE49-F238E27FC236}">
                  <a16:creationId xmlns:a16="http://schemas.microsoft.com/office/drawing/2014/main" id="{6A91E550-510E-4CA6-A165-B8A0C27C4617}"/>
                </a:ext>
              </a:extLst>
            </p:cNvPr>
            <p:cNvSpPr/>
            <p:nvPr/>
          </p:nvSpPr>
          <p:spPr>
            <a:xfrm>
              <a:off x="6623162" y="6084228"/>
              <a:ext cx="790505" cy="773772"/>
            </a:xfrm>
            <a:prstGeom prst="ellipse">
              <a:avLst/>
            </a:prstGeom>
            <a:solidFill>
              <a:srgbClr val="4662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tr-TR" sz="4000" dirty="0">
                  <a:solidFill>
                    <a:schemeClr val="tx1"/>
                  </a:solidFill>
                </a:rPr>
                <a:t>4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49" name="Dikdörtgen 48"/>
            <p:cNvSpPr/>
            <p:nvPr/>
          </p:nvSpPr>
          <p:spPr>
            <a:xfrm>
              <a:off x="6160169" y="5126784"/>
              <a:ext cx="213360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2400" dirty="0" err="1"/>
                <a:t>Sübhâne</a:t>
              </a:r>
              <a:r>
                <a:rPr lang="tr-TR" sz="2400" dirty="0"/>
                <a:t> </a:t>
              </a:r>
              <a:r>
                <a:rPr lang="tr-TR" sz="2400" dirty="0" err="1"/>
                <a:t>rabbiye’l</a:t>
              </a:r>
              <a:r>
                <a:rPr lang="tr-TR" sz="2400" dirty="0"/>
                <a:t> azîm</a:t>
              </a:r>
            </a:p>
          </p:txBody>
        </p:sp>
      </p:grpSp>
      <p:grpSp>
        <p:nvGrpSpPr>
          <p:cNvPr id="59" name="Grup 58"/>
          <p:cNvGrpSpPr/>
          <p:nvPr/>
        </p:nvGrpSpPr>
        <p:grpSpPr>
          <a:xfrm>
            <a:off x="8471943" y="4385193"/>
            <a:ext cx="2261617" cy="2353636"/>
            <a:chOff x="8247237" y="4504364"/>
            <a:chExt cx="2261617" cy="2353636"/>
          </a:xfrm>
        </p:grpSpPr>
        <p:sp>
          <p:nvSpPr>
            <p:cNvPr id="7" name="자유형: 도형 7">
              <a:extLst>
                <a:ext uri="{FF2B5EF4-FFF2-40B4-BE49-F238E27FC236}">
                  <a16:creationId xmlns:a16="http://schemas.microsoft.com/office/drawing/2014/main" id="{FCD339CF-DE85-47F5-9999-785A97BBDED0}"/>
                </a:ext>
              </a:extLst>
            </p:cNvPr>
            <p:cNvSpPr/>
            <p:nvPr/>
          </p:nvSpPr>
          <p:spPr>
            <a:xfrm>
              <a:off x="8338454" y="4504364"/>
              <a:ext cx="2170400" cy="2208443"/>
            </a:xfrm>
            <a:custGeom>
              <a:avLst/>
              <a:gdLst>
                <a:gd name="connsiteX0" fmla="*/ 11430 w 308371"/>
                <a:gd name="connsiteY0" fmla="*/ 320560 h 320560"/>
                <a:gd name="connsiteX1" fmla="*/ 304800 w 308371"/>
                <a:gd name="connsiteY1" fmla="*/ 198640 h 320560"/>
                <a:gd name="connsiteX2" fmla="*/ 304800 w 308371"/>
                <a:gd name="connsiteY2" fmla="*/ 182448 h 320560"/>
                <a:gd name="connsiteX3" fmla="*/ 125730 w 308371"/>
                <a:gd name="connsiteY3" fmla="*/ 3378 h 320560"/>
                <a:gd name="connsiteX4" fmla="*/ 110490 w 308371"/>
                <a:gd name="connsiteY4" fmla="*/ 2425 h 320560"/>
                <a:gd name="connsiteX5" fmla="*/ 10477 w 308371"/>
                <a:gd name="connsiteY5" fmla="*/ 44335 h 320560"/>
                <a:gd name="connsiteX6" fmla="*/ 0 w 308371"/>
                <a:gd name="connsiteY6" fmla="*/ 55765 h 320560"/>
                <a:gd name="connsiteX7" fmla="*/ 0 w 308371"/>
                <a:gd name="connsiteY7" fmla="*/ 309130 h 320560"/>
                <a:gd name="connsiteX8" fmla="*/ 11430 w 308371"/>
                <a:gd name="connsiteY8" fmla="*/ 320560 h 320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371" h="320560">
                  <a:moveTo>
                    <a:pt x="11430" y="320560"/>
                  </a:moveTo>
                  <a:cubicBezTo>
                    <a:pt x="123825" y="315798"/>
                    <a:pt x="226695" y="270078"/>
                    <a:pt x="304800" y="198640"/>
                  </a:cubicBezTo>
                  <a:cubicBezTo>
                    <a:pt x="309563" y="193878"/>
                    <a:pt x="309563" y="186258"/>
                    <a:pt x="304800" y="182448"/>
                  </a:cubicBezTo>
                  <a:lnTo>
                    <a:pt x="125730" y="3378"/>
                  </a:lnTo>
                  <a:cubicBezTo>
                    <a:pt x="121920" y="-432"/>
                    <a:pt x="115252" y="-1385"/>
                    <a:pt x="110490" y="2425"/>
                  </a:cubicBezTo>
                  <a:cubicBezTo>
                    <a:pt x="82868" y="25285"/>
                    <a:pt x="47625" y="39573"/>
                    <a:pt x="10477" y="44335"/>
                  </a:cubicBezTo>
                  <a:cubicBezTo>
                    <a:pt x="3810" y="45288"/>
                    <a:pt x="0" y="50050"/>
                    <a:pt x="0" y="55765"/>
                  </a:cubicBezTo>
                  <a:lnTo>
                    <a:pt x="0" y="309130"/>
                  </a:lnTo>
                  <a:cubicBezTo>
                    <a:pt x="0" y="315798"/>
                    <a:pt x="4763" y="320560"/>
                    <a:pt x="11430" y="32056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타원 47">
              <a:extLst>
                <a:ext uri="{FF2B5EF4-FFF2-40B4-BE49-F238E27FC236}">
                  <a16:creationId xmlns:a16="http://schemas.microsoft.com/office/drawing/2014/main" id="{1D56D6C5-E4BD-4368-B3E1-2F68BF877C36}"/>
                </a:ext>
              </a:extLst>
            </p:cNvPr>
            <p:cNvSpPr/>
            <p:nvPr/>
          </p:nvSpPr>
          <p:spPr>
            <a:xfrm>
              <a:off x="9129163" y="6084228"/>
              <a:ext cx="790505" cy="773772"/>
            </a:xfrm>
            <a:prstGeom prst="ellipse">
              <a:avLst/>
            </a:prstGeom>
            <a:solidFill>
              <a:srgbClr val="23E1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tr-TR" sz="4000" dirty="0">
                  <a:solidFill>
                    <a:schemeClr val="tx1"/>
                  </a:solidFill>
                </a:rPr>
                <a:t>5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50" name="Dikdörtgen 49"/>
            <p:cNvSpPr/>
            <p:nvPr/>
          </p:nvSpPr>
          <p:spPr>
            <a:xfrm>
              <a:off x="8247237" y="5110740"/>
              <a:ext cx="201971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2400" dirty="0" err="1"/>
                <a:t>Sübhâne</a:t>
              </a:r>
              <a:r>
                <a:rPr lang="tr-TR" sz="2400" dirty="0"/>
                <a:t> </a:t>
              </a:r>
              <a:r>
                <a:rPr lang="tr-TR" sz="2400" dirty="0" err="1"/>
                <a:t>rabbiye’l</a:t>
              </a:r>
              <a:r>
                <a:rPr lang="tr-TR" sz="2400" dirty="0"/>
                <a:t> </a:t>
              </a:r>
              <a:r>
                <a:rPr lang="tr-TR" sz="2400" dirty="0" err="1"/>
                <a:t>a’lâ</a:t>
              </a:r>
              <a:endParaRPr lang="tr-TR" sz="2400" dirty="0"/>
            </a:p>
          </p:txBody>
        </p:sp>
      </p:grpSp>
      <p:grpSp>
        <p:nvGrpSpPr>
          <p:cNvPr id="60" name="Grup 59"/>
          <p:cNvGrpSpPr/>
          <p:nvPr/>
        </p:nvGrpSpPr>
        <p:grpSpPr>
          <a:xfrm>
            <a:off x="9520894" y="3450400"/>
            <a:ext cx="2552353" cy="2124469"/>
            <a:chOff x="9296188" y="3569571"/>
            <a:chExt cx="2552353" cy="2124469"/>
          </a:xfrm>
        </p:grpSpPr>
        <p:sp>
          <p:nvSpPr>
            <p:cNvPr id="8" name="자유형: 도형 8">
              <a:extLst>
                <a:ext uri="{FF2B5EF4-FFF2-40B4-BE49-F238E27FC236}">
                  <a16:creationId xmlns:a16="http://schemas.microsoft.com/office/drawing/2014/main" id="{0EBA108D-FE85-4380-87B4-DC5BA9335B47}"/>
                </a:ext>
              </a:extLst>
            </p:cNvPr>
            <p:cNvSpPr/>
            <p:nvPr/>
          </p:nvSpPr>
          <p:spPr>
            <a:xfrm>
              <a:off x="9296188" y="3569571"/>
              <a:ext cx="2253452" cy="2124469"/>
            </a:xfrm>
            <a:custGeom>
              <a:avLst/>
              <a:gdLst>
                <a:gd name="connsiteX0" fmla="*/ 2989 w 320171"/>
                <a:gd name="connsiteY0" fmla="*/ 125730 h 308371"/>
                <a:gd name="connsiteX1" fmla="*/ 182059 w 320171"/>
                <a:gd name="connsiteY1" fmla="*/ 304800 h 308371"/>
                <a:gd name="connsiteX2" fmla="*/ 198252 w 320171"/>
                <a:gd name="connsiteY2" fmla="*/ 304800 h 308371"/>
                <a:gd name="connsiteX3" fmla="*/ 320172 w 320171"/>
                <a:gd name="connsiteY3" fmla="*/ 11430 h 308371"/>
                <a:gd name="connsiteX4" fmla="*/ 308742 w 320171"/>
                <a:gd name="connsiteY4" fmla="*/ 0 h 308371"/>
                <a:gd name="connsiteX5" fmla="*/ 55377 w 320171"/>
                <a:gd name="connsiteY5" fmla="*/ 0 h 308371"/>
                <a:gd name="connsiteX6" fmla="*/ 43947 w 320171"/>
                <a:gd name="connsiteY6" fmla="*/ 10477 h 308371"/>
                <a:gd name="connsiteX7" fmla="*/ 2037 w 320171"/>
                <a:gd name="connsiteY7" fmla="*/ 110490 h 308371"/>
                <a:gd name="connsiteX8" fmla="*/ 2989 w 320171"/>
                <a:gd name="connsiteY8" fmla="*/ 125730 h 308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171" h="308371">
                  <a:moveTo>
                    <a:pt x="2989" y="125730"/>
                  </a:moveTo>
                  <a:lnTo>
                    <a:pt x="182059" y="304800"/>
                  </a:lnTo>
                  <a:cubicBezTo>
                    <a:pt x="186822" y="309563"/>
                    <a:pt x="194442" y="309563"/>
                    <a:pt x="198252" y="304800"/>
                  </a:cubicBezTo>
                  <a:cubicBezTo>
                    <a:pt x="269689" y="226695"/>
                    <a:pt x="314457" y="124777"/>
                    <a:pt x="320172" y="11430"/>
                  </a:cubicBezTo>
                  <a:cubicBezTo>
                    <a:pt x="320172" y="4763"/>
                    <a:pt x="315409" y="0"/>
                    <a:pt x="308742" y="0"/>
                  </a:cubicBezTo>
                  <a:lnTo>
                    <a:pt x="55377" y="0"/>
                  </a:lnTo>
                  <a:cubicBezTo>
                    <a:pt x="49662" y="0"/>
                    <a:pt x="44899" y="4763"/>
                    <a:pt x="43947" y="10477"/>
                  </a:cubicBezTo>
                  <a:cubicBezTo>
                    <a:pt x="40137" y="48577"/>
                    <a:pt x="24897" y="82868"/>
                    <a:pt x="2037" y="110490"/>
                  </a:cubicBezTo>
                  <a:cubicBezTo>
                    <a:pt x="-821" y="115252"/>
                    <a:pt x="-821" y="121920"/>
                    <a:pt x="2989" y="12573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타원 45">
              <a:extLst>
                <a:ext uri="{FF2B5EF4-FFF2-40B4-BE49-F238E27FC236}">
                  <a16:creationId xmlns:a16="http://schemas.microsoft.com/office/drawing/2014/main" id="{58018ED4-35C2-4043-A4DE-9BD1674C1EC8}"/>
                </a:ext>
              </a:extLst>
            </p:cNvPr>
            <p:cNvSpPr/>
            <p:nvPr/>
          </p:nvSpPr>
          <p:spPr>
            <a:xfrm>
              <a:off x="11058036" y="4295803"/>
              <a:ext cx="790505" cy="773772"/>
            </a:xfrm>
            <a:prstGeom prst="ellipse">
              <a:avLst/>
            </a:prstGeom>
            <a:solidFill>
              <a:srgbClr val="8271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tr-TR" sz="4000" dirty="0">
                  <a:solidFill>
                    <a:schemeClr val="tx1"/>
                  </a:solidFill>
                </a:rPr>
                <a:t>6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51" name="Dikdörtgen 50"/>
            <p:cNvSpPr/>
            <p:nvPr/>
          </p:nvSpPr>
          <p:spPr>
            <a:xfrm>
              <a:off x="9352548" y="3602783"/>
              <a:ext cx="202130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2400" dirty="0"/>
                <a:t> </a:t>
              </a:r>
              <a:r>
                <a:rPr lang="tr-TR" sz="2400" dirty="0" err="1"/>
                <a:t>Semiallahu</a:t>
              </a:r>
              <a:r>
                <a:rPr lang="tr-TR" sz="2400" dirty="0"/>
                <a:t> limen </a:t>
              </a:r>
              <a:r>
                <a:rPr lang="tr-TR" sz="2400" dirty="0" err="1"/>
                <a:t>hamideh</a:t>
              </a:r>
              <a:endParaRPr lang="tr-TR" sz="2400" dirty="0"/>
            </a:p>
          </p:txBody>
        </p:sp>
      </p:grpSp>
      <p:grpSp>
        <p:nvGrpSpPr>
          <p:cNvPr id="61" name="Grup 60"/>
          <p:cNvGrpSpPr/>
          <p:nvPr/>
        </p:nvGrpSpPr>
        <p:grpSpPr>
          <a:xfrm>
            <a:off x="9518163" y="1188117"/>
            <a:ext cx="2490915" cy="2125192"/>
            <a:chOff x="9293457" y="1307288"/>
            <a:chExt cx="2490915" cy="2125192"/>
          </a:xfrm>
        </p:grpSpPr>
        <p:sp>
          <p:nvSpPr>
            <p:cNvPr id="9" name="자유형: 도형 9">
              <a:extLst>
                <a:ext uri="{FF2B5EF4-FFF2-40B4-BE49-F238E27FC236}">
                  <a16:creationId xmlns:a16="http://schemas.microsoft.com/office/drawing/2014/main" id="{F445804C-5BD5-4AE4-8941-08CC060F1F6C}"/>
                </a:ext>
              </a:extLst>
            </p:cNvPr>
            <p:cNvSpPr/>
            <p:nvPr/>
          </p:nvSpPr>
          <p:spPr>
            <a:xfrm>
              <a:off x="9293457" y="1307288"/>
              <a:ext cx="2256190" cy="2125192"/>
            </a:xfrm>
            <a:custGeom>
              <a:avLst/>
              <a:gdLst>
                <a:gd name="connsiteX0" fmla="*/ 320560 w 320560"/>
                <a:gd name="connsiteY0" fmla="*/ 296942 h 308476"/>
                <a:gd name="connsiteX1" fmla="*/ 198640 w 320560"/>
                <a:gd name="connsiteY1" fmla="*/ 3572 h 308476"/>
                <a:gd name="connsiteX2" fmla="*/ 182448 w 320560"/>
                <a:gd name="connsiteY2" fmla="*/ 3572 h 308476"/>
                <a:gd name="connsiteX3" fmla="*/ 3378 w 320560"/>
                <a:gd name="connsiteY3" fmla="*/ 182642 h 308476"/>
                <a:gd name="connsiteX4" fmla="*/ 2425 w 320560"/>
                <a:gd name="connsiteY4" fmla="*/ 197882 h 308476"/>
                <a:gd name="connsiteX5" fmla="*/ 44335 w 320560"/>
                <a:gd name="connsiteY5" fmla="*/ 297894 h 308476"/>
                <a:gd name="connsiteX6" fmla="*/ 55765 w 320560"/>
                <a:gd name="connsiteY6" fmla="*/ 308372 h 308476"/>
                <a:gd name="connsiteX7" fmla="*/ 309130 w 320560"/>
                <a:gd name="connsiteY7" fmla="*/ 308372 h 308476"/>
                <a:gd name="connsiteX8" fmla="*/ 320560 w 320560"/>
                <a:gd name="connsiteY8" fmla="*/ 296942 h 308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560" h="308476">
                  <a:moveTo>
                    <a:pt x="320560" y="296942"/>
                  </a:moveTo>
                  <a:cubicBezTo>
                    <a:pt x="315798" y="184547"/>
                    <a:pt x="270078" y="81677"/>
                    <a:pt x="198640" y="3572"/>
                  </a:cubicBezTo>
                  <a:cubicBezTo>
                    <a:pt x="193878" y="-1191"/>
                    <a:pt x="186258" y="-1191"/>
                    <a:pt x="182448" y="3572"/>
                  </a:cubicBezTo>
                  <a:lnTo>
                    <a:pt x="3378" y="182642"/>
                  </a:lnTo>
                  <a:cubicBezTo>
                    <a:pt x="-432" y="186452"/>
                    <a:pt x="-1385" y="193119"/>
                    <a:pt x="2425" y="197882"/>
                  </a:cubicBezTo>
                  <a:cubicBezTo>
                    <a:pt x="25285" y="225504"/>
                    <a:pt x="39573" y="260747"/>
                    <a:pt x="44335" y="297894"/>
                  </a:cubicBezTo>
                  <a:cubicBezTo>
                    <a:pt x="45288" y="303609"/>
                    <a:pt x="50050" y="308372"/>
                    <a:pt x="55765" y="308372"/>
                  </a:cubicBezTo>
                  <a:lnTo>
                    <a:pt x="309130" y="308372"/>
                  </a:lnTo>
                  <a:cubicBezTo>
                    <a:pt x="315798" y="309324"/>
                    <a:pt x="320560" y="303609"/>
                    <a:pt x="320560" y="29694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타원 39">
              <a:extLst>
                <a:ext uri="{FF2B5EF4-FFF2-40B4-BE49-F238E27FC236}">
                  <a16:creationId xmlns:a16="http://schemas.microsoft.com/office/drawing/2014/main" id="{5E0FE534-D52D-4880-B569-00AE1DF545BA}"/>
                </a:ext>
              </a:extLst>
            </p:cNvPr>
            <p:cNvSpPr/>
            <p:nvPr/>
          </p:nvSpPr>
          <p:spPr>
            <a:xfrm>
              <a:off x="10993867" y="1793947"/>
              <a:ext cx="790505" cy="773772"/>
            </a:xfrm>
            <a:prstGeom prst="ellipse">
              <a:avLst/>
            </a:prstGeom>
            <a:solidFill>
              <a:srgbClr val="01A4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tr-TR" sz="4000" dirty="0">
                  <a:solidFill>
                    <a:schemeClr val="tx1"/>
                  </a:solidFill>
                </a:rPr>
                <a:t>7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52" name="Dikdörtgen 51"/>
            <p:cNvSpPr/>
            <p:nvPr/>
          </p:nvSpPr>
          <p:spPr>
            <a:xfrm>
              <a:off x="9420948" y="2110868"/>
              <a:ext cx="184060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2400" dirty="0"/>
                <a:t>Salâvat dualarını okumak</a:t>
              </a:r>
            </a:p>
          </p:txBody>
        </p:sp>
      </p:grpSp>
      <p:grpSp>
        <p:nvGrpSpPr>
          <p:cNvPr id="62" name="Grup 61"/>
          <p:cNvGrpSpPr/>
          <p:nvPr/>
        </p:nvGrpSpPr>
        <p:grpSpPr>
          <a:xfrm>
            <a:off x="8563160" y="30731"/>
            <a:ext cx="2170400" cy="2349295"/>
            <a:chOff x="8338454" y="149902"/>
            <a:chExt cx="2170400" cy="2349295"/>
          </a:xfrm>
        </p:grpSpPr>
        <p:sp>
          <p:nvSpPr>
            <p:cNvPr id="10" name="자유형: 도형 10">
              <a:extLst>
                <a:ext uri="{FF2B5EF4-FFF2-40B4-BE49-F238E27FC236}">
                  <a16:creationId xmlns:a16="http://schemas.microsoft.com/office/drawing/2014/main" id="{503050F2-536E-42E9-BA6D-EDF149EDDF48}"/>
                </a:ext>
              </a:extLst>
            </p:cNvPr>
            <p:cNvSpPr/>
            <p:nvPr/>
          </p:nvSpPr>
          <p:spPr>
            <a:xfrm>
              <a:off x="8338454" y="288529"/>
              <a:ext cx="2170400" cy="2210668"/>
            </a:xfrm>
            <a:custGeom>
              <a:avLst/>
              <a:gdLst>
                <a:gd name="connsiteX0" fmla="*/ 304800 w 308371"/>
                <a:gd name="connsiteY0" fmla="*/ 121920 h 320883"/>
                <a:gd name="connsiteX1" fmla="*/ 11430 w 308371"/>
                <a:gd name="connsiteY1" fmla="*/ 0 h 320883"/>
                <a:gd name="connsiteX2" fmla="*/ 0 w 308371"/>
                <a:gd name="connsiteY2" fmla="*/ 11430 h 320883"/>
                <a:gd name="connsiteX3" fmla="*/ 0 w 308371"/>
                <a:gd name="connsiteY3" fmla="*/ 264795 h 320883"/>
                <a:gd name="connsiteX4" fmla="*/ 10477 w 308371"/>
                <a:gd name="connsiteY4" fmla="*/ 276225 h 320883"/>
                <a:gd name="connsiteX5" fmla="*/ 110490 w 308371"/>
                <a:gd name="connsiteY5" fmla="*/ 318135 h 320883"/>
                <a:gd name="connsiteX6" fmla="*/ 125730 w 308371"/>
                <a:gd name="connsiteY6" fmla="*/ 317183 h 320883"/>
                <a:gd name="connsiteX7" fmla="*/ 304800 w 308371"/>
                <a:gd name="connsiteY7" fmla="*/ 138113 h 320883"/>
                <a:gd name="connsiteX8" fmla="*/ 304800 w 308371"/>
                <a:gd name="connsiteY8" fmla="*/ 121920 h 32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371" h="320883">
                  <a:moveTo>
                    <a:pt x="304800" y="121920"/>
                  </a:moveTo>
                  <a:cubicBezTo>
                    <a:pt x="226695" y="50483"/>
                    <a:pt x="123825" y="4763"/>
                    <a:pt x="11430" y="0"/>
                  </a:cubicBezTo>
                  <a:cubicBezTo>
                    <a:pt x="4763" y="0"/>
                    <a:pt x="0" y="4763"/>
                    <a:pt x="0" y="11430"/>
                  </a:cubicBezTo>
                  <a:lnTo>
                    <a:pt x="0" y="264795"/>
                  </a:lnTo>
                  <a:cubicBezTo>
                    <a:pt x="0" y="270510"/>
                    <a:pt x="4763" y="275273"/>
                    <a:pt x="10477" y="276225"/>
                  </a:cubicBezTo>
                  <a:cubicBezTo>
                    <a:pt x="48577" y="280035"/>
                    <a:pt x="82868" y="295275"/>
                    <a:pt x="110490" y="318135"/>
                  </a:cubicBezTo>
                  <a:cubicBezTo>
                    <a:pt x="115252" y="321945"/>
                    <a:pt x="121920" y="321945"/>
                    <a:pt x="125730" y="317183"/>
                  </a:cubicBezTo>
                  <a:lnTo>
                    <a:pt x="304800" y="138113"/>
                  </a:lnTo>
                  <a:cubicBezTo>
                    <a:pt x="309563" y="133350"/>
                    <a:pt x="309563" y="125730"/>
                    <a:pt x="304800" y="12192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타원 49">
              <a:extLst>
                <a:ext uri="{FF2B5EF4-FFF2-40B4-BE49-F238E27FC236}">
                  <a16:creationId xmlns:a16="http://schemas.microsoft.com/office/drawing/2014/main" id="{219382B0-9151-4274-85C5-3E8DB0516135}"/>
                </a:ext>
              </a:extLst>
            </p:cNvPr>
            <p:cNvSpPr/>
            <p:nvPr/>
          </p:nvSpPr>
          <p:spPr>
            <a:xfrm>
              <a:off x="9129163" y="149902"/>
              <a:ext cx="790505" cy="773772"/>
            </a:xfrm>
            <a:prstGeom prst="ellipse">
              <a:avLst/>
            </a:prstGeom>
            <a:solidFill>
              <a:srgbClr val="FF52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tr-TR" sz="4000" dirty="0">
                  <a:solidFill>
                    <a:schemeClr val="tx1"/>
                  </a:solidFill>
                </a:rPr>
                <a:t>8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53" name="Dikdörtgen 52"/>
            <p:cNvSpPr/>
            <p:nvPr/>
          </p:nvSpPr>
          <p:spPr>
            <a:xfrm>
              <a:off x="8491668" y="923753"/>
              <a:ext cx="143839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 err="1"/>
                <a:t>Rabbenâ</a:t>
              </a:r>
              <a:r>
                <a:rPr lang="tr-TR" sz="2400" dirty="0"/>
                <a:t> dualarını okumak</a:t>
              </a:r>
            </a:p>
          </p:txBody>
        </p:sp>
      </p:grpSp>
      <p:sp>
        <p:nvSpPr>
          <p:cNvPr id="54" name="Dikdörtgen 53"/>
          <p:cNvSpPr/>
          <p:nvPr/>
        </p:nvSpPr>
        <p:spPr>
          <a:xfrm>
            <a:off x="0" y="2486072"/>
            <a:ext cx="49474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dirty="0"/>
              <a:t>Hz. Muhammed namazın nasıl kılındığını Müslümanlara göstermiş ve onlara örnek olmuştur</a:t>
            </a:r>
          </a:p>
        </p:txBody>
      </p:sp>
    </p:spTree>
    <p:extLst>
      <p:ext uri="{BB962C8B-B14F-4D97-AF65-F5344CB8AC3E}">
        <p14:creationId xmlns:p14="http://schemas.microsoft.com/office/powerpoint/2010/main" val="329019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346898"/>
              </p:ext>
            </p:extLst>
          </p:nvPr>
        </p:nvGraphicFramePr>
        <p:xfrm>
          <a:off x="770021" y="0"/>
          <a:ext cx="11277600" cy="59622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9930063">
                  <a:extLst>
                    <a:ext uri="{9D8B030D-6E8A-4147-A177-3AD203B41FA5}">
                      <a16:colId xmlns:a16="http://schemas.microsoft.com/office/drawing/2014/main" val="4143725840"/>
                    </a:ext>
                  </a:extLst>
                </a:gridCol>
                <a:gridCol w="1347537">
                  <a:extLst>
                    <a:ext uri="{9D8B030D-6E8A-4147-A177-3AD203B41FA5}">
                      <a16:colId xmlns:a16="http://schemas.microsoft.com/office/drawing/2014/main" val="2340765280"/>
                    </a:ext>
                  </a:extLst>
                </a:gridCol>
              </a:tblGrid>
              <a:tr h="346661">
                <a:tc>
                  <a:txBody>
                    <a:bodyPr/>
                    <a:lstStyle/>
                    <a:p>
                      <a:r>
                        <a:rPr lang="tr-TR" dirty="0"/>
                        <a:t>Namazın</a:t>
                      </a:r>
                      <a:r>
                        <a:rPr lang="tr-TR" baseline="0" dirty="0"/>
                        <a:t> Kılınışı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05914"/>
                  </a:ext>
                </a:extLst>
              </a:tr>
              <a:tr h="375550">
                <a:tc>
                  <a:txBody>
                    <a:bodyPr/>
                    <a:lstStyle/>
                    <a:p>
                      <a:r>
                        <a:rPr lang="tr-TR" sz="2000" kern="1200" dirty="0">
                          <a:effectLst/>
                        </a:rPr>
                        <a:t>Kamet getirilir.</a:t>
                      </a:r>
                      <a:endParaRPr lang="tr-T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222195"/>
                  </a:ext>
                </a:extLst>
              </a:tr>
              <a:tr h="382080">
                <a:tc>
                  <a:txBody>
                    <a:bodyPr/>
                    <a:lstStyle/>
                    <a:p>
                      <a:r>
                        <a:rPr lang="tr-TR" sz="2000" kern="1200" dirty="0">
                          <a:effectLst/>
                        </a:rPr>
                        <a:t>“Niyet ettim Allah rızası için bugünkü sabah namazının farzını kılmaya” diye niyet edilir.</a:t>
                      </a:r>
                      <a:endParaRPr lang="tr-T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026340"/>
                  </a:ext>
                </a:extLst>
              </a:tr>
              <a:tr h="400634">
                <a:tc>
                  <a:txBody>
                    <a:bodyPr/>
                    <a:lstStyle/>
                    <a:p>
                      <a:r>
                        <a:rPr lang="tr-TR" sz="2000" kern="1200" dirty="0" err="1">
                          <a:effectLst/>
                        </a:rPr>
                        <a:t>Sübhâneke</a:t>
                      </a:r>
                      <a:r>
                        <a:rPr lang="tr-TR" sz="2000" kern="1200" dirty="0">
                          <a:effectLst/>
                        </a:rPr>
                        <a:t> okunur.</a:t>
                      </a:r>
                      <a:endParaRPr lang="tr-T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392537"/>
                  </a:ext>
                </a:extLst>
              </a:tr>
              <a:tr h="375550">
                <a:tc>
                  <a:txBody>
                    <a:bodyPr/>
                    <a:lstStyle/>
                    <a:p>
                      <a:r>
                        <a:rPr lang="tr-TR" sz="2000" kern="1200" dirty="0" err="1">
                          <a:effectLst/>
                        </a:rPr>
                        <a:t>Euzü</a:t>
                      </a:r>
                      <a:r>
                        <a:rPr lang="tr-TR" sz="2000" kern="1200" dirty="0">
                          <a:effectLst/>
                        </a:rPr>
                        <a:t> Besmele: “</a:t>
                      </a:r>
                      <a:r>
                        <a:rPr lang="tr-TR" sz="2000" kern="1200" dirty="0" err="1">
                          <a:effectLst/>
                        </a:rPr>
                        <a:t>Euzubillahimineşşeytanirracim</a:t>
                      </a:r>
                      <a:r>
                        <a:rPr lang="tr-TR" sz="2000" kern="1200" dirty="0">
                          <a:effectLst/>
                        </a:rPr>
                        <a:t> </a:t>
                      </a:r>
                      <a:r>
                        <a:rPr lang="tr-TR" sz="2000" kern="1200" dirty="0" err="1">
                          <a:effectLst/>
                        </a:rPr>
                        <a:t>Bismillahirrahmanirrahim</a:t>
                      </a:r>
                      <a:r>
                        <a:rPr lang="tr-TR" sz="2000" kern="1200" dirty="0">
                          <a:effectLst/>
                        </a:rPr>
                        <a:t>”</a:t>
                      </a:r>
                      <a:endParaRPr lang="tr-T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438433"/>
                  </a:ext>
                </a:extLst>
              </a:tr>
              <a:tr h="375550">
                <a:tc>
                  <a:txBody>
                    <a:bodyPr/>
                    <a:lstStyle/>
                    <a:p>
                      <a:r>
                        <a:rPr lang="tr-TR" sz="2000" kern="1200" dirty="0">
                          <a:effectLst/>
                        </a:rPr>
                        <a:t>Fatiha okunur.</a:t>
                      </a:r>
                      <a:endParaRPr lang="tr-T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442328"/>
                  </a:ext>
                </a:extLst>
              </a:tr>
              <a:tr h="375550">
                <a:tc>
                  <a:txBody>
                    <a:bodyPr/>
                    <a:lstStyle/>
                    <a:p>
                      <a:r>
                        <a:rPr lang="tr-TR" sz="2000" kern="1200" dirty="0" err="1">
                          <a:effectLst/>
                        </a:rPr>
                        <a:t>Zamm</a:t>
                      </a:r>
                      <a:r>
                        <a:rPr lang="tr-TR" sz="2000" kern="1200" dirty="0">
                          <a:effectLst/>
                        </a:rPr>
                        <a:t>-ı sure okunur</a:t>
                      </a:r>
                      <a:endParaRPr lang="tr-T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837239"/>
                  </a:ext>
                </a:extLst>
              </a:tr>
              <a:tr h="375550">
                <a:tc>
                  <a:txBody>
                    <a:bodyPr/>
                    <a:lstStyle/>
                    <a:p>
                      <a:r>
                        <a:rPr lang="tr-TR" sz="2000" kern="1200" dirty="0">
                          <a:effectLst/>
                        </a:rPr>
                        <a:t>“</a:t>
                      </a:r>
                      <a:r>
                        <a:rPr lang="tr-TR" sz="2000" kern="1200" dirty="0" err="1">
                          <a:effectLst/>
                        </a:rPr>
                        <a:t>Allah’u</a:t>
                      </a:r>
                      <a:r>
                        <a:rPr lang="tr-TR" sz="2000" kern="1200" dirty="0">
                          <a:effectLst/>
                        </a:rPr>
                        <a:t> Ekber” denilerek </a:t>
                      </a:r>
                      <a:r>
                        <a:rPr lang="tr-TR" sz="2000" kern="1200" dirty="0" err="1">
                          <a:effectLst/>
                        </a:rPr>
                        <a:t>rükû’ya</a:t>
                      </a:r>
                      <a:r>
                        <a:rPr lang="tr-TR" sz="2000" kern="1200" baseline="0" dirty="0">
                          <a:effectLst/>
                        </a:rPr>
                        <a:t> gidilir.  (Rüku)</a:t>
                      </a:r>
                      <a:endParaRPr lang="tr-T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963535"/>
                  </a:ext>
                </a:extLst>
              </a:tr>
              <a:tr h="469731">
                <a:tc>
                  <a:txBody>
                    <a:bodyPr/>
                    <a:lstStyle/>
                    <a:p>
                      <a:r>
                        <a:rPr lang="tr-TR" sz="2000" dirty="0" err="1"/>
                        <a:t>Rukuda</a:t>
                      </a:r>
                      <a:r>
                        <a:rPr lang="tr-TR" sz="2000" dirty="0"/>
                        <a:t> defa “</a:t>
                      </a:r>
                      <a:r>
                        <a:rPr lang="tr-TR" sz="2000" dirty="0" err="1"/>
                        <a:t>Subhane</a:t>
                      </a:r>
                      <a:r>
                        <a:rPr lang="tr-TR" sz="2000" dirty="0"/>
                        <a:t> </a:t>
                      </a:r>
                      <a:r>
                        <a:rPr lang="tr-TR" sz="2000" dirty="0" err="1"/>
                        <a:t>Rabbiyel</a:t>
                      </a:r>
                      <a:r>
                        <a:rPr lang="tr-TR" sz="2000" dirty="0"/>
                        <a:t> Azim”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29438"/>
                  </a:ext>
                </a:extLst>
              </a:tr>
              <a:tr h="469731">
                <a:tc>
                  <a:txBody>
                    <a:bodyPr/>
                    <a:lstStyle/>
                    <a:p>
                      <a:r>
                        <a:rPr lang="tr-TR" sz="2000" dirty="0"/>
                        <a:t>“Semi </a:t>
                      </a:r>
                      <a:r>
                        <a:rPr lang="tr-TR" sz="2000" dirty="0" err="1"/>
                        <a:t>Allahulimen</a:t>
                      </a:r>
                      <a:r>
                        <a:rPr lang="tr-TR" sz="2000" dirty="0"/>
                        <a:t> Hamide </a:t>
                      </a:r>
                      <a:r>
                        <a:rPr lang="tr-TR" sz="2000" baseline="0" dirty="0"/>
                        <a:t> </a:t>
                      </a:r>
                      <a:r>
                        <a:rPr lang="tr-TR" sz="2000" baseline="0" dirty="0" err="1"/>
                        <a:t>diyerke</a:t>
                      </a:r>
                      <a:r>
                        <a:rPr lang="tr-TR" sz="2000" baseline="0" dirty="0"/>
                        <a:t> </a:t>
                      </a:r>
                      <a:r>
                        <a:rPr lang="tr-TR" sz="2000" baseline="0" dirty="0" err="1"/>
                        <a:t>Rukudan</a:t>
                      </a:r>
                      <a:r>
                        <a:rPr lang="tr-TR" sz="2000" baseline="0" dirty="0"/>
                        <a:t> kakılır. Ve </a:t>
                      </a:r>
                      <a:r>
                        <a:rPr lang="tr-TR" sz="2000" dirty="0"/>
                        <a:t>Rabbena </a:t>
                      </a:r>
                      <a:r>
                        <a:rPr lang="tr-TR" sz="2000" dirty="0" err="1"/>
                        <a:t>lekel</a:t>
                      </a:r>
                      <a:r>
                        <a:rPr lang="tr-TR" sz="2000" dirty="0"/>
                        <a:t> hamd”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683911"/>
                  </a:ext>
                </a:extLst>
              </a:tr>
              <a:tr h="469731">
                <a:tc>
                  <a:txBody>
                    <a:bodyPr/>
                    <a:lstStyle/>
                    <a:p>
                      <a:r>
                        <a:rPr lang="tr-TR" sz="2000" dirty="0"/>
                        <a:t> “</a:t>
                      </a:r>
                      <a:r>
                        <a:rPr lang="tr-TR" sz="2000" dirty="0" err="1"/>
                        <a:t>Allah’u</a:t>
                      </a:r>
                      <a:r>
                        <a:rPr lang="tr-TR" sz="2000" dirty="0"/>
                        <a:t> Ekber” denilir ve secdeye </a:t>
                      </a:r>
                      <a:r>
                        <a:rPr lang="tr-TR" sz="2000" dirty="0" err="1"/>
                        <a:t>eğilinir</a:t>
                      </a:r>
                      <a:r>
                        <a:rPr lang="tr-TR" sz="2000" dirty="0"/>
                        <a:t>. (Secde)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269922"/>
                  </a:ext>
                </a:extLst>
              </a:tr>
              <a:tr h="469731">
                <a:tc>
                  <a:txBody>
                    <a:bodyPr/>
                    <a:lstStyle/>
                    <a:p>
                      <a:r>
                        <a:rPr lang="tr-TR" sz="2000" dirty="0"/>
                        <a:t>Secdedeyken üç defa “</a:t>
                      </a:r>
                      <a:r>
                        <a:rPr lang="tr-TR" sz="2000" dirty="0" err="1"/>
                        <a:t>Subhane</a:t>
                      </a:r>
                      <a:r>
                        <a:rPr lang="tr-TR" sz="2000" dirty="0"/>
                        <a:t> </a:t>
                      </a:r>
                      <a:r>
                        <a:rPr lang="tr-TR" sz="2000" dirty="0" err="1"/>
                        <a:t>Rabbiyel</a:t>
                      </a:r>
                      <a:r>
                        <a:rPr lang="tr-TR" sz="2000" dirty="0"/>
                        <a:t> Ala” denilir.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201749"/>
                  </a:ext>
                </a:extLst>
              </a:tr>
              <a:tr h="469731">
                <a:tc>
                  <a:txBody>
                    <a:bodyPr/>
                    <a:lstStyle/>
                    <a:p>
                      <a:r>
                        <a:rPr lang="tr-TR" sz="2000" dirty="0"/>
                        <a:t>“</a:t>
                      </a:r>
                      <a:r>
                        <a:rPr lang="tr-TR" sz="2000" dirty="0" err="1"/>
                        <a:t>Allah’u</a:t>
                      </a:r>
                      <a:r>
                        <a:rPr lang="tr-TR" sz="2000" dirty="0"/>
                        <a:t> Ekber” denilir ve dizler üzerine oturulur. (ara</a:t>
                      </a:r>
                      <a:r>
                        <a:rPr lang="tr-TR" sz="2000" baseline="0" dirty="0"/>
                        <a:t> oturuş)</a:t>
                      </a:r>
                      <a:endParaRPr lang="tr-T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780143"/>
                  </a:ext>
                </a:extLst>
              </a:tr>
              <a:tr h="469731">
                <a:tc>
                  <a:txBody>
                    <a:bodyPr/>
                    <a:lstStyle/>
                    <a:p>
                      <a:r>
                        <a:rPr lang="tr-TR" sz="2000" dirty="0" err="1"/>
                        <a:t>Ettehıyyatü</a:t>
                      </a:r>
                      <a:r>
                        <a:rPr lang="tr-TR" sz="2000" baseline="0" dirty="0"/>
                        <a:t> okunur.</a:t>
                      </a:r>
                      <a:endParaRPr lang="tr-T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684421"/>
                  </a:ext>
                </a:extLst>
              </a:tr>
            </a:tbl>
          </a:graphicData>
        </a:graphic>
      </p:graphicFrame>
      <p:sp>
        <p:nvSpPr>
          <p:cNvPr id="4" name="Dikdörtgen 3"/>
          <p:cNvSpPr/>
          <p:nvPr/>
        </p:nvSpPr>
        <p:spPr>
          <a:xfrm>
            <a:off x="1957137" y="6079958"/>
            <a:ext cx="8502316" cy="6497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3200" b="1" dirty="0">
                <a:solidFill>
                  <a:schemeClr val="tx1"/>
                </a:solidFill>
              </a:rPr>
              <a:t>Farz, vacip ve sünnet </a:t>
            </a:r>
            <a:r>
              <a:rPr lang="tr-TR" sz="3200" dirty="0">
                <a:solidFill>
                  <a:schemeClr val="tx1"/>
                </a:solidFill>
              </a:rPr>
              <a:t>olduklarını söyleyelim.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0846621" y="340712"/>
            <a:ext cx="1160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Sünnet</a:t>
            </a:r>
            <a:endParaRPr lang="tr-T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0846621" y="1535849"/>
            <a:ext cx="1160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Sünnet</a:t>
            </a:r>
            <a:endParaRPr lang="tr-T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0846621" y="1110733"/>
            <a:ext cx="1160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Sünnet</a:t>
            </a:r>
            <a:endParaRPr lang="tr-T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10846621" y="3164122"/>
            <a:ext cx="1160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Sünnet</a:t>
            </a:r>
            <a:endParaRPr lang="tr-T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0846621" y="3605280"/>
            <a:ext cx="1160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Sünnet</a:t>
            </a:r>
            <a:endParaRPr lang="tr-T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10846621" y="4559785"/>
            <a:ext cx="1160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chemeClr val="accent6">
                    <a:lumMod val="75000"/>
                  </a:schemeClr>
                </a:solidFill>
              </a:rPr>
              <a:t>Sünnet</a:t>
            </a:r>
            <a:endParaRPr lang="tr-T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10846621" y="726377"/>
            <a:ext cx="817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tr-TR" sz="2400" b="1" dirty="0">
                <a:solidFill>
                  <a:srgbClr val="FF0000"/>
                </a:solidFill>
              </a:rPr>
              <a:t>Farz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10846621" y="2739661"/>
            <a:ext cx="817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tr-TR" sz="2400" b="1" dirty="0">
                <a:solidFill>
                  <a:srgbClr val="FF0000"/>
                </a:solidFill>
              </a:rPr>
              <a:t>Farz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10846621" y="4063134"/>
            <a:ext cx="817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latinLnBrk="1"/>
            <a:r>
              <a:rPr lang="tr-TR" sz="2400" b="1" dirty="0">
                <a:solidFill>
                  <a:srgbClr val="FF0000"/>
                </a:solidFill>
              </a:rPr>
              <a:t>Farz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10846621" y="1880756"/>
            <a:ext cx="1057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>
                <a:solidFill>
                  <a:schemeClr val="accent1">
                    <a:lumMod val="50000"/>
                  </a:schemeClr>
                </a:solidFill>
              </a:rPr>
              <a:t>Vacip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10846621" y="2273788"/>
            <a:ext cx="1057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>
                <a:solidFill>
                  <a:schemeClr val="accent1">
                    <a:lumMod val="50000"/>
                  </a:schemeClr>
                </a:solidFill>
              </a:rPr>
              <a:t>Vacip</a:t>
            </a:r>
          </a:p>
        </p:txBody>
      </p:sp>
      <p:sp>
        <p:nvSpPr>
          <p:cNvPr id="16" name="Dikdörtgen 15"/>
          <p:cNvSpPr/>
          <p:nvPr/>
        </p:nvSpPr>
        <p:spPr>
          <a:xfrm>
            <a:off x="10846621" y="4992925"/>
            <a:ext cx="1057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>
                <a:solidFill>
                  <a:schemeClr val="accent1">
                    <a:lumMod val="50000"/>
                  </a:schemeClr>
                </a:solidFill>
              </a:rPr>
              <a:t>Vacip</a:t>
            </a:r>
          </a:p>
        </p:txBody>
      </p:sp>
      <p:sp>
        <p:nvSpPr>
          <p:cNvPr id="17" name="Dikdörtgen 16"/>
          <p:cNvSpPr/>
          <p:nvPr/>
        </p:nvSpPr>
        <p:spPr>
          <a:xfrm>
            <a:off x="10846621" y="5401999"/>
            <a:ext cx="1057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>
                <a:solidFill>
                  <a:schemeClr val="accent1">
                    <a:lumMod val="50000"/>
                  </a:schemeClr>
                </a:solidFill>
              </a:rPr>
              <a:t>Vacip</a:t>
            </a:r>
          </a:p>
        </p:txBody>
      </p:sp>
    </p:spTree>
    <p:extLst>
      <p:ext uri="{BB962C8B-B14F-4D97-AF65-F5344CB8AC3E}">
        <p14:creationId xmlns:p14="http://schemas.microsoft.com/office/powerpoint/2010/main" val="209801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2652950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</a:p>
        </p:txBody>
      </p:sp>
      <p:sp>
        <p:nvSpPr>
          <p:cNvPr id="19" name="Google Shape;1051;p35"/>
          <p:cNvSpPr/>
          <p:nvPr/>
        </p:nvSpPr>
        <p:spPr>
          <a:xfrm>
            <a:off x="804681" y="3981450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804681" y="224591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4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5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</a:p>
          </p:txBody>
        </p:sp>
      </p:grpSp>
      <p:pic>
        <p:nvPicPr>
          <p:cNvPr id="23" name="Namazı Bozan Şeyler ">
            <a:hlinkClick r:id="" action="ppaction://media"/>
            <a:extLst>
              <a:ext uri="{FF2B5EF4-FFF2-40B4-BE49-F238E27FC236}">
                <a16:creationId xmlns:a16="http://schemas.microsoft.com/office/drawing/2014/main" id="{56EA4B5B-050B-6D75-BA68-0278C6FA88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159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8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0D857EB-2501-1CC9-BA16-F218D95A71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718" r="7136" b="2424"/>
          <a:stretch/>
        </p:blipFill>
        <p:spPr>
          <a:xfrm>
            <a:off x="145597" y="706809"/>
            <a:ext cx="3980746" cy="578034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50782CEE-1854-A3DA-67B7-AAC7FFA7EB83}"/>
              </a:ext>
            </a:extLst>
          </p:cNvPr>
          <p:cNvSpPr txBox="1"/>
          <p:nvPr/>
        </p:nvSpPr>
        <p:spPr>
          <a:xfrm>
            <a:off x="5588000" y="61244"/>
            <a:ext cx="458127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tr-TR" sz="2667" b="1" spc="200" dirty="0">
                <a:solidFill>
                  <a:prstClr val="white">
                    <a:lumMod val="50000"/>
                  </a:prstClr>
                </a:solidFill>
                <a:latin typeface="Calibri"/>
                <a:ea typeface="Yu Gothic UI Light" panose="020B0300000000000000" pitchFamily="34" charset="-128"/>
              </a:rPr>
              <a:t>Namazı bozan durumlar</a:t>
            </a:r>
            <a:endParaRPr lang="en-US" sz="2667" b="1" spc="200" dirty="0">
              <a:solidFill>
                <a:prstClr val="white">
                  <a:lumMod val="50000"/>
                </a:prstClr>
              </a:solidFill>
              <a:latin typeface="Calibri"/>
              <a:ea typeface="Yu Gothic UI Light" panose="020B0300000000000000" pitchFamily="34" charset="-128"/>
            </a:endParaRPr>
          </a:p>
        </p:txBody>
      </p:sp>
      <p:grpSp>
        <p:nvGrpSpPr>
          <p:cNvPr id="46" name="Grup 45">
            <a:extLst>
              <a:ext uri="{FF2B5EF4-FFF2-40B4-BE49-F238E27FC236}">
                <a16:creationId xmlns:a16="http://schemas.microsoft.com/office/drawing/2014/main" id="{80D4EC49-2EE5-D37B-BCD0-64DA80597215}"/>
              </a:ext>
            </a:extLst>
          </p:cNvPr>
          <p:cNvGrpSpPr/>
          <p:nvPr/>
        </p:nvGrpSpPr>
        <p:grpSpPr>
          <a:xfrm>
            <a:off x="4126343" y="456727"/>
            <a:ext cx="7905604" cy="1140564"/>
            <a:chOff x="6230161" y="1188355"/>
            <a:chExt cx="11858406" cy="1710846"/>
          </a:xfrm>
        </p:grpSpPr>
        <p:grpSp>
          <p:nvGrpSpPr>
            <p:cNvPr id="20" name="Google Shape;1237;p31">
              <a:extLst>
                <a:ext uri="{FF2B5EF4-FFF2-40B4-BE49-F238E27FC236}">
                  <a16:creationId xmlns:a16="http://schemas.microsoft.com/office/drawing/2014/main" id="{608ED7B5-73D0-89CD-F80D-491FA8E87CAD}"/>
                </a:ext>
              </a:extLst>
            </p:cNvPr>
            <p:cNvGrpSpPr/>
            <p:nvPr/>
          </p:nvGrpSpPr>
          <p:grpSpPr>
            <a:xfrm>
              <a:off x="6934200" y="1458657"/>
              <a:ext cx="11154367" cy="1170243"/>
              <a:chOff x="-5306158" y="521633"/>
              <a:chExt cx="11154367" cy="1170243"/>
            </a:xfrm>
          </p:grpSpPr>
          <p:sp>
            <p:nvSpPr>
              <p:cNvPr id="21" name="Google Shape;1238;p31">
                <a:extLst>
                  <a:ext uri="{FF2B5EF4-FFF2-40B4-BE49-F238E27FC236}">
                    <a16:creationId xmlns:a16="http://schemas.microsoft.com/office/drawing/2014/main" id="{9BC80588-46A1-148B-FA09-68382502C338}"/>
                  </a:ext>
                </a:extLst>
              </p:cNvPr>
              <p:cNvSpPr/>
              <p:nvPr/>
            </p:nvSpPr>
            <p:spPr>
              <a:xfrm>
                <a:off x="-5306158" y="521633"/>
                <a:ext cx="10472011" cy="1170243"/>
              </a:xfrm>
              <a:prstGeom prst="rect">
                <a:avLst/>
              </a:prstGeom>
              <a:solidFill>
                <a:srgbClr val="53979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lang="tr-TR" sz="2400" kern="0" dirty="0">
                    <a:solidFill>
                      <a:prstClr val="black"/>
                    </a:solidFill>
                    <a:latin typeface="Calibri" panose="020F0502020204030204"/>
                  </a:rPr>
                  <a:t>Namazda konuşmak ve gülmek</a:t>
                </a:r>
                <a:endParaRPr lang="tr-TR" sz="2400" kern="0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Google Shape;1239;p31">
                <a:extLst>
                  <a:ext uri="{FF2B5EF4-FFF2-40B4-BE49-F238E27FC236}">
                    <a16:creationId xmlns:a16="http://schemas.microsoft.com/office/drawing/2014/main" id="{F4E97047-1B24-3D17-C6BA-0BCDC39F78D8}"/>
                  </a:ext>
                </a:extLst>
              </p:cNvPr>
              <p:cNvSpPr/>
              <p:nvPr/>
            </p:nvSpPr>
            <p:spPr>
              <a:xfrm>
                <a:off x="4832109" y="626454"/>
                <a:ext cx="1016100" cy="960600"/>
              </a:xfrm>
              <a:prstGeom prst="rect">
                <a:avLst/>
              </a:prstGeom>
              <a:solidFill>
                <a:srgbClr val="53979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lang="tr-TR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1</a:t>
                </a:r>
                <a:endParaRPr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" name="Çarpma 1">
              <a:extLst>
                <a:ext uri="{FF2B5EF4-FFF2-40B4-BE49-F238E27FC236}">
                  <a16:creationId xmlns:a16="http://schemas.microsoft.com/office/drawing/2014/main" id="{BD84466F-71C2-056F-093B-DB9EB0BB91C3}"/>
                </a:ext>
              </a:extLst>
            </p:cNvPr>
            <p:cNvSpPr/>
            <p:nvPr/>
          </p:nvSpPr>
          <p:spPr>
            <a:xfrm>
              <a:off x="6230161" y="1188355"/>
              <a:ext cx="1313638" cy="1710846"/>
            </a:xfrm>
            <a:prstGeom prst="mathMultiply">
              <a:avLst>
                <a:gd name="adj1" fmla="val 9004"/>
              </a:avLst>
            </a:prstGeom>
            <a:solidFill>
              <a:srgbClr val="66BDB7"/>
            </a:solidFill>
            <a:ln>
              <a:solidFill>
                <a:srgbClr val="66BD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tr-TR" sz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7" name="Grup 46">
            <a:extLst>
              <a:ext uri="{FF2B5EF4-FFF2-40B4-BE49-F238E27FC236}">
                <a16:creationId xmlns:a16="http://schemas.microsoft.com/office/drawing/2014/main" id="{8F9A8689-4092-2149-A93E-D3F217852E57}"/>
              </a:ext>
            </a:extLst>
          </p:cNvPr>
          <p:cNvGrpSpPr/>
          <p:nvPr/>
        </p:nvGrpSpPr>
        <p:grpSpPr>
          <a:xfrm>
            <a:off x="4126343" y="1724243"/>
            <a:ext cx="7905604" cy="1140564"/>
            <a:chOff x="6230161" y="1188355"/>
            <a:chExt cx="11858406" cy="1710846"/>
          </a:xfrm>
        </p:grpSpPr>
        <p:grpSp>
          <p:nvGrpSpPr>
            <p:cNvPr id="48" name="Google Shape;1237;p31">
              <a:extLst>
                <a:ext uri="{FF2B5EF4-FFF2-40B4-BE49-F238E27FC236}">
                  <a16:creationId xmlns:a16="http://schemas.microsoft.com/office/drawing/2014/main" id="{ECA8218F-E0BB-9FD9-D910-E1D3315D9F14}"/>
                </a:ext>
              </a:extLst>
            </p:cNvPr>
            <p:cNvGrpSpPr/>
            <p:nvPr/>
          </p:nvGrpSpPr>
          <p:grpSpPr>
            <a:xfrm>
              <a:off x="6934200" y="1458657"/>
              <a:ext cx="11154367" cy="1170243"/>
              <a:chOff x="-5306158" y="521633"/>
              <a:chExt cx="11154367" cy="1170243"/>
            </a:xfrm>
          </p:grpSpPr>
          <p:sp>
            <p:nvSpPr>
              <p:cNvPr id="50" name="Google Shape;1238;p31">
                <a:extLst>
                  <a:ext uri="{FF2B5EF4-FFF2-40B4-BE49-F238E27FC236}">
                    <a16:creationId xmlns:a16="http://schemas.microsoft.com/office/drawing/2014/main" id="{3D7562B6-237B-1099-B0C5-B4DD78F5A38B}"/>
                  </a:ext>
                </a:extLst>
              </p:cNvPr>
              <p:cNvSpPr/>
              <p:nvPr/>
            </p:nvSpPr>
            <p:spPr>
              <a:xfrm>
                <a:off x="-5306158" y="521633"/>
                <a:ext cx="10472011" cy="1170243"/>
              </a:xfrm>
              <a:prstGeom prst="rect">
                <a:avLst/>
              </a:prstGeom>
              <a:solidFill>
                <a:srgbClr val="53979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lang="tr-TR" sz="2400" kern="0" dirty="0">
                    <a:solidFill>
                      <a:prstClr val="black"/>
                    </a:solidFill>
                    <a:latin typeface="Calibri" panose="020F0502020204030204"/>
                  </a:rPr>
                  <a:t>Namazda selam alıp vermek.</a:t>
                </a:r>
                <a:endParaRPr lang="tr-TR" sz="2400" kern="0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Google Shape;1239;p31">
                <a:extLst>
                  <a:ext uri="{FF2B5EF4-FFF2-40B4-BE49-F238E27FC236}">
                    <a16:creationId xmlns:a16="http://schemas.microsoft.com/office/drawing/2014/main" id="{8AFFA942-12DB-FC1F-68F3-DD7DD220FEE5}"/>
                  </a:ext>
                </a:extLst>
              </p:cNvPr>
              <p:cNvSpPr/>
              <p:nvPr/>
            </p:nvSpPr>
            <p:spPr>
              <a:xfrm>
                <a:off x="4832109" y="626454"/>
                <a:ext cx="1016100" cy="960600"/>
              </a:xfrm>
              <a:prstGeom prst="rect">
                <a:avLst/>
              </a:prstGeom>
              <a:solidFill>
                <a:srgbClr val="53979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lang="tr-TR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2</a:t>
                </a:r>
                <a:endParaRPr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Çarpma 1">
              <a:extLst>
                <a:ext uri="{FF2B5EF4-FFF2-40B4-BE49-F238E27FC236}">
                  <a16:creationId xmlns:a16="http://schemas.microsoft.com/office/drawing/2014/main" id="{DE5E1A68-4092-5411-F4CF-95B7381B52DE}"/>
                </a:ext>
              </a:extLst>
            </p:cNvPr>
            <p:cNvSpPr/>
            <p:nvPr/>
          </p:nvSpPr>
          <p:spPr>
            <a:xfrm>
              <a:off x="6230161" y="1188355"/>
              <a:ext cx="1313638" cy="1710846"/>
            </a:xfrm>
            <a:prstGeom prst="mathMultiply">
              <a:avLst>
                <a:gd name="adj1" fmla="val 9004"/>
              </a:avLst>
            </a:prstGeom>
            <a:solidFill>
              <a:srgbClr val="66BDB7"/>
            </a:solidFill>
            <a:ln>
              <a:solidFill>
                <a:srgbClr val="66BD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tr-TR" sz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2" name="Grup 51">
            <a:extLst>
              <a:ext uri="{FF2B5EF4-FFF2-40B4-BE49-F238E27FC236}">
                <a16:creationId xmlns:a16="http://schemas.microsoft.com/office/drawing/2014/main" id="{A2916C97-02D9-380D-FDF8-B5810CAAB6DB}"/>
              </a:ext>
            </a:extLst>
          </p:cNvPr>
          <p:cNvGrpSpPr/>
          <p:nvPr/>
        </p:nvGrpSpPr>
        <p:grpSpPr>
          <a:xfrm>
            <a:off x="4126343" y="2991759"/>
            <a:ext cx="7905604" cy="1140564"/>
            <a:chOff x="6230161" y="1188355"/>
            <a:chExt cx="11858406" cy="1710846"/>
          </a:xfrm>
        </p:grpSpPr>
        <p:grpSp>
          <p:nvGrpSpPr>
            <p:cNvPr id="53" name="Google Shape;1237;p31">
              <a:extLst>
                <a:ext uri="{FF2B5EF4-FFF2-40B4-BE49-F238E27FC236}">
                  <a16:creationId xmlns:a16="http://schemas.microsoft.com/office/drawing/2014/main" id="{A7155E41-1C6A-6BE2-2EC7-0D84BAB77B2F}"/>
                </a:ext>
              </a:extLst>
            </p:cNvPr>
            <p:cNvGrpSpPr/>
            <p:nvPr/>
          </p:nvGrpSpPr>
          <p:grpSpPr>
            <a:xfrm>
              <a:off x="6934200" y="1458657"/>
              <a:ext cx="11154367" cy="1170243"/>
              <a:chOff x="-5306158" y="521633"/>
              <a:chExt cx="11154367" cy="1170243"/>
            </a:xfrm>
          </p:grpSpPr>
          <p:sp>
            <p:nvSpPr>
              <p:cNvPr id="55" name="Google Shape;1238;p31">
                <a:extLst>
                  <a:ext uri="{FF2B5EF4-FFF2-40B4-BE49-F238E27FC236}">
                    <a16:creationId xmlns:a16="http://schemas.microsoft.com/office/drawing/2014/main" id="{69B62D20-21B2-36F3-D3A6-E684A25C3407}"/>
                  </a:ext>
                </a:extLst>
              </p:cNvPr>
              <p:cNvSpPr/>
              <p:nvPr/>
            </p:nvSpPr>
            <p:spPr>
              <a:xfrm>
                <a:off x="-5306158" y="521633"/>
                <a:ext cx="10472011" cy="1170243"/>
              </a:xfrm>
              <a:prstGeom prst="rect">
                <a:avLst/>
              </a:prstGeom>
              <a:solidFill>
                <a:srgbClr val="53979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lang="tr-TR" sz="2400" kern="0" dirty="0">
                    <a:solidFill>
                      <a:prstClr val="black"/>
                    </a:solidFill>
                    <a:latin typeface="Calibri" panose="020F0502020204030204"/>
                  </a:rPr>
                  <a:t>Namazda bir şey yiyip içmek.</a:t>
                </a:r>
                <a:endParaRPr lang="tr-TR" sz="2400" kern="0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Google Shape;1239;p31">
                <a:extLst>
                  <a:ext uri="{FF2B5EF4-FFF2-40B4-BE49-F238E27FC236}">
                    <a16:creationId xmlns:a16="http://schemas.microsoft.com/office/drawing/2014/main" id="{14082AD8-67FB-8A02-10C2-3F7F5144B072}"/>
                  </a:ext>
                </a:extLst>
              </p:cNvPr>
              <p:cNvSpPr/>
              <p:nvPr/>
            </p:nvSpPr>
            <p:spPr>
              <a:xfrm>
                <a:off x="4832109" y="626454"/>
                <a:ext cx="1016100" cy="960600"/>
              </a:xfrm>
              <a:prstGeom prst="rect">
                <a:avLst/>
              </a:prstGeom>
              <a:solidFill>
                <a:srgbClr val="53979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lang="tr-TR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3</a:t>
                </a:r>
                <a:endParaRPr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" name="Çarpma 1">
              <a:extLst>
                <a:ext uri="{FF2B5EF4-FFF2-40B4-BE49-F238E27FC236}">
                  <a16:creationId xmlns:a16="http://schemas.microsoft.com/office/drawing/2014/main" id="{5D9E9907-ECB7-379E-5607-0C3DFAF0CD99}"/>
                </a:ext>
              </a:extLst>
            </p:cNvPr>
            <p:cNvSpPr/>
            <p:nvPr/>
          </p:nvSpPr>
          <p:spPr>
            <a:xfrm>
              <a:off x="6230161" y="1188355"/>
              <a:ext cx="1313638" cy="1710846"/>
            </a:xfrm>
            <a:prstGeom prst="mathMultiply">
              <a:avLst>
                <a:gd name="adj1" fmla="val 9004"/>
              </a:avLst>
            </a:prstGeom>
            <a:solidFill>
              <a:srgbClr val="66BDB7"/>
            </a:solidFill>
            <a:ln>
              <a:solidFill>
                <a:srgbClr val="66BD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tr-TR" sz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7" name="Grup 56">
            <a:extLst>
              <a:ext uri="{FF2B5EF4-FFF2-40B4-BE49-F238E27FC236}">
                <a16:creationId xmlns:a16="http://schemas.microsoft.com/office/drawing/2014/main" id="{F778ED76-B370-979E-3D26-B560464F5544}"/>
              </a:ext>
            </a:extLst>
          </p:cNvPr>
          <p:cNvGrpSpPr/>
          <p:nvPr/>
        </p:nvGrpSpPr>
        <p:grpSpPr>
          <a:xfrm>
            <a:off x="4126343" y="4259275"/>
            <a:ext cx="7905604" cy="1140564"/>
            <a:chOff x="6230161" y="1188355"/>
            <a:chExt cx="11858406" cy="1710846"/>
          </a:xfrm>
        </p:grpSpPr>
        <p:grpSp>
          <p:nvGrpSpPr>
            <p:cNvPr id="58" name="Google Shape;1237;p31">
              <a:extLst>
                <a:ext uri="{FF2B5EF4-FFF2-40B4-BE49-F238E27FC236}">
                  <a16:creationId xmlns:a16="http://schemas.microsoft.com/office/drawing/2014/main" id="{C7B5C50C-4ADE-65CF-79D8-B6F6686AC62E}"/>
                </a:ext>
              </a:extLst>
            </p:cNvPr>
            <p:cNvGrpSpPr/>
            <p:nvPr/>
          </p:nvGrpSpPr>
          <p:grpSpPr>
            <a:xfrm>
              <a:off x="6934200" y="1458657"/>
              <a:ext cx="11154367" cy="1170243"/>
              <a:chOff x="-5306158" y="521633"/>
              <a:chExt cx="11154367" cy="1170243"/>
            </a:xfrm>
          </p:grpSpPr>
          <p:sp>
            <p:nvSpPr>
              <p:cNvPr id="60" name="Google Shape;1238;p31">
                <a:extLst>
                  <a:ext uri="{FF2B5EF4-FFF2-40B4-BE49-F238E27FC236}">
                    <a16:creationId xmlns:a16="http://schemas.microsoft.com/office/drawing/2014/main" id="{AE7425DF-8A5C-CFBA-82F1-0D0F97D165B4}"/>
                  </a:ext>
                </a:extLst>
              </p:cNvPr>
              <p:cNvSpPr/>
              <p:nvPr/>
            </p:nvSpPr>
            <p:spPr>
              <a:xfrm>
                <a:off x="-5306158" y="521633"/>
                <a:ext cx="10472011" cy="1170243"/>
              </a:xfrm>
              <a:prstGeom prst="rect">
                <a:avLst/>
              </a:prstGeom>
              <a:solidFill>
                <a:srgbClr val="53979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lang="tr-TR" sz="2400" kern="0" dirty="0">
                    <a:solidFill>
                      <a:prstClr val="black"/>
                    </a:solidFill>
                    <a:latin typeface="Calibri" panose="020F0502020204030204"/>
                  </a:rPr>
                  <a:t>Cemaatle namaz kılarken imama </a:t>
                </a:r>
                <a:r>
                  <a:rPr lang="tr-TR" sz="2400" u="sng" kern="0" dirty="0">
                    <a:solidFill>
                      <a:prstClr val="black"/>
                    </a:solidFill>
                    <a:latin typeface="Calibri" panose="020F0502020204030204"/>
                  </a:rPr>
                  <a:t>uymamak.</a:t>
                </a:r>
                <a:endParaRPr lang="tr-TR" sz="2400" u="sng" kern="0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Google Shape;1239;p31">
                <a:extLst>
                  <a:ext uri="{FF2B5EF4-FFF2-40B4-BE49-F238E27FC236}">
                    <a16:creationId xmlns:a16="http://schemas.microsoft.com/office/drawing/2014/main" id="{2EB3EE6B-E789-7177-6EAF-C6D2D552CA68}"/>
                  </a:ext>
                </a:extLst>
              </p:cNvPr>
              <p:cNvSpPr/>
              <p:nvPr/>
            </p:nvSpPr>
            <p:spPr>
              <a:xfrm>
                <a:off x="4832109" y="626454"/>
                <a:ext cx="1016100" cy="960600"/>
              </a:xfrm>
              <a:prstGeom prst="rect">
                <a:avLst/>
              </a:prstGeom>
              <a:solidFill>
                <a:srgbClr val="53979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lang="tr-TR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4</a:t>
                </a:r>
                <a:endParaRPr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" name="Çarpma 1">
              <a:extLst>
                <a:ext uri="{FF2B5EF4-FFF2-40B4-BE49-F238E27FC236}">
                  <a16:creationId xmlns:a16="http://schemas.microsoft.com/office/drawing/2014/main" id="{A525F9E0-019B-7520-4EC8-42D4BAFCD6B7}"/>
                </a:ext>
              </a:extLst>
            </p:cNvPr>
            <p:cNvSpPr/>
            <p:nvPr/>
          </p:nvSpPr>
          <p:spPr>
            <a:xfrm>
              <a:off x="6230161" y="1188355"/>
              <a:ext cx="1313638" cy="1710846"/>
            </a:xfrm>
            <a:prstGeom prst="mathMultiply">
              <a:avLst>
                <a:gd name="adj1" fmla="val 9004"/>
              </a:avLst>
            </a:prstGeom>
            <a:solidFill>
              <a:srgbClr val="66BDB7"/>
            </a:solidFill>
            <a:ln>
              <a:solidFill>
                <a:srgbClr val="66BD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tr-TR" sz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2" name="Grup 61">
            <a:extLst>
              <a:ext uri="{FF2B5EF4-FFF2-40B4-BE49-F238E27FC236}">
                <a16:creationId xmlns:a16="http://schemas.microsoft.com/office/drawing/2014/main" id="{BECED6AC-D092-FA08-1E8C-A46AA8435D77}"/>
              </a:ext>
            </a:extLst>
          </p:cNvPr>
          <p:cNvGrpSpPr/>
          <p:nvPr/>
        </p:nvGrpSpPr>
        <p:grpSpPr>
          <a:xfrm>
            <a:off x="4126343" y="5526791"/>
            <a:ext cx="7905604" cy="1140564"/>
            <a:chOff x="6230161" y="1188355"/>
            <a:chExt cx="11858406" cy="1710846"/>
          </a:xfrm>
        </p:grpSpPr>
        <p:grpSp>
          <p:nvGrpSpPr>
            <p:cNvPr id="63" name="Google Shape;1237;p31">
              <a:extLst>
                <a:ext uri="{FF2B5EF4-FFF2-40B4-BE49-F238E27FC236}">
                  <a16:creationId xmlns:a16="http://schemas.microsoft.com/office/drawing/2014/main" id="{F8A93391-BCBC-BFF5-B12E-2F0E51C2C937}"/>
                </a:ext>
              </a:extLst>
            </p:cNvPr>
            <p:cNvGrpSpPr/>
            <p:nvPr/>
          </p:nvGrpSpPr>
          <p:grpSpPr>
            <a:xfrm>
              <a:off x="6934200" y="1458657"/>
              <a:ext cx="11154367" cy="1170243"/>
              <a:chOff x="-5306158" y="521633"/>
              <a:chExt cx="11154367" cy="1170243"/>
            </a:xfrm>
          </p:grpSpPr>
          <p:sp>
            <p:nvSpPr>
              <p:cNvPr id="65" name="Google Shape;1238;p31">
                <a:extLst>
                  <a:ext uri="{FF2B5EF4-FFF2-40B4-BE49-F238E27FC236}">
                    <a16:creationId xmlns:a16="http://schemas.microsoft.com/office/drawing/2014/main" id="{35506D9B-56B5-FA04-9531-BC012D84EDAC}"/>
                  </a:ext>
                </a:extLst>
              </p:cNvPr>
              <p:cNvSpPr/>
              <p:nvPr/>
            </p:nvSpPr>
            <p:spPr>
              <a:xfrm>
                <a:off x="-5306158" y="521633"/>
                <a:ext cx="10472011" cy="1170243"/>
              </a:xfrm>
              <a:prstGeom prst="rect">
                <a:avLst/>
              </a:prstGeom>
              <a:solidFill>
                <a:srgbClr val="539792">
                  <a:alpha val="12549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lang="tr-TR" sz="2400" kern="0" dirty="0">
                    <a:solidFill>
                      <a:prstClr val="black"/>
                    </a:solidFill>
                    <a:latin typeface="Calibri" panose="020F0502020204030204"/>
                  </a:rPr>
                  <a:t>    Namazda özürsüz olarak öksürmek ve</a:t>
                </a:r>
              </a:p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lang="tr-TR" sz="2400" kern="0" dirty="0">
                    <a:solidFill>
                      <a:prstClr val="black"/>
                    </a:solidFill>
                    <a:latin typeface="Calibri" panose="020F0502020204030204"/>
                  </a:rPr>
                  <a:t>“ah, vah, tüh” gibi sesler çıkarmak.</a:t>
                </a:r>
              </a:p>
            </p:txBody>
          </p:sp>
          <p:sp>
            <p:nvSpPr>
              <p:cNvPr id="66" name="Google Shape;1239;p31">
                <a:extLst>
                  <a:ext uri="{FF2B5EF4-FFF2-40B4-BE49-F238E27FC236}">
                    <a16:creationId xmlns:a16="http://schemas.microsoft.com/office/drawing/2014/main" id="{DA59AE3F-9FBA-CA7A-B78D-27B12EC63D7A}"/>
                  </a:ext>
                </a:extLst>
              </p:cNvPr>
              <p:cNvSpPr/>
              <p:nvPr/>
            </p:nvSpPr>
            <p:spPr>
              <a:xfrm>
                <a:off x="4832109" y="626454"/>
                <a:ext cx="1016100" cy="960600"/>
              </a:xfrm>
              <a:prstGeom prst="rect">
                <a:avLst/>
              </a:prstGeom>
              <a:solidFill>
                <a:srgbClr val="53979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lang="tr-TR" sz="2933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5</a:t>
                </a:r>
                <a:endParaRPr sz="2933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4" name="Çarpma 1">
              <a:extLst>
                <a:ext uri="{FF2B5EF4-FFF2-40B4-BE49-F238E27FC236}">
                  <a16:creationId xmlns:a16="http://schemas.microsoft.com/office/drawing/2014/main" id="{D89D89E8-2463-670E-B4AD-959B76269927}"/>
                </a:ext>
              </a:extLst>
            </p:cNvPr>
            <p:cNvSpPr/>
            <p:nvPr/>
          </p:nvSpPr>
          <p:spPr>
            <a:xfrm>
              <a:off x="6230161" y="1188355"/>
              <a:ext cx="1313638" cy="1710846"/>
            </a:xfrm>
            <a:prstGeom prst="mathMultiply">
              <a:avLst>
                <a:gd name="adj1" fmla="val 9004"/>
              </a:avLst>
            </a:prstGeom>
            <a:solidFill>
              <a:srgbClr val="66BDB7"/>
            </a:solidFill>
            <a:ln>
              <a:solidFill>
                <a:srgbClr val="66BD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tr-TR" sz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" name="Grup 2">
            <a:extLst>
              <a:ext uri="{FF2B5EF4-FFF2-40B4-BE49-F238E27FC236}">
                <a16:creationId xmlns:a16="http://schemas.microsoft.com/office/drawing/2014/main" id="{E7FDF3FB-3BBF-DD2B-E1C5-70BBB0371C81}"/>
              </a:ext>
            </a:extLst>
          </p:cNvPr>
          <p:cNvGrpSpPr/>
          <p:nvPr/>
        </p:nvGrpSpPr>
        <p:grpSpPr>
          <a:xfrm>
            <a:off x="1186865" y="6066447"/>
            <a:ext cx="1708104" cy="670789"/>
            <a:chOff x="194942" y="6923101"/>
            <a:chExt cx="2562156" cy="1006183"/>
          </a:xfrm>
        </p:grpSpPr>
        <p:sp>
          <p:nvSpPr>
            <p:cNvPr id="4" name="Dikdörtgen 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57669F4-73C7-6E4B-DA9B-50292EC8D465}"/>
                </a:ext>
              </a:extLst>
            </p:cNvPr>
            <p:cNvSpPr/>
            <p:nvPr/>
          </p:nvSpPr>
          <p:spPr>
            <a:xfrm>
              <a:off x="643356" y="6923101"/>
              <a:ext cx="2113742" cy="1003646"/>
            </a:xfrm>
            <a:prstGeom prst="rect">
              <a:avLst/>
            </a:prstGeom>
            <a:solidFill>
              <a:srgbClr val="FF5A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09630"/>
              <a:r>
                <a:rPr lang="tr-TR" sz="1867" dirty="0">
                  <a:solidFill>
                    <a:prstClr val="white"/>
                  </a:solidFill>
                  <a:latin typeface="Calibri"/>
                </a:rPr>
                <a:t>Video için tıklayınız.</a:t>
              </a:r>
            </a:p>
          </p:txBody>
        </p:sp>
        <p:pic>
          <p:nvPicPr>
            <p:cNvPr id="5" name="Resim 4" descr="grafik, kırmızı, renklilik, karmin içeren bir resim&#10;&#10;Açıklama otomatik olarak oluşturuldu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19A6CB4-F044-A677-9CC5-72401D9C5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942" y="6925638"/>
              <a:ext cx="1003646" cy="100364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5270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mazı Bozan Şeyler ">
            <a:hlinkClick r:id="" action="ppaction://media"/>
            <a:extLst>
              <a:ext uri="{FF2B5EF4-FFF2-40B4-BE49-F238E27FC236}">
                <a16:creationId xmlns:a16="http://schemas.microsoft.com/office/drawing/2014/main" id="{DAFCE52D-7DEE-9CDC-8ACD-EC1E7B6DC7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159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7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09455" y="1741586"/>
            <a:ext cx="6440384" cy="3156876"/>
            <a:chOff x="0" y="0"/>
            <a:chExt cx="2167467" cy="10591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7467" cy="1059184"/>
            </a:xfrm>
            <a:custGeom>
              <a:avLst/>
              <a:gdLst/>
              <a:ahLst/>
              <a:cxnLst/>
              <a:rect l="l" t="t" r="r" b="b"/>
              <a:pathLst>
                <a:path w="2167467" h="1059184">
                  <a:moveTo>
                    <a:pt x="47978" y="0"/>
                  </a:moveTo>
                  <a:lnTo>
                    <a:pt x="2119489" y="0"/>
                  </a:lnTo>
                  <a:cubicBezTo>
                    <a:pt x="2145986" y="0"/>
                    <a:pt x="2167467" y="21480"/>
                    <a:pt x="2167467" y="47978"/>
                  </a:cubicBezTo>
                  <a:lnTo>
                    <a:pt x="2167467" y="1011206"/>
                  </a:lnTo>
                  <a:cubicBezTo>
                    <a:pt x="2167467" y="1037704"/>
                    <a:pt x="2145986" y="1059184"/>
                    <a:pt x="2119489" y="1059184"/>
                  </a:cubicBezTo>
                  <a:lnTo>
                    <a:pt x="47978" y="1059184"/>
                  </a:lnTo>
                  <a:cubicBezTo>
                    <a:pt x="21480" y="1059184"/>
                    <a:pt x="0" y="1037704"/>
                    <a:pt x="0" y="1011206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EFE8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167467" cy="110680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22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212624" y="2339755"/>
            <a:ext cx="3766753" cy="555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8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-42" normalizeH="0" baseline="0" noProof="0" dirty="0">
                <a:ln>
                  <a:noFill/>
                </a:ln>
                <a:solidFill>
                  <a:srgbClr val="02051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Etkinlik Zamanı</a:t>
            </a:r>
            <a:endParaRPr kumimoji="0" lang="en-US" sz="4400" b="0" i="0" u="none" strike="noStrike" kern="1200" cap="none" spc="-42" normalizeH="0" baseline="0" noProof="0" dirty="0">
              <a:ln>
                <a:noFill/>
              </a:ln>
              <a:solidFill>
                <a:srgbClr val="020519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Dikdörtgen: Köşeleri Yuvarlatılmış 23">
            <a:hlinkClick r:id="rId4"/>
            <a:extLst>
              <a:ext uri="{FF2B5EF4-FFF2-40B4-BE49-F238E27FC236}">
                <a16:creationId xmlns:a16="http://schemas.microsoft.com/office/drawing/2014/main" id="{2C1E9A5F-C131-C341-79AC-6B4C983D0F5D}"/>
              </a:ext>
            </a:extLst>
          </p:cNvPr>
          <p:cNvSpPr/>
          <p:nvPr/>
        </p:nvSpPr>
        <p:spPr>
          <a:xfrm>
            <a:off x="3621974" y="3643402"/>
            <a:ext cx="5047013" cy="810544"/>
          </a:xfrm>
          <a:prstGeom prst="roundRect">
            <a:avLst>
              <a:gd name="adj" fmla="val 25093"/>
            </a:avLst>
          </a:prstGeom>
          <a:solidFill>
            <a:srgbClr val="F1EF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Etkinlik için tıklayınız.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53551" y="3318909"/>
            <a:ext cx="1562912" cy="390728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DB6B573-7D40-9844-7F65-688E4B34A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209" y="424844"/>
            <a:ext cx="1204764" cy="116673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F42E964-DE86-1962-668A-782419FF48C8}"/>
              </a:ext>
            </a:extLst>
          </p:cNvPr>
          <p:cNvSpPr txBox="1"/>
          <p:nvPr/>
        </p:nvSpPr>
        <p:spPr>
          <a:xfrm>
            <a:off x="6180947" y="659613"/>
            <a:ext cx="608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Not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Etkinlikler online (internet ile ) çalışıyor. Akıllı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  tahtalarda internet yoksa bu etkinlik çalışmaz.</a:t>
            </a:r>
          </a:p>
        </p:txBody>
      </p:sp>
    </p:spTree>
    <p:custDataLst>
      <p:tags r:id="rId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57232" y="2820285"/>
            <a:ext cx="914939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İftitah tekbirinden sonra sırasıyla Subhaneke, </a:t>
            </a:r>
            <a:r>
              <a:rPr lang="tr-TR" sz="2400" dirty="0" err="1">
                <a:solidFill>
                  <a:prstClr val="black"/>
                </a:solidFill>
              </a:rPr>
              <a:t>euzu</a:t>
            </a:r>
            <a:r>
              <a:rPr lang="tr-TR" sz="2400" dirty="0">
                <a:solidFill>
                  <a:prstClr val="black"/>
                </a:solidFill>
              </a:rPr>
              <a:t>, besmele  </a:t>
            </a:r>
          </a:p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Fatiha suresi ve bir sure okunur.</a:t>
            </a:r>
          </a:p>
        </p:txBody>
      </p:sp>
      <p:sp>
        <p:nvSpPr>
          <p:cNvPr id="8" name="Dikdörtgen 7"/>
          <p:cNvSpPr/>
          <p:nvPr/>
        </p:nvSpPr>
        <p:spPr>
          <a:xfrm>
            <a:off x="9805872" y="2816589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9" name="X 1"/>
          <p:cNvSpPr/>
          <p:nvPr/>
        </p:nvSpPr>
        <p:spPr>
          <a:xfrm>
            <a:off x="11351210" y="2807734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" name="Onay 1"/>
          <p:cNvSpPr/>
          <p:nvPr/>
        </p:nvSpPr>
        <p:spPr>
          <a:xfrm>
            <a:off x="11441749" y="2791700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" name="D 1"/>
          <p:cNvSpPr/>
          <p:nvPr/>
        </p:nvSpPr>
        <p:spPr>
          <a:xfrm>
            <a:off x="9880675" y="2879611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12" name="Y 1"/>
          <p:cNvSpPr/>
          <p:nvPr/>
        </p:nvSpPr>
        <p:spPr>
          <a:xfrm>
            <a:off x="10709790" y="2879611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672223" y="891281"/>
            <a:ext cx="9307078" cy="75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İlk tekbirden sonra </a:t>
            </a:r>
            <a:r>
              <a:rPr lang="tr-TR" sz="2400" dirty="0" err="1">
                <a:solidFill>
                  <a:prstClr val="black"/>
                </a:solidFill>
              </a:rPr>
              <a:t>Sübhâneke</a:t>
            </a:r>
            <a:r>
              <a:rPr lang="tr-TR" sz="2400" dirty="0">
                <a:solidFill>
                  <a:prstClr val="black"/>
                </a:solidFill>
              </a:rPr>
              <a:t> duasını okumak namazın  </a:t>
            </a:r>
          </a:p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vaciplerindendir.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28" name="Dikdörtgen 27"/>
          <p:cNvSpPr/>
          <p:nvPr/>
        </p:nvSpPr>
        <p:spPr>
          <a:xfrm>
            <a:off x="9829935" y="888531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9" name="X 4"/>
          <p:cNvSpPr/>
          <p:nvPr/>
        </p:nvSpPr>
        <p:spPr>
          <a:xfrm>
            <a:off x="11375273" y="892508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0" name="Onay 3"/>
          <p:cNvSpPr/>
          <p:nvPr/>
        </p:nvSpPr>
        <p:spPr>
          <a:xfrm>
            <a:off x="11554043" y="821932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1" name="D 3"/>
          <p:cNvSpPr/>
          <p:nvPr/>
        </p:nvSpPr>
        <p:spPr>
          <a:xfrm>
            <a:off x="9904738" y="932301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32" name="Y 3"/>
          <p:cNvSpPr/>
          <p:nvPr/>
        </p:nvSpPr>
        <p:spPr>
          <a:xfrm>
            <a:off x="10733853" y="932301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48" name="Dikdörtgen 47"/>
          <p:cNvSpPr/>
          <p:nvPr/>
        </p:nvSpPr>
        <p:spPr>
          <a:xfrm>
            <a:off x="672222" y="1865779"/>
            <a:ext cx="9118358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Rükûda “</a:t>
            </a:r>
            <a:r>
              <a:rPr lang="tr-TR" sz="2400" dirty="0" err="1">
                <a:solidFill>
                  <a:prstClr val="black"/>
                </a:solidFill>
              </a:rPr>
              <a:t>Sübhâne</a:t>
            </a:r>
            <a:r>
              <a:rPr lang="tr-TR" sz="2400" dirty="0">
                <a:solidFill>
                  <a:prstClr val="black"/>
                </a:solidFill>
              </a:rPr>
              <a:t> </a:t>
            </a:r>
            <a:r>
              <a:rPr lang="tr-TR" sz="2400" dirty="0" err="1">
                <a:solidFill>
                  <a:prstClr val="black"/>
                </a:solidFill>
              </a:rPr>
              <a:t>rabbiye’l</a:t>
            </a:r>
            <a:r>
              <a:rPr lang="tr-TR" sz="2400" dirty="0">
                <a:solidFill>
                  <a:prstClr val="black"/>
                </a:solidFill>
              </a:rPr>
              <a:t> azîm”, demek namazın </a:t>
            </a:r>
          </a:p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sünnetlerindendir.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50" name="Dikdörtgen 49"/>
          <p:cNvSpPr/>
          <p:nvPr/>
        </p:nvSpPr>
        <p:spPr>
          <a:xfrm>
            <a:off x="9789830" y="1862083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1" name="X 1"/>
          <p:cNvSpPr/>
          <p:nvPr/>
        </p:nvSpPr>
        <p:spPr>
          <a:xfrm>
            <a:off x="11335168" y="1853228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2" name="Onay 1"/>
          <p:cNvSpPr/>
          <p:nvPr/>
        </p:nvSpPr>
        <p:spPr>
          <a:xfrm>
            <a:off x="11425707" y="1837194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3" name="D 1"/>
          <p:cNvSpPr/>
          <p:nvPr/>
        </p:nvSpPr>
        <p:spPr>
          <a:xfrm>
            <a:off x="9864633" y="192510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54" name="Y 1"/>
          <p:cNvSpPr/>
          <p:nvPr/>
        </p:nvSpPr>
        <p:spPr>
          <a:xfrm>
            <a:off x="10693748" y="192510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69" name="Dikdörtgen 68"/>
          <p:cNvSpPr/>
          <p:nvPr/>
        </p:nvSpPr>
        <p:spPr>
          <a:xfrm>
            <a:off x="597272" y="3742706"/>
            <a:ext cx="920133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Namazların her rekâtında Fâtiha suresini okunur. Bu namazın </a:t>
            </a:r>
          </a:p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vaciplerinden biridir.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71" name="Dikdörtgen 70"/>
          <p:cNvSpPr/>
          <p:nvPr/>
        </p:nvSpPr>
        <p:spPr>
          <a:xfrm>
            <a:off x="9797851" y="3739010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2" name="X 1"/>
          <p:cNvSpPr/>
          <p:nvPr/>
        </p:nvSpPr>
        <p:spPr>
          <a:xfrm>
            <a:off x="11343189" y="3730155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3" name="Onay 1"/>
          <p:cNvSpPr/>
          <p:nvPr/>
        </p:nvSpPr>
        <p:spPr>
          <a:xfrm>
            <a:off x="11433728" y="3714121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4" name="D 1"/>
          <p:cNvSpPr/>
          <p:nvPr/>
        </p:nvSpPr>
        <p:spPr>
          <a:xfrm>
            <a:off x="9872654" y="3802032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75" name="Y 1"/>
          <p:cNvSpPr/>
          <p:nvPr/>
        </p:nvSpPr>
        <p:spPr>
          <a:xfrm>
            <a:off x="10701769" y="3802032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76" name="Dikdörtgen 75"/>
          <p:cNvSpPr/>
          <p:nvPr/>
        </p:nvSpPr>
        <p:spPr>
          <a:xfrm>
            <a:off x="597271" y="4697871"/>
            <a:ext cx="9349944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Namazdayken verilen selama karşılık verebiliriz.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78" name="Dikdörtgen 77"/>
          <p:cNvSpPr/>
          <p:nvPr/>
        </p:nvSpPr>
        <p:spPr>
          <a:xfrm>
            <a:off x="9797851" y="4695121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9" name="X 4"/>
          <p:cNvSpPr/>
          <p:nvPr/>
        </p:nvSpPr>
        <p:spPr>
          <a:xfrm>
            <a:off x="11343189" y="4699098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0" name="Onay 3"/>
          <p:cNvSpPr/>
          <p:nvPr/>
        </p:nvSpPr>
        <p:spPr>
          <a:xfrm>
            <a:off x="11441748" y="4612479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1" name="D 3"/>
          <p:cNvSpPr/>
          <p:nvPr/>
        </p:nvSpPr>
        <p:spPr>
          <a:xfrm>
            <a:off x="9872654" y="4738891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82" name="Y 3"/>
          <p:cNvSpPr/>
          <p:nvPr/>
        </p:nvSpPr>
        <p:spPr>
          <a:xfrm>
            <a:off x="10701769" y="4738891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83" name="Dikdörtgen 82"/>
          <p:cNvSpPr/>
          <p:nvPr/>
        </p:nvSpPr>
        <p:spPr>
          <a:xfrm>
            <a:off x="567291" y="5643695"/>
            <a:ext cx="9199225" cy="7097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</a:rPr>
              <a:t>  Namaz kılarken örtülmesi gereken yerleri örtmeye </a:t>
            </a:r>
            <a:r>
              <a:rPr lang="tr-TR" sz="2400" dirty="0" err="1">
                <a:solidFill>
                  <a:prstClr val="black"/>
                </a:solidFill>
              </a:rPr>
              <a:t>setr</a:t>
            </a:r>
            <a:r>
              <a:rPr lang="tr-TR" sz="2400" dirty="0">
                <a:solidFill>
                  <a:prstClr val="black"/>
                </a:solidFill>
              </a:rPr>
              <a:t>-i avret </a:t>
            </a:r>
          </a:p>
          <a:p>
            <a:pPr lvl="0">
              <a:defRPr/>
            </a:pPr>
            <a:r>
              <a:rPr lang="tr-TR" sz="2400">
                <a:solidFill>
                  <a:prstClr val="black"/>
                </a:solidFill>
              </a:rPr>
              <a:t>  denir</a:t>
            </a:r>
            <a:r>
              <a:rPr lang="tr-TR" sz="2400" dirty="0">
                <a:solidFill>
                  <a:prstClr val="black"/>
                </a:solidFill>
              </a:rPr>
              <a:t>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84" name="Dikdörtgen 83"/>
          <p:cNvSpPr/>
          <p:nvPr/>
        </p:nvSpPr>
        <p:spPr>
          <a:xfrm>
            <a:off x="364135" y="889709"/>
            <a:ext cx="310585" cy="771862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1</a:t>
            </a:r>
          </a:p>
        </p:txBody>
      </p:sp>
      <p:sp>
        <p:nvSpPr>
          <p:cNvPr id="85" name="Dikdörtgen 84"/>
          <p:cNvSpPr/>
          <p:nvPr/>
        </p:nvSpPr>
        <p:spPr>
          <a:xfrm>
            <a:off x="9765766" y="5639999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6" name="X 1"/>
          <p:cNvSpPr/>
          <p:nvPr/>
        </p:nvSpPr>
        <p:spPr>
          <a:xfrm>
            <a:off x="11311104" y="5631144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7" name="Onay 1"/>
          <p:cNvSpPr/>
          <p:nvPr/>
        </p:nvSpPr>
        <p:spPr>
          <a:xfrm>
            <a:off x="11401643" y="5615110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8" name="D 1"/>
          <p:cNvSpPr/>
          <p:nvPr/>
        </p:nvSpPr>
        <p:spPr>
          <a:xfrm>
            <a:off x="9840569" y="5703021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89" name="Y 1"/>
          <p:cNvSpPr/>
          <p:nvPr/>
        </p:nvSpPr>
        <p:spPr>
          <a:xfrm>
            <a:off x="10669684" y="5703021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46" name="Yuvarlatılmış Dikdörtgen 45"/>
          <p:cNvSpPr/>
          <p:nvPr/>
        </p:nvSpPr>
        <p:spPr>
          <a:xfrm>
            <a:off x="8726905" y="0"/>
            <a:ext cx="3465095" cy="545432"/>
          </a:xfrm>
          <a:prstGeom prst="round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Doğru Yanlış Soruları</a:t>
            </a:r>
          </a:p>
        </p:txBody>
      </p:sp>
      <p:sp>
        <p:nvSpPr>
          <p:cNvPr id="47" name="Dikdörtgen 46"/>
          <p:cNvSpPr/>
          <p:nvPr/>
        </p:nvSpPr>
        <p:spPr>
          <a:xfrm>
            <a:off x="379125" y="1875374"/>
            <a:ext cx="308087" cy="760558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2</a:t>
            </a:r>
          </a:p>
        </p:txBody>
      </p:sp>
      <p:sp>
        <p:nvSpPr>
          <p:cNvPr id="55" name="Dikdörtgen 54"/>
          <p:cNvSpPr/>
          <p:nvPr/>
        </p:nvSpPr>
        <p:spPr>
          <a:xfrm>
            <a:off x="364135" y="2811201"/>
            <a:ext cx="308087" cy="754121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3</a:t>
            </a:r>
          </a:p>
        </p:txBody>
      </p:sp>
      <p:sp>
        <p:nvSpPr>
          <p:cNvPr id="56" name="Dikdörtgen 55"/>
          <p:cNvSpPr/>
          <p:nvPr/>
        </p:nvSpPr>
        <p:spPr>
          <a:xfrm>
            <a:off x="364135" y="3751895"/>
            <a:ext cx="310585" cy="771862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4</a:t>
            </a:r>
          </a:p>
        </p:txBody>
      </p:sp>
      <p:sp>
        <p:nvSpPr>
          <p:cNvPr id="57" name="Dikdörtgen 56"/>
          <p:cNvSpPr/>
          <p:nvPr/>
        </p:nvSpPr>
        <p:spPr>
          <a:xfrm>
            <a:off x="364135" y="4707579"/>
            <a:ext cx="293097" cy="757554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5</a:t>
            </a:r>
          </a:p>
        </p:txBody>
      </p:sp>
      <p:sp>
        <p:nvSpPr>
          <p:cNvPr id="58" name="Dikdörtgen 57"/>
          <p:cNvSpPr/>
          <p:nvPr/>
        </p:nvSpPr>
        <p:spPr>
          <a:xfrm>
            <a:off x="364135" y="5618975"/>
            <a:ext cx="248126" cy="754504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632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29" grpId="0" animBg="1"/>
      <p:bldP spid="30" grpId="0" animBg="1"/>
      <p:bldP spid="31" grpId="0" animBg="1"/>
      <p:bldP spid="51" grpId="0" animBg="1"/>
      <p:bldP spid="52" grpId="0" animBg="1"/>
      <p:bldP spid="54" grpId="0" animBg="1"/>
      <p:bldP spid="72" grpId="0" animBg="1"/>
      <p:bldP spid="73" grpId="0" animBg="1"/>
      <p:bldP spid="75" grpId="0" animBg="1"/>
      <p:bldP spid="79" grpId="0" animBg="1"/>
      <p:bldP spid="80" grpId="0" animBg="1"/>
      <p:bldP spid="81" grpId="0" animBg="1"/>
      <p:bldP spid="86" grpId="0" animBg="1"/>
      <p:bldP spid="87" grpId="0" animBg="1"/>
      <p:bldP spid="8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kdörtgen 109"/>
          <p:cNvSpPr/>
          <p:nvPr/>
        </p:nvSpPr>
        <p:spPr>
          <a:xfrm>
            <a:off x="57150" y="5469279"/>
            <a:ext cx="777481" cy="6232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✔</a:t>
            </a:r>
          </a:p>
        </p:txBody>
      </p:sp>
      <p:sp>
        <p:nvSpPr>
          <p:cNvPr id="130" name="Dikdörtgen 129"/>
          <p:cNvSpPr/>
          <p:nvPr/>
        </p:nvSpPr>
        <p:spPr>
          <a:xfrm>
            <a:off x="57150" y="4757436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</a:p>
        </p:txBody>
      </p:sp>
      <p:sp>
        <p:nvSpPr>
          <p:cNvPr id="134" name="Dikdörtgen 133"/>
          <p:cNvSpPr/>
          <p:nvPr/>
        </p:nvSpPr>
        <p:spPr>
          <a:xfrm>
            <a:off x="57150" y="4045593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</a:p>
        </p:txBody>
      </p:sp>
      <p:sp>
        <p:nvSpPr>
          <p:cNvPr id="138" name="Dikdörtgen 137"/>
          <p:cNvSpPr/>
          <p:nvPr/>
        </p:nvSpPr>
        <p:spPr>
          <a:xfrm>
            <a:off x="57150" y="3333750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</a:p>
        </p:txBody>
      </p:sp>
      <p:grpSp>
        <p:nvGrpSpPr>
          <p:cNvPr id="139" name="b"/>
          <p:cNvGrpSpPr/>
          <p:nvPr/>
        </p:nvGrpSpPr>
        <p:grpSpPr>
          <a:xfrm>
            <a:off x="812689" y="3339761"/>
            <a:ext cx="11342215" cy="578621"/>
            <a:chOff x="9304418" y="1698249"/>
            <a:chExt cx="5593453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0" name="Serbest Form 139"/>
            <p:cNvSpPr/>
            <p:nvPr/>
          </p:nvSpPr>
          <p:spPr>
            <a:xfrm>
              <a:off x="9304421" y="1698250"/>
              <a:ext cx="5593450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1" algn="ctr">
                <a:defRPr/>
              </a:pPr>
              <a:r>
                <a:rPr lang="tr-TR" sz="2800" dirty="0">
                  <a:solidFill>
                    <a:prstClr val="black"/>
                  </a:solidFill>
                  <a:latin typeface="Calibri" panose="020F0502020204030204"/>
                </a:rPr>
                <a:t>Namaz kılarken abdestin bozulması.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141" name="İkizkenar Üçgen 140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77717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A</a:t>
              </a:r>
            </a:p>
          </p:txBody>
        </p:sp>
      </p:grpSp>
      <p:grpSp>
        <p:nvGrpSpPr>
          <p:cNvPr id="142" name="c"/>
          <p:cNvGrpSpPr/>
          <p:nvPr/>
        </p:nvGrpSpPr>
        <p:grpSpPr>
          <a:xfrm>
            <a:off x="801659" y="4052585"/>
            <a:ext cx="11342215" cy="578621"/>
            <a:chOff x="9304418" y="1698249"/>
            <a:chExt cx="5593453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3" name="Serbest Form 142"/>
            <p:cNvSpPr/>
            <p:nvPr/>
          </p:nvSpPr>
          <p:spPr>
            <a:xfrm>
              <a:off x="9304421" y="1698250"/>
              <a:ext cx="5593450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1" algn="ctr">
                <a:defRPr/>
              </a:pPr>
              <a:r>
                <a:rPr lang="tr-TR" sz="2800" dirty="0">
                  <a:solidFill>
                    <a:prstClr val="black"/>
                  </a:solidFill>
                  <a:latin typeface="Calibri" panose="020F0502020204030204"/>
                </a:rPr>
                <a:t>Cemaatle namaz kılarken imama uymamak. 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144" name="İkizkenar Üçgen 143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FFD01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B</a:t>
              </a:r>
            </a:p>
          </p:txBody>
        </p:sp>
      </p:grpSp>
      <p:grpSp>
        <p:nvGrpSpPr>
          <p:cNvPr id="145" name="D"/>
          <p:cNvGrpSpPr/>
          <p:nvPr/>
        </p:nvGrpSpPr>
        <p:grpSpPr>
          <a:xfrm>
            <a:off x="756541" y="4769943"/>
            <a:ext cx="11342215" cy="578621"/>
            <a:chOff x="9304418" y="1698249"/>
            <a:chExt cx="5593453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6" name="Serbest Form 145"/>
            <p:cNvSpPr/>
            <p:nvPr/>
          </p:nvSpPr>
          <p:spPr>
            <a:xfrm>
              <a:off x="9304421" y="1698250"/>
              <a:ext cx="5593450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Rüku yapmadan secdeye gitmek.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147" name="İkizkenar Üçgen 146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38A7B5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C</a:t>
              </a:r>
            </a:p>
          </p:txBody>
        </p:sp>
      </p:grpSp>
      <p:grpSp>
        <p:nvGrpSpPr>
          <p:cNvPr id="148" name="E"/>
          <p:cNvGrpSpPr/>
          <p:nvPr/>
        </p:nvGrpSpPr>
        <p:grpSpPr>
          <a:xfrm>
            <a:off x="764563" y="5476847"/>
            <a:ext cx="11342215" cy="578621"/>
            <a:chOff x="9304418" y="1698249"/>
            <a:chExt cx="5593453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9" name="Serbest Form 148"/>
            <p:cNvSpPr/>
            <p:nvPr/>
          </p:nvSpPr>
          <p:spPr>
            <a:xfrm>
              <a:off x="9304421" y="1698250"/>
              <a:ext cx="5593450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1" algn="ctr">
                <a:defRPr/>
              </a:pPr>
              <a:r>
                <a:rPr lang="tr-TR" sz="2800" dirty="0">
                  <a:solidFill>
                    <a:prstClr val="black"/>
                  </a:solidFill>
                  <a:latin typeface="Calibri" panose="020F0502020204030204"/>
                </a:rPr>
                <a:t>Subhaneke duasını okumayı unutmak.</a:t>
              </a:r>
            </a:p>
          </p:txBody>
        </p:sp>
        <p:sp>
          <p:nvSpPr>
            <p:cNvPr id="150" name="İkizkenar Üçgen 149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D864B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D</a:t>
              </a:r>
            </a:p>
          </p:txBody>
        </p:sp>
      </p:grpSp>
      <p:sp>
        <p:nvSpPr>
          <p:cNvPr id="8" name="Dikdörtgen 7"/>
          <p:cNvSpPr/>
          <p:nvPr/>
        </p:nvSpPr>
        <p:spPr>
          <a:xfrm>
            <a:off x="177466" y="57150"/>
            <a:ext cx="11919284" cy="31763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742950" lvl="0" indent="-742950">
              <a:spcBef>
                <a:spcPts val="1000"/>
              </a:spcBef>
              <a:buFont typeface="+mj-lt"/>
              <a:buAutoNum type="arabicPeriod"/>
              <a:defRPr/>
            </a:pPr>
            <a:r>
              <a:rPr lang="tr-TR" sz="4000" b="1" dirty="0">
                <a:solidFill>
                  <a:prstClr val="black"/>
                </a:solidFill>
                <a:latin typeface="Calibri" panose="020F0502020204030204"/>
              </a:rPr>
              <a:t>Aşağıdakilerden hangisi namazı bozan bir durum </a:t>
            </a:r>
            <a:r>
              <a:rPr lang="tr-TR" sz="4000" b="1" u="sng" dirty="0">
                <a:solidFill>
                  <a:prstClr val="black"/>
                </a:solidFill>
                <a:latin typeface="Calibri" panose="020F0502020204030204"/>
              </a:rPr>
              <a:t>değildir?</a:t>
            </a:r>
          </a:p>
        </p:txBody>
      </p:sp>
    </p:spTree>
    <p:extLst>
      <p:ext uri="{BB962C8B-B14F-4D97-AF65-F5344CB8AC3E}">
        <p14:creationId xmlns:p14="http://schemas.microsoft.com/office/powerpoint/2010/main" val="31697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110" grpId="0" animBg="1"/>
      <p:bldP spid="130" grpId="0" animBg="1"/>
      <p:bldP spid="134" grpId="0" animBg="1"/>
      <p:bldP spid="13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Komut Düğmesi: Geri veya Önceki 22">
            <a:hlinkClick r:id="" action="ppaction://hlinkshowjump?jump=previousslide" highlightClick="1"/>
          </p:cNvPr>
          <p:cNvSpPr/>
          <p:nvPr/>
        </p:nvSpPr>
        <p:spPr>
          <a:xfrm>
            <a:off x="10972800" y="6384758"/>
            <a:ext cx="625642" cy="47324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24" name="Komut Düğmesi: İleri veya Sonraki 23">
            <a:hlinkClick r:id="" action="ppaction://hlinkshowjump?jump=nextslide" highlightClick="1"/>
          </p:cNvPr>
          <p:cNvSpPr/>
          <p:nvPr/>
        </p:nvSpPr>
        <p:spPr>
          <a:xfrm>
            <a:off x="11630526" y="6384758"/>
            <a:ext cx="545431" cy="473242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04931" y="0"/>
            <a:ext cx="7779895" cy="67530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028700" lvl="1" indent="-571500" algn="just">
              <a:lnSpc>
                <a:spcPct val="200000"/>
              </a:lnSpc>
              <a:buFont typeface="+mj-lt"/>
              <a:buAutoNum type="romanUcPeriod"/>
              <a:defRPr/>
            </a:pPr>
            <a:r>
              <a:rPr lang="tr-TR" sz="2800" dirty="0">
                <a:solidFill>
                  <a:schemeClr val="tx1"/>
                </a:solidFill>
              </a:rPr>
              <a:t>Farz namazlardan önce kamet getirmek.</a:t>
            </a:r>
          </a:p>
          <a:p>
            <a:pPr marL="1028700" lvl="1" indent="-571500" algn="just">
              <a:buFont typeface="+mj-lt"/>
              <a:buAutoNum type="romanUcPeriod"/>
              <a:defRPr/>
            </a:pPr>
            <a:r>
              <a:rPr lang="tr-TR" sz="2800" dirty="0">
                <a:solidFill>
                  <a:schemeClr val="tx1"/>
                </a:solidFill>
              </a:rPr>
              <a:t>İlk tekbirden sonra </a:t>
            </a:r>
            <a:r>
              <a:rPr lang="tr-TR" sz="2800" dirty="0" err="1">
                <a:solidFill>
                  <a:schemeClr val="tx1"/>
                </a:solidFill>
              </a:rPr>
              <a:t>Sübhâneke</a:t>
            </a:r>
            <a:r>
              <a:rPr lang="tr-TR" sz="2800" dirty="0">
                <a:solidFill>
                  <a:schemeClr val="tx1"/>
                </a:solidFill>
              </a:rPr>
              <a:t> duasını okumak.</a:t>
            </a:r>
          </a:p>
          <a:p>
            <a:pPr marL="1028700" lvl="1" indent="-571500" algn="just">
              <a:lnSpc>
                <a:spcPct val="150000"/>
              </a:lnSpc>
              <a:buFont typeface="+mj-lt"/>
              <a:buAutoNum type="romanUcPeriod"/>
              <a:defRPr/>
            </a:pPr>
            <a:r>
              <a:rPr lang="tr-TR" sz="2800" dirty="0">
                <a:solidFill>
                  <a:schemeClr val="tx1"/>
                </a:solidFill>
              </a:rPr>
              <a:t>Namazda yanılınca sehiv secdesi yapmak. </a:t>
            </a:r>
          </a:p>
          <a:p>
            <a:pPr marL="1028700" lvl="1" indent="-571500" algn="just">
              <a:buFont typeface="+mj-lt"/>
              <a:buAutoNum type="romanUcPeriod"/>
              <a:defRPr/>
            </a:pPr>
            <a:r>
              <a:rPr lang="tr-TR" sz="2800" dirty="0">
                <a:solidFill>
                  <a:schemeClr val="tx1"/>
                </a:solidFill>
              </a:rPr>
              <a:t>Son oturuşlarda Salâvat ve </a:t>
            </a:r>
            <a:r>
              <a:rPr lang="tr-TR" sz="2800" dirty="0" err="1">
                <a:solidFill>
                  <a:schemeClr val="tx1"/>
                </a:solidFill>
              </a:rPr>
              <a:t>Rabbenâ</a:t>
            </a:r>
            <a:r>
              <a:rPr lang="tr-TR" sz="2800" dirty="0">
                <a:solidFill>
                  <a:schemeClr val="tx1"/>
                </a:solidFill>
              </a:rPr>
              <a:t> dualarını okumak</a:t>
            </a:r>
            <a:r>
              <a:rPr lang="tr-TR" sz="3600" dirty="0">
                <a:solidFill>
                  <a:schemeClr val="tx1"/>
                </a:solidFill>
              </a:rPr>
              <a:t>.</a:t>
            </a:r>
            <a:r>
              <a:rPr lang="tr-TR" sz="3600" dirty="0"/>
              <a:t> </a:t>
            </a:r>
            <a:endParaRPr lang="tr-TR" sz="3600" b="1" dirty="0">
              <a:solidFill>
                <a:prstClr val="black"/>
              </a:solidFill>
              <a:latin typeface="Calibri" panose="020F0502020204030204"/>
              <a:ea typeface="맑은 고딕"/>
            </a:endParaRPr>
          </a:p>
          <a:p>
            <a:pPr marL="742950" indent="-742950" algn="just">
              <a:buFont typeface="+mj-lt"/>
              <a:buAutoNum type="arabicPeriod" startAt="2"/>
              <a:defRPr/>
            </a:pPr>
            <a:r>
              <a:rPr lang="tr-TR" sz="3600" b="1" dirty="0">
                <a:solidFill>
                  <a:prstClr val="black"/>
                </a:solidFill>
                <a:latin typeface="Calibri" panose="020F0502020204030204"/>
                <a:ea typeface="맑은 고딕"/>
              </a:rPr>
              <a:t>Namazla ilgili verilen bu durumlardan hangisi hüküm açısından diğerlerinden </a:t>
            </a:r>
            <a:r>
              <a:rPr lang="tr-TR" sz="3600" b="1" u="sng" dirty="0">
                <a:solidFill>
                  <a:prstClr val="black"/>
                </a:solidFill>
                <a:latin typeface="Calibri" panose="020F0502020204030204"/>
                <a:ea typeface="맑은 고딕"/>
              </a:rPr>
              <a:t>farklıdır?</a:t>
            </a:r>
            <a:endParaRPr lang="tr-TR" sz="3600" u="sng" dirty="0"/>
          </a:p>
        </p:txBody>
      </p:sp>
      <p:sp>
        <p:nvSpPr>
          <p:cNvPr id="21" name="Dikdörtgen 20"/>
          <p:cNvSpPr/>
          <p:nvPr/>
        </p:nvSpPr>
        <p:spPr>
          <a:xfrm>
            <a:off x="8169947" y="3348172"/>
            <a:ext cx="777481" cy="6232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✔</a:t>
            </a:r>
          </a:p>
        </p:txBody>
      </p:sp>
      <p:sp>
        <p:nvSpPr>
          <p:cNvPr id="22" name="Dikdörtgen 21"/>
          <p:cNvSpPr/>
          <p:nvPr/>
        </p:nvSpPr>
        <p:spPr>
          <a:xfrm>
            <a:off x="8154957" y="4030035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</a:p>
        </p:txBody>
      </p:sp>
      <p:grpSp>
        <p:nvGrpSpPr>
          <p:cNvPr id="25" name="a"/>
          <p:cNvGrpSpPr/>
          <p:nvPr/>
        </p:nvGrpSpPr>
        <p:grpSpPr>
          <a:xfrm>
            <a:off x="8877364" y="4058105"/>
            <a:ext cx="3281502" cy="578621"/>
            <a:chOff x="9304418" y="1698249"/>
            <a:chExt cx="1618284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6" name="Serbest Form 25"/>
            <p:cNvSpPr/>
            <p:nvPr/>
          </p:nvSpPr>
          <p:spPr>
            <a:xfrm>
              <a:off x="9304421" y="1698250"/>
              <a:ext cx="1618281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IV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27" name="İkizkenar Üçgen 26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DB6AB7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D</a:t>
              </a:r>
            </a:p>
          </p:txBody>
        </p:sp>
      </p:grpSp>
      <p:sp>
        <p:nvSpPr>
          <p:cNvPr id="28" name="Dikdörtgen 27"/>
          <p:cNvSpPr/>
          <p:nvPr/>
        </p:nvSpPr>
        <p:spPr>
          <a:xfrm>
            <a:off x="8154957" y="2651317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</a:p>
        </p:txBody>
      </p:sp>
      <p:sp>
        <p:nvSpPr>
          <p:cNvPr id="29" name="Dikdörtgen 28"/>
          <p:cNvSpPr/>
          <p:nvPr/>
        </p:nvSpPr>
        <p:spPr>
          <a:xfrm>
            <a:off x="8154957" y="1939474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</a:p>
        </p:txBody>
      </p:sp>
      <p:grpSp>
        <p:nvGrpSpPr>
          <p:cNvPr id="30" name="c"/>
          <p:cNvGrpSpPr/>
          <p:nvPr/>
        </p:nvGrpSpPr>
        <p:grpSpPr>
          <a:xfrm>
            <a:off x="8877364" y="1946466"/>
            <a:ext cx="3262552" cy="578621"/>
            <a:chOff x="9304418" y="1698249"/>
            <a:chExt cx="1608939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1" name="Serbest Form 30"/>
            <p:cNvSpPr/>
            <p:nvPr/>
          </p:nvSpPr>
          <p:spPr>
            <a:xfrm>
              <a:off x="9304421" y="1698250"/>
              <a:ext cx="1608936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I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32" name="İkizkenar Üçgen 31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A</a:t>
              </a:r>
            </a:p>
          </p:txBody>
        </p:sp>
      </p:grpSp>
      <p:grpSp>
        <p:nvGrpSpPr>
          <p:cNvPr id="33" name="D"/>
          <p:cNvGrpSpPr/>
          <p:nvPr/>
        </p:nvGrpSpPr>
        <p:grpSpPr>
          <a:xfrm>
            <a:off x="8877364" y="2650346"/>
            <a:ext cx="3307673" cy="578621"/>
            <a:chOff x="9304418" y="1698249"/>
            <a:chExt cx="1631191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4" name="Serbest Form 33"/>
            <p:cNvSpPr/>
            <p:nvPr/>
          </p:nvSpPr>
          <p:spPr>
            <a:xfrm>
              <a:off x="9304421" y="1698250"/>
              <a:ext cx="1631188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II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35" name="İkizkenar Üçgen 34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FFCF1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B</a:t>
              </a:r>
            </a:p>
          </p:txBody>
        </p:sp>
      </p:grpSp>
      <p:grpSp>
        <p:nvGrpSpPr>
          <p:cNvPr id="36" name="E"/>
          <p:cNvGrpSpPr/>
          <p:nvPr/>
        </p:nvGrpSpPr>
        <p:grpSpPr>
          <a:xfrm>
            <a:off x="8877364" y="3354226"/>
            <a:ext cx="3314636" cy="578621"/>
            <a:chOff x="9304418" y="1698249"/>
            <a:chExt cx="1634624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7" name="Serbest Form 36"/>
            <p:cNvSpPr/>
            <p:nvPr/>
          </p:nvSpPr>
          <p:spPr>
            <a:xfrm>
              <a:off x="9304421" y="1698250"/>
              <a:ext cx="1634621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II</a:t>
              </a:r>
            </a:p>
          </p:txBody>
        </p:sp>
        <p:sp>
          <p:nvSpPr>
            <p:cNvPr id="38" name="İkizkenar Üçgen 37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38A3B1"/>
            </a:solidFill>
            <a:ln>
              <a:solidFill>
                <a:srgbClr val="909189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20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8" grpId="0" animBg="1"/>
      <p:bldP spid="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" y="-21578"/>
            <a:ext cx="12186017" cy="193576"/>
            <a:chOff x="0" y="0"/>
            <a:chExt cx="6355159" cy="378290"/>
          </a:xfrm>
          <a:solidFill>
            <a:srgbClr val="34ADF5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90">
                <a:defRPr/>
              </a:pPr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90">
                <a:lnSpc>
                  <a:spcPts val="41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409292" y="6725978"/>
            <a:ext cx="9776726" cy="149298"/>
            <a:chOff x="0" y="0"/>
            <a:chExt cx="6355159" cy="378290"/>
          </a:xfrm>
          <a:solidFill>
            <a:srgbClr val="34ADF5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90">
                <a:defRPr/>
              </a:pPr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90">
                <a:lnSpc>
                  <a:spcPts val="41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7208876" y="754912"/>
            <a:ext cx="4977143" cy="5612600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3" y="0"/>
                </a:lnTo>
                <a:lnTo>
                  <a:pt x="5778063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90">
              <a:defRPr/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318112" y="1543353"/>
            <a:ext cx="3071682" cy="369332"/>
          </a:xfrm>
          <a:prstGeom prst="rect">
            <a:avLst/>
          </a:prstGeom>
          <a:solidFill>
            <a:srgbClr val="FDF7F5"/>
          </a:solidFill>
        </p:spPr>
        <p:txBody>
          <a:bodyPr wrap="square" lIns="0" tIns="0" rIns="0" bIns="0" rtlCol="0" anchor="ctr">
            <a:spAutoFit/>
          </a:bodyPr>
          <a:lstStyle/>
          <a:p>
            <a:pPr defTabSz="609690">
              <a:defRPr/>
            </a:pPr>
            <a:r>
              <a:rPr lang="en-US" sz="2400" spc="83" dirty="0">
                <a:solidFill>
                  <a:srgbClr val="4F4C4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MUSTAFA YILDIRIM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76312" y="1905371"/>
            <a:ext cx="4470624" cy="373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90">
              <a:lnSpc>
                <a:spcPts val="3420"/>
              </a:lnSpc>
              <a:defRPr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DİN KÜLTÜRÜ VE AHLAK BİLGİSİ ÖĞRETMENİ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450551" y="2655904"/>
            <a:ext cx="4249688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90">
              <a:defRPr/>
            </a:pPr>
            <a:r>
              <a:rPr lang="en-US" sz="2400" spc="31" dirty="0">
                <a:solidFill>
                  <a:srgbClr val="4F4C4C"/>
                </a:solidFill>
                <a:latin typeface="Calibri"/>
              </a:rPr>
              <a:t>www.dindersimateryal.com</a:t>
            </a:r>
          </a:p>
        </p:txBody>
      </p:sp>
      <p:sp>
        <p:nvSpPr>
          <p:cNvPr id="40" name="Freeform 26">
            <a:hlinkClick r:id="rId5"/>
            <a:extLst>
              <a:ext uri="{FF2B5EF4-FFF2-40B4-BE49-F238E27FC236}">
                <a16:creationId xmlns:a16="http://schemas.microsoft.com/office/drawing/2014/main" id="{0F1ECF8B-A9EF-DBDA-9C9E-593E2186275D}"/>
              </a:ext>
            </a:extLst>
          </p:cNvPr>
          <p:cNvSpPr/>
          <p:nvPr/>
        </p:nvSpPr>
        <p:spPr>
          <a:xfrm>
            <a:off x="1446405" y="3445282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609690">
              <a:defRPr/>
            </a:pPr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Freeform 30">
            <a:hlinkClick r:id="rId6"/>
            <a:extLst>
              <a:ext uri="{FF2B5EF4-FFF2-40B4-BE49-F238E27FC236}">
                <a16:creationId xmlns:a16="http://schemas.microsoft.com/office/drawing/2014/main" id="{96B76201-8A16-0B6C-9A7C-D2D4AD3F8CE8}"/>
              </a:ext>
            </a:extLst>
          </p:cNvPr>
          <p:cNvSpPr/>
          <p:nvPr/>
        </p:nvSpPr>
        <p:spPr>
          <a:xfrm>
            <a:off x="1446405" y="4464471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609690">
              <a:defRPr/>
            </a:pPr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Freeform 32">
            <a:hlinkClick r:id="rId6"/>
            <a:extLst>
              <a:ext uri="{FF2B5EF4-FFF2-40B4-BE49-F238E27FC236}">
                <a16:creationId xmlns:a16="http://schemas.microsoft.com/office/drawing/2014/main" id="{E084193D-FFF4-8C43-63FC-081DCB4030C2}"/>
              </a:ext>
            </a:extLst>
          </p:cNvPr>
          <p:cNvSpPr/>
          <p:nvPr/>
        </p:nvSpPr>
        <p:spPr>
          <a:xfrm>
            <a:off x="1580444" y="4607400"/>
            <a:ext cx="618314" cy="600537"/>
          </a:xfrm>
          <a:custGeom>
            <a:avLst/>
            <a:gdLst/>
            <a:ahLst/>
            <a:cxnLst/>
            <a:rect l="l" t="t" r="r" b="b"/>
            <a:pathLst>
              <a:path w="745110" h="723688">
                <a:moveTo>
                  <a:pt x="0" y="0"/>
                </a:moveTo>
                <a:lnTo>
                  <a:pt x="745110" y="0"/>
                </a:lnTo>
                <a:lnTo>
                  <a:pt x="745110" y="723689"/>
                </a:lnTo>
                <a:lnTo>
                  <a:pt x="0" y="723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90">
              <a:defRPr/>
            </a:pPr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33">
            <a:hlinkClick r:id="rId5"/>
            <a:extLst>
              <a:ext uri="{FF2B5EF4-FFF2-40B4-BE49-F238E27FC236}">
                <a16:creationId xmlns:a16="http://schemas.microsoft.com/office/drawing/2014/main" id="{45ED86CA-DED7-1114-1799-C4B31903F606}"/>
              </a:ext>
            </a:extLst>
          </p:cNvPr>
          <p:cNvSpPr/>
          <p:nvPr/>
        </p:nvSpPr>
        <p:spPr>
          <a:xfrm>
            <a:off x="1564157" y="3563034"/>
            <a:ext cx="650891" cy="650891"/>
          </a:xfrm>
          <a:custGeom>
            <a:avLst/>
            <a:gdLst/>
            <a:ahLst/>
            <a:cxnLst/>
            <a:rect l="l" t="t" r="r" b="b"/>
            <a:pathLst>
              <a:path w="976336" h="976336">
                <a:moveTo>
                  <a:pt x="0" y="0"/>
                </a:moveTo>
                <a:lnTo>
                  <a:pt x="976336" y="0"/>
                </a:lnTo>
                <a:lnTo>
                  <a:pt x="976336" y="976336"/>
                </a:lnTo>
                <a:lnTo>
                  <a:pt x="0" y="976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90">
              <a:defRPr/>
            </a:pPr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TextBox 32">
            <a:hlinkClick r:id="rId5"/>
            <a:extLst>
              <a:ext uri="{FF2B5EF4-FFF2-40B4-BE49-F238E27FC236}">
                <a16:creationId xmlns:a16="http://schemas.microsoft.com/office/drawing/2014/main" id="{397FB586-151D-101B-6DB2-44BBF9717EF3}"/>
              </a:ext>
            </a:extLst>
          </p:cNvPr>
          <p:cNvSpPr txBox="1"/>
          <p:nvPr/>
        </p:nvSpPr>
        <p:spPr>
          <a:xfrm>
            <a:off x="2450551" y="3713424"/>
            <a:ext cx="185625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90">
              <a:defRPr/>
            </a:pPr>
            <a:r>
              <a:rPr lang="en-US" sz="2400" spc="31" dirty="0">
                <a:solidFill>
                  <a:srgbClr val="4F4C4C"/>
                </a:solidFill>
                <a:latin typeface="Calibri"/>
              </a:rPr>
              <a:t>mustafayil34</a:t>
            </a:r>
          </a:p>
        </p:txBody>
      </p:sp>
      <p:sp>
        <p:nvSpPr>
          <p:cNvPr id="50" name="TextBox 32">
            <a:extLst>
              <a:ext uri="{FF2B5EF4-FFF2-40B4-BE49-F238E27FC236}">
                <a16:creationId xmlns:a16="http://schemas.microsoft.com/office/drawing/2014/main" id="{4DD7BF1C-DEC9-F6C3-8AC2-90B3DD2F1541}"/>
              </a:ext>
            </a:extLst>
          </p:cNvPr>
          <p:cNvSpPr txBox="1"/>
          <p:nvPr/>
        </p:nvSpPr>
        <p:spPr>
          <a:xfrm>
            <a:off x="2409292" y="4679496"/>
            <a:ext cx="4249688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90">
              <a:defRPr/>
            </a:pPr>
            <a:r>
              <a:rPr lang="en-US" sz="2400" spc="31" dirty="0">
                <a:solidFill>
                  <a:srgbClr val="4F4C4C"/>
                </a:solidFill>
                <a:latin typeface="Calibri"/>
              </a:rPr>
              <a:t>t.me/</a:t>
            </a:r>
            <a:r>
              <a:rPr lang="en-US" sz="2400" spc="31" dirty="0" err="1">
                <a:solidFill>
                  <a:srgbClr val="4F4C4C"/>
                </a:solidFill>
                <a:latin typeface="Calibri"/>
              </a:rPr>
              <a:t>Dindersimateryalcom</a:t>
            </a:r>
            <a:endParaRPr lang="en-US" sz="2400" spc="31" dirty="0">
              <a:solidFill>
                <a:srgbClr val="4F4C4C"/>
              </a:solidFill>
              <a:latin typeface="Calibri"/>
            </a:endParaRPr>
          </a:p>
        </p:txBody>
      </p:sp>
      <p:sp>
        <p:nvSpPr>
          <p:cNvPr id="20" name="Dikdörtgen: Çapraz Köşeleri Kesik 19">
            <a:extLst>
              <a:ext uri="{FF2B5EF4-FFF2-40B4-BE49-F238E27FC236}">
                <a16:creationId xmlns:a16="http://schemas.microsoft.com/office/drawing/2014/main" id="{A8E4C9BC-68A6-D236-991F-B94CFE51A5F6}"/>
              </a:ext>
            </a:extLst>
          </p:cNvPr>
          <p:cNvSpPr/>
          <p:nvPr/>
        </p:nvSpPr>
        <p:spPr>
          <a:xfrm>
            <a:off x="0" y="6300346"/>
            <a:ext cx="2555318" cy="574931"/>
          </a:xfrm>
          <a:prstGeom prst="snip2DiagRect">
            <a:avLst>
              <a:gd name="adj1" fmla="val 0"/>
              <a:gd name="adj2" fmla="val 13951"/>
            </a:avLst>
          </a:prstGeom>
          <a:solidFill>
            <a:srgbClr val="34A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2">
              <a:defRPr/>
            </a:pPr>
            <a:endParaRPr lang="tr-T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reeform 26">
            <a:hlinkClick r:id="rId11"/>
            <a:extLst>
              <a:ext uri="{FF2B5EF4-FFF2-40B4-BE49-F238E27FC236}">
                <a16:creationId xmlns:a16="http://schemas.microsoft.com/office/drawing/2014/main" id="{15BD4A1E-862B-3E27-AAF4-D7BE6547A232}"/>
              </a:ext>
            </a:extLst>
          </p:cNvPr>
          <p:cNvSpPr/>
          <p:nvPr/>
        </p:nvSpPr>
        <p:spPr>
          <a:xfrm>
            <a:off x="1446405" y="2426093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defTabSz="609690">
              <a:defRPr/>
            </a:pPr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34">
            <a:hlinkClick r:id="rId11"/>
            <a:extLst>
              <a:ext uri="{FF2B5EF4-FFF2-40B4-BE49-F238E27FC236}">
                <a16:creationId xmlns:a16="http://schemas.microsoft.com/office/drawing/2014/main" id="{D7FA7AE3-A9C8-0347-F9F6-7FBCED15D233}"/>
              </a:ext>
            </a:extLst>
          </p:cNvPr>
          <p:cNvSpPr/>
          <p:nvPr/>
        </p:nvSpPr>
        <p:spPr>
          <a:xfrm>
            <a:off x="1511470" y="2502976"/>
            <a:ext cx="756262" cy="732629"/>
          </a:xfrm>
          <a:custGeom>
            <a:avLst/>
            <a:gdLst/>
            <a:ahLst/>
            <a:cxnLst/>
            <a:rect l="l" t="t" r="r" b="b"/>
            <a:pathLst>
              <a:path w="1862481" h="1804278">
                <a:moveTo>
                  <a:pt x="0" y="0"/>
                </a:moveTo>
                <a:lnTo>
                  <a:pt x="1862480" y="0"/>
                </a:lnTo>
                <a:lnTo>
                  <a:pt x="1862480" y="1804278"/>
                </a:lnTo>
                <a:lnTo>
                  <a:pt x="0" y="18042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92">
              <a:defRPr/>
            </a:pPr>
            <a:endParaRPr lang="tr-TR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64300" y="1092200"/>
            <a:ext cx="5372101" cy="4673600"/>
          </a:xfrm>
          <a:custGeom>
            <a:avLst/>
            <a:gdLst/>
            <a:ahLst/>
            <a:cxnLst/>
            <a:rect l="l" t="t" r="r" b="b"/>
            <a:pathLst>
              <a:path w="7298939" h="6525042">
                <a:moveTo>
                  <a:pt x="0" y="0"/>
                </a:moveTo>
                <a:lnTo>
                  <a:pt x="7298939" y="0"/>
                </a:lnTo>
                <a:lnTo>
                  <a:pt x="7298939" y="6525041"/>
                </a:lnTo>
                <a:lnTo>
                  <a:pt x="0" y="6525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471"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08000" y="609600"/>
            <a:ext cx="5816600" cy="5638800"/>
          </a:xfrm>
          <a:custGeom>
            <a:avLst/>
            <a:gdLst/>
            <a:ahLst/>
            <a:cxnLst/>
            <a:rect l="l" t="t" r="r" b="b"/>
            <a:pathLst>
              <a:path w="8831545" h="9027133">
                <a:moveTo>
                  <a:pt x="0" y="0"/>
                </a:moveTo>
                <a:lnTo>
                  <a:pt x="8831545" y="0"/>
                </a:lnTo>
                <a:lnTo>
                  <a:pt x="8831545" y="9027133"/>
                </a:lnTo>
                <a:lnTo>
                  <a:pt x="0" y="9027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020AEE54-114B-F41C-8662-787A9D2B638E}"/>
              </a:ext>
            </a:extLst>
          </p:cNvPr>
          <p:cNvSpPr txBox="1"/>
          <p:nvPr/>
        </p:nvSpPr>
        <p:spPr>
          <a:xfrm>
            <a:off x="914400" y="1474113"/>
            <a:ext cx="4772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</a:rPr>
              <a:t>Namaz İbadeti İle İlgili Genel Bilgiler</a:t>
            </a:r>
            <a:endParaRPr lang="tr-TR" sz="533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E7DE1921-307D-C5E9-23FC-CC8EB72BF0E0}"/>
              </a:ext>
            </a:extLst>
          </p:cNvPr>
          <p:cNvSpPr txBox="1"/>
          <p:nvPr/>
        </p:nvSpPr>
        <p:spPr>
          <a:xfrm>
            <a:off x="647700" y="2246168"/>
            <a:ext cx="553720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indent="-304815" defTabSz="60963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rgbClr val="000000"/>
                </a:solidFill>
                <a:latin typeface="Calibri" panose="020F0502020204030204" pitchFamily="34" charset="0"/>
              </a:rPr>
              <a:t>İslam’ın </a:t>
            </a:r>
            <a:r>
              <a:rPr lang="tr-TR" sz="2400" dirty="0">
                <a:solidFill>
                  <a:srgbClr val="EB0707"/>
                </a:solidFill>
                <a:latin typeface="Calibri" panose="020F0502020204030204" pitchFamily="34" charset="0"/>
              </a:rPr>
              <a:t>beş şartından </a:t>
            </a:r>
            <a:r>
              <a:rPr lang="tr-TR" sz="2400" dirty="0">
                <a:solidFill>
                  <a:srgbClr val="000000"/>
                </a:solidFill>
                <a:latin typeface="Calibri" panose="020F0502020204030204" pitchFamily="34" charset="0"/>
              </a:rPr>
              <a:t>biridir.</a:t>
            </a:r>
          </a:p>
          <a:p>
            <a:pPr marL="304815" indent="-304815" defTabSz="60963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fi-FI" sz="2400" dirty="0">
                <a:solidFill>
                  <a:srgbClr val="000000"/>
                </a:solidFill>
                <a:latin typeface="Calibri" panose="020F0502020204030204" pitchFamily="34" charset="0"/>
              </a:rPr>
              <a:t>Arapça “</a:t>
            </a:r>
            <a:r>
              <a:rPr lang="fi-FI" sz="2400" dirty="0">
                <a:solidFill>
                  <a:srgbClr val="FF0000"/>
                </a:solidFill>
                <a:latin typeface="Calibri" panose="020F0502020204030204" pitchFamily="34" charset="0"/>
              </a:rPr>
              <a:t>salat</a:t>
            </a:r>
            <a:r>
              <a:rPr lang="fi-FI" sz="2400" dirty="0">
                <a:solidFill>
                  <a:srgbClr val="000000"/>
                </a:solidFill>
                <a:latin typeface="Calibri" panose="020F0502020204030204" pitchFamily="34" charset="0"/>
              </a:rPr>
              <a:t>” kelimesi namaz demektir.</a:t>
            </a:r>
          </a:p>
          <a:p>
            <a:pPr marL="304815" indent="-304815" defTabSz="60963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rgbClr val="000000"/>
                </a:solidFill>
                <a:latin typeface="Calibri" panose="020F0502020204030204" pitchFamily="34" charset="0"/>
              </a:rPr>
              <a:t>Namaz akıllı ve ergenlik çağına gelen tüm Müslümanlara </a:t>
            </a:r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</a:rPr>
              <a:t>farzdır.</a:t>
            </a:r>
            <a:endParaRPr lang="tr-TR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04815" indent="-304815" defTabSz="60963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rgbClr val="000000"/>
                </a:solidFill>
                <a:latin typeface="Calibri" panose="020F0502020204030204" pitchFamily="34" charset="0"/>
              </a:rPr>
              <a:t>Namaz bütün peygamberlere ve ümmetlerine </a:t>
            </a:r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</a:rPr>
              <a:t>emredilmiş </a:t>
            </a:r>
            <a:r>
              <a:rPr lang="tr-TR" sz="2400" dirty="0">
                <a:solidFill>
                  <a:srgbClr val="000000"/>
                </a:solidFill>
                <a:latin typeface="Calibri" panose="020F0502020204030204" pitchFamily="34" charset="0"/>
              </a:rPr>
              <a:t>bir ibadettir.</a:t>
            </a:r>
            <a:endParaRPr lang="tr-TR" sz="2400" dirty="0">
              <a:solidFill>
                <a:prstClr val="black"/>
              </a:solidFill>
              <a:latin typeface="Microsoft Sans Serif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4"/>
          <p:cNvSpPr/>
          <p:nvPr/>
        </p:nvSpPr>
        <p:spPr>
          <a:xfrm>
            <a:off x="11588402" y="397259"/>
            <a:ext cx="490079" cy="572279"/>
          </a:xfrm>
          <a:custGeom>
            <a:avLst/>
            <a:gdLst/>
            <a:ahLst/>
            <a:cxnLst/>
            <a:rect l="l" t="t" r="r" b="b"/>
            <a:pathLst>
              <a:path w="735118" h="858418">
                <a:moveTo>
                  <a:pt x="0" y="0"/>
                </a:moveTo>
                <a:lnTo>
                  <a:pt x="735118" y="0"/>
                </a:lnTo>
                <a:lnTo>
                  <a:pt x="735118" y="858418"/>
                </a:lnTo>
                <a:lnTo>
                  <a:pt x="0" y="8584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35"/>
          <p:cNvSpPr/>
          <p:nvPr/>
        </p:nvSpPr>
        <p:spPr>
          <a:xfrm rot="-1155971">
            <a:off x="7100862" y="74732"/>
            <a:ext cx="620876" cy="582583"/>
          </a:xfrm>
          <a:custGeom>
            <a:avLst/>
            <a:gdLst/>
            <a:ahLst/>
            <a:cxnLst/>
            <a:rect l="l" t="t" r="r" b="b"/>
            <a:pathLst>
              <a:path w="808968" h="808968">
                <a:moveTo>
                  <a:pt x="0" y="0"/>
                </a:moveTo>
                <a:lnTo>
                  <a:pt x="808968" y="0"/>
                </a:lnTo>
                <a:lnTo>
                  <a:pt x="808968" y="808968"/>
                </a:lnTo>
                <a:lnTo>
                  <a:pt x="0" y="808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250707" y="184668"/>
            <a:ext cx="866200" cy="377880"/>
          </a:xfrm>
          <a:custGeom>
            <a:avLst/>
            <a:gdLst/>
            <a:ahLst/>
            <a:cxnLst/>
            <a:rect l="l" t="t" r="r" b="b"/>
            <a:pathLst>
              <a:path w="1299300" h="566820">
                <a:moveTo>
                  <a:pt x="0" y="0"/>
                </a:moveTo>
                <a:lnTo>
                  <a:pt x="1299300" y="0"/>
                </a:lnTo>
                <a:lnTo>
                  <a:pt x="1299300" y="566819"/>
                </a:lnTo>
                <a:lnTo>
                  <a:pt x="0" y="5668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753436" y="165076"/>
            <a:ext cx="6707697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60">
              <a:lnSpc>
                <a:spcPts val="3606"/>
              </a:lnSpc>
              <a:spcBef>
                <a:spcPct val="0"/>
              </a:spcBef>
            </a:pPr>
            <a:r>
              <a:rPr lang="tr-TR" sz="3200" dirty="0">
                <a:solidFill>
                  <a:srgbClr val="000000"/>
                </a:solidFill>
                <a:latin typeface="Aptos Display" panose="02110004020202020204"/>
              </a:rPr>
              <a:t>Cümlelerdeki boşlukları dolduralım. </a:t>
            </a:r>
            <a:endParaRPr lang="en-US" sz="3200" dirty="0">
              <a:solidFill>
                <a:srgbClr val="000000"/>
              </a:solidFill>
              <a:latin typeface="Aptos Display" panose="02110004020202020204"/>
            </a:endParaRPr>
          </a:p>
        </p:txBody>
      </p:sp>
      <p:grpSp>
        <p:nvGrpSpPr>
          <p:cNvPr id="120" name="Grup 119">
            <a:extLst>
              <a:ext uri="{FF2B5EF4-FFF2-40B4-BE49-F238E27FC236}">
                <a16:creationId xmlns:a16="http://schemas.microsoft.com/office/drawing/2014/main" id="{5122CF34-B7E3-63C5-8F3A-0D053ADB6024}"/>
              </a:ext>
            </a:extLst>
          </p:cNvPr>
          <p:cNvGrpSpPr/>
          <p:nvPr/>
        </p:nvGrpSpPr>
        <p:grpSpPr>
          <a:xfrm>
            <a:off x="286015" y="796896"/>
            <a:ext cx="11705451" cy="1040415"/>
            <a:chOff x="498112" y="1149412"/>
            <a:chExt cx="17558177" cy="1560623"/>
          </a:xfrm>
        </p:grpSpPr>
        <p:grpSp>
          <p:nvGrpSpPr>
            <p:cNvPr id="83" name="Group 5">
              <a:extLst>
                <a:ext uri="{FF2B5EF4-FFF2-40B4-BE49-F238E27FC236}">
                  <a16:creationId xmlns:a16="http://schemas.microsoft.com/office/drawing/2014/main" id="{EFB5E420-C280-7DA3-4AAA-CB27B3B87364}"/>
                </a:ext>
              </a:extLst>
            </p:cNvPr>
            <p:cNvGrpSpPr/>
            <p:nvPr/>
          </p:nvGrpSpPr>
          <p:grpSpPr>
            <a:xfrm>
              <a:off x="498112" y="1149412"/>
              <a:ext cx="17558177" cy="1560623"/>
              <a:chOff x="0" y="-85725"/>
              <a:chExt cx="2272340" cy="472249"/>
            </a:xfrm>
          </p:grpSpPr>
          <p:sp>
            <p:nvSpPr>
              <p:cNvPr id="86" name="Freeform 6">
                <a:extLst>
                  <a:ext uri="{FF2B5EF4-FFF2-40B4-BE49-F238E27FC236}">
                    <a16:creationId xmlns:a16="http://schemas.microsoft.com/office/drawing/2014/main" id="{D9D4EDD2-062A-C514-AF4A-9A4772AF2CAB}"/>
                  </a:ext>
                </a:extLst>
              </p:cNvPr>
              <p:cNvSpPr/>
              <p:nvPr/>
            </p:nvSpPr>
            <p:spPr>
              <a:xfrm>
                <a:off x="0" y="0"/>
                <a:ext cx="2237036" cy="386524"/>
              </a:xfrm>
              <a:custGeom>
                <a:avLst/>
                <a:gdLst/>
                <a:ahLst/>
                <a:cxnLst/>
                <a:rect l="l" t="t" r="r" b="b"/>
                <a:pathLst>
                  <a:path w="2272340" h="342615">
                    <a:moveTo>
                      <a:pt x="25050" y="0"/>
                    </a:moveTo>
                    <a:lnTo>
                      <a:pt x="2247290" y="0"/>
                    </a:lnTo>
                    <a:cubicBezTo>
                      <a:pt x="2261125" y="0"/>
                      <a:pt x="2272340" y="11215"/>
                      <a:pt x="2272340" y="25050"/>
                    </a:cubicBezTo>
                    <a:lnTo>
                      <a:pt x="2272340" y="317565"/>
                    </a:lnTo>
                    <a:cubicBezTo>
                      <a:pt x="2272340" y="331400"/>
                      <a:pt x="2261125" y="342615"/>
                      <a:pt x="2247290" y="342615"/>
                    </a:cubicBezTo>
                    <a:lnTo>
                      <a:pt x="25050" y="342615"/>
                    </a:lnTo>
                    <a:cubicBezTo>
                      <a:pt x="11215" y="342615"/>
                      <a:pt x="0" y="331400"/>
                      <a:pt x="0" y="317565"/>
                    </a:cubicBezTo>
                    <a:lnTo>
                      <a:pt x="0" y="25050"/>
                    </a:lnTo>
                    <a:cubicBezTo>
                      <a:pt x="0" y="11215"/>
                      <a:pt x="11215" y="0"/>
                      <a:pt x="25050" y="0"/>
                    </a:cubicBezTo>
                    <a:close/>
                  </a:path>
                </a:pathLst>
              </a:custGeom>
              <a:solidFill>
                <a:srgbClr val="F8E486"/>
              </a:solidFill>
            </p:spPr>
            <p:txBody>
              <a:bodyPr/>
              <a:lstStyle/>
              <a:p>
                <a:pPr defTabSz="60966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" name="TextBox 7">
                <a:extLst>
                  <a:ext uri="{FF2B5EF4-FFF2-40B4-BE49-F238E27FC236}">
                    <a16:creationId xmlns:a16="http://schemas.microsoft.com/office/drawing/2014/main" id="{AF5174A6-9C12-7FB4-5C5E-B42302BE4087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2272340" cy="428340"/>
              </a:xfrm>
              <a:prstGeom prst="rect">
                <a:avLst/>
              </a:prstGeom>
            </p:spPr>
            <p:txBody>
              <a:bodyPr lIns="32453" tIns="32453" rIns="32453" bIns="32453" rtlCol="0" anchor="ctr"/>
              <a:lstStyle/>
              <a:p>
                <a:pPr algn="ctr" defTabSz="609660">
                  <a:lnSpc>
                    <a:spcPts val="167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4" name="Freeform 8">
              <a:extLst>
                <a:ext uri="{FF2B5EF4-FFF2-40B4-BE49-F238E27FC236}">
                  <a16:creationId xmlns:a16="http://schemas.microsoft.com/office/drawing/2014/main" id="{BFEA903F-6AED-DA00-452C-9410529975F6}"/>
                </a:ext>
              </a:extLst>
            </p:cNvPr>
            <p:cNvSpPr/>
            <p:nvPr/>
          </p:nvSpPr>
          <p:spPr>
            <a:xfrm>
              <a:off x="642685" y="1197839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6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TextBox 49">
              <a:extLst>
                <a:ext uri="{FF2B5EF4-FFF2-40B4-BE49-F238E27FC236}">
                  <a16:creationId xmlns:a16="http://schemas.microsoft.com/office/drawing/2014/main" id="{3DB3175B-07E5-5D70-B3C1-6A91FE767198}"/>
                </a:ext>
              </a:extLst>
            </p:cNvPr>
            <p:cNvSpPr txBox="1"/>
            <p:nvPr/>
          </p:nvSpPr>
          <p:spPr>
            <a:xfrm>
              <a:off x="843349" y="1154407"/>
              <a:ext cx="331650" cy="5963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60">
                <a:lnSpc>
                  <a:spcPts val="3118"/>
                </a:lnSpc>
                <a:spcBef>
                  <a:spcPct val="0"/>
                </a:spcBef>
              </a:pPr>
              <a:r>
                <a:rPr lang="en-US" sz="2667" dirty="0">
                  <a:solidFill>
                    <a:srgbClr val="000000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121" name="Grup 120">
            <a:extLst>
              <a:ext uri="{FF2B5EF4-FFF2-40B4-BE49-F238E27FC236}">
                <a16:creationId xmlns:a16="http://schemas.microsoft.com/office/drawing/2014/main" id="{0C0EB5EF-766D-4DCE-ADA0-C4B73CB773CB}"/>
              </a:ext>
            </a:extLst>
          </p:cNvPr>
          <p:cNvGrpSpPr/>
          <p:nvPr/>
        </p:nvGrpSpPr>
        <p:grpSpPr>
          <a:xfrm>
            <a:off x="286015" y="1947571"/>
            <a:ext cx="11705451" cy="1034601"/>
            <a:chOff x="498112" y="1149412"/>
            <a:chExt cx="17558177" cy="1551902"/>
          </a:xfrm>
        </p:grpSpPr>
        <p:grpSp>
          <p:nvGrpSpPr>
            <p:cNvPr id="122" name="Group 5">
              <a:extLst>
                <a:ext uri="{FF2B5EF4-FFF2-40B4-BE49-F238E27FC236}">
                  <a16:creationId xmlns:a16="http://schemas.microsoft.com/office/drawing/2014/main" id="{17E06902-E0A4-A5A5-8A18-0EAE99716A85}"/>
                </a:ext>
              </a:extLst>
            </p:cNvPr>
            <p:cNvGrpSpPr/>
            <p:nvPr/>
          </p:nvGrpSpPr>
          <p:grpSpPr>
            <a:xfrm>
              <a:off x="498112" y="1149412"/>
              <a:ext cx="17558177" cy="1551902"/>
              <a:chOff x="0" y="-85725"/>
              <a:chExt cx="2272340" cy="469610"/>
            </a:xfrm>
          </p:grpSpPr>
          <p:sp>
            <p:nvSpPr>
              <p:cNvPr id="125" name="Freeform 6">
                <a:extLst>
                  <a:ext uri="{FF2B5EF4-FFF2-40B4-BE49-F238E27FC236}">
                    <a16:creationId xmlns:a16="http://schemas.microsoft.com/office/drawing/2014/main" id="{5562E88A-7503-F71C-4407-3BCCC9274D72}"/>
                  </a:ext>
                </a:extLst>
              </p:cNvPr>
              <p:cNvSpPr/>
              <p:nvPr/>
            </p:nvSpPr>
            <p:spPr>
              <a:xfrm>
                <a:off x="0" y="-1"/>
                <a:ext cx="2237036" cy="383886"/>
              </a:xfrm>
              <a:custGeom>
                <a:avLst/>
                <a:gdLst/>
                <a:ahLst/>
                <a:cxnLst/>
                <a:rect l="l" t="t" r="r" b="b"/>
                <a:pathLst>
                  <a:path w="2272340" h="342615">
                    <a:moveTo>
                      <a:pt x="25050" y="0"/>
                    </a:moveTo>
                    <a:lnTo>
                      <a:pt x="2247290" y="0"/>
                    </a:lnTo>
                    <a:cubicBezTo>
                      <a:pt x="2261125" y="0"/>
                      <a:pt x="2272340" y="11215"/>
                      <a:pt x="2272340" y="25050"/>
                    </a:cubicBezTo>
                    <a:lnTo>
                      <a:pt x="2272340" y="317565"/>
                    </a:lnTo>
                    <a:cubicBezTo>
                      <a:pt x="2272340" y="331400"/>
                      <a:pt x="2261125" y="342615"/>
                      <a:pt x="2247290" y="342615"/>
                    </a:cubicBezTo>
                    <a:lnTo>
                      <a:pt x="25050" y="342615"/>
                    </a:lnTo>
                    <a:cubicBezTo>
                      <a:pt x="11215" y="342615"/>
                      <a:pt x="0" y="331400"/>
                      <a:pt x="0" y="317565"/>
                    </a:cubicBezTo>
                    <a:lnTo>
                      <a:pt x="0" y="25050"/>
                    </a:lnTo>
                    <a:cubicBezTo>
                      <a:pt x="0" y="11215"/>
                      <a:pt x="11215" y="0"/>
                      <a:pt x="25050" y="0"/>
                    </a:cubicBezTo>
                    <a:close/>
                  </a:path>
                </a:pathLst>
              </a:custGeom>
              <a:solidFill>
                <a:srgbClr val="F8E486"/>
              </a:solidFill>
            </p:spPr>
            <p:txBody>
              <a:bodyPr/>
              <a:lstStyle/>
              <a:p>
                <a:pPr defTabSz="60966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TextBox 7">
                <a:extLst>
                  <a:ext uri="{FF2B5EF4-FFF2-40B4-BE49-F238E27FC236}">
                    <a16:creationId xmlns:a16="http://schemas.microsoft.com/office/drawing/2014/main" id="{4300F096-74BF-381D-1714-1277C9FFF66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2272340" cy="428340"/>
              </a:xfrm>
              <a:prstGeom prst="rect">
                <a:avLst/>
              </a:prstGeom>
            </p:spPr>
            <p:txBody>
              <a:bodyPr lIns="32453" tIns="32453" rIns="32453" bIns="32453" rtlCol="0" anchor="ctr"/>
              <a:lstStyle/>
              <a:p>
                <a:pPr algn="ctr" defTabSz="609660">
                  <a:lnSpc>
                    <a:spcPts val="1679"/>
                  </a:lnSpc>
                </a:pPr>
                <a:endParaRPr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3" name="Freeform 8">
              <a:extLst>
                <a:ext uri="{FF2B5EF4-FFF2-40B4-BE49-F238E27FC236}">
                  <a16:creationId xmlns:a16="http://schemas.microsoft.com/office/drawing/2014/main" id="{7D9DDBB7-CE64-068E-7E55-D8098E811446}"/>
                </a:ext>
              </a:extLst>
            </p:cNvPr>
            <p:cNvSpPr/>
            <p:nvPr/>
          </p:nvSpPr>
          <p:spPr>
            <a:xfrm>
              <a:off x="642685" y="1197839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6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TextBox 49">
              <a:extLst>
                <a:ext uri="{FF2B5EF4-FFF2-40B4-BE49-F238E27FC236}">
                  <a16:creationId xmlns:a16="http://schemas.microsoft.com/office/drawing/2014/main" id="{BBB59533-4BC7-3D75-48FD-95F48D9DD488}"/>
                </a:ext>
              </a:extLst>
            </p:cNvPr>
            <p:cNvSpPr txBox="1"/>
            <p:nvPr/>
          </p:nvSpPr>
          <p:spPr>
            <a:xfrm>
              <a:off x="843349" y="1154407"/>
              <a:ext cx="331650" cy="5963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60">
                <a:lnSpc>
                  <a:spcPts val="3118"/>
                </a:lnSpc>
                <a:spcBef>
                  <a:spcPct val="0"/>
                </a:spcBef>
              </a:pPr>
              <a:r>
                <a:rPr lang="tr-TR" sz="2667" dirty="0">
                  <a:solidFill>
                    <a:srgbClr val="000000"/>
                  </a:solidFill>
                  <a:latin typeface="Calibri"/>
                </a:rPr>
                <a:t>2</a:t>
              </a:r>
              <a:endParaRPr lang="en-US" sz="2667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27" name="Grup 126">
            <a:extLst>
              <a:ext uri="{FF2B5EF4-FFF2-40B4-BE49-F238E27FC236}">
                <a16:creationId xmlns:a16="http://schemas.microsoft.com/office/drawing/2014/main" id="{0F797886-F91B-7BA7-C480-8D232D04049C}"/>
              </a:ext>
            </a:extLst>
          </p:cNvPr>
          <p:cNvGrpSpPr/>
          <p:nvPr/>
        </p:nvGrpSpPr>
        <p:grpSpPr>
          <a:xfrm>
            <a:off x="286015" y="3092432"/>
            <a:ext cx="11705451" cy="975961"/>
            <a:chOff x="498112" y="1149412"/>
            <a:chExt cx="17558177" cy="1463942"/>
          </a:xfrm>
        </p:grpSpPr>
        <p:grpSp>
          <p:nvGrpSpPr>
            <p:cNvPr id="128" name="Group 5">
              <a:extLst>
                <a:ext uri="{FF2B5EF4-FFF2-40B4-BE49-F238E27FC236}">
                  <a16:creationId xmlns:a16="http://schemas.microsoft.com/office/drawing/2014/main" id="{51EADF7B-AA34-CEC2-7AA0-DC7FF9F9B2B1}"/>
                </a:ext>
              </a:extLst>
            </p:cNvPr>
            <p:cNvGrpSpPr/>
            <p:nvPr/>
          </p:nvGrpSpPr>
          <p:grpSpPr>
            <a:xfrm>
              <a:off x="498112" y="1149412"/>
              <a:ext cx="17558177" cy="1463942"/>
              <a:chOff x="0" y="-85725"/>
              <a:chExt cx="2272340" cy="442993"/>
            </a:xfrm>
          </p:grpSpPr>
          <p:sp>
            <p:nvSpPr>
              <p:cNvPr id="131" name="Freeform 6">
                <a:extLst>
                  <a:ext uri="{FF2B5EF4-FFF2-40B4-BE49-F238E27FC236}">
                    <a16:creationId xmlns:a16="http://schemas.microsoft.com/office/drawing/2014/main" id="{0BEE6417-410B-C64C-D941-B6B3F9F20D5C}"/>
                  </a:ext>
                </a:extLst>
              </p:cNvPr>
              <p:cNvSpPr/>
              <p:nvPr/>
            </p:nvSpPr>
            <p:spPr>
              <a:xfrm>
                <a:off x="0" y="-1"/>
                <a:ext cx="2237036" cy="357269"/>
              </a:xfrm>
              <a:custGeom>
                <a:avLst/>
                <a:gdLst/>
                <a:ahLst/>
                <a:cxnLst/>
                <a:rect l="l" t="t" r="r" b="b"/>
                <a:pathLst>
                  <a:path w="2272340" h="342615">
                    <a:moveTo>
                      <a:pt x="25050" y="0"/>
                    </a:moveTo>
                    <a:lnTo>
                      <a:pt x="2247290" y="0"/>
                    </a:lnTo>
                    <a:cubicBezTo>
                      <a:pt x="2261125" y="0"/>
                      <a:pt x="2272340" y="11215"/>
                      <a:pt x="2272340" y="25050"/>
                    </a:cubicBezTo>
                    <a:lnTo>
                      <a:pt x="2272340" y="317565"/>
                    </a:lnTo>
                    <a:cubicBezTo>
                      <a:pt x="2272340" y="331400"/>
                      <a:pt x="2261125" y="342615"/>
                      <a:pt x="2247290" y="342615"/>
                    </a:cubicBezTo>
                    <a:lnTo>
                      <a:pt x="25050" y="342615"/>
                    </a:lnTo>
                    <a:cubicBezTo>
                      <a:pt x="11215" y="342615"/>
                      <a:pt x="0" y="331400"/>
                      <a:pt x="0" y="317565"/>
                    </a:cubicBezTo>
                    <a:lnTo>
                      <a:pt x="0" y="25050"/>
                    </a:lnTo>
                    <a:cubicBezTo>
                      <a:pt x="0" y="11215"/>
                      <a:pt x="11215" y="0"/>
                      <a:pt x="25050" y="0"/>
                    </a:cubicBezTo>
                    <a:close/>
                  </a:path>
                </a:pathLst>
              </a:custGeom>
              <a:solidFill>
                <a:srgbClr val="F8E486"/>
              </a:solidFill>
            </p:spPr>
            <p:txBody>
              <a:bodyPr/>
              <a:lstStyle/>
              <a:p>
                <a:pPr defTabSz="609660"/>
                <a:endParaRPr lang="tr-TR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TextBox 7">
                <a:extLst>
                  <a:ext uri="{FF2B5EF4-FFF2-40B4-BE49-F238E27FC236}">
                    <a16:creationId xmlns:a16="http://schemas.microsoft.com/office/drawing/2014/main" id="{144F2B9A-D041-94BF-CDD4-BCE71595853E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2272340" cy="428340"/>
              </a:xfrm>
              <a:prstGeom prst="rect">
                <a:avLst/>
              </a:prstGeom>
            </p:spPr>
            <p:txBody>
              <a:bodyPr lIns="32453" tIns="32453" rIns="32453" bIns="32453" rtlCol="0" anchor="ctr"/>
              <a:lstStyle/>
              <a:p>
                <a:pPr algn="ctr" defTabSz="609660">
                  <a:lnSpc>
                    <a:spcPts val="167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9" name="Freeform 8">
              <a:extLst>
                <a:ext uri="{FF2B5EF4-FFF2-40B4-BE49-F238E27FC236}">
                  <a16:creationId xmlns:a16="http://schemas.microsoft.com/office/drawing/2014/main" id="{328562B1-6CFC-6844-660E-F18F489B7000}"/>
                </a:ext>
              </a:extLst>
            </p:cNvPr>
            <p:cNvSpPr/>
            <p:nvPr/>
          </p:nvSpPr>
          <p:spPr>
            <a:xfrm>
              <a:off x="642685" y="1197839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6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0" name="TextBox 49">
              <a:extLst>
                <a:ext uri="{FF2B5EF4-FFF2-40B4-BE49-F238E27FC236}">
                  <a16:creationId xmlns:a16="http://schemas.microsoft.com/office/drawing/2014/main" id="{83FE3DA1-3C77-BA14-5C91-1215F6C4FDD7}"/>
                </a:ext>
              </a:extLst>
            </p:cNvPr>
            <p:cNvSpPr txBox="1"/>
            <p:nvPr/>
          </p:nvSpPr>
          <p:spPr>
            <a:xfrm>
              <a:off x="843349" y="1154407"/>
              <a:ext cx="331650" cy="5963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60">
                <a:lnSpc>
                  <a:spcPts val="3118"/>
                </a:lnSpc>
                <a:spcBef>
                  <a:spcPct val="0"/>
                </a:spcBef>
              </a:pPr>
              <a:r>
                <a:rPr lang="tr-TR" sz="2667" dirty="0">
                  <a:solidFill>
                    <a:srgbClr val="000000"/>
                  </a:solidFill>
                  <a:latin typeface="Calibri"/>
                </a:rPr>
                <a:t>3</a:t>
              </a:r>
              <a:endParaRPr lang="en-US" sz="2667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33" name="Grup 132">
            <a:extLst>
              <a:ext uri="{FF2B5EF4-FFF2-40B4-BE49-F238E27FC236}">
                <a16:creationId xmlns:a16="http://schemas.microsoft.com/office/drawing/2014/main" id="{B9BCB33A-3FC3-4D9D-DC9A-927C17DF0815}"/>
              </a:ext>
            </a:extLst>
          </p:cNvPr>
          <p:cNvGrpSpPr/>
          <p:nvPr/>
        </p:nvGrpSpPr>
        <p:grpSpPr>
          <a:xfrm>
            <a:off x="286015" y="4178652"/>
            <a:ext cx="11705451" cy="1049990"/>
            <a:chOff x="498112" y="1149412"/>
            <a:chExt cx="17558177" cy="1574985"/>
          </a:xfrm>
        </p:grpSpPr>
        <p:grpSp>
          <p:nvGrpSpPr>
            <p:cNvPr id="134" name="Group 5">
              <a:extLst>
                <a:ext uri="{FF2B5EF4-FFF2-40B4-BE49-F238E27FC236}">
                  <a16:creationId xmlns:a16="http://schemas.microsoft.com/office/drawing/2014/main" id="{64CB3AEF-8657-B4BE-D6D0-51EBE7E1B19B}"/>
                </a:ext>
              </a:extLst>
            </p:cNvPr>
            <p:cNvGrpSpPr/>
            <p:nvPr/>
          </p:nvGrpSpPr>
          <p:grpSpPr>
            <a:xfrm>
              <a:off x="498112" y="1149412"/>
              <a:ext cx="17558177" cy="1574985"/>
              <a:chOff x="0" y="-85725"/>
              <a:chExt cx="2272340" cy="476595"/>
            </a:xfrm>
          </p:grpSpPr>
          <p:sp>
            <p:nvSpPr>
              <p:cNvPr id="137" name="Freeform 6">
                <a:extLst>
                  <a:ext uri="{FF2B5EF4-FFF2-40B4-BE49-F238E27FC236}">
                    <a16:creationId xmlns:a16="http://schemas.microsoft.com/office/drawing/2014/main" id="{7CD85682-2823-C1D1-EC53-564071C2F203}"/>
                  </a:ext>
                </a:extLst>
              </p:cNvPr>
              <p:cNvSpPr/>
              <p:nvPr/>
            </p:nvSpPr>
            <p:spPr>
              <a:xfrm>
                <a:off x="0" y="0"/>
                <a:ext cx="2237036" cy="390870"/>
              </a:xfrm>
              <a:custGeom>
                <a:avLst/>
                <a:gdLst/>
                <a:ahLst/>
                <a:cxnLst/>
                <a:rect l="l" t="t" r="r" b="b"/>
                <a:pathLst>
                  <a:path w="2272340" h="342615">
                    <a:moveTo>
                      <a:pt x="25050" y="0"/>
                    </a:moveTo>
                    <a:lnTo>
                      <a:pt x="2247290" y="0"/>
                    </a:lnTo>
                    <a:cubicBezTo>
                      <a:pt x="2261125" y="0"/>
                      <a:pt x="2272340" y="11215"/>
                      <a:pt x="2272340" y="25050"/>
                    </a:cubicBezTo>
                    <a:lnTo>
                      <a:pt x="2272340" y="317565"/>
                    </a:lnTo>
                    <a:cubicBezTo>
                      <a:pt x="2272340" y="331400"/>
                      <a:pt x="2261125" y="342615"/>
                      <a:pt x="2247290" y="342615"/>
                    </a:cubicBezTo>
                    <a:lnTo>
                      <a:pt x="25050" y="342615"/>
                    </a:lnTo>
                    <a:cubicBezTo>
                      <a:pt x="11215" y="342615"/>
                      <a:pt x="0" y="331400"/>
                      <a:pt x="0" y="317565"/>
                    </a:cubicBezTo>
                    <a:lnTo>
                      <a:pt x="0" y="25050"/>
                    </a:lnTo>
                    <a:cubicBezTo>
                      <a:pt x="0" y="11215"/>
                      <a:pt x="11215" y="0"/>
                      <a:pt x="25050" y="0"/>
                    </a:cubicBezTo>
                    <a:close/>
                  </a:path>
                </a:pathLst>
              </a:custGeom>
              <a:solidFill>
                <a:srgbClr val="F8E486"/>
              </a:solidFill>
            </p:spPr>
            <p:txBody>
              <a:bodyPr/>
              <a:lstStyle/>
              <a:p>
                <a:pPr defTabSz="609660"/>
                <a:endParaRPr lang="tr-TR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TextBox 7">
                <a:extLst>
                  <a:ext uri="{FF2B5EF4-FFF2-40B4-BE49-F238E27FC236}">
                    <a16:creationId xmlns:a16="http://schemas.microsoft.com/office/drawing/2014/main" id="{C955C8B8-4E60-C51F-12DE-FDB183A1053F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2272340" cy="428340"/>
              </a:xfrm>
              <a:prstGeom prst="rect">
                <a:avLst/>
              </a:prstGeom>
            </p:spPr>
            <p:txBody>
              <a:bodyPr lIns="32453" tIns="32453" rIns="32453" bIns="32453" rtlCol="0" anchor="ctr"/>
              <a:lstStyle/>
              <a:p>
                <a:pPr algn="ctr" defTabSz="609660">
                  <a:lnSpc>
                    <a:spcPts val="167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9A219C13-CAD4-ED5B-153D-A3FE285605E4}"/>
                </a:ext>
              </a:extLst>
            </p:cNvPr>
            <p:cNvSpPr/>
            <p:nvPr/>
          </p:nvSpPr>
          <p:spPr>
            <a:xfrm>
              <a:off x="642685" y="1197839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6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6" name="TextBox 49">
              <a:extLst>
                <a:ext uri="{FF2B5EF4-FFF2-40B4-BE49-F238E27FC236}">
                  <a16:creationId xmlns:a16="http://schemas.microsoft.com/office/drawing/2014/main" id="{1E22C5F4-3066-6941-13F9-AAFC83371B4B}"/>
                </a:ext>
              </a:extLst>
            </p:cNvPr>
            <p:cNvSpPr txBox="1"/>
            <p:nvPr/>
          </p:nvSpPr>
          <p:spPr>
            <a:xfrm>
              <a:off x="843349" y="1154407"/>
              <a:ext cx="331650" cy="5963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60">
                <a:lnSpc>
                  <a:spcPts val="3118"/>
                </a:lnSpc>
                <a:spcBef>
                  <a:spcPct val="0"/>
                </a:spcBef>
              </a:pPr>
              <a:r>
                <a:rPr lang="tr-TR" sz="2667" dirty="0">
                  <a:solidFill>
                    <a:srgbClr val="000000"/>
                  </a:solidFill>
                  <a:latin typeface="Calibri"/>
                </a:rPr>
                <a:t>4</a:t>
              </a:r>
              <a:endParaRPr lang="en-US" sz="2667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39" name="Grup 138">
            <a:extLst>
              <a:ext uri="{FF2B5EF4-FFF2-40B4-BE49-F238E27FC236}">
                <a16:creationId xmlns:a16="http://schemas.microsoft.com/office/drawing/2014/main" id="{64B9B5AC-5CB4-C3E6-C8F6-27CA2010D3BB}"/>
              </a:ext>
            </a:extLst>
          </p:cNvPr>
          <p:cNvGrpSpPr/>
          <p:nvPr/>
        </p:nvGrpSpPr>
        <p:grpSpPr>
          <a:xfrm>
            <a:off x="286015" y="5338902"/>
            <a:ext cx="11705451" cy="1065746"/>
            <a:chOff x="498112" y="1149412"/>
            <a:chExt cx="17558177" cy="1598620"/>
          </a:xfrm>
        </p:grpSpPr>
        <p:grpSp>
          <p:nvGrpSpPr>
            <p:cNvPr id="140" name="Group 5">
              <a:extLst>
                <a:ext uri="{FF2B5EF4-FFF2-40B4-BE49-F238E27FC236}">
                  <a16:creationId xmlns:a16="http://schemas.microsoft.com/office/drawing/2014/main" id="{790DE296-639B-0657-0C7C-5F52F9EF1E81}"/>
                </a:ext>
              </a:extLst>
            </p:cNvPr>
            <p:cNvGrpSpPr/>
            <p:nvPr/>
          </p:nvGrpSpPr>
          <p:grpSpPr>
            <a:xfrm>
              <a:off x="498112" y="1149412"/>
              <a:ext cx="17558177" cy="1598620"/>
              <a:chOff x="0" y="-85725"/>
              <a:chExt cx="2272340" cy="483747"/>
            </a:xfrm>
          </p:grpSpPr>
          <p:sp>
            <p:nvSpPr>
              <p:cNvPr id="143" name="Freeform 6">
                <a:extLst>
                  <a:ext uri="{FF2B5EF4-FFF2-40B4-BE49-F238E27FC236}">
                    <a16:creationId xmlns:a16="http://schemas.microsoft.com/office/drawing/2014/main" id="{F58B6092-5F21-47B1-29C4-328748234046}"/>
                  </a:ext>
                </a:extLst>
              </p:cNvPr>
              <p:cNvSpPr/>
              <p:nvPr/>
            </p:nvSpPr>
            <p:spPr>
              <a:xfrm>
                <a:off x="0" y="-1"/>
                <a:ext cx="2237036" cy="398023"/>
              </a:xfrm>
              <a:custGeom>
                <a:avLst/>
                <a:gdLst/>
                <a:ahLst/>
                <a:cxnLst/>
                <a:rect l="l" t="t" r="r" b="b"/>
                <a:pathLst>
                  <a:path w="2272340" h="342615">
                    <a:moveTo>
                      <a:pt x="25050" y="0"/>
                    </a:moveTo>
                    <a:lnTo>
                      <a:pt x="2247290" y="0"/>
                    </a:lnTo>
                    <a:cubicBezTo>
                      <a:pt x="2261125" y="0"/>
                      <a:pt x="2272340" y="11215"/>
                      <a:pt x="2272340" y="25050"/>
                    </a:cubicBezTo>
                    <a:lnTo>
                      <a:pt x="2272340" y="317565"/>
                    </a:lnTo>
                    <a:cubicBezTo>
                      <a:pt x="2272340" y="331400"/>
                      <a:pt x="2261125" y="342615"/>
                      <a:pt x="2247290" y="342615"/>
                    </a:cubicBezTo>
                    <a:lnTo>
                      <a:pt x="25050" y="342615"/>
                    </a:lnTo>
                    <a:cubicBezTo>
                      <a:pt x="11215" y="342615"/>
                      <a:pt x="0" y="331400"/>
                      <a:pt x="0" y="317565"/>
                    </a:cubicBezTo>
                    <a:lnTo>
                      <a:pt x="0" y="25050"/>
                    </a:lnTo>
                    <a:cubicBezTo>
                      <a:pt x="0" y="11215"/>
                      <a:pt x="11215" y="0"/>
                      <a:pt x="25050" y="0"/>
                    </a:cubicBezTo>
                    <a:close/>
                  </a:path>
                </a:pathLst>
              </a:custGeom>
              <a:solidFill>
                <a:srgbClr val="F8E486"/>
              </a:solidFill>
            </p:spPr>
            <p:txBody>
              <a:bodyPr/>
              <a:lstStyle/>
              <a:p>
                <a:pPr defTabSz="60966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TextBox 7">
                <a:extLst>
                  <a:ext uri="{FF2B5EF4-FFF2-40B4-BE49-F238E27FC236}">
                    <a16:creationId xmlns:a16="http://schemas.microsoft.com/office/drawing/2014/main" id="{61160364-98C2-D42D-C9DD-093A5A450D5B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2272340" cy="428340"/>
              </a:xfrm>
              <a:prstGeom prst="rect">
                <a:avLst/>
              </a:prstGeom>
            </p:spPr>
            <p:txBody>
              <a:bodyPr lIns="32453" tIns="32453" rIns="32453" bIns="32453" rtlCol="0" anchor="ctr"/>
              <a:lstStyle/>
              <a:p>
                <a:pPr algn="ctr" defTabSz="609660">
                  <a:lnSpc>
                    <a:spcPts val="167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1" name="Freeform 8">
              <a:extLst>
                <a:ext uri="{FF2B5EF4-FFF2-40B4-BE49-F238E27FC236}">
                  <a16:creationId xmlns:a16="http://schemas.microsoft.com/office/drawing/2014/main" id="{56067C9B-3DDD-36B1-2AAA-26E5A60E9142}"/>
                </a:ext>
              </a:extLst>
            </p:cNvPr>
            <p:cNvSpPr/>
            <p:nvPr/>
          </p:nvSpPr>
          <p:spPr>
            <a:xfrm>
              <a:off x="642685" y="1197839"/>
              <a:ext cx="744869" cy="723435"/>
            </a:xfrm>
            <a:custGeom>
              <a:avLst/>
              <a:gdLst/>
              <a:ahLst/>
              <a:cxnLst/>
              <a:rect l="l" t="t" r="r" b="b"/>
              <a:pathLst>
                <a:path w="723435" h="723435">
                  <a:moveTo>
                    <a:pt x="0" y="0"/>
                  </a:moveTo>
                  <a:lnTo>
                    <a:pt x="723434" y="0"/>
                  </a:lnTo>
                  <a:lnTo>
                    <a:pt x="723434" y="723435"/>
                  </a:lnTo>
                  <a:lnTo>
                    <a:pt x="0" y="723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6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2" name="TextBox 49">
              <a:extLst>
                <a:ext uri="{FF2B5EF4-FFF2-40B4-BE49-F238E27FC236}">
                  <a16:creationId xmlns:a16="http://schemas.microsoft.com/office/drawing/2014/main" id="{0534F843-0AFC-1E91-89D4-05FB238822E1}"/>
                </a:ext>
              </a:extLst>
            </p:cNvPr>
            <p:cNvSpPr txBox="1"/>
            <p:nvPr/>
          </p:nvSpPr>
          <p:spPr>
            <a:xfrm>
              <a:off x="843349" y="1154407"/>
              <a:ext cx="331650" cy="5963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60">
                <a:lnSpc>
                  <a:spcPts val="3118"/>
                </a:lnSpc>
                <a:spcBef>
                  <a:spcPct val="0"/>
                </a:spcBef>
              </a:pPr>
              <a:r>
                <a:rPr lang="tr-TR" sz="2667" dirty="0">
                  <a:solidFill>
                    <a:srgbClr val="000000"/>
                  </a:solidFill>
                  <a:latin typeface="Calibri"/>
                </a:rPr>
                <a:t>5</a:t>
              </a:r>
              <a:endParaRPr lang="en-US" sz="2667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52" name="Freeform 34">
            <a:extLst>
              <a:ext uri="{FF2B5EF4-FFF2-40B4-BE49-F238E27FC236}">
                <a16:creationId xmlns:a16="http://schemas.microsoft.com/office/drawing/2014/main" id="{28F2E38B-AA66-936E-F4AC-F6C5AC468C00}"/>
              </a:ext>
            </a:extLst>
          </p:cNvPr>
          <p:cNvSpPr/>
          <p:nvPr/>
        </p:nvSpPr>
        <p:spPr>
          <a:xfrm rot="14660451">
            <a:off x="11746428" y="6100082"/>
            <a:ext cx="490079" cy="572279"/>
          </a:xfrm>
          <a:custGeom>
            <a:avLst/>
            <a:gdLst/>
            <a:ahLst/>
            <a:cxnLst/>
            <a:rect l="l" t="t" r="r" b="b"/>
            <a:pathLst>
              <a:path w="735118" h="858418">
                <a:moveTo>
                  <a:pt x="0" y="0"/>
                </a:moveTo>
                <a:lnTo>
                  <a:pt x="735118" y="0"/>
                </a:lnTo>
                <a:lnTo>
                  <a:pt x="735118" y="858418"/>
                </a:lnTo>
                <a:lnTo>
                  <a:pt x="0" y="8584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C172FE47-F099-9323-3DE2-85E0090C26FE}"/>
              </a:ext>
            </a:extLst>
          </p:cNvPr>
          <p:cNvSpPr txBox="1"/>
          <p:nvPr/>
        </p:nvSpPr>
        <p:spPr>
          <a:xfrm>
            <a:off x="671855" y="1216608"/>
            <a:ext cx="1069269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tr-TR" sz="2133" dirty="0">
                <a:solidFill>
                  <a:prstClr val="black"/>
                </a:solidFill>
                <a:latin typeface="Aptos" panose="02110004020202020204"/>
              </a:rPr>
              <a:t>Namaz Kur’an-ı Kerim –ı Kerim’de ……………………… kelimesiyle ifade edilmiştir.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2E44CE8-E461-E9CA-2FC7-62F1323EE7C9}"/>
              </a:ext>
            </a:extLst>
          </p:cNvPr>
          <p:cNvSpPr txBox="1"/>
          <p:nvPr/>
        </p:nvSpPr>
        <p:spPr>
          <a:xfrm>
            <a:off x="671855" y="2467103"/>
            <a:ext cx="1069269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tr-TR" sz="2133" dirty="0">
                <a:solidFill>
                  <a:prstClr val="black"/>
                </a:solidFill>
                <a:latin typeface="Aptos" panose="02110004020202020204"/>
              </a:rPr>
              <a:t>Namaz İslam ………………………… şartından biridir.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981BD45-5B85-ECD5-026E-5B8582438956}"/>
              </a:ext>
            </a:extLst>
          </p:cNvPr>
          <p:cNvSpPr txBox="1"/>
          <p:nvPr/>
        </p:nvSpPr>
        <p:spPr>
          <a:xfrm>
            <a:off x="671855" y="3572403"/>
            <a:ext cx="1069269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tr-TR" sz="2133" dirty="0">
                <a:solidFill>
                  <a:prstClr val="black"/>
                </a:solidFill>
                <a:latin typeface="Aptos" panose="02110004020202020204"/>
              </a:rPr>
              <a:t>Namaz …………………. bir ibadettir.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76882A3-52E9-9594-430F-E5EB8D11F085}"/>
              </a:ext>
            </a:extLst>
          </p:cNvPr>
          <p:cNvSpPr txBox="1"/>
          <p:nvPr/>
        </p:nvSpPr>
        <p:spPr>
          <a:xfrm>
            <a:off x="671855" y="4691982"/>
            <a:ext cx="1069269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tr-TR" sz="2133" dirty="0">
                <a:solidFill>
                  <a:prstClr val="black"/>
                </a:solidFill>
                <a:latin typeface="Aptos" panose="02110004020202020204"/>
              </a:rPr>
              <a:t>Namazı mazeretsiz ve keyfi nedenlerle kılmamak ……………………tır.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F9303EE-533A-DBD5-14EE-AB83D29A6C4C}"/>
              </a:ext>
            </a:extLst>
          </p:cNvPr>
          <p:cNvSpPr txBox="1"/>
          <p:nvPr/>
        </p:nvSpPr>
        <p:spPr>
          <a:xfrm>
            <a:off x="671855" y="5880907"/>
            <a:ext cx="1069269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tr-TR" sz="2133" dirty="0">
                <a:solidFill>
                  <a:prstClr val="black"/>
                </a:solidFill>
                <a:latin typeface="Aptos" panose="02110004020202020204"/>
              </a:rPr>
              <a:t>Namaz bütün peygamberlere ve ümmetlerine …………………………… bir ibadettir.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8FC3B7F-02D0-FC3E-8DCE-CE2A65716E8E}"/>
              </a:ext>
            </a:extLst>
          </p:cNvPr>
          <p:cNvSpPr txBox="1"/>
          <p:nvPr/>
        </p:nvSpPr>
        <p:spPr>
          <a:xfrm>
            <a:off x="2641600" y="2306258"/>
            <a:ext cx="1117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tr-TR" sz="2933" dirty="0">
                <a:solidFill>
                  <a:srgbClr val="FF0000"/>
                </a:solidFill>
                <a:latin typeface="Aptos" panose="02110004020202020204"/>
              </a:rPr>
              <a:t>beş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7934E2D-BC58-2A64-C1AF-DBCAFAF9E9A9}"/>
              </a:ext>
            </a:extLst>
          </p:cNvPr>
          <p:cNvSpPr txBox="1"/>
          <p:nvPr/>
        </p:nvSpPr>
        <p:spPr>
          <a:xfrm>
            <a:off x="4930210" y="1057113"/>
            <a:ext cx="1117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tr-TR" sz="2933" dirty="0">
                <a:solidFill>
                  <a:srgbClr val="FF0000"/>
                </a:solidFill>
                <a:latin typeface="Aptos" panose="02110004020202020204"/>
              </a:rPr>
              <a:t>salat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CC173928-22F7-C156-0001-6A81CE684870}"/>
              </a:ext>
            </a:extLst>
          </p:cNvPr>
          <p:cNvSpPr txBox="1"/>
          <p:nvPr/>
        </p:nvSpPr>
        <p:spPr>
          <a:xfrm>
            <a:off x="1927412" y="3397436"/>
            <a:ext cx="1117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tr-TR" sz="2933" dirty="0">
                <a:solidFill>
                  <a:srgbClr val="FF0000"/>
                </a:solidFill>
                <a:latin typeface="Aptos" panose="02110004020202020204"/>
              </a:rPr>
              <a:t>farz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3151D643-1E30-C522-5041-7BBBF590BB69}"/>
              </a:ext>
            </a:extLst>
          </p:cNvPr>
          <p:cNvSpPr txBox="1"/>
          <p:nvPr/>
        </p:nvSpPr>
        <p:spPr>
          <a:xfrm>
            <a:off x="6553200" y="4568872"/>
            <a:ext cx="145959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tr-TR" sz="2933" dirty="0">
                <a:solidFill>
                  <a:srgbClr val="FF0000"/>
                </a:solidFill>
                <a:latin typeface="Aptos" panose="02110004020202020204"/>
              </a:rPr>
              <a:t>günah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AFA63E44-6EF3-9916-6351-F49D42DFC7EA}"/>
              </a:ext>
            </a:extLst>
          </p:cNvPr>
          <p:cNvSpPr txBox="1"/>
          <p:nvPr/>
        </p:nvSpPr>
        <p:spPr>
          <a:xfrm>
            <a:off x="6344238" y="5704187"/>
            <a:ext cx="2134124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tr-TR" sz="2933" dirty="0">
                <a:solidFill>
                  <a:srgbClr val="FF0000"/>
                </a:solidFill>
                <a:latin typeface="Aptos" panose="02110004020202020204"/>
              </a:rPr>
              <a:t>emredilmiş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Answer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94FF">
                <a:alpha val="100000"/>
              </a:srgbClr>
            </a:gs>
            <a:gs pos="100000">
              <a:srgbClr val="003370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5096" y="4914917"/>
            <a:ext cx="6101808" cy="1446276"/>
          </a:xfrm>
          <a:custGeom>
            <a:avLst/>
            <a:gdLst/>
            <a:ahLst/>
            <a:cxnLst/>
            <a:rect l="l" t="t" r="r" b="b"/>
            <a:pathLst>
              <a:path w="9152712" h="2169414">
                <a:moveTo>
                  <a:pt x="0" y="0"/>
                </a:moveTo>
                <a:lnTo>
                  <a:pt x="9152712" y="0"/>
                </a:lnTo>
                <a:lnTo>
                  <a:pt x="9152712" y="2169414"/>
                </a:lnTo>
                <a:lnTo>
                  <a:pt x="0" y="21694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6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" action="ppaction://hlinkshowjump?jump=nextslide"/>
          </p:cNvPr>
          <p:cNvSpPr/>
          <p:nvPr/>
        </p:nvSpPr>
        <p:spPr>
          <a:xfrm>
            <a:off x="2939358" y="1235324"/>
            <a:ext cx="6313287" cy="3991399"/>
          </a:xfrm>
          <a:custGeom>
            <a:avLst/>
            <a:gdLst/>
            <a:ahLst/>
            <a:cxnLst/>
            <a:rect l="l" t="t" r="r" b="b"/>
            <a:pathLst>
              <a:path w="9469930" h="5987098">
                <a:moveTo>
                  <a:pt x="0" y="0"/>
                </a:moveTo>
                <a:lnTo>
                  <a:pt x="9469930" y="0"/>
                </a:lnTo>
                <a:lnTo>
                  <a:pt x="9469930" y="5987099"/>
                </a:lnTo>
                <a:lnTo>
                  <a:pt x="0" y="5987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896" r="-23141"/>
            </a:stretch>
          </a:blipFill>
        </p:spPr>
        <p:txBody>
          <a:bodyPr/>
          <a:lstStyle/>
          <a:p>
            <a:pPr defTabSz="609660"/>
            <a:endParaRPr lang="tr-TR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971981" y="-669912"/>
            <a:ext cx="1943961" cy="16523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20021" y="6031818"/>
            <a:ext cx="1943961" cy="1652367"/>
          </a:xfrm>
          <a:prstGeom prst="rect">
            <a:avLst/>
          </a:prstGeom>
        </p:spPr>
      </p:pic>
      <p:sp>
        <p:nvSpPr>
          <p:cNvPr id="6" name="Freeform 6">
            <a:hlinkClick r:id="" action="ppaction://hlinkshowjump?jump=nextslide"/>
          </p:cNvPr>
          <p:cNvSpPr/>
          <p:nvPr/>
        </p:nvSpPr>
        <p:spPr>
          <a:xfrm>
            <a:off x="3543212" y="1487843"/>
            <a:ext cx="5179102" cy="3379364"/>
          </a:xfrm>
          <a:custGeom>
            <a:avLst/>
            <a:gdLst/>
            <a:ahLst/>
            <a:cxnLst/>
            <a:rect l="l" t="t" r="r" b="b"/>
            <a:pathLst>
              <a:path w="7768653" h="5069046">
                <a:moveTo>
                  <a:pt x="0" y="0"/>
                </a:moveTo>
                <a:lnTo>
                  <a:pt x="7768652" y="0"/>
                </a:lnTo>
                <a:lnTo>
                  <a:pt x="7768652" y="5069046"/>
                </a:lnTo>
                <a:lnTo>
                  <a:pt x="0" y="50690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775200" y="228160"/>
            <a:ext cx="2975832" cy="1059149"/>
            <a:chOff x="1572461" y="-192881"/>
            <a:chExt cx="4336313" cy="1005645"/>
          </a:xfrm>
        </p:grpSpPr>
        <p:grpSp>
          <p:nvGrpSpPr>
            <p:cNvPr id="8" name="Group 8"/>
            <p:cNvGrpSpPr/>
            <p:nvPr/>
          </p:nvGrpSpPr>
          <p:grpSpPr>
            <a:xfrm>
              <a:off x="1598587" y="-192881"/>
              <a:ext cx="4310187" cy="1005645"/>
              <a:chOff x="0" y="-38100"/>
              <a:chExt cx="851395" cy="19864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717690" cy="109011"/>
              </a:xfrm>
              <a:custGeom>
                <a:avLst/>
                <a:gdLst/>
                <a:ahLst/>
                <a:cxnLst/>
                <a:rect l="l" t="t" r="r" b="b"/>
                <a:pathLst>
                  <a:path w="851395" h="160546">
                    <a:moveTo>
                      <a:pt x="80273" y="0"/>
                    </a:moveTo>
                    <a:lnTo>
                      <a:pt x="771122" y="0"/>
                    </a:lnTo>
                    <a:cubicBezTo>
                      <a:pt x="792412" y="0"/>
                      <a:pt x="812829" y="8457"/>
                      <a:pt x="827884" y="23511"/>
                    </a:cubicBezTo>
                    <a:cubicBezTo>
                      <a:pt x="842938" y="38565"/>
                      <a:pt x="851395" y="58983"/>
                      <a:pt x="851395" y="80273"/>
                    </a:cubicBezTo>
                    <a:lnTo>
                      <a:pt x="851395" y="80273"/>
                    </a:lnTo>
                    <a:cubicBezTo>
                      <a:pt x="851395" y="101563"/>
                      <a:pt x="842938" y="121980"/>
                      <a:pt x="827884" y="137034"/>
                    </a:cubicBezTo>
                    <a:cubicBezTo>
                      <a:pt x="812829" y="152089"/>
                      <a:pt x="792412" y="160546"/>
                      <a:pt x="771122" y="160546"/>
                    </a:cubicBezTo>
                    <a:lnTo>
                      <a:pt x="80273" y="160546"/>
                    </a:lnTo>
                    <a:cubicBezTo>
                      <a:pt x="58983" y="160546"/>
                      <a:pt x="38565" y="152089"/>
                      <a:pt x="23511" y="137034"/>
                    </a:cubicBezTo>
                    <a:cubicBezTo>
                      <a:pt x="8457" y="121980"/>
                      <a:pt x="0" y="101563"/>
                      <a:pt x="0" y="80273"/>
                    </a:cubicBezTo>
                    <a:lnTo>
                      <a:pt x="0" y="80273"/>
                    </a:lnTo>
                    <a:cubicBezTo>
                      <a:pt x="0" y="58983"/>
                      <a:pt x="8457" y="38565"/>
                      <a:pt x="23511" y="23511"/>
                    </a:cubicBezTo>
                    <a:cubicBezTo>
                      <a:pt x="38565" y="8457"/>
                      <a:pt x="58983" y="0"/>
                      <a:pt x="80273" y="0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/>
              <a:lstStyle/>
              <a:p>
                <a:pPr defTabSz="609660"/>
                <a:endParaRPr lang="tr-TR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51395" cy="1986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6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572461" y="137886"/>
              <a:ext cx="3633302" cy="3322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60">
                <a:lnSpc>
                  <a:spcPts val="2660"/>
                </a:lnSpc>
              </a:pPr>
              <a:r>
                <a:rPr lang="en-US" sz="2667" dirty="0">
                  <a:solidFill>
                    <a:srgbClr val="FFFFFF"/>
                  </a:solidFill>
                  <a:latin typeface="Calibri"/>
                  <a:ea typeface="League Spartan"/>
                  <a:cs typeface="League Spartan"/>
                  <a:sym typeface="League Spartan"/>
                </a:rPr>
                <a:t>Video </a:t>
              </a:r>
              <a:r>
                <a:rPr lang="en-US" sz="2667" dirty="0" err="1">
                  <a:solidFill>
                    <a:srgbClr val="FFFFFF"/>
                  </a:solidFill>
                  <a:latin typeface="Calibri"/>
                  <a:ea typeface="League Spartan"/>
                  <a:cs typeface="League Spartan"/>
                  <a:sym typeface="League Spartan"/>
                </a:rPr>
                <a:t>izliyoruz</a:t>
              </a:r>
              <a:endParaRPr lang="en-US" sz="2667" dirty="0">
                <a:solidFill>
                  <a:srgbClr val="FFFFFF"/>
                </a:solidFill>
                <a:latin typeface="Calibri"/>
                <a:ea typeface="League Spartan"/>
                <a:cs typeface="League Spartan"/>
                <a:sym typeface="League Spartan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3148148" y="5505187"/>
            <a:ext cx="5895704" cy="776288"/>
          </a:xfrm>
          <a:custGeom>
            <a:avLst/>
            <a:gdLst/>
            <a:ahLst/>
            <a:cxnLst/>
            <a:rect l="l" t="t" r="r" b="b"/>
            <a:pathLst>
              <a:path w="9311321" h="1385059">
                <a:moveTo>
                  <a:pt x="0" y="0"/>
                </a:moveTo>
                <a:lnTo>
                  <a:pt x="9311321" y="0"/>
                </a:lnTo>
                <a:lnTo>
                  <a:pt x="9311321" y="1385059"/>
                </a:lnTo>
                <a:lnTo>
                  <a:pt x="0" y="13850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/>
            <a:endParaRPr lang="tr-TR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3EEFAD04-09B0-879A-746C-4F06E8F88D61}"/>
              </a:ext>
            </a:extLst>
          </p:cNvPr>
          <p:cNvSpPr txBox="1"/>
          <p:nvPr/>
        </p:nvSpPr>
        <p:spPr>
          <a:xfrm>
            <a:off x="4228474" y="5708666"/>
            <a:ext cx="4918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/>
            <a:r>
              <a:rPr lang="tr-TR" dirty="0">
                <a:solidFill>
                  <a:prstClr val="black"/>
                </a:solidFill>
                <a:latin typeface="Calibri"/>
                <a:hlinkClick r:id="rId11"/>
              </a:rPr>
              <a:t>https://www.youtube.com/watch?v=rCkkHTUZv6E</a:t>
            </a:r>
            <a:r>
              <a:rPr lang="tr-TR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Namaz Davettir...  Namaz aşktır... Camiler Haftası Kamu Spotu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74" y="0"/>
            <a:ext cx="12192274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01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İçerik Yer Tutucusu 3">
            <a:extLst>
              <a:ext uri="{FF2B5EF4-FFF2-40B4-BE49-F238E27FC236}">
                <a16:creationId xmlns:a16="http://schemas.microsoft.com/office/drawing/2014/main" id="{1ED15794-FEEC-3095-34CA-198CE7A8F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948" y="834580"/>
            <a:ext cx="3759306" cy="3705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Unvan 1">
            <a:extLst>
              <a:ext uri="{FF2B5EF4-FFF2-40B4-BE49-F238E27FC236}">
                <a16:creationId xmlns:a16="http://schemas.microsoft.com/office/drawing/2014/main" id="{8F5B1771-EA89-2679-0262-D8BBD7D8B260}"/>
              </a:ext>
            </a:extLst>
          </p:cNvPr>
          <p:cNvSpPr txBox="1">
            <a:spLocks/>
          </p:cNvSpPr>
          <p:nvPr/>
        </p:nvSpPr>
        <p:spPr>
          <a:xfrm>
            <a:off x="6098363" y="834580"/>
            <a:ext cx="5486400" cy="5914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>
              <a:lnSpc>
                <a:spcPct val="150000"/>
              </a:lnSpc>
            </a:pPr>
            <a:r>
              <a:rPr lang="tr-TR" sz="2667" dirty="0">
                <a:solidFill>
                  <a:prstClr val="black"/>
                </a:solidFill>
                <a:latin typeface="Calibri"/>
              </a:rPr>
              <a:t>Namaz kimlere farzdır?</a:t>
            </a:r>
          </a:p>
        </p:txBody>
      </p:sp>
      <p:pic>
        <p:nvPicPr>
          <p:cNvPr id="4" name="Picture 2" descr="Niyet">
            <a:extLst>
              <a:ext uri="{FF2B5EF4-FFF2-40B4-BE49-F238E27FC236}">
                <a16:creationId xmlns:a16="http://schemas.microsoft.com/office/drawing/2014/main" id="{616CCBC8-C4D6-1287-C795-5E4A16C2C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707"/>
            <a:ext cx="4201179" cy="497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6496693D-975C-3324-C7E9-77C50382FE45}"/>
              </a:ext>
            </a:extLst>
          </p:cNvPr>
          <p:cNvSpPr/>
          <p:nvPr/>
        </p:nvSpPr>
        <p:spPr>
          <a:xfrm>
            <a:off x="6098363" y="2286000"/>
            <a:ext cx="54864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19" indent="-381019" defTabSz="6096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prstClr val="black"/>
                </a:solidFill>
                <a:latin typeface="Calibri"/>
              </a:rPr>
              <a:t>Akıllı (zihinsel engelli olmayan),</a:t>
            </a:r>
          </a:p>
          <a:p>
            <a:pPr marL="381019" indent="-381019" defTabSz="6096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prstClr val="black"/>
                </a:solidFill>
                <a:latin typeface="Calibri"/>
              </a:rPr>
              <a:t>Ergenlik çağına ulaşmış,</a:t>
            </a:r>
          </a:p>
          <a:p>
            <a:pPr marL="381019" indent="-381019" defTabSz="6096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sz="2400" dirty="0">
                <a:solidFill>
                  <a:prstClr val="black"/>
                </a:solidFill>
                <a:latin typeface="Calibri"/>
              </a:rPr>
              <a:t>Bütün Müslümanlara farzdır.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90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>
            <a:extLst>
              <a:ext uri="{FF2B5EF4-FFF2-40B4-BE49-F238E27FC236}">
                <a16:creationId xmlns:a16="http://schemas.microsoft.com/office/drawing/2014/main" id="{EC84E0EA-1DFE-F767-4C19-059C5D15743E}"/>
              </a:ext>
            </a:extLst>
          </p:cNvPr>
          <p:cNvGrpSpPr/>
          <p:nvPr/>
        </p:nvGrpSpPr>
        <p:grpSpPr>
          <a:xfrm>
            <a:off x="0" y="482600"/>
            <a:ext cx="12023061" cy="5283200"/>
            <a:chOff x="0" y="723900"/>
            <a:chExt cx="18034591" cy="7924800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72BB9D67-1A4F-C0CE-A12F-093315F9220F}"/>
                </a:ext>
              </a:extLst>
            </p:cNvPr>
            <p:cNvSpPr/>
            <p:nvPr/>
          </p:nvSpPr>
          <p:spPr>
            <a:xfrm>
              <a:off x="0" y="723900"/>
              <a:ext cx="9143999" cy="79248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93" t="-132553" b="-766"/>
              </a:stretch>
            </a:blip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3111FE6B-5B61-771E-76E9-78F3D741BA86}"/>
                </a:ext>
              </a:extLst>
            </p:cNvPr>
            <p:cNvSpPr/>
            <p:nvPr/>
          </p:nvSpPr>
          <p:spPr>
            <a:xfrm>
              <a:off x="5791201" y="1677142"/>
              <a:ext cx="12243390" cy="4423960"/>
            </a:xfrm>
            <a:prstGeom prst="rect">
              <a:avLst/>
            </a:prstGeom>
            <a:solidFill>
              <a:srgbClr val="2C2D30">
                <a:alpha val="74000"/>
              </a:srgbClr>
            </a:solid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BB8B3FB-9139-D015-F4CF-5DEC99665073}"/>
                </a:ext>
              </a:extLst>
            </p:cNvPr>
            <p:cNvSpPr/>
            <p:nvPr/>
          </p:nvSpPr>
          <p:spPr>
            <a:xfrm>
              <a:off x="14834191" y="5703387"/>
              <a:ext cx="2599882" cy="224240"/>
            </a:xfrm>
            <a:custGeom>
              <a:avLst/>
              <a:gdLst/>
              <a:ahLst/>
              <a:cxnLst/>
              <a:rect l="l" t="t" r="r" b="b"/>
              <a:pathLst>
                <a:path w="2599882" h="224240">
                  <a:moveTo>
                    <a:pt x="0" y="0"/>
                  </a:moveTo>
                  <a:lnTo>
                    <a:pt x="2599882" y="0"/>
                  </a:lnTo>
                  <a:lnTo>
                    <a:pt x="2599882" y="224239"/>
                  </a:lnTo>
                  <a:lnTo>
                    <a:pt x="0" y="224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0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tr-TR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D29DF71-315B-1A46-A93A-188387B0ACF2}"/>
                </a:ext>
              </a:extLst>
            </p:cNvPr>
            <p:cNvSpPr txBox="1"/>
            <p:nvPr/>
          </p:nvSpPr>
          <p:spPr>
            <a:xfrm>
              <a:off x="6019800" y="1695546"/>
              <a:ext cx="11811000" cy="33197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ct val="150000"/>
                </a:lnSpc>
              </a:pP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“…</a:t>
              </a:r>
              <a:r>
                <a:rPr lang="en-US" sz="3333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Namazı</a:t>
              </a: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 </a:t>
              </a:r>
              <a:r>
                <a:rPr lang="en-US" sz="3333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dosdoğru</a:t>
              </a: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 </a:t>
              </a:r>
              <a:r>
                <a:rPr lang="en-US" sz="3333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kılın</a:t>
              </a: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; </a:t>
              </a:r>
              <a:r>
                <a:rPr lang="en-US" sz="3333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çünkü</a:t>
              </a: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 namaz </a:t>
              </a:r>
              <a:r>
                <a:rPr lang="en-US" sz="3333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müminler</a:t>
              </a: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 </a:t>
              </a:r>
              <a:r>
                <a:rPr lang="en-US" sz="3333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üzerine</a:t>
              </a: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 </a:t>
              </a:r>
              <a:r>
                <a:rPr lang="en-US" sz="3333" u="sng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vakitleri</a:t>
              </a:r>
              <a:r>
                <a:rPr lang="en-US" sz="3333" u="sng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 belli</a:t>
              </a: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 </a:t>
              </a:r>
              <a:r>
                <a:rPr lang="en-US" sz="3333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bir</a:t>
              </a: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 </a:t>
              </a:r>
              <a:r>
                <a:rPr lang="en-US" sz="3333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farzdır</a:t>
              </a: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.”</a:t>
              </a:r>
            </a:p>
            <a:p>
              <a:pPr algn="r" defTabSz="609630">
                <a:lnSpc>
                  <a:spcPct val="150000"/>
                </a:lnSpc>
              </a:pPr>
              <a:r>
                <a:rPr lang="en-US" sz="3333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Nisâ</a:t>
              </a: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 </a:t>
              </a:r>
              <a:r>
                <a:rPr lang="en-US" sz="3333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suresi</a:t>
              </a:r>
              <a:r>
                <a:rPr lang="en-US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, 103. </a:t>
              </a:r>
              <a:r>
                <a:rPr lang="en-US" sz="3333" spc="-83" dirty="0" err="1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ayet</a:t>
              </a:r>
              <a:r>
                <a:rPr lang="tr-TR" sz="3333" spc="-83" dirty="0">
                  <a:solidFill>
                    <a:srgbClr val="FFFFFF"/>
                  </a:solidFill>
                  <a:latin typeface="Sukar Heavy"/>
                  <a:ea typeface="Sukar Heavy"/>
                  <a:cs typeface="Sukar Heavy"/>
                  <a:sym typeface="Sukar Heavy"/>
                </a:rPr>
                <a:t>i</a:t>
              </a:r>
              <a:endParaRPr lang="en-US" sz="3333" spc="-83" dirty="0">
                <a:solidFill>
                  <a:srgbClr val="FFFFFF"/>
                </a:solidFill>
                <a:latin typeface="Sukar Heavy"/>
                <a:ea typeface="Sukar Heavy"/>
                <a:cs typeface="Sukar Heavy"/>
                <a:sym typeface="Sukar Heavy"/>
              </a:endParaRPr>
            </a:p>
          </p:txBody>
        </p:sp>
      </p:grpSp>
      <p:sp>
        <p:nvSpPr>
          <p:cNvPr id="9" name="Teacher">
            <a:extLst>
              <a:ext uri="{FF2B5EF4-FFF2-40B4-BE49-F238E27FC236}">
                <a16:creationId xmlns:a16="http://schemas.microsoft.com/office/drawing/2014/main" id="{B877ED77-6FC6-8642-D1F8-14B5359716F3}"/>
              </a:ext>
            </a:extLst>
          </p:cNvPr>
          <p:cNvSpPr/>
          <p:nvPr/>
        </p:nvSpPr>
        <p:spPr>
          <a:xfrm>
            <a:off x="6289860" y="4687794"/>
            <a:ext cx="5733201" cy="800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lIns="60960" tIns="30480" rIns="60960" bIns="30480" anchor="ctr">
            <a:spAutoFit/>
          </a:bodyPr>
          <a:lstStyle/>
          <a:p>
            <a:pPr algn="just" defTabSz="609630"/>
            <a:r>
              <a:rPr lang="tr-TR" sz="2400" dirty="0">
                <a:solidFill>
                  <a:prstClr val="black"/>
                </a:solidFill>
                <a:latin typeface="Calibri"/>
              </a:rPr>
              <a:t>Ayette namazla ilgili verilmek istenilen mesajlar nelerdir?</a:t>
            </a:r>
          </a:p>
        </p:txBody>
      </p:sp>
      <p:sp>
        <p:nvSpPr>
          <p:cNvPr id="10" name="Teacher">
            <a:extLst>
              <a:ext uri="{FF2B5EF4-FFF2-40B4-BE49-F238E27FC236}">
                <a16:creationId xmlns:a16="http://schemas.microsoft.com/office/drawing/2014/main" id="{CAB1F395-CBBD-AB7F-73F0-3880A21157C7}"/>
              </a:ext>
            </a:extLst>
          </p:cNvPr>
          <p:cNvSpPr/>
          <p:nvPr/>
        </p:nvSpPr>
        <p:spPr>
          <a:xfrm>
            <a:off x="6289860" y="5964133"/>
            <a:ext cx="5733200" cy="8002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lIns="60960" tIns="30480" rIns="60960" bIns="30480" anchor="ctr">
            <a:spAutoFit/>
          </a:bodyPr>
          <a:lstStyle/>
          <a:p>
            <a:pPr algn="just" defTabSz="609630"/>
            <a:r>
              <a:rPr lang="tr-TR" sz="2400" dirty="0">
                <a:solidFill>
                  <a:prstClr val="black"/>
                </a:solidFill>
                <a:latin typeface="Calibri"/>
              </a:rPr>
              <a:t>Ayette </a:t>
            </a:r>
            <a:r>
              <a:rPr lang="tr-TR" sz="2400" dirty="0">
                <a:solidFill>
                  <a:srgbClr val="FF0000"/>
                </a:solidFill>
                <a:latin typeface="Calibri"/>
              </a:rPr>
              <a:t>altı çizili </a:t>
            </a:r>
            <a:r>
              <a:rPr lang="tr-TR" sz="2400" dirty="0">
                <a:solidFill>
                  <a:prstClr val="black"/>
                </a:solidFill>
                <a:latin typeface="Calibri"/>
              </a:rPr>
              <a:t>kelimeyle anlatılmak istenen nedir?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323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930DFB66-BFD2-40D9-9227-E11D2FE35E4A}:4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946942C5-AEB1-40C6-840F-D5C6579A8AFD}:4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E1BCE0-3452-41E6-8CF4-04F1FDBC91D6}:375"/>
  <p:tag name="GENSWF_SLIDE_TITLE" val="Etkinlik için tıklayınız."/>
  <p:tag name="ISPRING_SLIDE_INDENT_LEVEL" val="0"/>
  <p:tag name="ISPRING_CUSTOM_TIMING_USED" val="0"/>
  <p:tag name="AUDIO_ID" val="375"/>
  <p:tag name="ARTICULATE_USED_LAYOUT" val="7"/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5F60C3A8-F7E9-4410-AE87-CA60C59AA1C0}:4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398E82-C9C6-473A-AD62-5282F99D38D2}:2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E1BCE0-3452-41E6-8CF4-04F1FDBC91D6}:375"/>
  <p:tag name="GENSWF_SLIDE_TITLE" val="Etkinlik için tıklayınız."/>
  <p:tag name="ISPRING_SLIDE_INDENT_LEVEL" val="0"/>
  <p:tag name="ISPRING_CUSTOM_TIMING_USED" val="0"/>
  <p:tag name="AUDIO_ID" val="375"/>
  <p:tag name="ARTICULATE_USED_LAYOUT" val="7"/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FF28D5-F665-4F3E-8DB5-4B1069212E88}:37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7822DB-A71D-4BB7-9A97-184D8BBCB49C}:37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2E9D17C9-F3E1-41C8-9081-2A27F822760E}:25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6BB360F9-3214-49D2-A4A6-8C9FC7743C96}:4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94272D62-6077-4A25-86EC-0C359EDD228E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E1BCE0-3452-41E6-8CF4-04F1FDBC91D6}:375"/>
  <p:tag name="GENSWF_SLIDE_TITLE" val="Etkinlik için tıklayınız."/>
  <p:tag name="ISPRING_SLIDE_INDENT_LEVEL" val="0"/>
  <p:tag name="ISPRING_CUSTOM_TIMING_USED" val="0"/>
  <p:tag name="AUDIO_ID" val="375"/>
  <p:tag name="ARTICULATE_USED_LAYOUT" val="7"/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E1BCE0-3452-41E6-8CF4-04F1FDBC91D6}:375"/>
  <p:tag name="GENSWF_SLIDE_TITLE" val="Etkinlik için tıklayınız."/>
  <p:tag name="ISPRING_SLIDE_INDENT_LEVEL" val="0"/>
  <p:tag name="ISPRING_CUSTOM_TIMING_USED" val="0"/>
  <p:tag name="AUDIO_ID" val="375"/>
  <p:tag name="ARTICULATE_USED_LAYOUT" val="7"/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E1BCE0-3452-41E6-8CF4-04F1FDBC91D6}:375"/>
  <p:tag name="GENSWF_SLIDE_TITLE" val="Etkinlik için tıklayınız."/>
  <p:tag name="ISPRING_SLIDE_INDENT_LEVEL" val="0"/>
  <p:tag name="ISPRING_CUSTOM_TIMING_USED" val="0"/>
  <p:tag name="AUDIO_ID" val="375"/>
  <p:tag name="ARTICULATE_USED_LAYOUT" val="7"/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E6B4A2-EEEF-4AE2-A354-3DF9324248B6}:38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E1BCE0-3452-41E6-8CF4-04F1FDBC91D6}:375"/>
  <p:tag name="GENSWF_SLIDE_TITLE" val="Etkinlik için tıklayınız."/>
  <p:tag name="ISPRING_SLIDE_INDENT_LEVEL" val="0"/>
  <p:tag name="ISPRING_CUSTOM_TIMING_USED" val="0"/>
  <p:tag name="AUDIO_ID" val="375"/>
  <p:tag name="ARTICULATE_USED_LAYOUT" val="7"/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Son Sayfa: Tanıtım"/>
  <p:tag name="ISPRING_SLIDE_INDENT_LEVEL" val="0"/>
  <p:tag name="ISPRING_CUSTOM_TIMING_USED" val="0"/>
  <p:tag name="GENSWF_SLIDE_UID" val="{CAF0FEAD-FD3B-488A-88D4-2AF3BD4567AF}:391"/>
  <p:tag name="AUDIO_ID" val="391"/>
  <p:tag name="ARTICULATE_USED_LAYOUT" val="7"/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B76CF8D7-4FF6-402B-A535-4F89EA3E5760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BB861B79-3C6E-473A-AC28-561C9A579001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90"/>
  <p:tag name="ARTICULATE_USED_LAYOUT" val="7"/>
  <p:tag name="ARTICULATE_SLIDE_THUMBNAIL_REFRESH" val="1"/>
  <p:tag name="GENSWF_SLIDE_UID" val="{C042999B-B20C-4AF4-917B-9B05914C58FC}:29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6"/>
  <p:tag name="ARTICULATE_USED_LAYOUT" val="7"/>
  <p:tag name="ARTICULATE_SLIDE_THUMBNAIL_REFRESH" val="1"/>
  <p:tag name="GENSWF_SLIDE_UID" val="{6D25C9CD-1858-4921-ADF0-944F197D3562}:4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204C9E7E-D15E-4388-A320-BF613CD0DFA0}:27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2570E467-1B4B-4DCA-A44D-B9FDC8063C3E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B3C08AE2-6237-4369-82C6-6866EFCE3E84}:409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2018</TotalTime>
  <Words>1546</Words>
  <Application>Microsoft Office PowerPoint</Application>
  <PresentationFormat>Geniş ekran</PresentationFormat>
  <Paragraphs>399</Paragraphs>
  <Slides>39</Slides>
  <Notes>27</Notes>
  <HiddenSlides>0</HiddenSlides>
  <MMClips>5</MMClips>
  <ScaleCrop>false</ScaleCrop>
  <HeadingPairs>
    <vt:vector size="6" baseType="variant">
      <vt:variant>
        <vt:lpstr>Kullanılan Yazı Tipleri</vt:lpstr>
      </vt:variant>
      <vt:variant>
        <vt:i4>15</vt:i4>
      </vt:variant>
      <vt:variant>
        <vt:lpstr>Tema</vt:lpstr>
      </vt:variant>
      <vt:variant>
        <vt:i4>13</vt:i4>
      </vt:variant>
      <vt:variant>
        <vt:lpstr>Slayt Başlıkları</vt:lpstr>
      </vt:variant>
      <vt:variant>
        <vt:i4>39</vt:i4>
      </vt:variant>
    </vt:vector>
  </HeadingPairs>
  <TitlesOfParts>
    <vt:vector size="67" baseType="lpstr">
      <vt:lpstr>맑은 고딕</vt:lpstr>
      <vt:lpstr>Aptos</vt:lpstr>
      <vt:lpstr>Aptos Display</vt:lpstr>
      <vt:lpstr>Arial</vt:lpstr>
      <vt:lpstr>Arial Black</vt:lpstr>
      <vt:lpstr>Bahnschrift SemiCondensed</vt:lpstr>
      <vt:lpstr>Calibri</vt:lpstr>
      <vt:lpstr>Calibri Light</vt:lpstr>
      <vt:lpstr>Comfortaa</vt:lpstr>
      <vt:lpstr>Helvetica</vt:lpstr>
      <vt:lpstr>Microsoft Sans Serif</vt:lpstr>
      <vt:lpstr>Permanent Marker</vt:lpstr>
      <vt:lpstr>Sukar Heavy</vt:lpstr>
      <vt:lpstr>TRT Light</vt:lpstr>
      <vt:lpstr>Wingdings</vt:lpstr>
      <vt:lpstr>Office Teması</vt:lpstr>
      <vt:lpstr>1_JAY DESIGN</vt:lpstr>
      <vt:lpstr>1_Office Teması</vt:lpstr>
      <vt:lpstr>SKETCH LESSON</vt:lpstr>
      <vt:lpstr>Contents Slide Master</vt:lpstr>
      <vt:lpstr>2_JAY DESIGN</vt:lpstr>
      <vt:lpstr>Office Theme</vt:lpstr>
      <vt:lpstr>3_Office Teması</vt:lpstr>
      <vt:lpstr>1_Office Theme</vt:lpstr>
      <vt:lpstr>4_Office Teması</vt:lpstr>
      <vt:lpstr>2_Office Theme</vt:lpstr>
      <vt:lpstr>3_Office Theme</vt:lpstr>
      <vt:lpstr>4_Office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Verilen durumlarda namazın hangi şartlar vardır? Bulalım</vt:lpstr>
      <vt:lpstr>Resimdeki NAMAZIN KILINIŞ ŞARTINI  işaretleyelim</vt:lpstr>
      <vt:lpstr>Resimdeki NAMAZIN KILINIŞ ŞARTINI  işaretleyelim</vt:lpstr>
      <vt:lpstr>Resimdeki NAMAZIN KILINIŞ ŞARTINI  işaretleyelim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Mustafa Yıldırım</dc:creator>
  <cp:lastModifiedBy>Mustafa YILDIRIM</cp:lastModifiedBy>
  <cp:revision>43</cp:revision>
  <dcterms:created xsi:type="dcterms:W3CDTF">2021-02-14T00:11:34Z</dcterms:created>
  <dcterms:modified xsi:type="dcterms:W3CDTF">2025-01-02T16:27:18Z</dcterms:modified>
</cp:coreProperties>
</file>