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custDataLst>
    <p:tags r:id="rId2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ED89-3284-47A6-8A1E-42F09E2956BD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75A6F-7F71-4DA9-84F9-93E7A92B37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13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E6440-6090-4C1C-91DF-49F9DB5ED881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69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93B4-46CE-420B-9908-830DBEB3889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593B4-46CE-420B-9908-830DBEB38890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951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236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05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34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18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57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62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2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05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29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598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2CED3-9B2E-4B6A-8DE0-CA00B9929AC2}" type="datetimeFigureOut">
              <a:rPr lang="tr-TR" smtClean="0"/>
              <a:t>8.10.2018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F9F4-9B7D-4FF1-80A6-CAB7609F29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07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" Target="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" Target="slide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image" Target="../media/image3.jpeg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75806" y="4465123"/>
            <a:ext cx="6617721" cy="154141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tr-TR" sz="4400" dirty="0" smtClean="0"/>
              <a:t>1.ÜNİTE PEYGAMBERİMİZİN MEKKE YILLARI 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75805" y="2094072"/>
            <a:ext cx="6354487" cy="141079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tr-TR" sz="6600" dirty="0" smtClean="0"/>
              <a:t>7. SINIF 1. ÜNİTE </a:t>
            </a:r>
            <a:endParaRPr lang="tr-TR" sz="6600" dirty="0"/>
          </a:p>
        </p:txBody>
      </p:sp>
      <p:sp>
        <p:nvSpPr>
          <p:cNvPr id="6" name="Dikdörtgen 5">
            <a:hlinkClick r:id="rId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139991" y="7185414"/>
            <a:ext cx="6797831" cy="450191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Ünite Konuları için </a:t>
            </a:r>
            <a:r>
              <a:rPr lang="tr-TR" sz="2400" u="sng" dirty="0" smtClean="0"/>
              <a:t>tıklayınız</a:t>
            </a:r>
            <a:endParaRPr lang="tr-TR" sz="2400" u="sng" dirty="0"/>
          </a:p>
        </p:txBody>
      </p:sp>
      <p:sp>
        <p:nvSpPr>
          <p:cNvPr id="8" name="Alt Başlık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5806" y="226772"/>
            <a:ext cx="6354486" cy="14107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8000" dirty="0" smtClean="0"/>
              <a:t>PEYGAMBERİMİZİN HAYATI 7. SINIF</a:t>
            </a:r>
            <a:endParaRPr lang="tr-TR" sz="80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1382" y="-97381"/>
            <a:ext cx="3685880" cy="297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z. muhammed ile ilgili gÃ¶rsel sonucu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064">
            <a:off x="7128530" y="2018196"/>
            <a:ext cx="4010864" cy="30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KKE ile ilgili gÃ¶rsel sonuc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29" y="4757162"/>
            <a:ext cx="4255371" cy="21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69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şağı Ok"/>
          <p:cNvSpPr/>
          <p:nvPr/>
        </p:nvSpPr>
        <p:spPr>
          <a:xfrm>
            <a:off x="5303911" y="-9624"/>
            <a:ext cx="1132072" cy="292494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800" b="1" dirty="0"/>
              <a:t>İSLAMDAN ÖNCE 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flipH="1" flipV="1">
            <a:off x="461628" y="188640"/>
            <a:ext cx="4410236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Yuvarlatılmış Dikdörtgen"/>
          <p:cNvSpPr/>
          <p:nvPr/>
        </p:nvSpPr>
        <p:spPr>
          <a:xfrm>
            <a:off x="3719736" y="2564904"/>
            <a:ext cx="15841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KABİLECİLK</a:t>
            </a:r>
          </a:p>
        </p:txBody>
      </p:sp>
      <p:sp>
        <p:nvSpPr>
          <p:cNvPr id="13" name="12 Yuvarlatılmış Dikdörtgen"/>
          <p:cNvSpPr/>
          <p:nvPr/>
        </p:nvSpPr>
        <p:spPr>
          <a:xfrm>
            <a:off x="2838003" y="1962515"/>
            <a:ext cx="230425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KAN DAVALARI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2253475" y="1412776"/>
            <a:ext cx="2160240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SAVAŞLAR </a:t>
            </a:r>
          </a:p>
        </p:txBody>
      </p:sp>
      <p:cxnSp>
        <p:nvCxnSpPr>
          <p:cNvPr id="16" name="15 Düz Ok Bağlayıcısı"/>
          <p:cNvCxnSpPr>
            <a:stCxn id="4" idx="3"/>
          </p:cNvCxnSpPr>
          <p:nvPr/>
        </p:nvCxnSpPr>
        <p:spPr>
          <a:xfrm flipV="1">
            <a:off x="7020901" y="1"/>
            <a:ext cx="4677613" cy="4003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19 Yuvarlatılmış Dikdörtgen"/>
          <p:cNvSpPr/>
          <p:nvPr/>
        </p:nvSpPr>
        <p:spPr>
          <a:xfrm>
            <a:off x="6528048" y="2636912"/>
            <a:ext cx="15624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ÇÖL</a:t>
            </a:r>
          </a:p>
        </p:txBody>
      </p:sp>
      <p:sp>
        <p:nvSpPr>
          <p:cNvPr id="21" name="20 Yuvarlatılmış Dikdörtgen"/>
          <p:cNvSpPr/>
          <p:nvPr/>
        </p:nvSpPr>
        <p:spPr>
          <a:xfrm>
            <a:off x="7392144" y="1916832"/>
            <a:ext cx="1512168" cy="482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DAĞLIK</a:t>
            </a:r>
            <a:r>
              <a:rPr lang="tr-TR" dirty="0"/>
              <a:t> </a:t>
            </a:r>
          </a:p>
        </p:txBody>
      </p:sp>
      <p:sp>
        <p:nvSpPr>
          <p:cNvPr id="22" name="21 Yuvarlatılmış Dikdörtgen"/>
          <p:cNvSpPr/>
          <p:nvPr/>
        </p:nvSpPr>
        <p:spPr>
          <a:xfrm>
            <a:off x="7845896" y="1030424"/>
            <a:ext cx="2592289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SU KAYNAKLARI AZ</a:t>
            </a:r>
          </a:p>
        </p:txBody>
      </p:sp>
      <p:cxnSp>
        <p:nvCxnSpPr>
          <p:cNvPr id="24" name="23 Düz Ok Bağlayıcısı"/>
          <p:cNvCxnSpPr>
            <a:stCxn id="4" idx="1"/>
          </p:cNvCxnSpPr>
          <p:nvPr/>
        </p:nvCxnSpPr>
        <p:spPr>
          <a:xfrm flipH="1">
            <a:off x="2" y="4003057"/>
            <a:ext cx="4784956" cy="2731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>
            <a:off x="6960096" y="4005064"/>
            <a:ext cx="3384376" cy="2852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34 Yuvarlatılmış Dikdörtgen"/>
          <p:cNvSpPr/>
          <p:nvPr/>
        </p:nvSpPr>
        <p:spPr>
          <a:xfrm>
            <a:off x="1586626" y="821482"/>
            <a:ext cx="21602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ADALETSİZLİK</a:t>
            </a:r>
          </a:p>
        </p:txBody>
      </p:sp>
      <p:sp>
        <p:nvSpPr>
          <p:cNvPr id="37" name="36 Yuvarlatılmış Dikdörtgen"/>
          <p:cNvSpPr/>
          <p:nvPr/>
        </p:nvSpPr>
        <p:spPr>
          <a:xfrm>
            <a:off x="960736" y="251932"/>
            <a:ext cx="213853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MERHAMETSİZLİK </a:t>
            </a:r>
          </a:p>
        </p:txBody>
      </p:sp>
      <p:sp>
        <p:nvSpPr>
          <p:cNvPr id="39" name="38 Yuvarlatılmış Dikdörtgen"/>
          <p:cNvSpPr/>
          <p:nvPr/>
        </p:nvSpPr>
        <p:spPr>
          <a:xfrm>
            <a:off x="7176119" y="3933056"/>
            <a:ext cx="2202797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PUTPERESTLİK</a:t>
            </a:r>
            <a:r>
              <a:rPr lang="tr-TR" dirty="0"/>
              <a:t> </a:t>
            </a:r>
          </a:p>
        </p:txBody>
      </p:sp>
      <p:sp>
        <p:nvSpPr>
          <p:cNvPr id="40" name="39 Yuvarlatılmış Dikdörtgen"/>
          <p:cNvSpPr/>
          <p:nvPr/>
        </p:nvSpPr>
        <p:spPr>
          <a:xfrm>
            <a:off x="7968208" y="4509120"/>
            <a:ext cx="180020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YAHUDİLİK</a:t>
            </a:r>
          </a:p>
        </p:txBody>
      </p:sp>
      <p:sp>
        <p:nvSpPr>
          <p:cNvPr id="41" name="40 Yuvarlatılmış Dikdörtgen"/>
          <p:cNvSpPr/>
          <p:nvPr/>
        </p:nvSpPr>
        <p:spPr>
          <a:xfrm>
            <a:off x="8616280" y="5085184"/>
            <a:ext cx="2088234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HRİSTİYANLIK</a:t>
            </a:r>
          </a:p>
        </p:txBody>
      </p:sp>
      <p:sp>
        <p:nvSpPr>
          <p:cNvPr id="42" name="41 Yuvarlatılmış Dikdörtgen"/>
          <p:cNvSpPr/>
          <p:nvPr/>
        </p:nvSpPr>
        <p:spPr>
          <a:xfrm>
            <a:off x="9541666" y="5661248"/>
            <a:ext cx="2055247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HANİFLİK</a:t>
            </a:r>
          </a:p>
        </p:txBody>
      </p:sp>
      <p:sp>
        <p:nvSpPr>
          <p:cNvPr id="43" name="42 Yuvarlatılmış Dikdörtgen"/>
          <p:cNvSpPr/>
          <p:nvPr/>
        </p:nvSpPr>
        <p:spPr>
          <a:xfrm>
            <a:off x="2944447" y="3871303"/>
            <a:ext cx="1512168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KÖLECİLİK</a:t>
            </a:r>
          </a:p>
        </p:txBody>
      </p:sp>
      <p:sp>
        <p:nvSpPr>
          <p:cNvPr id="45" name="44 Yuvarlatılmış Dikdörtgen"/>
          <p:cNvSpPr/>
          <p:nvPr/>
        </p:nvSpPr>
        <p:spPr>
          <a:xfrm>
            <a:off x="2088704" y="4437112"/>
            <a:ext cx="1512168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TİCARET</a:t>
            </a:r>
          </a:p>
        </p:txBody>
      </p:sp>
      <p:sp>
        <p:nvSpPr>
          <p:cNvPr id="46" name="45 Yuvarlatılmış Dikdörtgen"/>
          <p:cNvSpPr/>
          <p:nvPr/>
        </p:nvSpPr>
        <p:spPr>
          <a:xfrm>
            <a:off x="1237916" y="5028377"/>
            <a:ext cx="1584176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KERVANCILIK</a:t>
            </a:r>
          </a:p>
        </p:txBody>
      </p:sp>
      <p:sp>
        <p:nvSpPr>
          <p:cNvPr id="47" name="46 Yuvarlatılmış Dikdörtgen"/>
          <p:cNvSpPr/>
          <p:nvPr/>
        </p:nvSpPr>
        <p:spPr>
          <a:xfrm>
            <a:off x="371872" y="5621874"/>
            <a:ext cx="1475656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HAYVAVCILIK</a:t>
            </a:r>
          </a:p>
        </p:txBody>
      </p:sp>
      <p:sp>
        <p:nvSpPr>
          <p:cNvPr id="48" name="47 Aşağı Ok"/>
          <p:cNvSpPr/>
          <p:nvPr/>
        </p:nvSpPr>
        <p:spPr>
          <a:xfrm rot="10800000">
            <a:off x="5361022" y="4937153"/>
            <a:ext cx="1224137" cy="192084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1600" b="1" dirty="0"/>
              <a:t>İSLAMDAN ÖNCE</a:t>
            </a:r>
          </a:p>
        </p:txBody>
      </p:sp>
      <p:sp>
        <p:nvSpPr>
          <p:cNvPr id="4" name="3 Dikey Kaydırma"/>
          <p:cNvSpPr/>
          <p:nvPr/>
        </p:nvSpPr>
        <p:spPr>
          <a:xfrm>
            <a:off x="4413715" y="3212975"/>
            <a:ext cx="2978429" cy="1580163"/>
          </a:xfrm>
          <a:prstGeom prst="verticalScroll">
            <a:avLst>
              <a:gd name="adj" fmla="val 234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MEKKE VE ARABİSTAN’IN DURUMU</a:t>
            </a:r>
          </a:p>
        </p:txBody>
      </p:sp>
    </p:spTree>
    <p:extLst>
      <p:ext uri="{BB962C8B-B14F-4D97-AF65-F5344CB8AC3E}">
        <p14:creationId xmlns:p14="http://schemas.microsoft.com/office/powerpoint/2010/main" val="399778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35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799856" y="188640"/>
            <a:ext cx="324036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r-TR" dirty="0" smtClean="0"/>
              <a:t>HAYVANCILIK </a:t>
            </a:r>
            <a:endParaRPr lang="tr-TR" dirty="0"/>
          </a:p>
        </p:txBody>
      </p:sp>
      <p:pic>
        <p:nvPicPr>
          <p:cNvPr id="1026" name="Picture 2" descr="C:\Users\Mustafa2\Desktop\Din Kül. ve Ahlak Bilgisi\HZ. MUHAMMED (SAV)\Resimler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4325" y="1628800"/>
            <a:ext cx="3577736" cy="5040560"/>
          </a:xfrm>
          <a:prstGeom prst="rect">
            <a:avLst/>
          </a:prstGeom>
          <a:noFill/>
        </p:spPr>
      </p:pic>
      <p:pic>
        <p:nvPicPr>
          <p:cNvPr id="1027" name="Picture 3" descr="C:\Users\Mustafa2\Desktop\Din Kül. ve Ahlak Bilgisi\HZ. MUHAMMED (SAV)\Resimler\indi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227" y="2820932"/>
            <a:ext cx="2305659" cy="3761370"/>
          </a:xfrm>
          <a:prstGeom prst="rect">
            <a:avLst/>
          </a:prstGeom>
          <a:noFill/>
        </p:spPr>
      </p:pic>
      <p:sp>
        <p:nvSpPr>
          <p:cNvPr id="9" name="8 Sola Bükülü Ok"/>
          <p:cNvSpPr/>
          <p:nvPr/>
        </p:nvSpPr>
        <p:spPr>
          <a:xfrm rot="21167408">
            <a:off x="10947158" y="510272"/>
            <a:ext cx="1043608" cy="2232248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9173211" y="217555"/>
            <a:ext cx="212372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ÇÖL</a:t>
            </a:r>
          </a:p>
        </p:txBody>
      </p:sp>
      <p:sp>
        <p:nvSpPr>
          <p:cNvPr id="10" name="9 Aşağı Ok"/>
          <p:cNvSpPr/>
          <p:nvPr/>
        </p:nvSpPr>
        <p:spPr>
          <a:xfrm>
            <a:off x="6168008" y="1409226"/>
            <a:ext cx="484632" cy="112722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C:\Users\Mustafa2\Desktop\Din Kül. ve Ahlak Bilgisi\HZ. MUHAMMED (SAV)\RESİMLER\images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98" y="1628800"/>
            <a:ext cx="3168452" cy="4824536"/>
          </a:xfrm>
          <a:prstGeom prst="rect">
            <a:avLst/>
          </a:prstGeom>
          <a:noFill/>
        </p:spPr>
      </p:pic>
      <p:sp>
        <p:nvSpPr>
          <p:cNvPr id="12" name="11 Sağa Bükülü Ok"/>
          <p:cNvSpPr/>
          <p:nvPr/>
        </p:nvSpPr>
        <p:spPr>
          <a:xfrm rot="831237">
            <a:off x="667256" y="429815"/>
            <a:ext cx="1043608" cy="1872208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3 Yuvarlatılmış Dikdörtgen"/>
          <p:cNvSpPr/>
          <p:nvPr/>
        </p:nvSpPr>
        <p:spPr>
          <a:xfrm>
            <a:off x="1271761" y="332102"/>
            <a:ext cx="252028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KERVANCILIK </a:t>
            </a:r>
          </a:p>
        </p:txBody>
      </p:sp>
    </p:spTree>
    <p:extLst>
      <p:ext uri="{BB962C8B-B14F-4D97-AF65-F5344CB8AC3E}">
        <p14:creationId xmlns:p14="http://schemas.microsoft.com/office/powerpoint/2010/main" val="6153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  <p:bldP spid="10" grpId="0" animBg="1"/>
      <p:bldP spid="1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86" y="1235279"/>
            <a:ext cx="7187467" cy="4487033"/>
          </a:xfrm>
          <a:prstGeom prst="rect">
            <a:avLst/>
          </a:prstGeom>
        </p:spPr>
      </p:pic>
      <p:pic>
        <p:nvPicPr>
          <p:cNvPr id="4" name="Picture 5" descr="MCj043441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73075" y="2871228"/>
            <a:ext cx="284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Köşeleri Yuvarlanmış Dikdörtgen Belirtme Çizgisi"/>
          <p:cNvSpPr/>
          <p:nvPr/>
        </p:nvSpPr>
        <p:spPr>
          <a:xfrm>
            <a:off x="3831771" y="1074111"/>
            <a:ext cx="5921828" cy="1189240"/>
          </a:xfrm>
          <a:prstGeom prst="wedgeRoundRectCallout">
            <a:avLst>
              <a:gd name="adj1" fmla="val 39422"/>
              <a:gd name="adj2" fmla="val 23753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Acaba peygamberimiz neden süt anneye verilmiştir?</a:t>
            </a:r>
            <a:endParaRPr lang="tr-TR" sz="3200" dirty="0"/>
          </a:p>
        </p:txBody>
      </p:sp>
      <p:sp>
        <p:nvSpPr>
          <p:cNvPr id="10" name="9 Sola Bükülü Ok"/>
          <p:cNvSpPr/>
          <p:nvPr/>
        </p:nvSpPr>
        <p:spPr>
          <a:xfrm rot="5225260">
            <a:off x="5060604" y="2688443"/>
            <a:ext cx="1996498" cy="6218586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02855" y="208458"/>
            <a:ext cx="6070219" cy="7022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b="1" dirty="0" smtClean="0"/>
              <a:t>Sütannesinin yanında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301524" y="1423427"/>
            <a:ext cx="4299505" cy="33227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Çünkü; Mekke'nin havası çok sıcaktı. Bebeklere ağır geldiği için, havası ve suyu daha iyi ve serin olan bir yerde büyümeleri için sütanneye verilirdi.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107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670629" y="107504"/>
            <a:ext cx="6305691" cy="563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Peygamberimizin Çocukluğu</a:t>
            </a:r>
            <a:endParaRPr lang="tr-TR" sz="3600" dirty="0"/>
          </a:p>
        </p:txBody>
      </p:sp>
      <p:sp>
        <p:nvSpPr>
          <p:cNvPr id="15" name="14 Dikdörtgen"/>
          <p:cNvSpPr/>
          <p:nvPr/>
        </p:nvSpPr>
        <p:spPr>
          <a:xfrm>
            <a:off x="2128196" y="844699"/>
            <a:ext cx="1639805" cy="5572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0 – 4 YAŞ</a:t>
            </a:r>
          </a:p>
        </p:txBody>
      </p:sp>
      <p:sp>
        <p:nvSpPr>
          <p:cNvPr id="16" name="15 Aşağı Ok"/>
          <p:cNvSpPr/>
          <p:nvPr/>
        </p:nvSpPr>
        <p:spPr>
          <a:xfrm>
            <a:off x="2705782" y="1463785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4822290" y="829586"/>
            <a:ext cx="1539308" cy="557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4 – 6 YAŞ</a:t>
            </a:r>
          </a:p>
        </p:txBody>
      </p:sp>
      <p:sp>
        <p:nvSpPr>
          <p:cNvPr id="19" name="18 Aşağı Ok"/>
          <p:cNvSpPr/>
          <p:nvPr/>
        </p:nvSpPr>
        <p:spPr>
          <a:xfrm>
            <a:off x="5349628" y="1467945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7264789" y="790965"/>
            <a:ext cx="1550853" cy="600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6 – 8 YAŞ</a:t>
            </a:r>
          </a:p>
        </p:txBody>
      </p:sp>
      <p:sp>
        <p:nvSpPr>
          <p:cNvPr id="22" name="21 Aşağı Ok"/>
          <p:cNvSpPr/>
          <p:nvPr/>
        </p:nvSpPr>
        <p:spPr>
          <a:xfrm>
            <a:off x="7883531" y="1448390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Dikdörtgen"/>
          <p:cNvSpPr/>
          <p:nvPr/>
        </p:nvSpPr>
        <p:spPr>
          <a:xfrm>
            <a:off x="9718833" y="780384"/>
            <a:ext cx="2387838" cy="62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8 YAŞINDAN GENÇLİK</a:t>
            </a:r>
          </a:p>
        </p:txBody>
      </p:sp>
      <p:sp>
        <p:nvSpPr>
          <p:cNvPr id="25" name="24 Aşağı Ok"/>
          <p:cNvSpPr/>
          <p:nvPr/>
        </p:nvSpPr>
        <p:spPr>
          <a:xfrm>
            <a:off x="10801176" y="1468178"/>
            <a:ext cx="484632" cy="161721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14 Dikdörtgen"/>
          <p:cNvSpPr/>
          <p:nvPr/>
        </p:nvSpPr>
        <p:spPr>
          <a:xfrm>
            <a:off x="116114" y="844699"/>
            <a:ext cx="1108891" cy="557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571</a:t>
            </a:r>
            <a:endParaRPr lang="tr-TR" sz="3200" dirty="0"/>
          </a:p>
        </p:txBody>
      </p:sp>
      <p:sp>
        <p:nvSpPr>
          <p:cNvPr id="3" name="Sağ Ok 2"/>
          <p:cNvSpPr/>
          <p:nvPr/>
        </p:nvSpPr>
        <p:spPr>
          <a:xfrm>
            <a:off x="1308703" y="999359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ağ Ok 29"/>
          <p:cNvSpPr/>
          <p:nvPr/>
        </p:nvSpPr>
        <p:spPr>
          <a:xfrm>
            <a:off x="4019134" y="931343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Sağ Ok 31"/>
          <p:cNvSpPr/>
          <p:nvPr/>
        </p:nvSpPr>
        <p:spPr>
          <a:xfrm>
            <a:off x="6511644" y="956860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ağ Ok 32"/>
          <p:cNvSpPr/>
          <p:nvPr/>
        </p:nvSpPr>
        <p:spPr>
          <a:xfrm>
            <a:off x="8941874" y="931343"/>
            <a:ext cx="650726" cy="38393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15 Aşağı Ok"/>
          <p:cNvSpPr/>
          <p:nvPr/>
        </p:nvSpPr>
        <p:spPr>
          <a:xfrm>
            <a:off x="428243" y="1495232"/>
            <a:ext cx="484632" cy="16567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6114" y="3263956"/>
            <a:ext cx="1757496" cy="14241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Mekke'de doğdu</a:t>
            </a:r>
            <a:endParaRPr lang="tr-TR" sz="2800" dirty="0"/>
          </a:p>
        </p:txBody>
      </p:sp>
      <p:sp>
        <p:nvSpPr>
          <p:cNvPr id="35" name="Dikdörtgen 34"/>
          <p:cNvSpPr/>
          <p:nvPr/>
        </p:nvSpPr>
        <p:spPr>
          <a:xfrm>
            <a:off x="2069349" y="3263956"/>
            <a:ext cx="2067221" cy="14241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Sütannesi Halime'nin yanında </a:t>
            </a:r>
          </a:p>
          <a:p>
            <a:pPr algn="ctr"/>
            <a:endParaRPr lang="tr-TR" sz="2800" dirty="0"/>
          </a:p>
        </p:txBody>
      </p:sp>
      <p:sp>
        <p:nvSpPr>
          <p:cNvPr id="36" name="Dikdörtgen 35"/>
          <p:cNvSpPr/>
          <p:nvPr/>
        </p:nvSpPr>
        <p:spPr>
          <a:xfrm>
            <a:off x="4541794" y="3248794"/>
            <a:ext cx="1969850" cy="1424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annesi </a:t>
            </a:r>
            <a:r>
              <a:rPr lang="tr-TR" sz="2800" dirty="0" err="1" smtClean="0"/>
              <a:t>Amine’nin</a:t>
            </a:r>
            <a:r>
              <a:rPr lang="tr-TR" sz="2800" dirty="0" smtClean="0"/>
              <a:t> yanında </a:t>
            </a:r>
          </a:p>
        </p:txBody>
      </p:sp>
      <p:sp>
        <p:nvSpPr>
          <p:cNvPr id="37" name="Dikdörtgen 36"/>
          <p:cNvSpPr/>
          <p:nvPr/>
        </p:nvSpPr>
        <p:spPr>
          <a:xfrm>
            <a:off x="6804755" y="3263956"/>
            <a:ext cx="2626652" cy="14241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/>
              <a:t>D</a:t>
            </a:r>
            <a:r>
              <a:rPr lang="tr-TR" sz="2600" dirty="0" smtClean="0"/>
              <a:t>edesi </a:t>
            </a:r>
            <a:r>
              <a:rPr lang="tr-TR" sz="2600" dirty="0" err="1"/>
              <a:t>A</a:t>
            </a:r>
            <a:r>
              <a:rPr lang="tr-TR" sz="2600" dirty="0" err="1" smtClean="0"/>
              <a:t>bdülmuttalib’nin</a:t>
            </a:r>
            <a:r>
              <a:rPr lang="tr-TR" sz="2600" dirty="0" smtClean="0"/>
              <a:t> yanında 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9718833" y="3226970"/>
            <a:ext cx="2392574" cy="1424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A</a:t>
            </a:r>
            <a:r>
              <a:rPr lang="tr-TR" sz="2800" dirty="0" smtClean="0"/>
              <a:t>mcası </a:t>
            </a:r>
            <a:endParaRPr lang="tr-TR" sz="2800" dirty="0"/>
          </a:p>
          <a:p>
            <a:pPr algn="ctr"/>
            <a:r>
              <a:rPr lang="tr-TR" sz="2800" dirty="0" smtClean="0"/>
              <a:t>Ebu </a:t>
            </a:r>
            <a:r>
              <a:rPr lang="tr-TR" sz="2800" dirty="0" err="1" smtClean="0"/>
              <a:t>Talib’nin</a:t>
            </a:r>
            <a:r>
              <a:rPr lang="tr-TR" sz="2800" dirty="0" smtClean="0"/>
              <a:t> yanında </a:t>
            </a:r>
          </a:p>
        </p:txBody>
      </p:sp>
    </p:spTree>
    <p:extLst>
      <p:ext uri="{BB962C8B-B14F-4D97-AF65-F5344CB8AC3E}">
        <p14:creationId xmlns:p14="http://schemas.microsoft.com/office/powerpoint/2010/main" val="24161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3" grpId="0" animBg="1"/>
      <p:bldP spid="30" grpId="0" animBg="1"/>
      <p:bldP spid="32" grpId="0" animBg="1"/>
      <p:bldP spid="33" grpId="0" animBg="1"/>
      <p:bldP spid="34" grpId="0" animBg="1"/>
      <p:bldP spid="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3477264" y="926377"/>
            <a:ext cx="8584106" cy="933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peygamber efendimiz </a:t>
            </a:r>
            <a:r>
              <a:rPr lang="tr-TR" sz="3200" b="1" dirty="0" smtClean="0">
                <a:solidFill>
                  <a:schemeClr val="tx1"/>
                </a:solidFill>
              </a:rPr>
              <a:t>4 yıl </a:t>
            </a:r>
            <a:r>
              <a:rPr lang="tr-TR" sz="2400" dirty="0" smtClean="0">
                <a:solidFill>
                  <a:schemeClr val="tx1"/>
                </a:solidFill>
              </a:rPr>
              <a:t>sütannesinin yanında kaldıktan sonra annesinin yanına dönmüştür.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3427095" y="2195152"/>
            <a:ext cx="8634275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Peygamber efendimiz </a:t>
            </a:r>
            <a:r>
              <a:rPr lang="tr-TR" sz="2400" b="1" u="sng" dirty="0" smtClean="0">
                <a:solidFill>
                  <a:schemeClr val="tx1"/>
                </a:solidFill>
              </a:rPr>
              <a:t>6 yaşına </a:t>
            </a:r>
            <a:r>
              <a:rPr lang="tr-TR" sz="2400" dirty="0" smtClean="0">
                <a:solidFill>
                  <a:schemeClr val="tx1"/>
                </a:solidFill>
              </a:rPr>
              <a:t>gelince annesiyle birlikte babasının kabrini ziyarete gittiler.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3427095" y="3847210"/>
            <a:ext cx="863427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Mekke’ye dönerken, </a:t>
            </a:r>
            <a:r>
              <a:rPr lang="tr-TR" sz="2400" b="1" u="sng" dirty="0" err="1">
                <a:solidFill>
                  <a:schemeClr val="tx1"/>
                </a:solidFill>
              </a:rPr>
              <a:t>E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bva</a:t>
            </a:r>
            <a:r>
              <a:rPr lang="tr-TR" sz="2400" dirty="0" smtClean="0">
                <a:solidFill>
                  <a:schemeClr val="tx1"/>
                </a:solidFill>
              </a:rPr>
              <a:t> köyünde peygamber efendimizin annesi vefat etti.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549271" y="5386135"/>
            <a:ext cx="8512100" cy="1340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Peygamberimiz, annesi vefatından sonra dedesinin yanında kaldı</a:t>
            </a:r>
            <a:r>
              <a:rPr lang="tr-TR" sz="2400" b="1" dirty="0" smtClean="0">
                <a:solidFill>
                  <a:schemeClr val="tx1"/>
                </a:solidFill>
              </a:rPr>
              <a:t>. </a:t>
            </a:r>
            <a:r>
              <a:rPr lang="tr-TR" sz="2400" b="1" u="sng" dirty="0" smtClean="0">
                <a:solidFill>
                  <a:schemeClr val="tx1"/>
                </a:solidFill>
              </a:rPr>
              <a:t>8 yaşında </a:t>
            </a:r>
            <a:r>
              <a:rPr lang="tr-TR" sz="2000" dirty="0" smtClean="0">
                <a:solidFill>
                  <a:schemeClr val="tx1"/>
                </a:solidFill>
              </a:rPr>
              <a:t>dedesi </a:t>
            </a:r>
            <a:r>
              <a:rPr lang="tr-TR" sz="2000" dirty="0" err="1" smtClean="0">
                <a:solidFill>
                  <a:schemeClr val="tx1"/>
                </a:solidFill>
              </a:rPr>
              <a:t>Abdülmuttalib</a:t>
            </a:r>
            <a:r>
              <a:rPr lang="tr-TR" sz="2000" dirty="0" smtClean="0">
                <a:solidFill>
                  <a:schemeClr val="tx1"/>
                </a:solidFill>
              </a:rPr>
              <a:t> vefat edince amcası </a:t>
            </a:r>
            <a:r>
              <a:rPr lang="tr-TR" sz="2000" dirty="0">
                <a:solidFill>
                  <a:schemeClr val="tx1"/>
                </a:solidFill>
              </a:rPr>
              <a:t>E</a:t>
            </a:r>
            <a:r>
              <a:rPr lang="tr-TR" sz="2000" dirty="0" smtClean="0">
                <a:solidFill>
                  <a:schemeClr val="tx1"/>
                </a:solidFill>
              </a:rPr>
              <a:t>bu </a:t>
            </a:r>
            <a:r>
              <a:rPr lang="tr-TR" sz="2000" dirty="0" err="1">
                <a:solidFill>
                  <a:schemeClr val="tx1"/>
                </a:solidFill>
              </a:rPr>
              <a:t>T</a:t>
            </a:r>
            <a:r>
              <a:rPr lang="tr-TR" sz="2000" dirty="0" err="1" smtClean="0">
                <a:solidFill>
                  <a:schemeClr val="tx1"/>
                </a:solidFill>
              </a:rPr>
              <a:t>alib’in</a:t>
            </a:r>
            <a:r>
              <a:rPr lang="tr-TR" sz="2000" dirty="0" smtClean="0">
                <a:solidFill>
                  <a:schemeClr val="tx1"/>
                </a:solidFill>
              </a:rPr>
              <a:t> yanında kalmaya başladı</a:t>
            </a:r>
            <a:r>
              <a:rPr lang="tr-TR" sz="1600" dirty="0" smtClean="0">
                <a:solidFill>
                  <a:schemeClr val="tx1"/>
                </a:solidFill>
              </a:rPr>
              <a:t>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145142" y="997308"/>
            <a:ext cx="169168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4 YAŞINA KADAR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45142" y="2411176"/>
            <a:ext cx="1691680" cy="9623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 YAŞINA KADAR  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145142" y="3991226"/>
            <a:ext cx="169168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6 YAŞINDA 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45142" y="5660475"/>
            <a:ext cx="169168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8 YAŞINDA </a:t>
            </a:r>
          </a:p>
        </p:txBody>
      </p:sp>
      <p:sp>
        <p:nvSpPr>
          <p:cNvPr id="12" name="11 Sağ Ok"/>
          <p:cNvSpPr/>
          <p:nvPr/>
        </p:nvSpPr>
        <p:spPr>
          <a:xfrm>
            <a:off x="1973943" y="1151036"/>
            <a:ext cx="1244312" cy="484632"/>
          </a:xfrm>
          <a:prstGeom prst="rightArrow">
            <a:avLst>
              <a:gd name="adj1" fmla="val 4401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Sağ Ok"/>
          <p:cNvSpPr/>
          <p:nvPr/>
        </p:nvSpPr>
        <p:spPr>
          <a:xfrm>
            <a:off x="1973943" y="2650058"/>
            <a:ext cx="1248897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Ok"/>
          <p:cNvSpPr/>
          <p:nvPr/>
        </p:nvSpPr>
        <p:spPr>
          <a:xfrm>
            <a:off x="1973943" y="4221088"/>
            <a:ext cx="1244312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ağ Ok"/>
          <p:cNvSpPr/>
          <p:nvPr/>
        </p:nvSpPr>
        <p:spPr>
          <a:xfrm>
            <a:off x="1973943" y="5877272"/>
            <a:ext cx="131632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 Başlık"/>
          <p:cNvSpPr>
            <a:spLocks noGrp="1"/>
          </p:cNvSpPr>
          <p:nvPr>
            <p:ph type="title"/>
          </p:nvPr>
        </p:nvSpPr>
        <p:spPr>
          <a:xfrm>
            <a:off x="2670629" y="107504"/>
            <a:ext cx="6305691" cy="5634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>Peygamberimizin Çocukluğu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226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Ok Bağlayıcısı 8"/>
          <p:cNvCxnSpPr/>
          <p:nvPr/>
        </p:nvCxnSpPr>
        <p:spPr>
          <a:xfrm>
            <a:off x="6050784" y="824171"/>
            <a:ext cx="3778263" cy="16606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6143894" y="886160"/>
            <a:ext cx="15202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>
            <a:off x="5414390" y="886160"/>
            <a:ext cx="721369" cy="1598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 flipH="1">
            <a:off x="3141005" y="886160"/>
            <a:ext cx="29870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1005" y="107373"/>
            <a:ext cx="5871410" cy="77014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 Çocukluğu</a:t>
            </a:r>
            <a:endParaRPr lang="tr-TR" dirty="0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8006329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2747593" y="2689058"/>
            <a:ext cx="45742" cy="2389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5390863" y="3064794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10759807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51340" y="2153653"/>
            <a:ext cx="1720517" cy="10708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4466599" y="2165684"/>
            <a:ext cx="1871923" cy="10708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4-6 yaşında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7109870" y="2171700"/>
            <a:ext cx="1816868" cy="1064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9648107" y="2114550"/>
            <a:ext cx="2014153" cy="1149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8 yaş gençlik </a:t>
            </a:r>
            <a:endParaRPr lang="tr-TR" sz="2400" dirty="0"/>
          </a:p>
        </p:txBody>
      </p:sp>
      <p:sp>
        <p:nvSpPr>
          <p:cNvPr id="32" name="Dikdörtgen 31"/>
          <p:cNvSpPr/>
          <p:nvPr/>
        </p:nvSpPr>
        <p:spPr>
          <a:xfrm>
            <a:off x="1550664" y="4355430"/>
            <a:ext cx="2336827" cy="998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Sütannesi Halime’nin yanında kaldı</a:t>
            </a:r>
            <a:endParaRPr lang="tr-TR" dirty="0"/>
          </a:p>
        </p:txBody>
      </p:sp>
      <p:sp>
        <p:nvSpPr>
          <p:cNvPr id="33" name="Dikdörtgen 32"/>
          <p:cNvSpPr/>
          <p:nvPr/>
        </p:nvSpPr>
        <p:spPr>
          <a:xfrm>
            <a:off x="4547098" y="4355431"/>
            <a:ext cx="1854458" cy="998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4" name="Dikdörtgen 33"/>
          <p:cNvSpPr/>
          <p:nvPr/>
        </p:nvSpPr>
        <p:spPr>
          <a:xfrm>
            <a:off x="6755642" y="4408564"/>
            <a:ext cx="2364295" cy="998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Dedesi </a:t>
            </a:r>
            <a:r>
              <a:rPr lang="tr-TR" dirty="0" err="1" smtClean="0"/>
              <a:t>Abdülmutalib’in</a:t>
            </a:r>
            <a:endParaRPr lang="tr-TR" dirty="0" smtClean="0"/>
          </a:p>
          <a:p>
            <a:pPr algn="ctr"/>
            <a:r>
              <a:rPr lang="tr-TR" dirty="0"/>
              <a:t>y</a:t>
            </a:r>
            <a:r>
              <a:rPr lang="tr-TR" dirty="0" smtClean="0"/>
              <a:t>anında kaldı</a:t>
            </a:r>
            <a:endParaRPr lang="tr-TR" dirty="0"/>
          </a:p>
        </p:txBody>
      </p:sp>
      <p:sp>
        <p:nvSpPr>
          <p:cNvPr id="35" name="Dikdörtgen 34"/>
          <p:cNvSpPr/>
          <p:nvPr/>
        </p:nvSpPr>
        <p:spPr>
          <a:xfrm>
            <a:off x="9829047" y="4355431"/>
            <a:ext cx="2028792" cy="105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1331495" y="5924550"/>
            <a:ext cx="10330765" cy="7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Boş kutuları dolduralım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95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Düz Ok Bağlayıcısı 8"/>
          <p:cNvCxnSpPr/>
          <p:nvPr/>
        </p:nvCxnSpPr>
        <p:spPr>
          <a:xfrm>
            <a:off x="6050784" y="824171"/>
            <a:ext cx="4312416" cy="15808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6143894" y="886160"/>
            <a:ext cx="1520222" cy="1436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>
            <a:off x="5414390" y="886160"/>
            <a:ext cx="721369" cy="1598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>
            <a:endCxn id="4" idx="7"/>
          </p:cNvCxnSpPr>
          <p:nvPr/>
        </p:nvCxnSpPr>
        <p:spPr>
          <a:xfrm flipH="1">
            <a:off x="2889041" y="886160"/>
            <a:ext cx="3238986" cy="14105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1005" y="107373"/>
            <a:ext cx="5871410" cy="77014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/>
              <a:t>Peygamberimiz Çocukluğu</a:t>
            </a:r>
            <a:endParaRPr lang="tr-TR" dirty="0"/>
          </a:p>
        </p:txBody>
      </p:sp>
      <p:cxnSp>
        <p:nvCxnSpPr>
          <p:cNvPr id="24" name="Düz Ok Bağlayıcısı 23"/>
          <p:cNvCxnSpPr/>
          <p:nvPr/>
        </p:nvCxnSpPr>
        <p:spPr>
          <a:xfrm>
            <a:off x="8018304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 flipH="1">
            <a:off x="2339690" y="2651085"/>
            <a:ext cx="45742" cy="2389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>
            <a:off x="5194592" y="3026821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>
            <a:off x="11005887" y="2960520"/>
            <a:ext cx="0" cy="201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420488" y="2139912"/>
            <a:ext cx="1720517" cy="107081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0- 4 yaşında</a:t>
            </a:r>
            <a:endParaRPr lang="tr-TR" sz="2400" dirty="0"/>
          </a:p>
        </p:txBody>
      </p:sp>
      <p:sp>
        <p:nvSpPr>
          <p:cNvPr id="5" name="Oval 4"/>
          <p:cNvSpPr/>
          <p:nvPr/>
        </p:nvSpPr>
        <p:spPr>
          <a:xfrm>
            <a:off x="4258631" y="2147364"/>
            <a:ext cx="1871923" cy="10708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4-6 yaşında</a:t>
            </a:r>
            <a:endParaRPr lang="tr-TR" sz="2400" dirty="0"/>
          </a:p>
        </p:txBody>
      </p:sp>
      <p:sp>
        <p:nvSpPr>
          <p:cNvPr id="6" name="Oval 5"/>
          <p:cNvSpPr/>
          <p:nvPr/>
        </p:nvSpPr>
        <p:spPr>
          <a:xfrm>
            <a:off x="7109870" y="2171700"/>
            <a:ext cx="1816868" cy="1064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6-8 yaşında</a:t>
            </a:r>
            <a:endParaRPr lang="tr-TR" sz="2400" dirty="0"/>
          </a:p>
        </p:txBody>
      </p:sp>
      <p:sp>
        <p:nvSpPr>
          <p:cNvPr id="7" name="Oval 6"/>
          <p:cNvSpPr/>
          <p:nvPr/>
        </p:nvSpPr>
        <p:spPr>
          <a:xfrm>
            <a:off x="9987215" y="2100810"/>
            <a:ext cx="2014153" cy="114901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8 yaş gençlik </a:t>
            </a:r>
            <a:endParaRPr lang="tr-TR" sz="2400" dirty="0"/>
          </a:p>
        </p:txBody>
      </p:sp>
      <p:sp>
        <p:nvSpPr>
          <p:cNvPr id="32" name="Dikdörtgen 31"/>
          <p:cNvSpPr/>
          <p:nvPr/>
        </p:nvSpPr>
        <p:spPr>
          <a:xfrm>
            <a:off x="1025904" y="4315143"/>
            <a:ext cx="2684333" cy="998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Sütannesi Halime’nin yanında kaldı</a:t>
            </a:r>
            <a:endParaRPr lang="tr-TR" sz="2000" dirty="0"/>
          </a:p>
        </p:txBody>
      </p:sp>
      <p:sp>
        <p:nvSpPr>
          <p:cNvPr id="33" name="Dikdörtgen 32"/>
          <p:cNvSpPr/>
          <p:nvPr/>
        </p:nvSpPr>
        <p:spPr>
          <a:xfrm>
            <a:off x="4237303" y="4315142"/>
            <a:ext cx="2130232" cy="998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Annesi </a:t>
            </a:r>
            <a:r>
              <a:rPr lang="tr-TR" sz="2000" dirty="0" err="1" smtClean="0"/>
              <a:t>Amine’nin</a:t>
            </a:r>
            <a:r>
              <a:rPr lang="tr-TR" sz="2000" dirty="0" smtClean="0"/>
              <a:t> yanında kaldı</a:t>
            </a:r>
            <a:endParaRPr lang="tr-TR" sz="2000" dirty="0"/>
          </a:p>
        </p:txBody>
      </p:sp>
      <p:sp>
        <p:nvSpPr>
          <p:cNvPr id="34" name="Dikdörtgen 33"/>
          <p:cNvSpPr/>
          <p:nvPr/>
        </p:nvSpPr>
        <p:spPr>
          <a:xfrm>
            <a:off x="6796210" y="4343859"/>
            <a:ext cx="2715886" cy="9986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Dedesi </a:t>
            </a:r>
            <a:r>
              <a:rPr lang="tr-TR" sz="2000" dirty="0" err="1" smtClean="0"/>
              <a:t>Abdülmutalib’in</a:t>
            </a:r>
            <a:endParaRPr lang="tr-TR" sz="2000" dirty="0" smtClean="0"/>
          </a:p>
          <a:p>
            <a:pPr algn="ctr"/>
            <a:r>
              <a:rPr lang="tr-TR" sz="2000" dirty="0"/>
              <a:t>y</a:t>
            </a:r>
            <a:r>
              <a:rPr lang="tr-TR" sz="2000" dirty="0" smtClean="0"/>
              <a:t>anında kaldı</a:t>
            </a:r>
            <a:endParaRPr lang="tr-TR" sz="2000" dirty="0"/>
          </a:p>
        </p:txBody>
      </p:sp>
      <p:sp>
        <p:nvSpPr>
          <p:cNvPr id="35" name="Dikdörtgen 34"/>
          <p:cNvSpPr/>
          <p:nvPr/>
        </p:nvSpPr>
        <p:spPr>
          <a:xfrm>
            <a:off x="9829047" y="4317293"/>
            <a:ext cx="2330491" cy="1051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Amcası Ebu </a:t>
            </a:r>
            <a:r>
              <a:rPr lang="tr-TR" sz="2000" dirty="0" err="1" smtClean="0"/>
              <a:t>Talib’in</a:t>
            </a:r>
            <a:r>
              <a:rPr lang="tr-TR" sz="2000" dirty="0" smtClean="0"/>
              <a:t> yanında kaldı</a:t>
            </a:r>
            <a:endParaRPr lang="tr-TR" sz="2000" dirty="0"/>
          </a:p>
        </p:txBody>
      </p:sp>
      <p:sp>
        <p:nvSpPr>
          <p:cNvPr id="38" name="Dikdörtgen 37"/>
          <p:cNvSpPr/>
          <p:nvPr/>
        </p:nvSpPr>
        <p:spPr>
          <a:xfrm>
            <a:off x="1331495" y="5924550"/>
            <a:ext cx="10330765" cy="7650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Boş kutuları dolduralım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9865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02096" y="1"/>
            <a:ext cx="8735291" cy="8251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Boşluk doldurma  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2232" y="919146"/>
            <a:ext cx="2256503" cy="73429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Halime’ye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57362" y="902104"/>
            <a:ext cx="1545815" cy="7513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Amine</a:t>
            </a:r>
          </a:p>
        </p:txBody>
      </p:sp>
      <p:sp>
        <p:nvSpPr>
          <p:cNvPr id="5" name="İçerik Yer Tutucus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47194" y="919146"/>
            <a:ext cx="1641542" cy="73429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32247" y="947218"/>
            <a:ext cx="2935487" cy="760463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 err="1"/>
              <a:t>Abdülmuttalib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7"/>
            </p:custDataLst>
          </p:nvPr>
        </p:nvSpPr>
        <p:spPr>
          <a:xfrm>
            <a:off x="142010" y="3141658"/>
            <a:ext cx="11999294" cy="74374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300" dirty="0" smtClean="0"/>
              <a:t>2. Mekke’nin sağlıksız ikliminden dolayı peygamberimiz bebekken sütanne ______________ verildi. </a:t>
            </a:r>
            <a:endParaRPr lang="tr-TR" sz="2300" dirty="0"/>
          </a:p>
        </p:txBody>
      </p:sp>
      <p:sp>
        <p:nvSpPr>
          <p:cNvPr id="12" name="Dikdörtgen 11"/>
          <p:cNvSpPr/>
          <p:nvPr>
            <p:custDataLst>
              <p:tags r:id="rId8"/>
            </p:custDataLst>
          </p:nvPr>
        </p:nvSpPr>
        <p:spPr>
          <a:xfrm>
            <a:off x="152595" y="5023917"/>
            <a:ext cx="11965821" cy="83631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dirty="0" smtClean="0"/>
              <a:t>4. Sevgili Peygamberimiz sekiz yaşına kadar dedesi _____________’in yanında kaldı.</a:t>
            </a:r>
            <a:endParaRPr lang="tr-TR" sz="2600" dirty="0"/>
          </a:p>
        </p:txBody>
      </p:sp>
      <p:sp>
        <p:nvSpPr>
          <p:cNvPr id="13" name="Dikdörtgen 12"/>
          <p:cNvSpPr/>
          <p:nvPr>
            <p:custDataLst>
              <p:tags r:id="rId9"/>
            </p:custDataLst>
          </p:nvPr>
        </p:nvSpPr>
        <p:spPr>
          <a:xfrm>
            <a:off x="136712" y="6109811"/>
            <a:ext cx="11940301" cy="533448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5. Peygamberimiz, dedesinin vefatından sonra amcası __________’in yanında kalmaya başladı. </a:t>
            </a:r>
            <a:endParaRPr lang="tr-TR" sz="2400" dirty="0"/>
          </a:p>
        </p:txBody>
      </p:sp>
      <p:sp>
        <p:nvSpPr>
          <p:cNvPr id="14" name="Dikdörtgen 13"/>
          <p:cNvSpPr/>
          <p:nvPr>
            <p:custDataLst>
              <p:tags r:id="rId10"/>
            </p:custDataLst>
          </p:nvPr>
        </p:nvSpPr>
        <p:spPr>
          <a:xfrm>
            <a:off x="153922" y="4077358"/>
            <a:ext cx="11965821" cy="668174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3. Peygamber Efendimiz 6 yaşındayken annesi ________________ hastalanarak vefat etti</a:t>
            </a:r>
            <a:endParaRPr lang="tr-TR" sz="2400" dirty="0"/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36359" y="919146"/>
            <a:ext cx="1842209" cy="73429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Rebiülevvel</a:t>
            </a:r>
          </a:p>
        </p:txBody>
      </p:sp>
      <p:sp>
        <p:nvSpPr>
          <p:cNvPr id="17" name="Dikdörtgen 16"/>
          <p:cNvSpPr/>
          <p:nvPr>
            <p:custDataLst>
              <p:tags r:id="rId12"/>
            </p:custDataLst>
          </p:nvPr>
        </p:nvSpPr>
        <p:spPr>
          <a:xfrm>
            <a:off x="136712" y="1997784"/>
            <a:ext cx="11999294" cy="927861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1. Allah’ın (</a:t>
            </a:r>
            <a:r>
              <a:rPr lang="tr-TR" sz="2400" dirty="0" err="1" smtClean="0"/>
              <a:t>c.c</a:t>
            </a:r>
            <a:r>
              <a:rPr lang="tr-TR" sz="2400" dirty="0" smtClean="0"/>
              <a:t>) sevgili kulu ve son peygamberi Hz. Muhammed (s.a.v)   571 yılında _________________ ayının on ikinci gecesi Mekke'de dünyaya gelmiştir.</a:t>
            </a:r>
            <a:endParaRPr lang="tr-TR" sz="2400" dirty="0"/>
          </a:p>
        </p:txBody>
      </p:sp>
      <p:sp>
        <p:nvSpPr>
          <p:cNvPr id="18" name="İçerik Yer Tutucusu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68262" y="2454440"/>
            <a:ext cx="2050473" cy="44831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Rebiülevvel</a:t>
            </a:r>
          </a:p>
        </p:txBody>
      </p:sp>
      <p:sp>
        <p:nvSpPr>
          <p:cNvPr id="19" name="İçerik Yer Tutucusu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184948" y="3090532"/>
            <a:ext cx="1607575" cy="5281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 smtClean="0"/>
              <a:t>Halime’ye</a:t>
            </a:r>
            <a:endParaRPr lang="tr-TR" sz="2400" dirty="0"/>
          </a:p>
        </p:txBody>
      </p:sp>
      <p:sp>
        <p:nvSpPr>
          <p:cNvPr id="20" name="İçerik Yer Tutucusu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6907628" y="6031399"/>
            <a:ext cx="1484333" cy="43756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21" name="İçerik Yer Tutucusu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057463" y="5092872"/>
            <a:ext cx="2073300" cy="465718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err="1" smtClean="0"/>
              <a:t>Abdülmuttalib</a:t>
            </a:r>
            <a:endParaRPr lang="tr-TR" sz="3600" dirty="0" smtClean="0"/>
          </a:p>
        </p:txBody>
      </p:sp>
      <p:sp>
        <p:nvSpPr>
          <p:cNvPr id="22" name="İçerik Yer Tutucusu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6578445" y="3995920"/>
            <a:ext cx="1534026" cy="53669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Amine</a:t>
            </a:r>
            <a:endParaRPr lang="tr-T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5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188640"/>
            <a:ext cx="8229600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dirty="0"/>
              <a:t>HZ. MUHAMMED (SAV)’İN GENÇLİK DÖNEMİ</a:t>
            </a:r>
          </a:p>
        </p:txBody>
      </p:sp>
      <p:sp>
        <p:nvSpPr>
          <p:cNvPr id="5" name="4 Aşağı Ok"/>
          <p:cNvSpPr/>
          <p:nvPr/>
        </p:nvSpPr>
        <p:spPr>
          <a:xfrm rot="16200000">
            <a:off x="481293" y="1086376"/>
            <a:ext cx="720080" cy="11944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2800" dirty="0"/>
              <a:t>589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 rot="5400000">
            <a:off x="2989336" y="-250235"/>
            <a:ext cx="956531" cy="37473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200" dirty="0" smtClean="0"/>
              <a:t>Erdemliler topluluğu</a:t>
            </a:r>
          </a:p>
          <a:p>
            <a:pPr algn="ctr"/>
            <a:r>
              <a:rPr lang="tr-TR" sz="3200" dirty="0" smtClean="0"/>
              <a:t>(Hilfü’l-</a:t>
            </a:r>
            <a:r>
              <a:rPr lang="tr-TR" sz="3200" dirty="0" err="1" smtClean="0"/>
              <a:t>fudûl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sp>
        <p:nvSpPr>
          <p:cNvPr id="7" name="6 Yuvarlatılmış Dikdörtgen"/>
          <p:cNvSpPr/>
          <p:nvPr/>
        </p:nvSpPr>
        <p:spPr>
          <a:xfrm rot="5400000">
            <a:off x="5082326" y="1439545"/>
            <a:ext cx="1076739" cy="29826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200" dirty="0" smtClean="0"/>
              <a:t>Hz. Hatice ile evlenmesi</a:t>
            </a:r>
            <a:endParaRPr lang="tr-TR" sz="3200" dirty="0"/>
          </a:p>
        </p:txBody>
      </p:sp>
      <p:sp>
        <p:nvSpPr>
          <p:cNvPr id="8" name="7 Aşağı Ok"/>
          <p:cNvSpPr/>
          <p:nvPr/>
        </p:nvSpPr>
        <p:spPr>
          <a:xfrm rot="16200000">
            <a:off x="2715084" y="2072188"/>
            <a:ext cx="792088" cy="1780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2800" b="1" dirty="0"/>
              <a:t>594</a:t>
            </a:r>
          </a:p>
        </p:txBody>
      </p:sp>
      <p:sp>
        <p:nvSpPr>
          <p:cNvPr id="9" name="8 Aşağı Ok"/>
          <p:cNvSpPr/>
          <p:nvPr/>
        </p:nvSpPr>
        <p:spPr>
          <a:xfrm rot="16200000">
            <a:off x="6556862" y="3166036"/>
            <a:ext cx="936104" cy="2264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tr-TR" sz="2800" b="1" dirty="0"/>
              <a:t>605</a:t>
            </a:r>
          </a:p>
        </p:txBody>
      </p:sp>
      <p:sp>
        <p:nvSpPr>
          <p:cNvPr id="10" name="9 Yuvarlatılmış Dikdörtgen"/>
          <p:cNvSpPr/>
          <p:nvPr/>
        </p:nvSpPr>
        <p:spPr>
          <a:xfrm rot="5400000">
            <a:off x="9472376" y="2552905"/>
            <a:ext cx="1008112" cy="33861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200" dirty="0" smtClean="0"/>
              <a:t>Kâbe hakemliği</a:t>
            </a:r>
            <a:endParaRPr lang="tr-TR" sz="3200" dirty="0"/>
          </a:p>
        </p:txBody>
      </p:sp>
      <p:sp>
        <p:nvSpPr>
          <p:cNvPr id="3" name="Sağ Ok 2"/>
          <p:cNvSpPr/>
          <p:nvPr/>
        </p:nvSpPr>
        <p:spPr>
          <a:xfrm>
            <a:off x="7304970" y="2720313"/>
            <a:ext cx="97840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8476349" y="2566585"/>
            <a:ext cx="3193137" cy="80796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25 yaşında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155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ustafa2\Desktop\Din Kül. ve Ahlak Bilgisi\RESİM - KARİKATÜRLER\ada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9592">
            <a:off x="9545899" y="1516541"/>
            <a:ext cx="2136060" cy="3870468"/>
          </a:xfrm>
          <a:prstGeom prst="rect">
            <a:avLst/>
          </a:prstGeom>
          <a:noFill/>
        </p:spPr>
      </p:pic>
      <p:cxnSp>
        <p:nvCxnSpPr>
          <p:cNvPr id="7" name="6 Düz Ok Bağlayıcısı"/>
          <p:cNvCxnSpPr/>
          <p:nvPr/>
        </p:nvCxnSpPr>
        <p:spPr>
          <a:xfrm flipV="1">
            <a:off x="3192646" y="2589355"/>
            <a:ext cx="1822107" cy="17264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3222170" y="4293096"/>
            <a:ext cx="1669144" cy="1586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27 Yuvarlatılmış Dikdörtgen"/>
          <p:cNvSpPr/>
          <p:nvPr/>
        </p:nvSpPr>
        <p:spPr>
          <a:xfrm>
            <a:off x="5200059" y="2148936"/>
            <a:ext cx="391801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Haksızlık ve adaletsizliği önlemek için </a:t>
            </a:r>
            <a:endParaRPr lang="tr-TR" sz="2400" dirty="0"/>
          </a:p>
        </p:txBody>
      </p:sp>
      <p:cxnSp>
        <p:nvCxnSpPr>
          <p:cNvPr id="40" name="39 Düz Ok Bağlayıcısı"/>
          <p:cNvCxnSpPr/>
          <p:nvPr/>
        </p:nvCxnSpPr>
        <p:spPr>
          <a:xfrm>
            <a:off x="3222171" y="4293096"/>
            <a:ext cx="17937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43 Yuvarlatılmış Dikdörtgen"/>
          <p:cNvSpPr/>
          <p:nvPr/>
        </p:nvSpPr>
        <p:spPr>
          <a:xfrm>
            <a:off x="5159896" y="3717032"/>
            <a:ext cx="397875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Zayıfların haklarını korumak için </a:t>
            </a:r>
            <a:endParaRPr lang="tr-TR" sz="2400" dirty="0"/>
          </a:p>
        </p:txBody>
      </p:sp>
      <p:sp>
        <p:nvSpPr>
          <p:cNvPr id="45" name="44 Yuvarlatılmış Dikdörtgen"/>
          <p:cNvSpPr/>
          <p:nvPr/>
        </p:nvSpPr>
        <p:spPr>
          <a:xfrm>
            <a:off x="5087887" y="5589240"/>
            <a:ext cx="4099655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Savaşlardan zarar gören kimsesizlere yardımcı olmak </a:t>
            </a:r>
            <a:endParaRPr lang="tr-TR" sz="2400" dirty="0"/>
          </a:p>
        </p:txBody>
      </p:sp>
      <p:sp>
        <p:nvSpPr>
          <p:cNvPr id="5" name="4 Dikey Kaydırma"/>
          <p:cNvSpPr/>
          <p:nvPr/>
        </p:nvSpPr>
        <p:spPr>
          <a:xfrm>
            <a:off x="1" y="3350704"/>
            <a:ext cx="3599542" cy="1647056"/>
          </a:xfrm>
          <a:prstGeom prst="verticalScroll">
            <a:avLst>
              <a:gd name="adj" fmla="val 221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</a:t>
            </a:r>
            <a:r>
              <a:rPr lang="tr-TR" sz="2400" dirty="0" smtClean="0"/>
              <a:t>MUHAMMED</a:t>
            </a:r>
          </a:p>
          <a:p>
            <a:pPr algn="ctr"/>
            <a:r>
              <a:rPr lang="tr-TR" sz="2400" dirty="0" smtClean="0"/>
              <a:t>sav </a:t>
            </a:r>
            <a:endParaRPr lang="tr-TR" sz="2400" dirty="0"/>
          </a:p>
        </p:txBody>
      </p:sp>
      <p:sp>
        <p:nvSpPr>
          <p:cNvPr id="12" name="5 Yuvarlatılmış Dikdörtgen"/>
          <p:cNvSpPr/>
          <p:nvPr/>
        </p:nvSpPr>
        <p:spPr>
          <a:xfrm rot="5400000">
            <a:off x="5674277" y="-3703376"/>
            <a:ext cx="683792" cy="83166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3200" dirty="0" smtClean="0"/>
              <a:t>Hilfü’l-</a:t>
            </a:r>
            <a:r>
              <a:rPr lang="tr-TR" sz="3200" dirty="0" err="1" smtClean="0"/>
              <a:t>fudûl</a:t>
            </a:r>
            <a:r>
              <a:rPr lang="tr-TR" sz="3200" dirty="0" smtClean="0"/>
              <a:t>: Erdemliler Topluluğu’na Katılması</a:t>
            </a:r>
            <a:endParaRPr lang="tr-TR" sz="3200" dirty="0"/>
          </a:p>
        </p:txBody>
      </p:sp>
      <p:sp>
        <p:nvSpPr>
          <p:cNvPr id="11" name="Dikdörtgen 10"/>
          <p:cNvSpPr/>
          <p:nvPr/>
        </p:nvSpPr>
        <p:spPr>
          <a:xfrm>
            <a:off x="127954" y="1055188"/>
            <a:ext cx="4618217" cy="15341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Sizce peygamber efendimiz bu topluluğa neden katılmıştır?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50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4" grpId="0" animBg="1"/>
      <p:bldP spid="45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>
            <p:custDataLst>
              <p:tags r:id="rId2"/>
            </p:custDataLst>
          </p:nvPr>
        </p:nvSpPr>
        <p:spPr>
          <a:xfrm>
            <a:off x="162519" y="543549"/>
            <a:ext cx="8884499" cy="6211624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İçerik Yer Tutucusu 2">
            <a:hlinkClick r:id="" action="ppaction://noaction"/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64018" y="1236452"/>
            <a:ext cx="7324907" cy="397926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 Peygamberimizin Mekke Yılları </a:t>
            </a:r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5880" y="1767130"/>
            <a:ext cx="7658626" cy="511422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2.1. İlk Vahiy 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8389" y="-31442"/>
            <a:ext cx="6317674" cy="57499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ÜNİTE KONULARI 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12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55880" y="2407326"/>
            <a:ext cx="7658627" cy="3944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2.2. Davetin Başlaması ve İlk Müslümanlar </a:t>
            </a:r>
          </a:p>
        </p:txBody>
      </p:sp>
      <p:sp>
        <p:nvSpPr>
          <p:cNvPr id="13" name="İçerik Yer Tutucusu 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55880" y="2975100"/>
            <a:ext cx="7658627" cy="379688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2.3. Davetin Yaygınlaşması ve Sonuçları </a:t>
            </a:r>
          </a:p>
        </p:txBody>
      </p:sp>
      <p:sp>
        <p:nvSpPr>
          <p:cNvPr id="14" name="İçerik Yer Tutucusu 2">
            <a:hlinkClick r:id="rId13" action="ppaction://hlinksldjump"/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38037" y="728985"/>
            <a:ext cx="7324907" cy="38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1. Peygamberimizin Çocukluk ve Gençlik Yılları </a:t>
            </a:r>
          </a:p>
        </p:txBody>
      </p:sp>
      <p:sp>
        <p:nvSpPr>
          <p:cNvPr id="15" name="İçerik Yer Tutucusu 2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5879" y="3490819"/>
            <a:ext cx="7658627" cy="3847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>
                <a:solidFill>
                  <a:schemeClr val="tx1"/>
                </a:solidFill>
              </a:rPr>
              <a:t>2.4. </a:t>
            </a:r>
            <a:r>
              <a:rPr lang="tr-TR" sz="3200" dirty="0" err="1">
                <a:solidFill>
                  <a:schemeClr val="tx1"/>
                </a:solidFill>
              </a:rPr>
              <a:t>Taif’e</a:t>
            </a:r>
            <a:r>
              <a:rPr lang="tr-TR" sz="3200" dirty="0">
                <a:solidFill>
                  <a:schemeClr val="tx1"/>
                </a:solidFill>
              </a:rPr>
              <a:t> Yolculuk </a:t>
            </a:r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55879" y="3971844"/>
            <a:ext cx="7658626" cy="45700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tx1"/>
                </a:solidFill>
              </a:rPr>
              <a:t>2.5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İsrâ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>
                <a:solidFill>
                  <a:schemeClr val="tx1"/>
                </a:solidFill>
              </a:rPr>
              <a:t>Mirac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64018" y="5671789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>
                <a:solidFill>
                  <a:schemeClr val="tx1"/>
                </a:solidFill>
              </a:rPr>
              <a:t>4. Bir Hadis Öğreniyorum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64018" y="5128578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3. Peygamberimizin Medine Yılları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364018" y="6268386"/>
            <a:ext cx="7298926" cy="387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800" dirty="0" smtClean="0"/>
              <a:t>Ünitemizi Değerlendirelim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19" name="İçerik Yer Tutucus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55879" y="4536356"/>
            <a:ext cx="7658626" cy="45700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1"/>
                </a:solidFill>
              </a:rPr>
              <a:t>2.6. Yeni Yurt Arayışları ve </a:t>
            </a:r>
            <a:r>
              <a:rPr lang="tr-TR" dirty="0" err="1">
                <a:solidFill>
                  <a:schemeClr val="tx1"/>
                </a:solidFill>
              </a:rPr>
              <a:t>Yesrib’e</a:t>
            </a:r>
            <a:r>
              <a:rPr lang="tr-TR" dirty="0">
                <a:solidFill>
                  <a:schemeClr val="tx1"/>
                </a:solidFill>
              </a:rPr>
              <a:t> Hicret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3550" y="628664"/>
            <a:ext cx="2616777" cy="2447953"/>
          </a:xfrm>
          <a:prstGeom prst="rect">
            <a:avLst/>
          </a:prstGeom>
        </p:spPr>
      </p:pic>
      <p:pic>
        <p:nvPicPr>
          <p:cNvPr id="2050" name="Picture 2" descr="mEKKE ile ilgili gÃ¶rsel sonucu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89" y="3463103"/>
            <a:ext cx="2959968" cy="16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97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20800" y="0"/>
            <a:ext cx="10174514" cy="10618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dirty="0" smtClean="0"/>
              <a:t>Peygamberimizin Hz. Hatice ile evlenmesi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348343" y="1673932"/>
            <a:ext cx="3995936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MEKKE’NİN SOYLU VE ZENGİN BİR HANIMEFENDİSİYDİ 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7248128" y="1563700"/>
            <a:ext cx="44279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AHLAKI ÇOK GÜZEL OLDUĞU İÇİN HALK ONA </a:t>
            </a:r>
            <a:r>
              <a:rPr lang="tr-TR" sz="2800" dirty="0">
                <a:solidFill>
                  <a:srgbClr val="FF0000"/>
                </a:solidFill>
              </a:rPr>
              <a:t>“TAHİRE (TERTEMİZ KADIN) </a:t>
            </a:r>
            <a:r>
              <a:rPr lang="tr-TR" dirty="0"/>
              <a:t>DERDİ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8343" y="5636096"/>
            <a:ext cx="3995936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/>
              <a:t>TİCARETLE UĞRAŞIYORDU</a:t>
            </a:r>
          </a:p>
        </p:txBody>
      </p:sp>
      <p:sp>
        <p:nvSpPr>
          <p:cNvPr id="8" name="7 Dikdörtgen"/>
          <p:cNvSpPr/>
          <p:nvPr/>
        </p:nvSpPr>
        <p:spPr>
          <a:xfrm>
            <a:off x="7248128" y="5708104"/>
            <a:ext cx="442798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PEYGAMBER EFENDİMİZ HZ. HATİCE İLE 25 YAŞINDA EVLENMİŞTİR.</a:t>
            </a:r>
          </a:p>
        </p:txBody>
      </p:sp>
      <p:cxnSp>
        <p:nvCxnSpPr>
          <p:cNvPr id="10" name="9 Düz Ok Bağlayıcısı"/>
          <p:cNvCxnSpPr/>
          <p:nvPr/>
        </p:nvCxnSpPr>
        <p:spPr>
          <a:xfrm flipH="1" flipV="1">
            <a:off x="4079776" y="2636912"/>
            <a:ext cx="1224136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flipH="1">
            <a:off x="3863752" y="4221088"/>
            <a:ext cx="144016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stCxn id="6" idx="3"/>
          </p:cNvCxnSpPr>
          <p:nvPr/>
        </p:nvCxnSpPr>
        <p:spPr>
          <a:xfrm flipV="1">
            <a:off x="6962756" y="2636912"/>
            <a:ext cx="1797541" cy="1579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>
            <a:off x="6960096" y="4221088"/>
            <a:ext cx="1944216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5 Dikey Kaydırma"/>
          <p:cNvSpPr/>
          <p:nvPr/>
        </p:nvSpPr>
        <p:spPr>
          <a:xfrm>
            <a:off x="4644571" y="3468914"/>
            <a:ext cx="2960915" cy="1320800"/>
          </a:xfrm>
          <a:prstGeom prst="verticalScroll">
            <a:avLst>
              <a:gd name="adj" fmla="val 249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</a:t>
            </a:r>
            <a:r>
              <a:rPr lang="tr-TR" sz="2400" dirty="0" smtClean="0"/>
              <a:t>HATİCE (</a:t>
            </a:r>
            <a:r>
              <a:rPr lang="tr-TR" sz="2400" dirty="0" err="1" smtClean="0"/>
              <a:t>r.ah</a:t>
            </a:r>
            <a:r>
              <a:rPr lang="tr-TR" sz="2400" dirty="0" smtClean="0"/>
              <a:t>)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858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6926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800" dirty="0"/>
              <a:t>PEYGAMBERİMİZİN ÇOCUKLARI 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5015880" y="980728"/>
            <a:ext cx="2592288" cy="50405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HZ. MUHAMMED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3503712" y="2204864"/>
            <a:ext cx="1944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HZ. HATİCE 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flipH="1">
            <a:off x="4511824" y="1484784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flipV="1">
            <a:off x="-246743" y="3518802"/>
            <a:ext cx="8708572" cy="54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>
            <a:off x="482622" y="350100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>
            <a:off x="1953501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>
            <a:off x="4079776" y="35730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>
            <a:off x="6960096" y="350100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>
            <a:off x="8326423" y="346500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47 Yuvarlatılmış Dikdörtgen"/>
          <p:cNvSpPr/>
          <p:nvPr/>
        </p:nvSpPr>
        <p:spPr>
          <a:xfrm>
            <a:off x="263860" y="4329100"/>
            <a:ext cx="1259631" cy="3509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KASIM</a:t>
            </a:r>
          </a:p>
        </p:txBody>
      </p:sp>
      <p:sp>
        <p:nvSpPr>
          <p:cNvPr id="49" name="48 Yuvarlatılmış Dikdörtgen"/>
          <p:cNvSpPr/>
          <p:nvPr/>
        </p:nvSpPr>
        <p:spPr>
          <a:xfrm>
            <a:off x="1739516" y="4274886"/>
            <a:ext cx="936104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ZEYNEP</a:t>
            </a:r>
          </a:p>
        </p:txBody>
      </p:sp>
      <p:sp>
        <p:nvSpPr>
          <p:cNvPr id="50" name="49 Yuvarlatılmış Dikdörtgen"/>
          <p:cNvSpPr/>
          <p:nvPr/>
        </p:nvSpPr>
        <p:spPr>
          <a:xfrm>
            <a:off x="3297266" y="4266197"/>
            <a:ext cx="1404156" cy="4138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RUKİYYE</a:t>
            </a:r>
          </a:p>
        </p:txBody>
      </p:sp>
      <p:sp>
        <p:nvSpPr>
          <p:cNvPr id="51" name="50 Yuvarlatılmış Dikdörtgen"/>
          <p:cNvSpPr/>
          <p:nvPr/>
        </p:nvSpPr>
        <p:spPr>
          <a:xfrm>
            <a:off x="5159896" y="4221088"/>
            <a:ext cx="115212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ÜMMÜ GÜLSÜM </a:t>
            </a:r>
          </a:p>
        </p:txBody>
      </p:sp>
      <p:sp>
        <p:nvSpPr>
          <p:cNvPr id="53" name="52 Yuvarlatılmış Dikdörtgen"/>
          <p:cNvSpPr/>
          <p:nvPr/>
        </p:nvSpPr>
        <p:spPr>
          <a:xfrm>
            <a:off x="6528048" y="4221088"/>
            <a:ext cx="100811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FATMA </a:t>
            </a:r>
          </a:p>
        </p:txBody>
      </p:sp>
      <p:sp>
        <p:nvSpPr>
          <p:cNvPr id="55" name="54 Yuvarlatılmış Dikdörtgen"/>
          <p:cNvSpPr/>
          <p:nvPr/>
        </p:nvSpPr>
        <p:spPr>
          <a:xfrm>
            <a:off x="7752184" y="4221088"/>
            <a:ext cx="1296144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ABDULLAH </a:t>
            </a:r>
          </a:p>
        </p:txBody>
      </p:sp>
      <p:cxnSp>
        <p:nvCxnSpPr>
          <p:cNvPr id="56" name="55 Düz Ok Bağlayıcısı"/>
          <p:cNvCxnSpPr/>
          <p:nvPr/>
        </p:nvCxnSpPr>
        <p:spPr>
          <a:xfrm>
            <a:off x="5591944" y="35010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57 Düz Ok Bağlayıcısı"/>
          <p:cNvCxnSpPr/>
          <p:nvPr/>
        </p:nvCxnSpPr>
        <p:spPr>
          <a:xfrm>
            <a:off x="6168008" y="1484784"/>
            <a:ext cx="302433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1" name="60 Yuvarlatılmış Dikdörtgen"/>
          <p:cNvSpPr/>
          <p:nvPr/>
        </p:nvSpPr>
        <p:spPr>
          <a:xfrm>
            <a:off x="8832304" y="2852936"/>
            <a:ext cx="165618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HZ. MARİYE </a:t>
            </a:r>
          </a:p>
        </p:txBody>
      </p:sp>
      <p:cxnSp>
        <p:nvCxnSpPr>
          <p:cNvPr id="63" name="62 Düz Ok Bağlayıcısı"/>
          <p:cNvCxnSpPr/>
          <p:nvPr/>
        </p:nvCxnSpPr>
        <p:spPr>
          <a:xfrm>
            <a:off x="10294009" y="336883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6" name="65 Yuvarlatılmış Dikdörtgen"/>
          <p:cNvSpPr/>
          <p:nvPr/>
        </p:nvSpPr>
        <p:spPr>
          <a:xfrm>
            <a:off x="9753600" y="5013176"/>
            <a:ext cx="1870089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HZ. İBRAHİM </a:t>
            </a:r>
          </a:p>
        </p:txBody>
      </p:sp>
      <p:cxnSp>
        <p:nvCxnSpPr>
          <p:cNvPr id="69" name="68 Düz Ok Bağlayıcısı"/>
          <p:cNvCxnSpPr/>
          <p:nvPr/>
        </p:nvCxnSpPr>
        <p:spPr>
          <a:xfrm>
            <a:off x="7032104" y="479715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75 Düz Ok Bağlayıcısı"/>
          <p:cNvCxnSpPr/>
          <p:nvPr/>
        </p:nvCxnSpPr>
        <p:spPr>
          <a:xfrm flipH="1">
            <a:off x="6240016" y="5805264"/>
            <a:ext cx="7560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77 Yuvarlatılmış Dikdörtgen"/>
          <p:cNvSpPr/>
          <p:nvPr/>
        </p:nvSpPr>
        <p:spPr>
          <a:xfrm>
            <a:off x="4943872" y="6309320"/>
            <a:ext cx="1296144" cy="5486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HZ. HASAN</a:t>
            </a:r>
          </a:p>
        </p:txBody>
      </p:sp>
      <p:sp>
        <p:nvSpPr>
          <p:cNvPr id="79" name="78 Yuvarlatılmış Dikdörtgen"/>
          <p:cNvSpPr/>
          <p:nvPr/>
        </p:nvSpPr>
        <p:spPr>
          <a:xfrm>
            <a:off x="7896200" y="6237312"/>
            <a:ext cx="1512168" cy="620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HZ. HÜSEYİN </a:t>
            </a:r>
          </a:p>
        </p:txBody>
      </p:sp>
      <p:cxnSp>
        <p:nvCxnSpPr>
          <p:cNvPr id="81" name="80 Düz Ok Bağlayıcısı"/>
          <p:cNvCxnSpPr/>
          <p:nvPr/>
        </p:nvCxnSpPr>
        <p:spPr>
          <a:xfrm>
            <a:off x="6816080" y="573325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89 Düz Bağlayıcı"/>
          <p:cNvCxnSpPr/>
          <p:nvPr/>
        </p:nvCxnSpPr>
        <p:spPr>
          <a:xfrm>
            <a:off x="4295800" y="2852936"/>
            <a:ext cx="0" cy="7200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73 Yuvarlatılmış Dikdörtgen"/>
          <p:cNvSpPr/>
          <p:nvPr/>
        </p:nvSpPr>
        <p:spPr>
          <a:xfrm>
            <a:off x="6384032" y="5373216"/>
            <a:ext cx="1368152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HZ. ALİ </a:t>
            </a:r>
          </a:p>
        </p:txBody>
      </p:sp>
    </p:spTree>
    <p:extLst>
      <p:ext uri="{BB962C8B-B14F-4D97-AF65-F5344CB8AC3E}">
        <p14:creationId xmlns:p14="http://schemas.microsoft.com/office/powerpoint/2010/main" val="39880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  <p:bldP spid="55" grpId="1" animBg="1"/>
      <p:bldP spid="61" grpId="0" animBg="1"/>
      <p:bldP spid="66" grpId="0" animBg="1"/>
      <p:bldP spid="78" grpId="0" animBg="1"/>
      <p:bldP spid="79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524000" y="1556792"/>
            <a:ext cx="8275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Ü</a:t>
            </a: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351584" y="1556792"/>
            <a:ext cx="1008112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tr-TR" sz="7200" dirty="0"/>
              <a:t>F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3359696" y="1556792"/>
            <a:ext cx="11521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K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4511824" y="1556792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İ</a:t>
            </a:r>
          </a:p>
        </p:txBody>
      </p:sp>
      <p:sp>
        <p:nvSpPr>
          <p:cNvPr id="8" name="7 Yuvarlatılmış Dikdörtgen"/>
          <p:cNvSpPr/>
          <p:nvPr/>
        </p:nvSpPr>
        <p:spPr>
          <a:xfrm>
            <a:off x="5807968" y="1556792"/>
            <a:ext cx="13681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/>
              <a:t>R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7176120" y="1556792"/>
            <a:ext cx="12241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/>
              <a:t>A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8400256" y="1556792"/>
            <a:ext cx="12961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200" dirty="0"/>
              <a:t>Z</a:t>
            </a:r>
          </a:p>
        </p:txBody>
      </p:sp>
      <p:sp>
        <p:nvSpPr>
          <p:cNvPr id="11" name="10 Aşağı Ok"/>
          <p:cNvSpPr/>
          <p:nvPr/>
        </p:nvSpPr>
        <p:spPr>
          <a:xfrm>
            <a:off x="1641216" y="2564904"/>
            <a:ext cx="484632" cy="112242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 rot="5400000">
            <a:off x="497632" y="4815408"/>
            <a:ext cx="2808312" cy="755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ÜMMÜ GÜLSÜM </a:t>
            </a:r>
          </a:p>
        </p:txBody>
      </p:sp>
      <p:sp>
        <p:nvSpPr>
          <p:cNvPr id="13" name="12 Yuvarlatılmış Dikdörtgen"/>
          <p:cNvSpPr/>
          <p:nvPr/>
        </p:nvSpPr>
        <p:spPr>
          <a:xfrm rot="5400000">
            <a:off x="1393168" y="4819464"/>
            <a:ext cx="27809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FATMA</a:t>
            </a:r>
            <a:r>
              <a:rPr lang="tr-TR" dirty="0"/>
              <a:t> </a:t>
            </a:r>
          </a:p>
        </p:txBody>
      </p:sp>
      <p:sp>
        <p:nvSpPr>
          <p:cNvPr id="14" name="13 Sağ Ok"/>
          <p:cNvSpPr/>
          <p:nvPr/>
        </p:nvSpPr>
        <p:spPr>
          <a:xfrm rot="5400000">
            <a:off x="2258424" y="2883800"/>
            <a:ext cx="1122424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 rot="5400000">
            <a:off x="2689312" y="4819464"/>
            <a:ext cx="2708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600" dirty="0"/>
              <a:t>KASIM</a:t>
            </a:r>
          </a:p>
        </p:txBody>
      </p:sp>
      <p:sp>
        <p:nvSpPr>
          <p:cNvPr id="16" name="15 Yuvarlatılmış Dikdörtgen"/>
          <p:cNvSpPr/>
          <p:nvPr/>
        </p:nvSpPr>
        <p:spPr>
          <a:xfrm rot="5400000">
            <a:off x="3985456" y="4747457"/>
            <a:ext cx="2708921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 İBRAHİM </a:t>
            </a:r>
          </a:p>
        </p:txBody>
      </p:sp>
      <p:sp>
        <p:nvSpPr>
          <p:cNvPr id="17" name="16 Yuvarlatılmış Dikdörtgen"/>
          <p:cNvSpPr/>
          <p:nvPr/>
        </p:nvSpPr>
        <p:spPr>
          <a:xfrm rot="5400000">
            <a:off x="5209592" y="4891472"/>
            <a:ext cx="2708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RUKİYYE</a:t>
            </a:r>
          </a:p>
        </p:txBody>
      </p:sp>
      <p:sp>
        <p:nvSpPr>
          <p:cNvPr id="18" name="17 Yuvarlatılmış Dikdörtgen"/>
          <p:cNvSpPr/>
          <p:nvPr/>
        </p:nvSpPr>
        <p:spPr>
          <a:xfrm rot="5400000">
            <a:off x="6361720" y="4819464"/>
            <a:ext cx="27089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ABDULLAH </a:t>
            </a:r>
          </a:p>
        </p:txBody>
      </p:sp>
      <p:sp>
        <p:nvSpPr>
          <p:cNvPr id="19" name="18 Yuvarlatılmış Dikdörtgen"/>
          <p:cNvSpPr/>
          <p:nvPr/>
        </p:nvSpPr>
        <p:spPr>
          <a:xfrm rot="5400000">
            <a:off x="7621860" y="4783460"/>
            <a:ext cx="26369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ZEYNEP</a:t>
            </a:r>
          </a:p>
        </p:txBody>
      </p:sp>
      <p:sp>
        <p:nvSpPr>
          <p:cNvPr id="20" name="19 Yuvarlatılmış Dikdörtgen"/>
          <p:cNvSpPr/>
          <p:nvPr/>
        </p:nvSpPr>
        <p:spPr>
          <a:xfrm>
            <a:off x="2567608" y="233264"/>
            <a:ext cx="6840760" cy="76822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BİR HATIRLATMA:ÜFKİRAZ</a:t>
            </a:r>
            <a:r>
              <a:rPr lang="tr-TR" sz="1100" dirty="0"/>
              <a:t> </a:t>
            </a:r>
          </a:p>
        </p:txBody>
      </p:sp>
      <p:sp>
        <p:nvSpPr>
          <p:cNvPr id="21" name="20 Sağ Ok"/>
          <p:cNvSpPr/>
          <p:nvPr/>
        </p:nvSpPr>
        <p:spPr>
          <a:xfrm rot="5400000">
            <a:off x="3446556" y="2919804"/>
            <a:ext cx="1194432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Sağ Ok"/>
          <p:cNvSpPr/>
          <p:nvPr/>
        </p:nvSpPr>
        <p:spPr>
          <a:xfrm rot="5400000">
            <a:off x="4562680" y="2955808"/>
            <a:ext cx="1266440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Sağ Ok"/>
          <p:cNvSpPr/>
          <p:nvPr/>
        </p:nvSpPr>
        <p:spPr>
          <a:xfrm rot="5400000">
            <a:off x="5957124" y="2919804"/>
            <a:ext cx="1194432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Sağ Ok"/>
          <p:cNvSpPr/>
          <p:nvPr/>
        </p:nvSpPr>
        <p:spPr>
          <a:xfrm rot="5400000">
            <a:off x="7145256" y="2955808"/>
            <a:ext cx="1122424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Sağ Ok"/>
          <p:cNvSpPr/>
          <p:nvPr/>
        </p:nvSpPr>
        <p:spPr>
          <a:xfrm rot="5400000">
            <a:off x="8333388" y="2991812"/>
            <a:ext cx="1194432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8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02096" y="1"/>
            <a:ext cx="8735291" cy="8251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/>
              <a:t>Boşluk doldurma  </a:t>
            </a:r>
            <a:endParaRPr lang="tr-TR" sz="6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62232" y="919146"/>
            <a:ext cx="2256503" cy="73429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Halime’ye</a:t>
            </a:r>
            <a:endParaRPr lang="tr-TR" sz="3600" dirty="0"/>
          </a:p>
        </p:txBody>
      </p:sp>
      <p:sp>
        <p:nvSpPr>
          <p:cNvPr id="4" name="İçerik Yer Tutucusu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357362" y="902104"/>
            <a:ext cx="1545815" cy="751331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Amine</a:t>
            </a:r>
          </a:p>
        </p:txBody>
      </p:sp>
      <p:sp>
        <p:nvSpPr>
          <p:cNvPr id="5" name="İçerik Yer Tutucus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347194" y="919146"/>
            <a:ext cx="1641542" cy="73429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6" name="İçerik Yer Tutucus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832247" y="947218"/>
            <a:ext cx="2935487" cy="760463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 err="1"/>
              <a:t>Abdülmuttalib</a:t>
            </a:r>
            <a:endParaRPr lang="tr-TR" sz="3600" dirty="0"/>
          </a:p>
        </p:txBody>
      </p:sp>
      <p:sp>
        <p:nvSpPr>
          <p:cNvPr id="11" name="Dikdörtgen 10"/>
          <p:cNvSpPr/>
          <p:nvPr>
            <p:custDataLst>
              <p:tags r:id="rId7"/>
            </p:custDataLst>
          </p:nvPr>
        </p:nvSpPr>
        <p:spPr>
          <a:xfrm>
            <a:off x="142010" y="3141658"/>
            <a:ext cx="11999294" cy="74374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300" dirty="0" smtClean="0"/>
              <a:t>2. Mekke’nin sağlıksız ikliminden dolayı peygamberimiz bebekken sütanne ______________ verildi. </a:t>
            </a:r>
            <a:endParaRPr lang="tr-TR" sz="2300" dirty="0"/>
          </a:p>
        </p:txBody>
      </p:sp>
      <p:sp>
        <p:nvSpPr>
          <p:cNvPr id="12" name="Dikdörtgen 11"/>
          <p:cNvSpPr/>
          <p:nvPr>
            <p:custDataLst>
              <p:tags r:id="rId8"/>
            </p:custDataLst>
          </p:nvPr>
        </p:nvSpPr>
        <p:spPr>
          <a:xfrm>
            <a:off x="152595" y="5023917"/>
            <a:ext cx="11965821" cy="83631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dirty="0" smtClean="0"/>
              <a:t>4. Sevgili Peygamberimiz sekiz yaşına kadar dedesi _____________’in yanında kaldı.</a:t>
            </a:r>
            <a:endParaRPr lang="tr-TR" sz="2600" dirty="0"/>
          </a:p>
        </p:txBody>
      </p:sp>
      <p:sp>
        <p:nvSpPr>
          <p:cNvPr id="13" name="Dikdörtgen 12"/>
          <p:cNvSpPr/>
          <p:nvPr>
            <p:custDataLst>
              <p:tags r:id="rId9"/>
            </p:custDataLst>
          </p:nvPr>
        </p:nvSpPr>
        <p:spPr>
          <a:xfrm>
            <a:off x="136712" y="6109811"/>
            <a:ext cx="11940301" cy="533448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5. Peygamberimiz, dedesinin vefatından sonra amcası __________’in yanında kalmaya başladı. </a:t>
            </a:r>
            <a:endParaRPr lang="tr-TR" sz="2400" dirty="0"/>
          </a:p>
        </p:txBody>
      </p:sp>
      <p:sp>
        <p:nvSpPr>
          <p:cNvPr id="14" name="Dikdörtgen 13"/>
          <p:cNvSpPr/>
          <p:nvPr>
            <p:custDataLst>
              <p:tags r:id="rId10"/>
            </p:custDataLst>
          </p:nvPr>
        </p:nvSpPr>
        <p:spPr>
          <a:xfrm>
            <a:off x="153922" y="4077358"/>
            <a:ext cx="11965821" cy="668174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dirty="0" smtClean="0"/>
              <a:t>3. Peygamber Efendimiz 6 yaşındayken annesi ________________ hastalanarak vefat etti</a:t>
            </a:r>
            <a:endParaRPr lang="tr-TR" sz="2400" dirty="0"/>
          </a:p>
        </p:txBody>
      </p:sp>
      <p:sp>
        <p:nvSpPr>
          <p:cNvPr id="16" name="İçerik Yer Tutucusu 2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136359" y="919146"/>
            <a:ext cx="1842209" cy="73429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Rebiülevvel</a:t>
            </a:r>
          </a:p>
        </p:txBody>
      </p:sp>
      <p:sp>
        <p:nvSpPr>
          <p:cNvPr id="17" name="Dikdörtgen 16"/>
          <p:cNvSpPr/>
          <p:nvPr>
            <p:custDataLst>
              <p:tags r:id="rId12"/>
            </p:custDataLst>
          </p:nvPr>
        </p:nvSpPr>
        <p:spPr>
          <a:xfrm>
            <a:off x="136712" y="1997784"/>
            <a:ext cx="11999294" cy="927861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4"/>
            </a:solidFill>
            <a:prstDash val="solid"/>
            <a:miter lim="800000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dirty="0" smtClean="0"/>
              <a:t>1. Allah’ın (</a:t>
            </a:r>
            <a:r>
              <a:rPr lang="tr-TR" sz="2400" dirty="0" err="1" smtClean="0"/>
              <a:t>c.c</a:t>
            </a:r>
            <a:r>
              <a:rPr lang="tr-TR" sz="2400" dirty="0" smtClean="0"/>
              <a:t>) sevgili kulu ve son peygamberi Hz. Muhammed (s.a.v)   571 yılında _________________ ayının on ikinci gecesi Mekke'de dünyaya gelmiştir.</a:t>
            </a:r>
            <a:endParaRPr lang="tr-TR" sz="2400" dirty="0"/>
          </a:p>
        </p:txBody>
      </p:sp>
      <p:sp>
        <p:nvSpPr>
          <p:cNvPr id="18" name="İçerik Yer Tutucusu 2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368262" y="2454440"/>
            <a:ext cx="2050473" cy="44831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/>
              <a:t>Rebiülevvel</a:t>
            </a:r>
          </a:p>
        </p:txBody>
      </p:sp>
      <p:sp>
        <p:nvSpPr>
          <p:cNvPr id="19" name="İçerik Yer Tutucusu 2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9184948" y="3090532"/>
            <a:ext cx="1607575" cy="5281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 smtClean="0"/>
              <a:t>Halime’ye</a:t>
            </a:r>
            <a:endParaRPr lang="tr-TR" sz="2400" dirty="0"/>
          </a:p>
        </p:txBody>
      </p:sp>
      <p:sp>
        <p:nvSpPr>
          <p:cNvPr id="20" name="İçerik Yer Tutucusu 2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6907628" y="6031399"/>
            <a:ext cx="1484333" cy="43756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3600" dirty="0"/>
              <a:t>Ebu </a:t>
            </a:r>
            <a:r>
              <a:rPr lang="tr-TR" sz="3600" dirty="0" err="1" smtClean="0"/>
              <a:t>Talib</a:t>
            </a:r>
            <a:endParaRPr lang="tr-TR" sz="3600" dirty="0"/>
          </a:p>
        </p:txBody>
      </p:sp>
      <p:sp>
        <p:nvSpPr>
          <p:cNvPr id="21" name="İçerik Yer Tutucusu 2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057463" y="5080840"/>
            <a:ext cx="2073300" cy="51620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dirty="0" err="1" smtClean="0"/>
              <a:t>Abdülmuttalib</a:t>
            </a:r>
            <a:endParaRPr lang="tr-TR" sz="3600" dirty="0" smtClean="0"/>
          </a:p>
        </p:txBody>
      </p:sp>
      <p:sp>
        <p:nvSpPr>
          <p:cNvPr id="22" name="İçerik Yer Tutucusu 2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6578445" y="3995920"/>
            <a:ext cx="1534026" cy="536691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/>
              <a:t>Amine</a:t>
            </a:r>
            <a:endParaRPr lang="tr-T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6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2228" y="1032330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600" dirty="0" smtClean="0"/>
              <a:t>1. Peygamberimiz 571 yılında Mekke’de doğdu.</a:t>
            </a:r>
            <a:endParaRPr lang="tr-TR" sz="36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857828" y="143925"/>
            <a:ext cx="4078515" cy="5370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1. DOĞRU YANLIŞ</a:t>
            </a:r>
            <a:endParaRPr lang="tr-TR" sz="36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/>
          </p:nvPr>
        </p:nvGraphicFramePr>
        <p:xfrm>
          <a:off x="9670150" y="1032330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600" b="1" i="0" dirty="0" smtClean="0">
                        <a:solidFill>
                          <a:schemeClr val="accent6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12" name="Tablo 11"/>
          <p:cNvGraphicFramePr>
            <a:graphicFrameLocks noGrp="1"/>
          </p:cNvGraphicFramePr>
          <p:nvPr>
            <p:extLst/>
          </p:nvPr>
        </p:nvGraphicFramePr>
        <p:xfrm>
          <a:off x="11043555" y="1032330"/>
          <a:ext cx="1090712" cy="6632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15" name="Dikdörtgen 14"/>
          <p:cNvSpPr/>
          <p:nvPr/>
        </p:nvSpPr>
        <p:spPr>
          <a:xfrm>
            <a:off x="11036309" y="1046040"/>
            <a:ext cx="537950" cy="643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31906" y="2091037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600" dirty="0" smtClean="0"/>
              <a:t>2. Peygamberimiz 6 yıl sütannesi Halime’nin yanında kaldı.</a:t>
            </a:r>
            <a:endParaRPr lang="tr-TR" sz="2600" dirty="0"/>
          </a:p>
        </p:txBody>
      </p:sp>
      <p:graphicFrame>
        <p:nvGraphicFramePr>
          <p:cNvPr id="19" name="Tablo 18"/>
          <p:cNvGraphicFramePr>
            <a:graphicFrameLocks noGrp="1"/>
          </p:cNvGraphicFramePr>
          <p:nvPr>
            <p:extLst/>
          </p:nvPr>
        </p:nvGraphicFramePr>
        <p:xfrm>
          <a:off x="9662905" y="2086038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20" name="Tablo 19"/>
          <p:cNvGraphicFramePr>
            <a:graphicFrameLocks noGrp="1"/>
          </p:cNvGraphicFramePr>
          <p:nvPr>
            <p:extLst/>
          </p:nvPr>
        </p:nvGraphicFramePr>
        <p:xfrm>
          <a:off x="11036310" y="2077211"/>
          <a:ext cx="1150598" cy="66448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5299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75299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4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4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6489" marR="96489" marT="48244" marB="482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4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4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6489" marR="96489" marT="48244" marB="482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23" name="Dikdörtgen 22"/>
          <p:cNvSpPr/>
          <p:nvPr/>
        </p:nvSpPr>
        <p:spPr>
          <a:xfrm>
            <a:off x="225305" y="3070152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3. Peygamberimiz 6 yaşındayken annesi Amine vefat etti.</a:t>
            </a:r>
            <a:endParaRPr lang="tr-TR" sz="3200" dirty="0"/>
          </a:p>
        </p:txBody>
      </p:sp>
      <p:graphicFrame>
        <p:nvGraphicFramePr>
          <p:cNvPr id="24" name="Tablo 23"/>
          <p:cNvGraphicFramePr>
            <a:graphicFrameLocks noGrp="1"/>
          </p:cNvGraphicFramePr>
          <p:nvPr>
            <p:extLst/>
          </p:nvPr>
        </p:nvGraphicFramePr>
        <p:xfrm>
          <a:off x="9727883" y="3079941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25" name="Tablo 24"/>
          <p:cNvGraphicFramePr>
            <a:graphicFrameLocks noGrp="1"/>
          </p:cNvGraphicFramePr>
          <p:nvPr>
            <p:extLst/>
          </p:nvPr>
        </p:nvGraphicFramePr>
        <p:xfrm>
          <a:off x="11101288" y="3105699"/>
          <a:ext cx="1090712" cy="6375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37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28" name="Dikdörtgen 27"/>
          <p:cNvSpPr/>
          <p:nvPr/>
        </p:nvSpPr>
        <p:spPr>
          <a:xfrm>
            <a:off x="225304" y="3962739"/>
            <a:ext cx="11901717" cy="8905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4. Peygamberimiz annesinin vefatından sonra </a:t>
            </a:r>
          </a:p>
          <a:p>
            <a:r>
              <a:rPr lang="tr-TR" sz="3200" dirty="0" smtClean="0"/>
              <a:t>dedesi Ebu </a:t>
            </a:r>
            <a:r>
              <a:rPr lang="tr-TR" sz="3200" dirty="0" err="1" smtClean="0"/>
              <a:t>Talib'in</a:t>
            </a:r>
            <a:r>
              <a:rPr lang="tr-TR" sz="3200" dirty="0" smtClean="0"/>
              <a:t> yanında kadı.</a:t>
            </a:r>
            <a:endParaRPr lang="tr-TR" sz="3200" dirty="0"/>
          </a:p>
        </p:txBody>
      </p:sp>
      <p:graphicFrame>
        <p:nvGraphicFramePr>
          <p:cNvPr id="29" name="Tablo 28"/>
          <p:cNvGraphicFramePr>
            <a:graphicFrameLocks noGrp="1"/>
          </p:cNvGraphicFramePr>
          <p:nvPr>
            <p:extLst/>
          </p:nvPr>
        </p:nvGraphicFramePr>
        <p:xfrm>
          <a:off x="9727561" y="3927493"/>
          <a:ext cx="1090390" cy="9257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25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30" name="Tablo 29"/>
          <p:cNvGraphicFramePr>
            <a:graphicFrameLocks noGrp="1"/>
          </p:cNvGraphicFramePr>
          <p:nvPr>
            <p:extLst/>
          </p:nvPr>
        </p:nvGraphicFramePr>
        <p:xfrm>
          <a:off x="11100966" y="3957530"/>
          <a:ext cx="1090712" cy="8895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8895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31" name="Dikdörtgen 30"/>
          <p:cNvSpPr/>
          <p:nvPr/>
        </p:nvSpPr>
        <p:spPr>
          <a:xfrm>
            <a:off x="11100965" y="3960980"/>
            <a:ext cx="552624" cy="8619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11108302" y="3097782"/>
            <a:ext cx="537950" cy="643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225303" y="4971438"/>
            <a:ext cx="11901717" cy="663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/>
              <a:t>5. Peygamberimiz 25 yaşında Hz. Hatice ile evlendi</a:t>
            </a:r>
            <a:r>
              <a:rPr lang="tr-TR" sz="1600" dirty="0" smtClean="0"/>
              <a:t>.</a:t>
            </a:r>
            <a:endParaRPr lang="tr-TR" sz="3600" dirty="0"/>
          </a:p>
        </p:txBody>
      </p:sp>
      <p:graphicFrame>
        <p:nvGraphicFramePr>
          <p:cNvPr id="34" name="Tablo 33"/>
          <p:cNvGraphicFramePr>
            <a:graphicFrameLocks noGrp="1"/>
          </p:cNvGraphicFramePr>
          <p:nvPr>
            <p:extLst/>
          </p:nvPr>
        </p:nvGraphicFramePr>
        <p:xfrm>
          <a:off x="9698303" y="4961971"/>
          <a:ext cx="1090390" cy="6634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195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195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63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35" name="Tablo 34"/>
          <p:cNvGraphicFramePr>
            <a:graphicFrameLocks noGrp="1"/>
          </p:cNvGraphicFramePr>
          <p:nvPr>
            <p:extLst/>
          </p:nvPr>
        </p:nvGraphicFramePr>
        <p:xfrm>
          <a:off x="11071708" y="4987729"/>
          <a:ext cx="1090712" cy="63752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45356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45356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637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37" name="Dikdörtgen 36"/>
          <p:cNvSpPr/>
          <p:nvPr/>
        </p:nvSpPr>
        <p:spPr>
          <a:xfrm>
            <a:off x="9734806" y="3901533"/>
            <a:ext cx="537950" cy="921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225303" y="5893036"/>
            <a:ext cx="11901717" cy="9028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500" dirty="0" smtClean="0"/>
              <a:t>6. Peygamberimiz gençlik yıllarında kimsesizlere yardımcı olmak için </a:t>
            </a:r>
          </a:p>
          <a:p>
            <a:r>
              <a:rPr lang="tr-TR" sz="2800" dirty="0" smtClean="0"/>
              <a:t>Hilfü’l-</a:t>
            </a:r>
            <a:r>
              <a:rPr lang="tr-TR" sz="2800" dirty="0" err="1" smtClean="0"/>
              <a:t>fudûl’a</a:t>
            </a:r>
            <a:r>
              <a:rPr lang="tr-TR" sz="2800" dirty="0" smtClean="0"/>
              <a:t> katılmıştır.</a:t>
            </a:r>
            <a:endParaRPr lang="tr-TR" sz="2500" dirty="0"/>
          </a:p>
        </p:txBody>
      </p:sp>
      <p:graphicFrame>
        <p:nvGraphicFramePr>
          <p:cNvPr id="39" name="Tablo 38"/>
          <p:cNvGraphicFramePr>
            <a:graphicFrameLocks noGrp="1"/>
          </p:cNvGraphicFramePr>
          <p:nvPr>
            <p:extLst/>
          </p:nvPr>
        </p:nvGraphicFramePr>
        <p:xfrm>
          <a:off x="9698303" y="5883569"/>
          <a:ext cx="1162596" cy="95861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1298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81298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58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D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graphicFrame>
        <p:nvGraphicFramePr>
          <p:cNvPr id="40" name="Tablo 39"/>
          <p:cNvGraphicFramePr>
            <a:graphicFrameLocks noGrp="1"/>
          </p:cNvGraphicFramePr>
          <p:nvPr>
            <p:extLst/>
          </p:nvPr>
        </p:nvGraphicFramePr>
        <p:xfrm>
          <a:off x="11071706" y="5909328"/>
          <a:ext cx="1162940" cy="9211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1470">
                  <a:extLst>
                    <a:ext uri="{9D8B030D-6E8A-4147-A177-3AD203B41FA5}">
                      <a16:colId xmlns:a16="http://schemas.microsoft.com/office/drawing/2014/main" val="3679577254"/>
                    </a:ext>
                  </a:extLst>
                </a:gridCol>
                <a:gridCol w="581470">
                  <a:extLst>
                    <a:ext uri="{9D8B030D-6E8A-4147-A177-3AD203B41FA5}">
                      <a16:colId xmlns:a16="http://schemas.microsoft.com/office/drawing/2014/main" val="1375800293"/>
                    </a:ext>
                  </a:extLst>
                </a:gridCol>
              </a:tblGrid>
              <a:tr h="921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200" b="0" i="0" dirty="0" smtClean="0">
                        <a:solidFill>
                          <a:srgbClr val="00B05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0" dirty="0" smtClean="0">
                          <a:ln w="28575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latin typeface="Articulate Light" panose="02000503040000020004" pitchFamily="2" charset="0"/>
                        </a:rPr>
                        <a:t>Y</a:t>
                      </a:r>
                      <a:endParaRPr lang="tr-TR" sz="3200" b="0" dirty="0">
                        <a:ln w="28575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ysClr val="windowText" lastClr="000000"/>
                        </a:solidFill>
                        <a:latin typeface="Articulate Light" panose="02000503040000020004" pitchFamily="2" charset="0"/>
                      </a:endParaRPr>
                    </a:p>
                  </a:txBody>
                  <a:tcPr marL="91467" marR="91467" marT="45733" marB="4573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54408"/>
                  </a:ext>
                </a:extLst>
              </a:tr>
            </a:tbl>
          </a:graphicData>
        </a:graphic>
      </p:graphicFrame>
      <p:sp>
        <p:nvSpPr>
          <p:cNvPr id="42" name="Dikdörtgen 41"/>
          <p:cNvSpPr/>
          <p:nvPr/>
        </p:nvSpPr>
        <p:spPr>
          <a:xfrm>
            <a:off x="11069895" y="4981546"/>
            <a:ext cx="537950" cy="602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9662905" y="1012571"/>
            <a:ext cx="552624" cy="660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1036309" y="2076946"/>
            <a:ext cx="609943" cy="638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9624939" y="2088789"/>
            <a:ext cx="567487" cy="64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9727469" y="3092883"/>
            <a:ext cx="552624" cy="61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9698302" y="4984830"/>
            <a:ext cx="552624" cy="617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9690873" y="5903329"/>
            <a:ext cx="589219" cy="892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dirty="0">
                <a:solidFill>
                  <a:srgbClr val="00B050"/>
                </a:solidFill>
              </a:rPr>
              <a:t>✔</a:t>
            </a:r>
            <a:endParaRPr lang="tr-TR" sz="3600" dirty="0">
              <a:solidFill>
                <a:srgbClr val="00B050"/>
              </a:solidFill>
              <a:latin typeface="Segoe UI Light" panose="020B0502040204020203" pitchFamily="34" charset="0"/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11078380" y="5918542"/>
            <a:ext cx="537950" cy="886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</a:rPr>
              <a:t>X</a:t>
            </a:r>
            <a:endParaRPr lang="tr-TR" sz="3600" b="1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373257" y="29047"/>
            <a:ext cx="4813651" cy="725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Doğru cevabı tıklayınız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2383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nlış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Üzgünüm Yanlış Cevap (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7" grpId="0" animBg="1"/>
      <p:bldP spid="42" grpId="0" animBg="1"/>
      <p:bldP spid="43" grpId="0" animBg="1"/>
      <p:bldP spid="44" grpId="0" animBg="1"/>
      <p:bldP spid="46" grpId="0" animBg="1"/>
      <p:bldP spid="21" grpId="0" animBg="1"/>
      <p:bldP spid="26" grpId="0" animBg="1"/>
      <p:bldP spid="3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2000" y="146112"/>
            <a:ext cx="10695709" cy="8728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1. Peygamberimizin Çocukluk ve Gençlik Yılları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092" y="1177637"/>
            <a:ext cx="11416144" cy="540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3200" dirty="0" smtClean="0"/>
              <a:t>Kazanım : </a:t>
            </a:r>
            <a:r>
              <a:rPr lang="tr-TR" sz="2400" dirty="0" smtClean="0"/>
              <a:t>1. Peygamberimizin nübüvvet öncesi hayatını ana hatlarıyla açıklar.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277092" y="2175163"/>
            <a:ext cx="4433453" cy="1662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r-TR" sz="4000" dirty="0" smtClean="0"/>
              <a:t>Peygamberlik </a:t>
            </a:r>
          </a:p>
          <a:p>
            <a:pPr algn="ctr"/>
            <a:r>
              <a:rPr lang="tr-TR" sz="4000" dirty="0" smtClean="0"/>
              <a:t>Nübüvvet </a:t>
            </a:r>
          </a:p>
          <a:p>
            <a:pPr algn="ctr"/>
            <a:endParaRPr lang="tr-TR" sz="4000" dirty="0"/>
          </a:p>
        </p:txBody>
      </p:sp>
      <p:sp>
        <p:nvSpPr>
          <p:cNvPr id="9" name="Dikdörtgen 8"/>
          <p:cNvSpPr/>
          <p:nvPr/>
        </p:nvSpPr>
        <p:spPr>
          <a:xfrm>
            <a:off x="3338944" y="4461164"/>
            <a:ext cx="6885709" cy="16902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r-TR" sz="4000" dirty="0" smtClean="0"/>
              <a:t>Peygamberimizin çocukluğuyla ilgili neler biliyorsunuz?</a:t>
            </a:r>
          </a:p>
          <a:p>
            <a:pPr algn="ctr"/>
            <a:endParaRPr lang="tr-TR" sz="4000" dirty="0"/>
          </a:p>
        </p:txBody>
      </p:sp>
      <p:sp>
        <p:nvSpPr>
          <p:cNvPr id="5" name="Dikdörtgen 4"/>
          <p:cNvSpPr/>
          <p:nvPr/>
        </p:nvSpPr>
        <p:spPr>
          <a:xfrm>
            <a:off x="7245927" y="2175163"/>
            <a:ext cx="4059382" cy="16625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Kelimeleri size neleri hatırlatıyor?</a:t>
            </a:r>
            <a:endParaRPr lang="tr-TR" sz="3200" dirty="0"/>
          </a:p>
        </p:txBody>
      </p:sp>
      <p:sp>
        <p:nvSpPr>
          <p:cNvPr id="10" name="Sağ Ok 9"/>
          <p:cNvSpPr/>
          <p:nvPr/>
        </p:nvSpPr>
        <p:spPr>
          <a:xfrm>
            <a:off x="4932219" y="2764120"/>
            <a:ext cx="2105890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65327" y="1668030"/>
            <a:ext cx="2126673" cy="435133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73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156364" y="5354349"/>
            <a:ext cx="5638800" cy="13300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Mekke ve Medine hangi ülkeye bağlıdır?</a:t>
            </a:r>
            <a:endParaRPr lang="tr-TR" sz="4000" dirty="0"/>
          </a:p>
        </p:txBody>
      </p:sp>
      <p:sp>
        <p:nvSpPr>
          <p:cNvPr id="6" name="Dikdörtgen 5"/>
          <p:cNvSpPr/>
          <p:nvPr/>
        </p:nvSpPr>
        <p:spPr>
          <a:xfrm>
            <a:off x="110835" y="2975385"/>
            <a:ext cx="4447310" cy="916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Suudi Arabistan</a:t>
            </a:r>
            <a:endParaRPr lang="tr-TR" sz="4000" dirty="0"/>
          </a:p>
        </p:txBody>
      </p:sp>
      <p:sp>
        <p:nvSpPr>
          <p:cNvPr id="7" name="Aşağı Ok 6"/>
          <p:cNvSpPr/>
          <p:nvPr/>
        </p:nvSpPr>
        <p:spPr>
          <a:xfrm>
            <a:off x="2147455" y="3933766"/>
            <a:ext cx="484632" cy="901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24414" y="5056909"/>
            <a:ext cx="4904786" cy="10337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Haritada </a:t>
            </a:r>
            <a:r>
              <a:rPr lang="tr-TR" sz="3200" dirty="0" smtClean="0"/>
              <a:t>Suudi</a:t>
            </a:r>
            <a:r>
              <a:rPr lang="tr-TR" sz="2800" dirty="0" smtClean="0"/>
              <a:t> Arabistan’ın yerini bulalım</a:t>
            </a:r>
            <a:endParaRPr lang="tr-TR" sz="2800" dirty="0"/>
          </a:p>
        </p:txBody>
      </p:sp>
      <p:sp>
        <p:nvSpPr>
          <p:cNvPr id="9" name="Dikdörtgen Belirtme Çizgisi 8"/>
          <p:cNvSpPr/>
          <p:nvPr/>
        </p:nvSpPr>
        <p:spPr>
          <a:xfrm>
            <a:off x="8898081" y="3150972"/>
            <a:ext cx="2518063" cy="692727"/>
          </a:xfrm>
          <a:prstGeom prst="wedgeRectCallout">
            <a:avLst>
              <a:gd name="adj1" fmla="val -104844"/>
              <a:gd name="adj2" fmla="val -6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/>
              <a:t>Suudi Arabistan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1302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86" y="-380045"/>
            <a:ext cx="12380686" cy="752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1643" y="44815"/>
            <a:ext cx="7536874" cy="8651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Peygamberimizin çocukluğu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922010" y="2226924"/>
            <a:ext cx="4106506" cy="3012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Aşağıda verilen kelimeleri kullanarak Peygamberimizin çocukluğu hakkında  üç cümle Kuralım</a:t>
            </a:r>
            <a:endParaRPr lang="tr-TR" sz="3600" dirty="0"/>
          </a:p>
        </p:txBody>
      </p:sp>
      <p:sp>
        <p:nvSpPr>
          <p:cNvPr id="5" name="Dikdörtgen 4"/>
          <p:cNvSpPr/>
          <p:nvPr/>
        </p:nvSpPr>
        <p:spPr>
          <a:xfrm>
            <a:off x="138546" y="1101861"/>
            <a:ext cx="6166642" cy="56574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08646" y="4134013"/>
            <a:ext cx="3226672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Abdullah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 rot="2022562">
            <a:off x="3054541" y="3519178"/>
            <a:ext cx="3009789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Rüya</a:t>
            </a:r>
            <a:endParaRPr lang="tr-TR" sz="6000" dirty="0"/>
          </a:p>
        </p:txBody>
      </p:sp>
      <p:sp>
        <p:nvSpPr>
          <p:cNvPr id="10" name="Oval 9"/>
          <p:cNvSpPr/>
          <p:nvPr/>
        </p:nvSpPr>
        <p:spPr>
          <a:xfrm rot="20372680">
            <a:off x="665051" y="2763402"/>
            <a:ext cx="2628135" cy="118162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Mısır</a:t>
            </a:r>
            <a:endParaRPr lang="tr-TR" sz="4800" dirty="0"/>
          </a:p>
        </p:txBody>
      </p:sp>
      <p:sp>
        <p:nvSpPr>
          <p:cNvPr id="11" name="Oval 10"/>
          <p:cNvSpPr/>
          <p:nvPr/>
        </p:nvSpPr>
        <p:spPr>
          <a:xfrm rot="20072012">
            <a:off x="4035385" y="5405814"/>
            <a:ext cx="2046590" cy="11875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Mekke</a:t>
            </a:r>
            <a:endParaRPr lang="tr-TR" sz="3200" dirty="0"/>
          </a:p>
        </p:txBody>
      </p:sp>
      <p:sp>
        <p:nvSpPr>
          <p:cNvPr id="12" name="Oval 11"/>
          <p:cNvSpPr/>
          <p:nvPr/>
        </p:nvSpPr>
        <p:spPr>
          <a:xfrm>
            <a:off x="2048625" y="5218155"/>
            <a:ext cx="2330388" cy="8498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571 Yılı</a:t>
            </a:r>
            <a:endParaRPr lang="tr-TR" sz="3200" dirty="0"/>
          </a:p>
        </p:txBody>
      </p:sp>
      <p:sp>
        <p:nvSpPr>
          <p:cNvPr id="13" name="Oval 12"/>
          <p:cNvSpPr/>
          <p:nvPr/>
        </p:nvSpPr>
        <p:spPr>
          <a:xfrm>
            <a:off x="431803" y="5892801"/>
            <a:ext cx="2488759" cy="8665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Sütanne</a:t>
            </a:r>
            <a:endParaRPr lang="tr-TR" sz="3200" dirty="0"/>
          </a:p>
        </p:txBody>
      </p:sp>
      <p:sp>
        <p:nvSpPr>
          <p:cNvPr id="14" name="Oval 13"/>
          <p:cNvSpPr/>
          <p:nvPr/>
        </p:nvSpPr>
        <p:spPr>
          <a:xfrm rot="20091008">
            <a:off x="189972" y="1648939"/>
            <a:ext cx="2876955" cy="10945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 Ebu Talip</a:t>
            </a:r>
            <a:endParaRPr lang="tr-TR" sz="3200" dirty="0"/>
          </a:p>
        </p:txBody>
      </p:sp>
      <p:sp>
        <p:nvSpPr>
          <p:cNvPr id="15" name="Oval 14"/>
          <p:cNvSpPr/>
          <p:nvPr/>
        </p:nvSpPr>
        <p:spPr>
          <a:xfrm rot="1750004">
            <a:off x="2977845" y="1772053"/>
            <a:ext cx="3270060" cy="108585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A</a:t>
            </a:r>
            <a:r>
              <a:rPr lang="tr-TR" sz="2800" dirty="0" err="1" smtClean="0"/>
              <a:t>bdülmuttalib</a:t>
            </a:r>
            <a:endParaRPr lang="tr-TR" sz="2800" dirty="0"/>
          </a:p>
        </p:txBody>
      </p:sp>
      <p:sp>
        <p:nvSpPr>
          <p:cNvPr id="4" name="Sağ Ok 3"/>
          <p:cNvSpPr/>
          <p:nvPr/>
        </p:nvSpPr>
        <p:spPr>
          <a:xfrm rot="10800000">
            <a:off x="6581042" y="3526253"/>
            <a:ext cx="11507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6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686" y="-380045"/>
            <a:ext cx="12380686" cy="7526932"/>
          </a:xfrm>
          <a:prstGeom prst="rect">
            <a:avLst/>
          </a:prstGeom>
        </p:spPr>
      </p:pic>
      <p:sp>
        <p:nvSpPr>
          <p:cNvPr id="5" name="Dikdörtgen Belirtme Çizgisi 4"/>
          <p:cNvSpPr/>
          <p:nvPr/>
        </p:nvSpPr>
        <p:spPr>
          <a:xfrm>
            <a:off x="1596571" y="5254171"/>
            <a:ext cx="3512457" cy="922792"/>
          </a:xfrm>
          <a:prstGeom prst="wedgeRectCallout">
            <a:avLst>
              <a:gd name="adj1" fmla="val 76441"/>
              <a:gd name="adj2" fmla="val -3159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Hz. Muhammed (sav) 571’de Mekke’de doğdu.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447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stafa2\Desktop\Din Kül. ve Ahlak Bilgisi\8. SINIF\2. ÜNİTE\HAC ALBÜMÜ\peygamberimizin-dogdugu-ev29456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643" y="1999140"/>
            <a:ext cx="4683043" cy="4626632"/>
          </a:xfrm>
          <a:prstGeom prst="rect">
            <a:avLst/>
          </a:prstGeom>
          <a:noFill/>
        </p:spPr>
      </p:pic>
      <p:sp>
        <p:nvSpPr>
          <p:cNvPr id="5" name="4 Dikey Kaydırma"/>
          <p:cNvSpPr/>
          <p:nvPr/>
        </p:nvSpPr>
        <p:spPr>
          <a:xfrm>
            <a:off x="106672" y="1513204"/>
            <a:ext cx="6066971" cy="477148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Peygamber efendimiz </a:t>
            </a:r>
            <a:r>
              <a:rPr lang="tr-TR" sz="2800" u="sng" dirty="0" smtClean="0">
                <a:solidFill>
                  <a:srgbClr val="C00000"/>
                </a:solidFill>
              </a:rPr>
              <a:t>miladi</a:t>
            </a:r>
            <a:r>
              <a:rPr lang="tr-TR" sz="2800" dirty="0" smtClean="0"/>
              <a:t> </a:t>
            </a:r>
            <a:r>
              <a:rPr lang="tr-TR" sz="2000" dirty="0" smtClean="0"/>
              <a:t>takvime göre </a:t>
            </a:r>
            <a:r>
              <a:rPr lang="tr-TR" sz="2800" u="sng" dirty="0" smtClean="0">
                <a:solidFill>
                  <a:srgbClr val="C00000"/>
                </a:solidFill>
              </a:rPr>
              <a:t>20 Nisan 571’de </a:t>
            </a:r>
            <a:r>
              <a:rPr lang="tr-TR" sz="2000" dirty="0" smtClean="0"/>
              <a:t>doğdu. </a:t>
            </a:r>
          </a:p>
          <a:p>
            <a:pPr algn="ctr"/>
            <a:r>
              <a:rPr lang="tr-TR" sz="2000" dirty="0" smtClean="0"/>
              <a:t>Hicri takvime göre </a:t>
            </a:r>
            <a:r>
              <a:rPr lang="tr-TR" sz="2800" dirty="0" err="1">
                <a:solidFill>
                  <a:srgbClr val="C00000"/>
                </a:solidFill>
              </a:rPr>
              <a:t>R</a:t>
            </a:r>
            <a:r>
              <a:rPr lang="tr-TR" sz="2800" dirty="0" err="1" smtClean="0">
                <a:solidFill>
                  <a:srgbClr val="C00000"/>
                </a:solidFill>
              </a:rPr>
              <a:t>ebîülevvel</a:t>
            </a:r>
            <a:r>
              <a:rPr lang="tr-TR" sz="2000" dirty="0" smtClean="0"/>
              <a:t> ayının </a:t>
            </a:r>
            <a:r>
              <a:rPr lang="tr-TR" sz="2400" b="1" dirty="0" smtClean="0">
                <a:solidFill>
                  <a:srgbClr val="C00000"/>
                </a:solidFill>
              </a:rPr>
              <a:t>12. Gecesi</a:t>
            </a:r>
            <a:endParaRPr lang="tr-TR" sz="2000" dirty="0" smtClean="0"/>
          </a:p>
          <a:p>
            <a:pPr algn="ctr"/>
            <a:endParaRPr lang="tr-TR" dirty="0"/>
          </a:p>
          <a:p>
            <a:pPr algn="ctr"/>
            <a:r>
              <a:rPr lang="tr-TR" dirty="0"/>
              <a:t>PEYGABER EFENDİMİZ MEKKE’DE DOĞMUŞTUR.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İSMİNİ DEDESİ KOYMUŞTUR. </a:t>
            </a:r>
          </a:p>
          <a:p>
            <a:pPr algn="just"/>
            <a:endParaRPr lang="tr-TR" dirty="0"/>
          </a:p>
        </p:txBody>
      </p:sp>
      <p:sp>
        <p:nvSpPr>
          <p:cNvPr id="8" name="7 Aşağı Ok"/>
          <p:cNvSpPr/>
          <p:nvPr/>
        </p:nvSpPr>
        <p:spPr>
          <a:xfrm>
            <a:off x="8402913" y="1033272"/>
            <a:ext cx="484632" cy="96586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atay Kaydırma"/>
          <p:cNvSpPr/>
          <p:nvPr/>
        </p:nvSpPr>
        <p:spPr>
          <a:xfrm>
            <a:off x="5907314" y="0"/>
            <a:ext cx="579120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Peygamber efendimizin </a:t>
            </a:r>
            <a:r>
              <a:rPr lang="tr-TR" sz="2400" dirty="0" err="1" smtClean="0"/>
              <a:t>doğuduğu</a:t>
            </a:r>
            <a:r>
              <a:rPr lang="tr-TR" sz="2400" dirty="0" smtClean="0"/>
              <a:t> ev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049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06" y="17546"/>
            <a:ext cx="9671593" cy="68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6653&quot;&gt;&lt;/object&gt;&lt;object type=&quot;2&quot; unique_id=&quot;16654&quot;&gt;&lt;object type=&quot;3&quot; unique_id=&quot;16705&quot;&gt;&lt;property id=&quot;20148&quot; value=&quot;5&quot;/&gt;&lt;property id=&quot;20300&quot; value=&quot;Slide 1 - &amp;quot;1.ÜNİTE PEYGAMBERİMİZİN MEKKE YILLARI &amp;quot;&quot;/&gt;&lt;property id=&quot;20307&quot; value=&quot;256&quot;/&gt;&lt;/object&gt;&lt;object type=&quot;3&quot; unique_id=&quot;16706&quot;&gt;&lt;property id=&quot;20148&quot; value=&quot;5&quot;/&gt;&lt;property id=&quot;20300&quot; value=&quot;Slide 2 - &amp;quot;ÜNİTE KONULARI &amp;quot;&quot;/&gt;&lt;property id=&quot;20307&quot; value=&quot;257&quot;/&gt;&lt;/object&gt;&lt;object type=&quot;3&quot; unique_id=&quot;16707&quot;&gt;&lt;property id=&quot;20148&quot; value=&quot;5&quot;/&gt;&lt;property id=&quot;20300&quot; value=&quot;Slide 3 - &amp;quot;1. Peygamberimizin Çocukluk ve Gençlik Yılları &amp;quot;&quot;/&gt;&lt;property id=&quot;20307&quot; value=&quot;258&quot;/&gt;&lt;/object&gt;&lt;object type=&quot;3&quot; unique_id=&quot;16708&quot;&gt;&lt;property id=&quot;20148&quot; value=&quot;5&quot;/&gt;&lt;property id=&quot;20300&quot; value=&quot;Slide 4&quot;/&gt;&lt;property id=&quot;20307&quot; value=&quot;259&quot;/&gt;&lt;/object&gt;&lt;object type=&quot;3&quot; unique_id=&quot;16709&quot;&gt;&lt;property id=&quot;20148&quot; value=&quot;5&quot;/&gt;&lt;property id=&quot;20300&quot; value=&quot;Slide 5&quot;/&gt;&lt;property id=&quot;20307&quot; value=&quot;260&quot;/&gt;&lt;/object&gt;&lt;object type=&quot;3&quot; unique_id=&quot;16710&quot;&gt;&lt;property id=&quot;20148&quot; value=&quot;5&quot;/&gt;&lt;property id=&quot;20300&quot; value=&quot;Slide 6 - &amp;quot;Peygamberimizin çocukluğu&amp;quot;&quot;/&gt;&lt;property id=&quot;20307&quot; value=&quot;261&quot;/&gt;&lt;/object&gt;&lt;object type=&quot;3&quot; unique_id=&quot;16711&quot;&gt;&lt;property id=&quot;20148&quot; value=&quot;5&quot;/&gt;&lt;property id=&quot;20300&quot; value=&quot;Slide 7&quot;/&gt;&lt;property id=&quot;20307&quot; value=&quot;262&quot;/&gt;&lt;/object&gt;&lt;object type=&quot;3&quot; unique_id=&quot;16712&quot;&gt;&lt;property id=&quot;20148&quot; value=&quot;5&quot;/&gt;&lt;property id=&quot;20300&quot; value=&quot;Slide 8&quot;/&gt;&lt;property id=&quot;20307&quot; value=&quot;263&quot;/&gt;&lt;/object&gt;&lt;object type=&quot;3&quot; unique_id=&quot;16713&quot;&gt;&lt;property id=&quot;20148&quot; value=&quot;5&quot;/&gt;&lt;property id=&quot;20300&quot; value=&quot;Slide 9&quot;/&gt;&lt;property id=&quot;20307&quot; value=&quot;264&quot;/&gt;&lt;/object&gt;&lt;object type=&quot;3&quot; unique_id=&quot;16714&quot;&gt;&lt;property id=&quot;20148&quot; value=&quot;5&quot;/&gt;&lt;property id=&quot;20300&quot; value=&quot;Slide 10&quot;/&gt;&lt;property id=&quot;20307&quot; value=&quot;265&quot;/&gt;&lt;/object&gt;&lt;object type=&quot;3&quot; unique_id=&quot;16715&quot;&gt;&lt;property id=&quot;20148&quot; value=&quot;5&quot;/&gt;&lt;property id=&quot;20300&quot; value=&quot;Slide 11 - &amp;quot;HAYVANCILIK &amp;quot;&quot;/&gt;&lt;property id=&quot;20307&quot; value=&quot;266&quot;/&gt;&lt;/object&gt;&lt;object type=&quot;3&quot; unique_id=&quot;16716&quot;&gt;&lt;property id=&quot;20148&quot; value=&quot;5&quot;/&gt;&lt;property id=&quot;20300&quot; value=&quot;Slide 12 - &amp;quot;Sütannesinin yanında&amp;quot;&quot;/&gt;&lt;property id=&quot;20307&quot; value=&quot;267&quot;/&gt;&lt;/object&gt;&lt;object type=&quot;3&quot; unique_id=&quot;16717&quot;&gt;&lt;property id=&quot;20148&quot; value=&quot;5&quot;/&gt;&lt;property id=&quot;20300&quot; value=&quot;Slide 13 - &amp;quot;Peygamberimizin Çocukluğu&amp;quot;&quot;/&gt;&lt;property id=&quot;20307&quot; value=&quot;268&quot;/&gt;&lt;/object&gt;&lt;object type=&quot;3&quot; unique_id=&quot;16718&quot;&gt;&lt;property id=&quot;20148&quot; value=&quot;5&quot;/&gt;&lt;property id=&quot;20300&quot; value=&quot;Slide 14 - &amp;quot;Peygamberimizin Çocukluğu&amp;quot;&quot;/&gt;&lt;property id=&quot;20307&quot; value=&quot;269&quot;/&gt;&lt;/object&gt;&lt;object type=&quot;3&quot; unique_id=&quot;16719&quot;&gt;&lt;property id=&quot;20148&quot; value=&quot;5&quot;/&gt;&lt;property id=&quot;20300&quot; value=&quot;Slide 15 - &amp;quot;Peygamberimiz Çocukluğu&amp;quot;&quot;/&gt;&lt;property id=&quot;20307&quot; value=&quot;270&quot;/&gt;&lt;/object&gt;&lt;object type=&quot;3&quot; unique_id=&quot;16720&quot;&gt;&lt;property id=&quot;20148&quot; value=&quot;5&quot;/&gt;&lt;property id=&quot;20300&quot; value=&quot;Slide 16 - &amp;quot;Peygamberimiz Çocukluğu&amp;quot;&quot;/&gt;&lt;property id=&quot;20307&quot; value=&quot;271&quot;/&gt;&lt;/object&gt;&lt;object type=&quot;3&quot; unique_id=&quot;16721&quot;&gt;&lt;property id=&quot;20148&quot; value=&quot;5&quot;/&gt;&lt;property id=&quot;20300&quot; value=&quot;Slide 17 - &amp;quot;Boşluk doldurma  &amp;quot;&quot;/&gt;&lt;property id=&quot;20307&quot; value=&quot;272&quot;/&gt;&lt;/object&gt;&lt;object type=&quot;3&quot; unique_id=&quot;16722&quot;&gt;&lt;property id=&quot;20148&quot; value=&quot;5&quot;/&gt;&lt;property id=&quot;20300&quot; value=&quot;Slide 18 - &amp;quot;HZ. MUHAMMED (SAV)’İN GENÇLİK DÖNEMİ&amp;quot;&quot;/&gt;&lt;property id=&quot;20307&quot; value=&quot;273&quot;/&gt;&lt;/object&gt;&lt;object type=&quot;3&quot; unique_id=&quot;16723&quot;&gt;&lt;property id=&quot;20148&quot; value=&quot;5&quot;/&gt;&lt;property id=&quot;20300&quot; value=&quot;Slide 19&quot;/&gt;&lt;property id=&quot;20307&quot; value=&quot;274&quot;/&gt;&lt;/object&gt;&lt;object type=&quot;3&quot; unique_id=&quot;16724&quot;&gt;&lt;property id=&quot;20148&quot; value=&quot;5&quot;/&gt;&lt;property id=&quot;20300&quot; value=&quot;Slide 20 - &amp;quot;Peygamberimizin Hz. Hatice ile evlenmesi&amp;quot;&quot;/&gt;&lt;property id=&quot;20307&quot; value=&quot;275&quot;/&gt;&lt;/object&gt;&lt;object type=&quot;3&quot; unique_id=&quot;16725&quot;&gt;&lt;property id=&quot;20148&quot; value=&quot;5&quot;/&gt;&lt;property id=&quot;20300&quot; value=&quot;Slide 21 - &amp;quot;PEYGAMBERİMİZİN ÇOCUKLARI &amp;quot;&quot;/&gt;&lt;property id=&quot;20307&quot; value=&quot;276&quot;/&gt;&lt;/object&gt;&lt;object type=&quot;3&quot; unique_id=&quot;16726&quot;&gt;&lt;property id=&quot;20148&quot; value=&quot;5&quot;/&gt;&lt;property id=&quot;20300&quot; value=&quot;Slide 22 - &amp;quot;F&amp;quot;&quot;/&gt;&lt;property id=&quot;20307&quot; value=&quot;277&quot;/&gt;&lt;/object&gt;&lt;object type=&quot;3&quot; unique_id=&quot;16727&quot;&gt;&lt;property id=&quot;20148&quot; value=&quot;5&quot;/&gt;&lt;property id=&quot;20300&quot; value=&quot;Slide 23 - &amp;quot;Boşluk doldurma  &amp;quot;&quot;/&gt;&lt;property id=&quot;20307&quot; value=&quot;278&quot;/&gt;&lt;/object&gt;&lt;object type=&quot;3&quot; unique_id=&quot;16728&quot;&gt;&lt;property id=&quot;20148&quot; value=&quot;5&quot;/&gt;&lt;property id=&quot;20300&quot; value=&quot;Slide 24&quot;/&gt;&lt;property id=&quot;20307&quot; value=&quot;279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20F7D5B-2BF0-4196-8A23-C8F5CA064F65}_2.png&quot;/&gt;&lt;left val=&quot;7&quot;/&gt;&lt;top val=&quot;213&quot;/&gt;&lt;width val=&quot;570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C101868-A93F-4F8D-A5BE-1569B42AED79}&quot;/&gt;&lt;isInvalidForFieldText val=&quot;0&quot;/&gt;&lt;Image&gt;&lt;filename val=&quot;C:\Users\Samsung\Desktop\Yeni klasör\data\asimages\{6C101868-A93F-4F8D-A5BE-1569B42AED79}_2.png&quot;/&gt;&lt;left val=&quot;-5&quot;/&gt;&lt;top val=&quot;-5&quot;/&gt;&lt;width val=&quot;611&quot;/&gt;&lt;height val=&quot;10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CB018AC-A2CD-4D67-8B8E-AA59A0386B14}_2.png&quot;/&gt;&lt;left val=&quot;5&quot;/&gt;&lt;top val=&quot;280&quot;/&gt;&lt;width val=&quot;572&quot;/&gt;&lt;height val=&quot;6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572C212-9424-4871-9C4D-256B19A94B5F}_2.png&quot;/&gt;&lt;left val=&quot;3&quot;/&gt;&lt;top val=&quot;342&quot;/&gt;&lt;width val=&quot;574&quot;/&gt;&lt;height val=&quot;68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7D4063FE-08B9-4F5D-9DC2-C2623A65695C}_2.png&quot;/&gt;&lt;left val=&quot;9&quot;/&gt;&lt;top val=&quot;80&quot;/&gt;&lt;width val=&quot;572&quot;/&gt;&lt;height val=&quot;6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5AD1353-93F3-4AC2-9C28-6E151F40D758}_2.png&quot;/&gt;&lt;left val=&quot;7&quot;/&gt;&lt;top val=&quot;404&quot;/&gt;&lt;width val=&quot;570&quot;/&gt;&lt;height val=&quot;5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C3139248-B4B5-42A4-A67B-30ACCA0C9C6A}_2.png&quot;/&gt;&lt;left val=&quot;7&quot;/&gt;&lt;top val=&quot;471&quot;/&gt;&lt;width val=&quot;570&quot;/&gt;&lt;height val=&quot;5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5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5C088F4-154A-4632-B788-FE4E83200B97}&quot;/&gt;&lt;isInvalidForFieldText val=&quot;0&quot;/&gt;&lt;Image&gt;&lt;filename val=&quot;C:\Users\Samsung\Desktop\Yeni klasör\data\asimages\{35C088F4-154A-4632-B788-FE4E83200B97}_25.png&quot;/&gt;&lt;left val=&quot;136&quot;/&gt;&lt;top val=&quot;-28&quot;/&gt;&lt;width val=&quot;697&quot;/&gt;&lt;height val=&quot;13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1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4100D1D-3ADC-4A47-83D5-58F239B2FADE}_25.png&quot;/&gt;&lt;left val=&quot;-2&quot;/&gt;&lt;top val=&quot;66&quot;/&gt;&lt;width val=&quot;207&quot;/&gt;&lt;height val=&quot;7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148246E-A40A-4A09-86EE-03D52E2640C0}_25.png&quot;/&gt;&lt;left val=&quot;826&quot;/&gt;&lt;top val=&quot;62&quot;/&gt;&lt;width val=&quot;112&quot;/&gt;&lt;height val=&quot;7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DA0D188-17E4-4CFD-AAB6-1A36C98BC828}_25.png&quot;/&gt;&lt;left val=&quot;656&quot;/&gt;&lt;top val=&quot;66&quot;/&gt;&lt;width val=&quot;130&quot;/&gt;&lt;height val=&quot;7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E28D492-A401-40B8-BA8C-DFD411873084}_25.png&quot;/&gt;&lt;left val=&quot;222&quot;/&gt;&lt;top val=&quot;62&quot;/&gt;&lt;width val=&quot;232&quot;/&gt;&lt;height val=&quot;84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B5DCDA8-559D-40A3-891A-3B30FED7F9AC}_25.png&quot;/&gt;&lt;left val=&quot;12&quot;/&gt;&lt;top val=&quot;248&quot;/&gt;&lt;width val=&quot;950&quot;/&gt;&lt;height val=&quot;5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3&quot;/&gt;&lt;lineCharCount val=&quot;11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8020A98-0CD1-4FCA-BB67-E035003A0E17}_25.png&quot;/&gt;&lt;left val=&quot;16&quot;/&gt;&lt;top val=&quot;368&quot;/&gt;&lt;width val=&quot;942&quot;/&gt;&lt;height val=&quot;9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6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9E60F8B9-F6F8-44F9-A35A-F79ADFFE12DE}_25.png&quot;/&gt;&lt;left val=&quot;16&quot;/&gt;&lt;top val=&quot;320&quot;/&gt;&lt;width val=&quot;936&quot;/&gt;&lt;height val=&quot;5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734212B-00B5-40EE-9D2A-CC724F93D1FB}_25.png&quot;/&gt;&lt;left val=&quot;20&quot;/&gt;&lt;top val=&quot;459&quot;/&gt;&lt;width val=&quot;822&quot;/&gt;&lt;height val=&quot;56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1257C82-AE75-42A1-99C5-048E7C0764F2}_25.png&quot;/&gt;&lt;left val=&quot;504&quot;/&gt;&lt;top val=&quot;66&quot;/&gt;&lt;width val=&quot;106&quot;/&gt;&lt;height val=&quot;76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64CC0EB-BBEA-42B4-8F70-C144D5501F7E}_25.png&quot;/&gt;&lt;left val=&quot;16&quot;/&gt;&lt;top val=&quot;183&quot;/&gt;&lt;width val=&quot;945&quot;/&gt;&lt;height val=&quot;5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8&quot;/&gt;&lt;/TableIndex&gt;&lt;/ShapeTextInfo&gt;"/>
  <p:tag name="PRESENTER_SHAPEINFO" val="&lt;ThreeDShapeInfo&gt;&lt;uuid val=&quot;{D837AA50-4851-4F7F-AA5C-45053A9621C3}&quot;/&gt;&lt;isInvalidForFieldText val=&quot;0&quot;/&gt;&lt;Image&gt;&lt;filename val=&quot;C:\Users\Samsung\Desktop\Yeni klasör\data\asimages\{D837AA50-4851-4F7F-AA5C-45053A9621C3}_1.png&quot;/&gt;&lt;left val=&quot;6&quot;/&gt;&lt;top val=&quot;218&quot;/&gt;&lt;width val=&quot;592&quot;/&gt;&lt;height val=&quot;238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AB339787-C0FF-4121-AA6D-87540D80D4C8}_25.png&quot;/&gt;&lt;left val=&quot;398&quot;/&gt;&lt;top val=&quot;168&quot;/&gt;&lt;width val=&quot;106&quot;/&gt;&lt;height val=&quot;7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155285F-DD72-4260-8387-105CBCBE4149}_25.png&quot;/&gt;&lt;left val=&quot;760&quot;/&gt;&lt;top val=&quot;241&quot;/&gt;&lt;width val=&quot;138&quot;/&gt;&lt;height val=&quot;51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B506A85-A0EC-42EC-9D97-0A8D92850E6F}_25.png&quot;/&gt;&lt;left val=&quot;648&quot;/&gt;&lt;top val=&quot;303&quot;/&gt;&lt;width val=&quot;117&quot;/&gt;&lt;height val=&quot;6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0B353BB-E96F-4C86-BD9D-F8497CE15666}_25.png&quot;/&gt;&lt;left val=&quot;16&quot;/&gt;&lt;top val=&quot;361&quot;/&gt;&lt;width val=&quot;160&quot;/&gt;&lt;height val=&quot;51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854F8F30-45AB-446D-8A21-F358CA3A35C7}_25.png&quot;/&gt;&lt;left val=&quot;594&quot;/&gt;&lt;top val=&quot;443&quot;/&gt;&lt;width val=&quot;109&quot;/&gt;&lt;height val=&quot;70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5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35C088F4-154A-4632-B788-FE4E83200B97}&quot;/&gt;&lt;isInvalidForFieldText val=&quot;0&quot;/&gt;&lt;Image&gt;&lt;filename val=&quot;C:\Users\Samsung\Desktop\Yeni klasör\data\asimages\{35C088F4-154A-4632-B788-FE4E83200B97}_25.png&quot;/&gt;&lt;left val=&quot;136&quot;/&gt;&lt;top val=&quot;-28&quot;/&gt;&lt;width val=&quot;697&quot;/&gt;&lt;height val=&quot;13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4100D1D-3ADC-4A47-83D5-58F239B2FADE}_25.png&quot;/&gt;&lt;left val=&quot;-2&quot;/&gt;&lt;top val=&quot;66&quot;/&gt;&lt;width val=&quot;207&quot;/&gt;&lt;height val=&quot;7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B148246E-A40A-4A09-86EE-03D52E2640C0}_25.png&quot;/&gt;&lt;left val=&quot;826&quot;/&gt;&lt;top val=&quot;62&quot;/&gt;&lt;width val=&quot;112&quot;/&gt;&lt;height val=&quot;76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6DA0D188-17E4-4CFD-AAB6-1A36C98BC828}_25.png&quot;/&gt;&lt;left val=&quot;656&quot;/&gt;&lt;top val=&quot;66&quot;/&gt;&lt;width val=&quot;130&quot;/&gt;&lt;height val=&quot;7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2E28D492-A401-40B8-BA8C-DFD411873084}_25.png&quot;/&gt;&lt;left val=&quot;222&quot;/&gt;&lt;top val=&quot;62&quot;/&gt;&lt;width val=&quot;232&quot;/&gt;&lt;height val=&quot;8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8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B5DCDA8-559D-40A3-891A-3B30FED7F9AC}_25.png&quot;/&gt;&lt;left val=&quot;12&quot;/&gt;&lt;top val=&quot;248&quot;/&gt;&lt;width val=&quot;950&quot;/&gt;&lt;height val=&quot;5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3&quot;/&gt;&lt;lineCharCount val=&quot;11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8020A98-0CD1-4FCA-BB67-E035003A0E17}_25.png&quot;/&gt;&lt;left val=&quot;16&quot;/&gt;&lt;top val=&quot;368&quot;/&gt;&lt;width val=&quot;942&quot;/&gt;&lt;height val=&quot;93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6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9E60F8B9-F6F8-44F9-A35A-F79ADFFE12DE}_25.png&quot;/&gt;&lt;left val=&quot;16&quot;/&gt;&lt;top val=&quot;320&quot;/&gt;&lt;width val=&quot;936&quot;/&gt;&lt;height val=&quot;51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7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1734212B-00B5-40EE-9D2A-CC724F93D1FB}_25.png&quot;/&gt;&lt;left val=&quot;20&quot;/&gt;&lt;top val=&quot;459&quot;/&gt;&lt;width val=&quot;822&quot;/&gt;&lt;height val=&quot;5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1257C82-AE75-42A1-99C5-048E7C0764F2}_25.png&quot;/&gt;&lt;left val=&quot;504&quot;/&gt;&lt;top val=&quot;66&quot;/&gt;&lt;width val=&quot;106&quot;/&gt;&lt;height val=&quot;7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64CC0EB-BBEA-42B4-8F70-C144D5501F7E}_25.png&quot;/&gt;&lt;left val=&quot;16&quot;/&gt;&lt;top val=&quot;183&quot;/&gt;&lt;width val=&quot;945&quot;/&gt;&lt;height val=&quot;5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AB339787-C0FF-4121-AA6D-87540D80D4C8}_25.png&quot;/&gt;&lt;left val=&quot;398&quot;/&gt;&lt;top val=&quot;168&quot;/&gt;&lt;width val=&quot;106&quot;/&gt;&lt;height val=&quot;7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F155285F-DD72-4260-8387-105CBCBE4149}_25.png&quot;/&gt;&lt;left val=&quot;760&quot;/&gt;&lt;top val=&quot;241&quot;/&gt;&lt;width val=&quot;138&quot;/&gt;&lt;height val=&quot;5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0B506A85-A0EC-42EC-9D97-0A8D92850E6F}_25.png&quot;/&gt;&lt;left val=&quot;648&quot;/&gt;&lt;top val=&quot;303&quot;/&gt;&lt;width val=&quot;117&quot;/&gt;&lt;height val=&quot;6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E14A72C4-ADC9-4C98-95AF-77480B555A9E}_1.png&quot;/&gt;&lt;left val=&quot;10&quot;/&gt;&lt;top val=&quot;561&quot;/&gt;&lt;width val=&quot;536&quot;/&gt;&lt;height val=&quot;5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D0B353BB-E96F-4C86-BD9D-F8497CE15666}_25.png&quot;/&gt;&lt;left val=&quot;16&quot;/&gt;&lt;top val=&quot;361&quot;/&gt;&lt;width val=&quot;160&quot;/&gt;&lt;height val=&quot;51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854F8F30-45AB-446D-8A21-F358CA3A35C7}_25.png&quot;/&gt;&lt;left val=&quot;594&quot;/&gt;&lt;top val=&quot;443&quot;/&gt;&lt;width val=&quot;109&quot;/&gt;&lt;height val=&quot;7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B57485A7-BC19-434C-AA40-6F34A05BAC2E}&quot;/&gt;&lt;isInvalidForFieldText val=&quot;0&quot;/&gt;&lt;Image&gt;&lt;filename val=&quot;C:\Users\Samsung\Desktop\Yeni klasör\data\asimages\{B57485A7-BC19-434C-AA40-6F34A05BAC2E}_1.png&quot;/&gt;&lt;left val=&quot;3&quot;/&gt;&lt;top val=&quot;30&quot;/&gt;&lt;width val=&quot;617&quot;/&gt;&lt;height val=&quot;16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HTML_SHAPEINFO" val="&lt;SlideThumbPath val=&quot;Slide2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C:\Users\Samsung\Desktop\Yeni klasör\data\asimages\{43907CA6-66B6-4928-BB78-BAC2328D93B7}_2.png&quot;/&gt;&lt;left val=&quot;5&quot;/&gt;&lt;top val=&quot;145&quot;/&gt;&lt;width val=&quot;572&quot;/&gt;&lt;height val=&quot;61&quot;/&gt;&lt;hasText val=&quot;1&quot;/&gt;&lt;/Image&gt;&lt;/ThreeDShapeInfo&gt;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842</Words>
  <Application>Microsoft Office PowerPoint</Application>
  <PresentationFormat>Geniş ekran</PresentationFormat>
  <Paragraphs>229</Paragraphs>
  <Slides>24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Articulate Light</vt:lpstr>
      <vt:lpstr>Calibri</vt:lpstr>
      <vt:lpstr>Calibri Light</vt:lpstr>
      <vt:lpstr>Segoe UI Light</vt:lpstr>
      <vt:lpstr>Office Teması</vt:lpstr>
      <vt:lpstr>1.ÜNİTE PEYGAMBERİMİZİN MEKKE YILLARI </vt:lpstr>
      <vt:lpstr>ÜNİTE KONULARI </vt:lpstr>
      <vt:lpstr>1. Peygamberimizin Çocukluk ve Gençlik Yılları </vt:lpstr>
      <vt:lpstr>PowerPoint Sunusu</vt:lpstr>
      <vt:lpstr>PowerPoint Sunusu</vt:lpstr>
      <vt:lpstr>Peygamberimizin çocukluğu</vt:lpstr>
      <vt:lpstr>PowerPoint Sunusu</vt:lpstr>
      <vt:lpstr>PowerPoint Sunusu</vt:lpstr>
      <vt:lpstr>PowerPoint Sunusu</vt:lpstr>
      <vt:lpstr>PowerPoint Sunusu</vt:lpstr>
      <vt:lpstr>HAYVANCILIK </vt:lpstr>
      <vt:lpstr>Sütannesinin yanında</vt:lpstr>
      <vt:lpstr>Peygamberimizin Çocukluğu</vt:lpstr>
      <vt:lpstr>Peygamberimizin Çocukluğu</vt:lpstr>
      <vt:lpstr>Peygamberimiz Çocukluğu</vt:lpstr>
      <vt:lpstr>Peygamberimiz Çocukluğu</vt:lpstr>
      <vt:lpstr>Boşluk doldurma  </vt:lpstr>
      <vt:lpstr>HZ. MUHAMMED (SAV)’İN GENÇLİK DÖNEMİ</vt:lpstr>
      <vt:lpstr>PowerPoint Sunusu</vt:lpstr>
      <vt:lpstr>Peygamberimizin Hz. Hatice ile evlenmesi</vt:lpstr>
      <vt:lpstr>PEYGAMBERİMİZİN ÇOCUKLARI </vt:lpstr>
      <vt:lpstr>F</vt:lpstr>
      <vt:lpstr>Boşluk doldurma  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1.ÜNİTE PEYGAMBERİMİZİN MEKKE YILLARI </dc:title>
  <dc:creator>Windows Kullanıcısı</dc:creator>
  <cp:lastModifiedBy>Windows Kullanıcısı</cp:lastModifiedBy>
  <cp:revision>1</cp:revision>
  <dcterms:created xsi:type="dcterms:W3CDTF">2018-10-08T17:03:27Z</dcterms:created>
  <dcterms:modified xsi:type="dcterms:W3CDTF">2018-10-08T17:04:27Z</dcterms:modified>
</cp:coreProperties>
</file>