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8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9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5" r:id="rId3"/>
    <p:sldMasterId id="2147483693" r:id="rId4"/>
    <p:sldMasterId id="2147483706" r:id="rId5"/>
    <p:sldMasterId id="2147483718" r:id="rId6"/>
    <p:sldMasterId id="2147483730" r:id="rId7"/>
    <p:sldMasterId id="2147483742" r:id="rId8"/>
    <p:sldMasterId id="2147483755" r:id="rId9"/>
  </p:sldMasterIdLst>
  <p:notesMasterIdLst>
    <p:notesMasterId r:id="rId29"/>
  </p:notesMasterIdLst>
  <p:sldIdLst>
    <p:sldId id="256" r:id="rId10"/>
    <p:sldId id="258" r:id="rId11"/>
    <p:sldId id="260" r:id="rId12"/>
    <p:sldId id="257" r:id="rId13"/>
    <p:sldId id="261" r:id="rId14"/>
    <p:sldId id="262" r:id="rId15"/>
    <p:sldId id="263" r:id="rId16"/>
    <p:sldId id="264" r:id="rId17"/>
    <p:sldId id="265" r:id="rId18"/>
    <p:sldId id="276" r:id="rId19"/>
    <p:sldId id="266" r:id="rId20"/>
    <p:sldId id="267" r:id="rId21"/>
    <p:sldId id="268" r:id="rId22"/>
    <p:sldId id="269" r:id="rId23"/>
    <p:sldId id="271" r:id="rId24"/>
    <p:sldId id="272" r:id="rId25"/>
    <p:sldId id="274" r:id="rId26"/>
    <p:sldId id="275" r:id="rId27"/>
    <p:sldId id="277" r:id="rId2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94B"/>
    <a:srgbClr val="DF99B3"/>
    <a:srgbClr val="66BDB7"/>
    <a:srgbClr val="8BB2DD"/>
    <a:srgbClr val="FBC891"/>
    <a:srgbClr val="77C2E9"/>
    <a:srgbClr val="FFCC99"/>
    <a:srgbClr val="FF9999"/>
    <a:srgbClr val="00CC99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DCD25-E39E-4D9C-89F6-74EF56A71CEF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3ECD1-0DBB-443F-A569-C2C8740A463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8219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9C29F0-5EF6-45E1-91F1-4628019EA5DF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040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0995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0013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619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1256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683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192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469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8826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89001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947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4171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38875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03108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990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5014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1924544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7612" y="3043730"/>
            <a:ext cx="5472863" cy="2137870"/>
          </a:xfrm>
        </p:spPr>
        <p:txBody>
          <a:bodyPr lIns="0" tIns="0" rIns="0" bIns="0" anchor="b" anchorCtr="0">
            <a:noAutofit/>
          </a:bodyPr>
          <a:lstStyle>
            <a:lvl1pPr algn="l">
              <a:defRPr lang="en-US" sz="40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8D6DB-6798-42D2-B9AD-FC6F1C72FC30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EDE275-BE14-4364-AEA2-5F5667C0FD49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14297" y="5357596"/>
            <a:ext cx="5481703" cy="738404"/>
          </a:xfrm>
        </p:spPr>
        <p:txBody>
          <a:bodyPr lIns="0" rIns="0">
            <a:normAutofit/>
          </a:bodyPr>
          <a:lstStyle>
            <a:lvl1pPr marL="0" indent="0">
              <a:buFontTx/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62466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0043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9061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0611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8512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 smtClean="0"/>
              <a:t>SlideModel.com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89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04288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D50D8C-3E41-44C9-BA18-A20060AA20FB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7634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9730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132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7252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0309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1944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1292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52587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3382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210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41239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559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3477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482952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3824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7384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4924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6891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72521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15702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664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44211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5667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404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5006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28611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5061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03797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1626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3097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3279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15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82983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08592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0486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192795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304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428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21306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82820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59879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8446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747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45678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19733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129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6905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8782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17372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08663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D50D8C-3E41-44C9-BA18-A20060AA20FB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549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F948AA-612C-4F2E-9A66-77DB16BE8139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9657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4A8BD9-438B-44DE-8EDC-A9F4A0A967D3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6336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43A13D-B456-404E-9B66-21CC51EE58A6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467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78867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CC47F-E9AF-4A7E-A5C7-D6903DD8CD22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188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D373CD-6832-4357-A847-47618D0A0434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3108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B437D2-75AF-4256-AA78-054443638503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3188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57A4E-F2D9-4FE9-B209-EED24005ECD8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1636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017226-FF6A-47E9-BDB2-601AEDC856C8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604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0845C8-15D0-4978-82C9-5AC1238D681B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03562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6D66F7-0D76-456D-93F3-6F86BF040333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4306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18923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7612" y="3043730"/>
            <a:ext cx="5472863" cy="2137870"/>
          </a:xfrm>
        </p:spPr>
        <p:txBody>
          <a:bodyPr lIns="0" tIns="0" rIns="0" bIns="0" anchor="b" anchorCtr="0">
            <a:noAutofit/>
          </a:bodyPr>
          <a:lstStyle>
            <a:lvl1pPr algn="l">
              <a:defRPr lang="en-US" sz="40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8D6DB-6798-42D2-B9AD-FC6F1C72FC30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EDE275-BE14-4364-AEA2-5F5667C0FD49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14297" y="5357596"/>
            <a:ext cx="5481703" cy="738404"/>
          </a:xfrm>
        </p:spPr>
        <p:txBody>
          <a:bodyPr lIns="0" rIns="0">
            <a:normAutofit/>
          </a:bodyPr>
          <a:lstStyle>
            <a:lvl1pPr marL="0" indent="0">
              <a:buFontTx/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605690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45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322709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6643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95587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5279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 smtClean="0"/>
              <a:t>SlideModel.com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0609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D50D8C-3E41-44C9-BA18-A20060AA20FB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108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8.xml"/><Relationship Id="rId18" Type="http://schemas.openxmlformats.org/officeDocument/2006/relationships/tags" Target="../tags/tag10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77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tags" Target="../tags/tag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5" Type="http://schemas.openxmlformats.org/officeDocument/2006/relationships/slideLayout" Target="../slideLayouts/slideLayout92.xml"/><Relationship Id="rId4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92383-0687-4251-A7E8-70BDBB55E434}" type="datetimeFigureOut">
              <a:rPr lang="tr-TR" smtClean="0"/>
              <a:t>2.03.2020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5FF44-F151-4F9E-98E3-9C81DE58D8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341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E0BA6-8B55-4770-92E2-50A813E5248E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13F1D1-2948-48AC-96E3-48D98A46533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170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237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09494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18986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480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437973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C245C5-272A-414F-A4FC-94AB6EAE2FA8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185C24-8E9F-42E7-9974-40DFC6DB6D7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6194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36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C2CED3-9B2E-4B6A-8DE0-CA00B9929AC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EBF9F4-9B7D-4FF1-80A6-CAB7609F29B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5339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C3A58E-3B6E-4215-B629-B62A6F04CDF0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E6BD5B-4C51-4B10-8593-D8DAF5D4AE17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849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594DAF-95E8-476A-AF7B-2124C94F0356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2.03.2020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dindersimateryal.com</a:t>
            </a: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654E5-1172-4325-9CAC-636C01DAD392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49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404F2-BE9A-4460-8815-8F645183555F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3/2/2020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E69268-9C8B-4EBF-A9EE-DC5DC2D48DC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150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09494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18986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480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437973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853/521/955" TargetMode="External"/><Relationship Id="rId2" Type="http://schemas.openxmlformats.org/officeDocument/2006/relationships/hyperlink" Target="https://www.dindersimateryal.com/?pnum=110&amp;pt=2.+%C3%9CN%C4%B0TE" TargetMode="External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853/549/865" TargetMode="External"/><Relationship Id="rId2" Type="http://schemas.openxmlformats.org/officeDocument/2006/relationships/hyperlink" Target="https://www.dindersimateryal.com/?pnum=110&amp;pt=2.+%C3%9CN%C4%B0TE" TargetMode="External"/><Relationship Id="rId1" Type="http://schemas.openxmlformats.org/officeDocument/2006/relationships/slideLayout" Target="../slideLayouts/slideLayout89.xml"/><Relationship Id="rId5" Type="http://schemas.openxmlformats.org/officeDocument/2006/relationships/hyperlink" Target="https://www.dindersimateryal.com/?pnum=112&amp;pt=4.+%C3%9CN%C4%B0TE" TargetMode="Externa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>
            <a:extLst>
              <a:ext uri="{FF2B5EF4-FFF2-40B4-BE49-F238E27FC236}">
                <a16:creationId xmlns:a16="http://schemas.microsoft.com/office/drawing/2014/main" id="{F26ECFF5-73F0-4662-B8C3-93391CB9AE61}"/>
              </a:ext>
            </a:extLst>
          </p:cNvPr>
          <p:cNvGrpSpPr/>
          <p:nvPr/>
        </p:nvGrpSpPr>
        <p:grpSpPr>
          <a:xfrm>
            <a:off x="1579419" y="167001"/>
            <a:ext cx="9961206" cy="1120361"/>
            <a:chOff x="6705600" y="3021037"/>
            <a:chExt cx="9961206" cy="1120361"/>
          </a:xfrm>
        </p:grpSpPr>
        <p:sp>
          <p:nvSpPr>
            <p:cNvPr id="5" name="Freeform: Shape 18">
              <a:extLst>
                <a:ext uri="{FF2B5EF4-FFF2-40B4-BE49-F238E27FC236}">
                  <a16:creationId xmlns:a16="http://schemas.microsoft.com/office/drawing/2014/main" id="{C43F14C2-DD9A-47F5-9873-F9FA2BF8BD04}"/>
                </a:ext>
              </a:extLst>
            </p:cNvPr>
            <p:cNvSpPr/>
            <p:nvPr/>
          </p:nvSpPr>
          <p:spPr>
            <a:xfrm>
              <a:off x="6705600" y="3021037"/>
              <a:ext cx="9961206" cy="815926"/>
            </a:xfrm>
            <a:custGeom>
              <a:avLst/>
              <a:gdLst>
                <a:gd name="connsiteX0" fmla="*/ 0 w 5035926"/>
                <a:gd name="connsiteY0" fmla="*/ 0 h 815926"/>
                <a:gd name="connsiteX1" fmla="*/ 4627963 w 5035926"/>
                <a:gd name="connsiteY1" fmla="*/ 0 h 815926"/>
                <a:gd name="connsiteX2" fmla="*/ 5035926 w 5035926"/>
                <a:gd name="connsiteY2" fmla="*/ 407963 h 815926"/>
                <a:gd name="connsiteX3" fmla="*/ 4627963 w 5035926"/>
                <a:gd name="connsiteY3" fmla="*/ 815926 h 815926"/>
                <a:gd name="connsiteX4" fmla="*/ 0 w 5035926"/>
                <a:gd name="connsiteY4" fmla="*/ 815926 h 815926"/>
                <a:gd name="connsiteX5" fmla="*/ 281045 w 5035926"/>
                <a:gd name="connsiteY5" fmla="*/ 407963 h 815926"/>
                <a:gd name="connsiteX6" fmla="*/ 0 w 5035926"/>
                <a:gd name="connsiteY6" fmla="*/ 0 h 81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5926" h="815926">
                  <a:moveTo>
                    <a:pt x="0" y="0"/>
                  </a:moveTo>
                  <a:lnTo>
                    <a:pt x="4627963" y="0"/>
                  </a:lnTo>
                  <a:cubicBezTo>
                    <a:pt x="4853275" y="0"/>
                    <a:pt x="5035926" y="182651"/>
                    <a:pt x="5035926" y="407963"/>
                  </a:cubicBezTo>
                  <a:cubicBezTo>
                    <a:pt x="5035926" y="633275"/>
                    <a:pt x="4853275" y="815926"/>
                    <a:pt x="4627963" y="815926"/>
                  </a:cubicBezTo>
                  <a:lnTo>
                    <a:pt x="0" y="815926"/>
                  </a:lnTo>
                  <a:lnTo>
                    <a:pt x="281045" y="4079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7F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31">
              <a:extLst>
                <a:ext uri="{FF2B5EF4-FFF2-40B4-BE49-F238E27FC236}">
                  <a16:creationId xmlns:a16="http://schemas.microsoft.com/office/drawing/2014/main" id="{E382BFAC-6936-44C1-9B4C-33072E13A939}"/>
                </a:ext>
              </a:extLst>
            </p:cNvPr>
            <p:cNvSpPr txBox="1"/>
            <p:nvPr/>
          </p:nvSpPr>
          <p:spPr>
            <a:xfrm>
              <a:off x="7301133" y="3187291"/>
              <a:ext cx="936567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r-TR" sz="2800" dirty="0"/>
                <a:t>Hz. Muhammed ’in (s.a.v.) </a:t>
              </a:r>
              <a:r>
                <a:rPr lang="tr-TR" sz="2800" dirty="0" smtClean="0"/>
                <a:t>Doğumu, Çocukluk ve Gençlik Yılları</a:t>
              </a: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" name="Freeform: Shape 24">
            <a:extLst>
              <a:ext uri="{FF2B5EF4-FFF2-40B4-BE49-F238E27FC236}">
                <a16:creationId xmlns:a16="http://schemas.microsoft.com/office/drawing/2014/main" id="{035E821D-D4A8-4939-9018-AB74B8E00131}"/>
              </a:ext>
            </a:extLst>
          </p:cNvPr>
          <p:cNvSpPr/>
          <p:nvPr/>
        </p:nvSpPr>
        <p:spPr>
          <a:xfrm>
            <a:off x="1066801" y="167001"/>
            <a:ext cx="1108151" cy="815926"/>
          </a:xfrm>
          <a:custGeom>
            <a:avLst/>
            <a:gdLst>
              <a:gd name="connsiteX0" fmla="*/ 407963 w 1484141"/>
              <a:gd name="connsiteY0" fmla="*/ 0 h 815926"/>
              <a:gd name="connsiteX1" fmla="*/ 1203096 w 1484141"/>
              <a:gd name="connsiteY1" fmla="*/ 0 h 815926"/>
              <a:gd name="connsiteX2" fmla="*/ 1484141 w 1484141"/>
              <a:gd name="connsiteY2" fmla="*/ 407963 h 815926"/>
              <a:gd name="connsiteX3" fmla="*/ 1203096 w 1484141"/>
              <a:gd name="connsiteY3" fmla="*/ 815926 h 815926"/>
              <a:gd name="connsiteX4" fmla="*/ 407963 w 1484141"/>
              <a:gd name="connsiteY4" fmla="*/ 815926 h 815926"/>
              <a:gd name="connsiteX5" fmla="*/ 0 w 1484141"/>
              <a:gd name="connsiteY5" fmla="*/ 407963 h 815926"/>
              <a:gd name="connsiteX6" fmla="*/ 407963 w 1484141"/>
              <a:gd name="connsiteY6" fmla="*/ 0 h 81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4141" h="815926">
                <a:moveTo>
                  <a:pt x="407963" y="0"/>
                </a:moveTo>
                <a:lnTo>
                  <a:pt x="1203096" y="0"/>
                </a:lnTo>
                <a:lnTo>
                  <a:pt x="1484141" y="407963"/>
                </a:lnTo>
                <a:lnTo>
                  <a:pt x="1203096" y="815926"/>
                </a:lnTo>
                <a:lnTo>
                  <a:pt x="407963" y="815926"/>
                </a:lnTo>
                <a:cubicBezTo>
                  <a:pt x="182651" y="815926"/>
                  <a:pt x="0" y="633275"/>
                  <a:pt x="0" y="407963"/>
                </a:cubicBezTo>
                <a:cubicBezTo>
                  <a:pt x="0" y="182651"/>
                  <a:pt x="182651" y="0"/>
                  <a:pt x="407963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27">
            <a:extLst>
              <a:ext uri="{FF2B5EF4-FFF2-40B4-BE49-F238E27FC236}">
                <a16:creationId xmlns:a16="http://schemas.microsoft.com/office/drawing/2014/main" id="{B4358C14-9E03-4648-A2A8-37453A460512}"/>
              </a:ext>
            </a:extLst>
          </p:cNvPr>
          <p:cNvSpPr txBox="1"/>
          <p:nvPr/>
        </p:nvSpPr>
        <p:spPr>
          <a:xfrm>
            <a:off x="1315564" y="151930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+mn-cs"/>
              </a:rPr>
              <a:t>3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1066801" y="2773197"/>
            <a:ext cx="4724399" cy="23083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 cap="flat" cmpd="sng" algn="ctr">
            <a:solidFill>
              <a:srgbClr val="75CB5D"/>
            </a:solidFill>
            <a:prstDash val="solid"/>
            <a:miter lim="800000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b="1" dirty="0" smtClean="0"/>
              <a:t>Mevlit Kandilini </a:t>
            </a:r>
            <a:r>
              <a:rPr lang="tr-TR" sz="4000" dirty="0" smtClean="0"/>
              <a:t>daha önce duydunuz mu</a:t>
            </a:r>
            <a:r>
              <a:rPr lang="tr-TR" sz="4000" b="1" dirty="0" smtClean="0"/>
              <a:t>?</a:t>
            </a:r>
            <a:endParaRPr lang="tr-TR" sz="6600" dirty="0"/>
          </a:p>
        </p:txBody>
      </p:sp>
      <p:pic>
        <p:nvPicPr>
          <p:cNvPr id="1026" name="Picture 2" descr="question mark gif transparent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733" y="1149180"/>
            <a:ext cx="5462261" cy="546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97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4294967295"/>
          </p:nvPr>
        </p:nvSpPr>
        <p:spPr>
          <a:xfrm>
            <a:off x="3996558" y="5935772"/>
            <a:ext cx="4427006" cy="549111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www.dindersimateryal.com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Yuvarlatılmış Dikdörtgen 6">
            <a:hlinkClick r:id="rId2"/>
          </p:cNvPr>
          <p:cNvSpPr/>
          <p:nvPr/>
        </p:nvSpPr>
        <p:spPr>
          <a:xfrm>
            <a:off x="345359" y="4315200"/>
            <a:ext cx="11164752" cy="16205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Yukarıdaki bağlantıdan etkinliklerin açılmaması durumundan www.dindersimateryal.com sitesinde etkinlikler ve oyunlara ulaşabilirsiniz.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Yuvarlatılmış Dikdörtgen 7">
            <a:hlinkClick r:id="rId3"/>
          </p:cNvPr>
          <p:cNvSpPr/>
          <p:nvPr/>
        </p:nvSpPr>
        <p:spPr>
          <a:xfrm>
            <a:off x="2796608" y="1807485"/>
            <a:ext cx="6317673" cy="1256145"/>
          </a:xfrm>
          <a:prstGeom prst="roundRect">
            <a:avLst/>
          </a:prstGeom>
          <a:solidFill>
            <a:srgbClr val="17A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Etkinlikler için tıklayınız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302289" y="2351022"/>
            <a:ext cx="1623984" cy="16684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59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2"/>
          <a:srcRect l="8053" t="-1" r="46893" b="28802"/>
          <a:stretch/>
        </p:blipFill>
        <p:spPr>
          <a:xfrm>
            <a:off x="8246008" y="2898982"/>
            <a:ext cx="3879915" cy="3454504"/>
          </a:xfrm>
          <a:prstGeom prst="rect">
            <a:avLst/>
          </a:prstGeom>
        </p:spPr>
      </p:pic>
      <p:sp>
        <p:nvSpPr>
          <p:cNvPr id="4" name="Unvan 1"/>
          <p:cNvSpPr txBox="1">
            <a:spLocks/>
          </p:cNvSpPr>
          <p:nvPr/>
        </p:nvSpPr>
        <p:spPr>
          <a:xfrm>
            <a:off x="860911" y="152841"/>
            <a:ext cx="6107926" cy="633485"/>
          </a:xfrm>
          <a:prstGeom prst="rect">
            <a:avLst/>
          </a:prstGeom>
          <a:solidFill>
            <a:srgbClr val="E92564"/>
          </a:solidFill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tr-TR" sz="3600" dirty="0" smtClean="0">
                <a:solidFill>
                  <a:schemeClr val="bg1"/>
                </a:solidFill>
              </a:rPr>
              <a:t>Peygamberimizin Gençliği</a:t>
            </a:r>
            <a:endParaRPr kumimoji="0" lang="tr-TR" sz="3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Oval 4"/>
          <p:cNvSpPr/>
          <p:nvPr/>
        </p:nvSpPr>
        <p:spPr>
          <a:xfrm>
            <a:off x="257015" y="76419"/>
            <a:ext cx="903570" cy="786327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7" name="Dikdörtgen 6"/>
          <p:cNvSpPr/>
          <p:nvPr/>
        </p:nvSpPr>
        <p:spPr>
          <a:xfrm>
            <a:off x="1008357" y="1641763"/>
            <a:ext cx="5517134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err="1" smtClean="0">
                <a:solidFill>
                  <a:schemeClr val="tx1"/>
                </a:solidFill>
              </a:rPr>
              <a:t>Hılfu’l-Fudûl’a</a:t>
            </a:r>
            <a:r>
              <a:rPr lang="tr-TR" sz="4000" dirty="0" smtClean="0">
                <a:solidFill>
                  <a:schemeClr val="tx1"/>
                </a:solidFill>
              </a:rPr>
              <a:t> katılması</a:t>
            </a:r>
            <a:endParaRPr lang="tr-TR" sz="4000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57015" y="1537854"/>
            <a:ext cx="1014579" cy="96981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</a:rPr>
              <a:t>1</a:t>
            </a:r>
            <a:endParaRPr lang="tr-TR" sz="6000" dirty="0">
              <a:solidFill>
                <a:schemeClr val="tx1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22936" y="3002891"/>
            <a:ext cx="5846618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</a:rPr>
              <a:t>Ticarete Uğraşması</a:t>
            </a:r>
            <a:endParaRPr lang="tr-TR" sz="4000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271594" y="2898982"/>
            <a:ext cx="1014579" cy="96981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</a:rPr>
              <a:t>2</a:t>
            </a:r>
            <a:endParaRPr lang="tr-TR" sz="6000" dirty="0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74278" y="4364019"/>
            <a:ext cx="5846618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</a:rPr>
              <a:t>Hz. Hatice’yle evlenmesi</a:t>
            </a:r>
            <a:endParaRPr lang="tr-TR" sz="4000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022936" y="4260110"/>
            <a:ext cx="1014579" cy="96981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</a:rPr>
              <a:t>3</a:t>
            </a:r>
            <a:endParaRPr lang="tr-TR" sz="6000" dirty="0">
              <a:solidFill>
                <a:schemeClr val="tx1"/>
              </a:solidFill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/>
          <a:srcRect l="64309" t="18116" r="17591" b="51897"/>
          <a:stretch/>
        </p:blipFill>
        <p:spPr>
          <a:xfrm>
            <a:off x="9126415" y="152841"/>
            <a:ext cx="2798617" cy="270533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259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57200" y="630381"/>
            <a:ext cx="6470073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err="1" smtClean="0">
                <a:solidFill>
                  <a:schemeClr val="tx1"/>
                </a:solidFill>
              </a:rPr>
              <a:t>Hılfu’l-Fudûl’a</a:t>
            </a:r>
            <a:r>
              <a:rPr lang="tr-TR" sz="4000" dirty="0" smtClean="0">
                <a:solidFill>
                  <a:schemeClr val="tx1"/>
                </a:solidFill>
              </a:rPr>
              <a:t> katılması</a:t>
            </a:r>
            <a:endParaRPr lang="tr-TR" sz="4000" dirty="0">
              <a:solidFill>
                <a:schemeClr val="tx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57200" y="1967345"/>
            <a:ext cx="6470073" cy="41702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Hz. Muhammed (sav) Mekke’deki haksızlığa ve adaletsizliğe sesiz katılmıştı. </a:t>
            </a:r>
            <a:r>
              <a:rPr lang="tr-TR" sz="3600" dirty="0">
                <a:solidFill>
                  <a:schemeClr val="tx1"/>
                </a:solidFill>
              </a:rPr>
              <a:t>Sevgili Peygamberimiz Hz. Muhammed (s.a.v.) </a:t>
            </a:r>
            <a:r>
              <a:rPr lang="tr-TR" sz="3600" dirty="0" smtClean="0">
                <a:solidFill>
                  <a:schemeClr val="tx1"/>
                </a:solidFill>
              </a:rPr>
              <a:t>de şehirde </a:t>
            </a:r>
            <a:r>
              <a:rPr lang="tr-TR" sz="3600" dirty="0">
                <a:solidFill>
                  <a:schemeClr val="tx1"/>
                </a:solidFill>
              </a:rPr>
              <a:t>yaşanan haksızlıkları önlemek, </a:t>
            </a:r>
            <a:r>
              <a:rPr lang="tr-TR" sz="3600" dirty="0" smtClean="0">
                <a:solidFill>
                  <a:schemeClr val="tx1"/>
                </a:solidFill>
              </a:rPr>
              <a:t>zulme uğrayanlara </a:t>
            </a:r>
            <a:r>
              <a:rPr lang="tr-TR" sz="3600" dirty="0">
                <a:solidFill>
                  <a:schemeClr val="tx1"/>
                </a:solidFill>
              </a:rPr>
              <a:t>yardım etmekti</a:t>
            </a:r>
            <a:r>
              <a:rPr lang="tr-TR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680" y="630381"/>
            <a:ext cx="4724401" cy="5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58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şağı Ok 6"/>
          <p:cNvSpPr/>
          <p:nvPr/>
        </p:nvSpPr>
        <p:spPr>
          <a:xfrm>
            <a:off x="5983893" y="3799624"/>
            <a:ext cx="484632" cy="123574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şağı Ok 3"/>
          <p:cNvSpPr/>
          <p:nvPr/>
        </p:nvSpPr>
        <p:spPr>
          <a:xfrm>
            <a:off x="397065" y="2022746"/>
            <a:ext cx="484632" cy="1025236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79596" y="120740"/>
            <a:ext cx="7991568" cy="749184"/>
          </a:xfrm>
          <a:solidFill>
            <a:srgbClr val="F3994B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3200" dirty="0" smtClean="0"/>
              <a:t>Hz. Muhammed (sav)’in Hz. Hatice ile Evliliği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79596" y="1256792"/>
            <a:ext cx="6188929" cy="1195463"/>
          </a:xfrm>
          <a:solidFill>
            <a:srgbClr val="77C2E9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600" dirty="0" smtClean="0"/>
              <a:t>Hz. </a:t>
            </a:r>
            <a:r>
              <a:rPr lang="tr-TR" sz="3600" dirty="0" smtClean="0"/>
              <a:t>Hatice, </a:t>
            </a:r>
            <a:r>
              <a:rPr lang="tr-TR" sz="3600" dirty="0" smtClean="0"/>
              <a:t>Mekke’de tanınan ve zengin bir kadındı.</a:t>
            </a:r>
            <a:endParaRPr lang="tr-TR" sz="3600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416811" y="3213715"/>
            <a:ext cx="6051714" cy="1038048"/>
          </a:xfrm>
          <a:prstGeom prst="rect">
            <a:avLst/>
          </a:prstGeom>
          <a:solidFill>
            <a:srgbClr val="DF99B3"/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3200" dirty="0" smtClean="0">
                <a:solidFill>
                  <a:schemeClr val="tx1"/>
                </a:solidFill>
              </a:rPr>
              <a:t>Hz. Muhammed 25 yaşında, Hz. Hatice ile evlendi.</a:t>
            </a:r>
            <a:endParaRPr lang="tr-TR" sz="3200" dirty="0">
              <a:solidFill>
                <a:schemeClr val="tx1"/>
              </a:solidFill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97065" y="5388093"/>
            <a:ext cx="6071460" cy="1038048"/>
          </a:xfrm>
          <a:prstGeom prst="rect">
            <a:avLst/>
          </a:prstGeom>
          <a:solidFill>
            <a:srgbClr val="FBC891"/>
          </a:solidFill>
          <a:ln>
            <a:solidFill>
              <a:schemeClr val="accent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3200" dirty="0" smtClean="0">
                <a:solidFill>
                  <a:schemeClr val="tx1"/>
                </a:solidFill>
              </a:rPr>
              <a:t>Bu evlilikten 6 tane çocukları oldu.</a:t>
            </a:r>
            <a:endParaRPr lang="tr-TR" sz="3200" dirty="0">
              <a:solidFill>
                <a:schemeClr val="tx1"/>
              </a:solidFill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5994" y="1142981"/>
            <a:ext cx="5449613" cy="528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6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2" grpId="0" animBg="1"/>
      <p:bldP spid="3" grpId="0" uiExpand="1" build="p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 Düz Ok Bağlayıcısı"/>
          <p:cNvCxnSpPr/>
          <p:nvPr/>
        </p:nvCxnSpPr>
        <p:spPr>
          <a:xfrm flipH="1">
            <a:off x="4451264" y="1430986"/>
            <a:ext cx="1584176" cy="64807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57 Düz Ok Bağlayıcısı"/>
          <p:cNvCxnSpPr/>
          <p:nvPr/>
        </p:nvCxnSpPr>
        <p:spPr>
          <a:xfrm>
            <a:off x="5912202" y="1491776"/>
            <a:ext cx="2815868" cy="124657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0734" y="152636"/>
            <a:ext cx="7286216" cy="720080"/>
          </a:xfrm>
          <a:solidFill>
            <a:srgbClr val="8BB2DD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3600" dirty="0"/>
              <a:t>PEYGAMBERİMİZİN ÇOCUKLARI </a:t>
            </a:r>
          </a:p>
        </p:txBody>
      </p:sp>
      <p:sp>
        <p:nvSpPr>
          <p:cNvPr id="6" name="5 Yuvarlatılmış Dikdörtgen"/>
          <p:cNvSpPr/>
          <p:nvPr/>
        </p:nvSpPr>
        <p:spPr>
          <a:xfrm>
            <a:off x="4275773" y="980728"/>
            <a:ext cx="3641408" cy="594274"/>
          </a:xfrm>
          <a:prstGeom prst="roundRect">
            <a:avLst/>
          </a:prstGeom>
          <a:solidFill>
            <a:srgbClr val="66BDB7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</a:rPr>
              <a:t>HZ. </a:t>
            </a:r>
            <a:r>
              <a:rPr lang="tr-TR" sz="2800" dirty="0" smtClean="0">
                <a:solidFill>
                  <a:schemeClr val="tx1"/>
                </a:solidFill>
              </a:rPr>
              <a:t>MUHAMMED (sav)</a:t>
            </a:r>
            <a:endParaRPr lang="tr-TR" sz="2800" dirty="0">
              <a:solidFill>
                <a:schemeClr val="tx1"/>
              </a:solidFill>
            </a:endParaRPr>
          </a:p>
        </p:txBody>
      </p:sp>
      <p:cxnSp>
        <p:nvCxnSpPr>
          <p:cNvPr id="14" name="13 Düz Ok Bağlayıcısı"/>
          <p:cNvCxnSpPr/>
          <p:nvPr/>
        </p:nvCxnSpPr>
        <p:spPr>
          <a:xfrm flipV="1">
            <a:off x="200734" y="3529037"/>
            <a:ext cx="8896027" cy="1191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946598" y="3529037"/>
            <a:ext cx="2175" cy="5760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519382" y="3529037"/>
            <a:ext cx="0" cy="5760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/>
          <p:nvPr/>
        </p:nvCxnSpPr>
        <p:spPr>
          <a:xfrm>
            <a:off x="4275772" y="3540947"/>
            <a:ext cx="0" cy="5760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/>
          <p:nvPr/>
        </p:nvCxnSpPr>
        <p:spPr>
          <a:xfrm flipH="1">
            <a:off x="7267478" y="3529037"/>
            <a:ext cx="1364" cy="55688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42 Düz Ok Bağlayıcısı"/>
          <p:cNvCxnSpPr/>
          <p:nvPr/>
        </p:nvCxnSpPr>
        <p:spPr>
          <a:xfrm>
            <a:off x="8751872" y="3529037"/>
            <a:ext cx="0" cy="51725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8" name="47 Yuvarlatılmış Dikdörtgen"/>
          <p:cNvSpPr/>
          <p:nvPr/>
        </p:nvSpPr>
        <p:spPr>
          <a:xfrm>
            <a:off x="263862" y="4252538"/>
            <a:ext cx="1259631" cy="46805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KASIM</a:t>
            </a:r>
          </a:p>
        </p:txBody>
      </p:sp>
      <p:sp>
        <p:nvSpPr>
          <p:cNvPr id="49" name="48 Yuvarlatılmış Dikdörtgen"/>
          <p:cNvSpPr/>
          <p:nvPr/>
        </p:nvSpPr>
        <p:spPr>
          <a:xfrm>
            <a:off x="1739516" y="4274886"/>
            <a:ext cx="1099276" cy="43204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ZEYNEP</a:t>
            </a:r>
          </a:p>
        </p:txBody>
      </p:sp>
      <p:sp>
        <p:nvSpPr>
          <p:cNvPr id="50" name="49 Yuvarlatılmış Dikdörtgen"/>
          <p:cNvSpPr/>
          <p:nvPr/>
        </p:nvSpPr>
        <p:spPr>
          <a:xfrm>
            <a:off x="3297266" y="4266196"/>
            <a:ext cx="1404156" cy="4407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RUKİYYE</a:t>
            </a:r>
          </a:p>
        </p:txBody>
      </p:sp>
      <p:sp>
        <p:nvSpPr>
          <p:cNvPr id="51" name="50 Yuvarlatılmış Dikdörtgen"/>
          <p:cNvSpPr/>
          <p:nvPr/>
        </p:nvSpPr>
        <p:spPr>
          <a:xfrm>
            <a:off x="5159896" y="4221088"/>
            <a:ext cx="1152128" cy="57606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ÜMMÜ GÜLSÜM </a:t>
            </a:r>
          </a:p>
        </p:txBody>
      </p:sp>
      <p:sp>
        <p:nvSpPr>
          <p:cNvPr id="53" name="52 Yuvarlatılmış Dikdörtgen"/>
          <p:cNvSpPr/>
          <p:nvPr/>
        </p:nvSpPr>
        <p:spPr>
          <a:xfrm>
            <a:off x="6528047" y="4221088"/>
            <a:ext cx="1086955" cy="57606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FATMA </a:t>
            </a:r>
          </a:p>
        </p:txBody>
      </p:sp>
      <p:sp>
        <p:nvSpPr>
          <p:cNvPr id="55" name="54 Yuvarlatılmış Dikdörtgen"/>
          <p:cNvSpPr/>
          <p:nvPr/>
        </p:nvSpPr>
        <p:spPr>
          <a:xfrm>
            <a:off x="7903065" y="4221088"/>
            <a:ext cx="1521917" cy="57606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ABDULLAH </a:t>
            </a:r>
          </a:p>
        </p:txBody>
      </p:sp>
      <p:cxnSp>
        <p:nvCxnSpPr>
          <p:cNvPr id="56" name="55 Düz Ok Bağlayıcısı"/>
          <p:cNvCxnSpPr/>
          <p:nvPr/>
        </p:nvCxnSpPr>
        <p:spPr>
          <a:xfrm>
            <a:off x="5792678" y="3529037"/>
            <a:ext cx="0" cy="5760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" name="60 Yuvarlatılmış Dikdörtgen"/>
          <p:cNvSpPr/>
          <p:nvPr/>
        </p:nvSpPr>
        <p:spPr>
          <a:xfrm>
            <a:off x="8844810" y="2329945"/>
            <a:ext cx="2600834" cy="78177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</a:rPr>
              <a:t>HZ. MARİYE </a:t>
            </a:r>
          </a:p>
        </p:txBody>
      </p:sp>
      <p:cxnSp>
        <p:nvCxnSpPr>
          <p:cNvPr id="63" name="62 Düz Ok Bağlayıcısı"/>
          <p:cNvCxnSpPr/>
          <p:nvPr/>
        </p:nvCxnSpPr>
        <p:spPr>
          <a:xfrm>
            <a:off x="10665967" y="3180907"/>
            <a:ext cx="1" cy="161624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6" name="65 Yuvarlatılmış Dikdörtgen"/>
          <p:cNvSpPr/>
          <p:nvPr/>
        </p:nvSpPr>
        <p:spPr>
          <a:xfrm>
            <a:off x="9730923" y="5020860"/>
            <a:ext cx="1870089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HZ. İBRAHİM </a:t>
            </a:r>
          </a:p>
        </p:txBody>
      </p:sp>
      <p:cxnSp>
        <p:nvCxnSpPr>
          <p:cNvPr id="69" name="68 Düz Ok Bağlayıcısı"/>
          <p:cNvCxnSpPr/>
          <p:nvPr/>
        </p:nvCxnSpPr>
        <p:spPr>
          <a:xfrm>
            <a:off x="7032104" y="4797152"/>
            <a:ext cx="0" cy="50405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75 Düz Ok Bağlayıcısı"/>
          <p:cNvCxnSpPr/>
          <p:nvPr/>
        </p:nvCxnSpPr>
        <p:spPr>
          <a:xfrm flipH="1">
            <a:off x="6240016" y="5805264"/>
            <a:ext cx="756084" cy="50405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77 Yuvarlatılmış Dikdörtgen"/>
          <p:cNvSpPr/>
          <p:nvPr/>
        </p:nvSpPr>
        <p:spPr>
          <a:xfrm>
            <a:off x="4871864" y="6157584"/>
            <a:ext cx="1296144" cy="548680"/>
          </a:xfrm>
          <a:prstGeom prst="roundRect">
            <a:avLst/>
          </a:prstGeom>
          <a:solidFill>
            <a:srgbClr val="F3994B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/>
              <a:t>HZ. HASAN</a:t>
            </a:r>
          </a:p>
        </p:txBody>
      </p:sp>
      <p:sp>
        <p:nvSpPr>
          <p:cNvPr id="79" name="78 Yuvarlatılmış Dikdörtgen"/>
          <p:cNvSpPr/>
          <p:nvPr/>
        </p:nvSpPr>
        <p:spPr>
          <a:xfrm>
            <a:off x="7917180" y="6120680"/>
            <a:ext cx="1512168" cy="620688"/>
          </a:xfrm>
          <a:prstGeom prst="roundRect">
            <a:avLst/>
          </a:prstGeom>
          <a:solidFill>
            <a:srgbClr val="F3994B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/>
              <a:t>HZ. HÜSEYİN </a:t>
            </a:r>
          </a:p>
        </p:txBody>
      </p:sp>
      <p:cxnSp>
        <p:nvCxnSpPr>
          <p:cNvPr id="81" name="80 Düz Ok Bağlayıcısı"/>
          <p:cNvCxnSpPr/>
          <p:nvPr/>
        </p:nvCxnSpPr>
        <p:spPr>
          <a:xfrm>
            <a:off x="6816080" y="5733256"/>
            <a:ext cx="1008112" cy="64807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89 Düz Bağlayıcı"/>
          <p:cNvCxnSpPr/>
          <p:nvPr/>
        </p:nvCxnSpPr>
        <p:spPr>
          <a:xfrm>
            <a:off x="4290060" y="2820867"/>
            <a:ext cx="0" cy="72008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4" name="73 Yuvarlatılmış Dikdörtgen"/>
          <p:cNvSpPr/>
          <p:nvPr/>
        </p:nvSpPr>
        <p:spPr>
          <a:xfrm>
            <a:off x="6384032" y="5373216"/>
            <a:ext cx="1368152" cy="504056"/>
          </a:xfrm>
          <a:prstGeom prst="roundRect">
            <a:avLst/>
          </a:prstGeom>
          <a:solidFill>
            <a:srgbClr val="F3994B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/>
              <a:t>HZ. ALİ </a:t>
            </a:r>
          </a:p>
        </p:txBody>
      </p:sp>
      <p:sp>
        <p:nvSpPr>
          <p:cNvPr id="7" name="6 Yuvarlatılmış Dikdörtgen"/>
          <p:cNvSpPr/>
          <p:nvPr/>
        </p:nvSpPr>
        <p:spPr>
          <a:xfrm>
            <a:off x="3503712" y="2204864"/>
            <a:ext cx="1944216" cy="648072"/>
          </a:xfrm>
          <a:prstGeom prst="roundRect">
            <a:avLst/>
          </a:prstGeom>
          <a:solidFill>
            <a:srgbClr val="DF99B3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/>
              <a:t>HZ. HATİCE </a:t>
            </a:r>
          </a:p>
        </p:txBody>
      </p:sp>
    </p:spTree>
    <p:extLst>
      <p:ext uri="{BB962C8B-B14F-4D97-AF65-F5344CB8AC3E}">
        <p14:creationId xmlns:p14="http://schemas.microsoft.com/office/powerpoint/2010/main" val="294615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"/>
                            </p:stCondLst>
                            <p:childTnLst>
                              <p:par>
                                <p:cTn id="1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"/>
                            </p:stCondLst>
                            <p:childTnLst>
                              <p:par>
                                <p:cTn id="1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0"/>
                            </p:stCondLst>
                            <p:childTnLst>
                              <p:par>
                                <p:cTn id="1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50"/>
                            </p:stCondLst>
                            <p:childTnLst>
                              <p:par>
                                <p:cTn id="1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"/>
                            </p:stCondLst>
                            <p:childTnLst>
                              <p:par>
                                <p:cTn id="1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8" grpId="0" animBg="1"/>
      <p:bldP spid="49" grpId="0" animBg="1"/>
      <p:bldP spid="50" grpId="0" animBg="1"/>
      <p:bldP spid="51" grpId="0" animBg="1"/>
      <p:bldP spid="53" grpId="0" animBg="1"/>
      <p:bldP spid="55" grpId="0" animBg="1"/>
      <p:bldP spid="55" grpId="1" animBg="1"/>
      <p:bldP spid="61" grpId="0" animBg="1"/>
      <p:bldP spid="66" grpId="0" animBg="1"/>
      <p:bldP spid="78" grpId="0" animBg="1"/>
      <p:bldP spid="79" grpId="0" animBg="1"/>
      <p:bldP spid="7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25259" y="1172682"/>
            <a:ext cx="2243188" cy="854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Kasım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3675" y="1238683"/>
            <a:ext cx="62323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✓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667807" y="1147625"/>
            <a:ext cx="2833255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Abdullah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22662" y="1141905"/>
            <a:ext cx="723108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✓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398219" y="2290538"/>
            <a:ext cx="2365949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Rukiye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533131" y="2325543"/>
            <a:ext cx="7195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✓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059645" y="1166062"/>
            <a:ext cx="2153248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Ömer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175755" y="1214301"/>
            <a:ext cx="7195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9369382" y="1125642"/>
            <a:ext cx="2391960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Aişe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9392808" y="1168939"/>
            <a:ext cx="71427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7326" y="2332098"/>
            <a:ext cx="2236031" cy="8309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Fatma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0777" y="2415090"/>
            <a:ext cx="70509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✓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23" name="Komut Düğmesi: İleri veya Sonraki 22">
            <a:hlinkClick r:id="" action="ppaction://hlinkshowjump?jump=nextslide" highlightClick="1"/>
          </p:cNvPr>
          <p:cNvSpPr/>
          <p:nvPr/>
        </p:nvSpPr>
        <p:spPr>
          <a:xfrm>
            <a:off x="11163091" y="6190937"/>
            <a:ext cx="628183" cy="554635"/>
          </a:xfrm>
          <a:prstGeom prst="actionButtonForwardNex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Komut Düğmesi: Geri veya Önceki 23">
            <a:hlinkClick r:id="" action="ppaction://hlinkshowjump?jump=previousslide" highlightClick="1"/>
          </p:cNvPr>
          <p:cNvSpPr/>
          <p:nvPr/>
        </p:nvSpPr>
        <p:spPr>
          <a:xfrm>
            <a:off x="10312147" y="6190937"/>
            <a:ext cx="635428" cy="554635"/>
          </a:xfrm>
          <a:prstGeom prst="actionButtonBackPrevious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Unvan 1"/>
          <p:cNvSpPr>
            <a:spLocks noGrp="1"/>
          </p:cNvSpPr>
          <p:nvPr>
            <p:ph type="title"/>
          </p:nvPr>
        </p:nvSpPr>
        <p:spPr>
          <a:xfrm>
            <a:off x="267326" y="111571"/>
            <a:ext cx="11805854" cy="7561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Peygamberimizin çocuklarını işaretleyelim</a:t>
            </a:r>
            <a:endParaRPr lang="tr-TR" dirty="0"/>
          </a:p>
        </p:txBody>
      </p:sp>
      <p:sp>
        <p:nvSpPr>
          <p:cNvPr id="26" name="Dikdörtgen 25"/>
          <p:cNvSpPr/>
          <p:nvPr/>
        </p:nvSpPr>
        <p:spPr>
          <a:xfrm>
            <a:off x="6576018" y="2261139"/>
            <a:ext cx="3592985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</a:t>
            </a:r>
            <a:r>
              <a:rPr kumimoji="0" lang="tr-T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Ümmü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Gülsüm 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610992" y="2310284"/>
            <a:ext cx="54613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✓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33340" y="3809486"/>
            <a:ext cx="2153248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Enes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49450" y="3857725"/>
            <a:ext cx="7195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059645" y="3732778"/>
            <a:ext cx="2643036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İbrahim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194557" y="3767783"/>
            <a:ext cx="7195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✓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030129" y="3732778"/>
            <a:ext cx="2643036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Zeynep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165041" y="3767783"/>
            <a:ext cx="7195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✓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000613" y="3730139"/>
            <a:ext cx="2760730" cy="7944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Hatice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9024039" y="3773436"/>
            <a:ext cx="71427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X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87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"/>
          <p:cNvSpPr>
            <a:spLocks noGrp="1"/>
          </p:cNvSpPr>
          <p:nvPr>
            <p:ph type="title"/>
          </p:nvPr>
        </p:nvSpPr>
        <p:spPr>
          <a:xfrm>
            <a:off x="1060463" y="102080"/>
            <a:ext cx="5763799" cy="6179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06666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3200" dirty="0"/>
              <a:t>V</a:t>
            </a:r>
            <a:r>
              <a:rPr lang="tr-TR" sz="3200" dirty="0" smtClean="0"/>
              <a:t>erilen kelimeleri düzeltelim </a:t>
            </a:r>
            <a:endParaRPr lang="tr-TR" sz="3200" dirty="0"/>
          </a:p>
        </p:txBody>
      </p:sp>
      <p:sp>
        <p:nvSpPr>
          <p:cNvPr id="21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134402" y="964354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KASIM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rbest Form 30"/>
          <p:cNvSpPr/>
          <p:nvPr/>
        </p:nvSpPr>
        <p:spPr>
          <a:xfrm>
            <a:off x="132567" y="964354"/>
            <a:ext cx="2684325" cy="1956965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AISKM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8150" y="836523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</a:p>
        </p:txBody>
      </p:sp>
      <p:sp>
        <p:nvSpPr>
          <p:cNvPr id="38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3207240" y="964354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FATMA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rbest Form 38"/>
          <p:cNvSpPr/>
          <p:nvPr/>
        </p:nvSpPr>
        <p:spPr>
          <a:xfrm>
            <a:off x="3205405" y="1002368"/>
            <a:ext cx="2684325" cy="1895156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ATMFA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110987" y="836172"/>
            <a:ext cx="6404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6280078" y="913543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ZEYNEP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rbest Form 41"/>
          <p:cNvSpPr/>
          <p:nvPr/>
        </p:nvSpPr>
        <p:spPr>
          <a:xfrm>
            <a:off x="6276408" y="936077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PZEENY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6183826" y="785712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9390089" y="913543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RUKİYE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Serbest Form 44"/>
          <p:cNvSpPr/>
          <p:nvPr/>
        </p:nvSpPr>
        <p:spPr>
          <a:xfrm>
            <a:off x="9390089" y="912832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YREİUK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9293837" y="785712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7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134402" y="3924122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ÜMMÜ GÜLSÜM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Serbest Form 47"/>
          <p:cNvSpPr/>
          <p:nvPr/>
        </p:nvSpPr>
        <p:spPr>
          <a:xfrm>
            <a:off x="132567" y="3933413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ÜÜMM ÜMGLSÜ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8150" y="3796291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3207240" y="3924122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ABDULLAH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Serbest Form 50"/>
          <p:cNvSpPr/>
          <p:nvPr/>
        </p:nvSpPr>
        <p:spPr>
          <a:xfrm>
            <a:off x="3205405" y="3897268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LAHLADB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3073815" y="3826042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3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6280078" y="3873311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İBRAHİM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Serbest Form 53"/>
          <p:cNvSpPr/>
          <p:nvPr/>
        </p:nvSpPr>
        <p:spPr>
          <a:xfrm>
            <a:off x="6276407" y="3846457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İAMİBRH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6183826" y="3745480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6" name="ALT">
            <a:extLst>
              <a:ext uri="{FF2B5EF4-FFF2-40B4-BE49-F238E27FC236}">
                <a16:creationId xmlns:a16="http://schemas.microsoft.com/office/drawing/2014/main" id="{CC32CA30-F27B-4EEB-B5C9-57AF3D52E9C6}"/>
              </a:ext>
            </a:extLst>
          </p:cNvPr>
          <p:cNvSpPr/>
          <p:nvPr/>
        </p:nvSpPr>
        <p:spPr>
          <a:xfrm>
            <a:off x="9390089" y="3873311"/>
            <a:ext cx="2684325" cy="1892097"/>
          </a:xfrm>
          <a:prstGeom prst="rect">
            <a:avLst/>
          </a:prstGeom>
          <a:solidFill>
            <a:srgbClr val="A2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HATİCE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Serbest Form 56"/>
          <p:cNvSpPr/>
          <p:nvPr/>
        </p:nvSpPr>
        <p:spPr>
          <a:xfrm>
            <a:off x="9378010" y="3846457"/>
            <a:ext cx="2684325" cy="1918951"/>
          </a:xfrm>
          <a:custGeom>
            <a:avLst/>
            <a:gdLst>
              <a:gd name="connsiteX0" fmla="*/ 796349 w 3058849"/>
              <a:gd name="connsiteY0" fmla="*/ 0 h 1180327"/>
              <a:gd name="connsiteX1" fmla="*/ 3058849 w 3058849"/>
              <a:gd name="connsiteY1" fmla="*/ 0 h 1180327"/>
              <a:gd name="connsiteX2" fmla="*/ 3058849 w 3058849"/>
              <a:gd name="connsiteY2" fmla="*/ 1180327 h 1180327"/>
              <a:gd name="connsiteX3" fmla="*/ 0 w 3058849"/>
              <a:gd name="connsiteY3" fmla="*/ 1180327 h 1180327"/>
              <a:gd name="connsiteX4" fmla="*/ 0 w 3058849"/>
              <a:gd name="connsiteY4" fmla="*/ 492970 h 1180327"/>
              <a:gd name="connsiteX5" fmla="*/ 12244 w 3058849"/>
              <a:gd name="connsiteY5" fmla="*/ 494470 h 1180327"/>
              <a:gd name="connsiteX6" fmla="*/ 456673 w 3058849"/>
              <a:gd name="connsiteY6" fmla="*/ 367942 h 1180327"/>
              <a:gd name="connsiteX7" fmla="*/ 780943 w 3058849"/>
              <a:gd name="connsiteY7" fmla="*/ 38738 h 118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8849" h="1180327">
                <a:moveTo>
                  <a:pt x="796349" y="0"/>
                </a:moveTo>
                <a:lnTo>
                  <a:pt x="3058849" y="0"/>
                </a:lnTo>
                <a:lnTo>
                  <a:pt x="3058849" y="1180327"/>
                </a:lnTo>
                <a:lnTo>
                  <a:pt x="0" y="1180327"/>
                </a:lnTo>
                <a:lnTo>
                  <a:pt x="0" y="492970"/>
                </a:lnTo>
                <a:lnTo>
                  <a:pt x="12244" y="494470"/>
                </a:lnTo>
                <a:cubicBezTo>
                  <a:pt x="147727" y="498766"/>
                  <a:pt x="306575" y="456929"/>
                  <a:pt x="456673" y="367942"/>
                </a:cubicBezTo>
                <a:cubicBezTo>
                  <a:pt x="606771" y="278955"/>
                  <a:pt x="719700" y="159666"/>
                  <a:pt x="780943" y="38738"/>
                </a:cubicBezTo>
                <a:close/>
              </a:path>
            </a:pathLst>
          </a:custGeom>
          <a:gradFill flip="none" rotWithShape="1">
            <a:gsLst>
              <a:gs pos="4000">
                <a:srgbClr val="F08AC2"/>
              </a:gs>
              <a:gs pos="4000">
                <a:schemeClr val="bg1"/>
              </a:gs>
              <a:gs pos="2000">
                <a:srgbClr val="6600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CİHTAE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TextBox 15">
            <a:extLst>
              <a:ext uri="{FF2B5EF4-FFF2-40B4-BE49-F238E27FC236}">
                <a16:creationId xmlns:a16="http://schemas.microsoft.com/office/drawing/2014/main" id="{C886B80D-B50A-491E-9398-DFD790BE88D1}"/>
              </a:ext>
            </a:extLst>
          </p:cNvPr>
          <p:cNvSpPr txBox="1"/>
          <p:nvPr/>
        </p:nvSpPr>
        <p:spPr>
          <a:xfrm>
            <a:off x="9293837" y="3745480"/>
            <a:ext cx="640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9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341525"/>
            <a:ext cx="12192000" cy="511312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Komut Düğmesi: Geri veya Önceki 59">
            <a:hlinkClick r:id="" action="ppaction://hlinkshowjump?jump=previousslide" highlightClick="1"/>
          </p:cNvPr>
          <p:cNvSpPr/>
          <p:nvPr/>
        </p:nvSpPr>
        <p:spPr>
          <a:xfrm>
            <a:off x="10661406" y="6376218"/>
            <a:ext cx="395785" cy="475908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Komut Düğmesi: İleri veya Sonraki 60">
            <a:hlinkClick r:id="" action="ppaction://hlinkshowjump?jump=nextslide" highlightClick="1"/>
          </p:cNvPr>
          <p:cNvSpPr/>
          <p:nvPr/>
        </p:nvSpPr>
        <p:spPr>
          <a:xfrm>
            <a:off x="11743376" y="6391542"/>
            <a:ext cx="412785" cy="445261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Komut Düğmesi: Giriş 61">
            <a:hlinkClick r:id="" action="ppaction://hlinkshowjump?jump=firstslide" highlightClick="1"/>
          </p:cNvPr>
          <p:cNvSpPr/>
          <p:nvPr/>
        </p:nvSpPr>
        <p:spPr>
          <a:xfrm>
            <a:off x="11137184" y="6391542"/>
            <a:ext cx="526199" cy="445261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Başlık 1"/>
          <p:cNvSpPr txBox="1">
            <a:spLocks/>
          </p:cNvSpPr>
          <p:nvPr/>
        </p:nvSpPr>
        <p:spPr>
          <a:xfrm>
            <a:off x="7559795" y="84185"/>
            <a:ext cx="4502540" cy="6179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222A4A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u="none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Kelimelerin üzerine tıklayınız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40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L -0.0013 0.27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-0.00131 0.271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0013 0.271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013 0.2719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-0.0013 0.2719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00131 0.2719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-0.0013 0.27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131 0.27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9" grpId="0" animBg="1"/>
      <p:bldP spid="39" grpId="1" animBg="1"/>
      <p:bldP spid="42" grpId="0" animBg="1"/>
      <p:bldP spid="42" grpId="1" animBg="1"/>
      <p:bldP spid="45" grpId="0" animBg="1"/>
      <p:bldP spid="45" grpId="1" animBg="1"/>
      <p:bldP spid="48" grpId="0" animBg="1"/>
      <p:bldP spid="48" grpId="1" animBg="1"/>
      <p:bldP spid="51" grpId="0" animBg="1"/>
      <p:bldP spid="51" grpId="1" animBg="1"/>
      <p:bldP spid="54" grpId="0" animBg="1"/>
      <p:bldP spid="54" grpId="1" animBg="1"/>
      <p:bldP spid="57" grpId="0" animBg="1"/>
      <p:bldP spid="5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9442207" y="1603252"/>
            <a:ext cx="1698225" cy="8330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4169718" y="40930"/>
            <a:ext cx="2717800" cy="520700"/>
          </a:xfrm>
          <a:prstGeom prst="roundRect">
            <a:avLst>
              <a:gd name="adj" fmla="val 25000"/>
            </a:avLst>
          </a:prstGeom>
          <a:solidFill>
            <a:srgbClr val="EE9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 Yanlış 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Serbest Form 56"/>
          <p:cNvSpPr/>
          <p:nvPr/>
        </p:nvSpPr>
        <p:spPr>
          <a:xfrm>
            <a:off x="23289" y="1602801"/>
            <a:ext cx="9418918" cy="849416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X"/>
          <p:cNvSpPr/>
          <p:nvPr/>
        </p:nvSpPr>
        <p:spPr>
          <a:xfrm>
            <a:off x="11155986" y="1610439"/>
            <a:ext cx="870239" cy="792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nay"/>
          <p:cNvSpPr/>
          <p:nvPr/>
        </p:nvSpPr>
        <p:spPr>
          <a:xfrm>
            <a:off x="11166315" y="1594405"/>
            <a:ext cx="875464" cy="8080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D 1"/>
          <p:cNvSpPr/>
          <p:nvPr/>
        </p:nvSpPr>
        <p:spPr>
          <a:xfrm>
            <a:off x="9565136" y="1666274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Y 1"/>
          <p:cNvSpPr/>
          <p:nvPr/>
        </p:nvSpPr>
        <p:spPr>
          <a:xfrm>
            <a:off x="10378209" y="1666274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9007CF10-9BCC-4C67-A2C9-6EDAD53EEC34}"/>
              </a:ext>
            </a:extLst>
          </p:cNvPr>
          <p:cNvSpPr/>
          <p:nvPr/>
        </p:nvSpPr>
        <p:spPr>
          <a:xfrm>
            <a:off x="0" y="6494778"/>
            <a:ext cx="12192000" cy="390141"/>
          </a:xfrm>
          <a:prstGeom prst="rect">
            <a:avLst/>
          </a:prstGeom>
          <a:gradFill flip="none" rotWithShape="1">
            <a:gsLst>
              <a:gs pos="16830">
                <a:srgbClr val="B3B3B3">
                  <a:alpha val="70000"/>
                </a:srgbClr>
              </a:gs>
              <a:gs pos="0">
                <a:srgbClr val="C0C0C0"/>
              </a:gs>
              <a:gs pos="100000">
                <a:srgbClr val="77777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Komut Düğmesi: Geri veya Önceki 14">
            <a:hlinkClick r:id="" action="ppaction://hlinkshowjump?jump=previousslide" highlightClick="1"/>
          </p:cNvPr>
          <p:cNvSpPr/>
          <p:nvPr/>
        </p:nvSpPr>
        <p:spPr>
          <a:xfrm>
            <a:off x="10661406" y="6477275"/>
            <a:ext cx="395785" cy="406934"/>
          </a:xfrm>
          <a:prstGeom prst="actionButtonBackPrevious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Komut Düğmesi: İleri veya Sonraki 15">
            <a:hlinkClick r:id="" action="ppaction://hlinkshowjump?jump=nextslide" highlightClick="1"/>
          </p:cNvPr>
          <p:cNvSpPr/>
          <p:nvPr/>
        </p:nvSpPr>
        <p:spPr>
          <a:xfrm>
            <a:off x="11743376" y="6475244"/>
            <a:ext cx="412785" cy="393643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Komut Düğmesi: Giriş 16">
            <a:hlinkClick r:id="" action="ppaction://hlinkshowjump?jump=firstslide" highlightClick="1"/>
          </p:cNvPr>
          <p:cNvSpPr/>
          <p:nvPr/>
        </p:nvSpPr>
        <p:spPr>
          <a:xfrm>
            <a:off x="11137184" y="6483348"/>
            <a:ext cx="526199" cy="409202"/>
          </a:xfrm>
          <a:prstGeom prst="actionButtonHom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İkizkenar Üçgen 57"/>
          <p:cNvSpPr/>
          <p:nvPr/>
        </p:nvSpPr>
        <p:spPr>
          <a:xfrm rot="5400000">
            <a:off x="-66350" y="1709111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Dikdörtgen 58"/>
          <p:cNvSpPr/>
          <p:nvPr/>
        </p:nvSpPr>
        <p:spPr>
          <a:xfrm>
            <a:off x="730539" y="1541997"/>
            <a:ext cx="86502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Peygamberimiz (s.a.v.), hak ve hukuk konusunda son derece titizdi.</a:t>
            </a:r>
          </a:p>
        </p:txBody>
      </p:sp>
      <p:sp>
        <p:nvSpPr>
          <p:cNvPr id="60" name="Dikdörtgen 59"/>
          <p:cNvSpPr/>
          <p:nvPr/>
        </p:nvSpPr>
        <p:spPr>
          <a:xfrm>
            <a:off x="9442207" y="2592072"/>
            <a:ext cx="1698225" cy="9185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Serbest Form 60"/>
          <p:cNvSpPr/>
          <p:nvPr/>
        </p:nvSpPr>
        <p:spPr>
          <a:xfrm>
            <a:off x="23289" y="2588154"/>
            <a:ext cx="9418918" cy="922887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>
              <a:defRPr/>
            </a:pPr>
            <a:r>
              <a:rPr lang="tr-TR" sz="3200" dirty="0">
                <a:solidFill>
                  <a:prstClr val="white"/>
                </a:solidFill>
              </a:rPr>
              <a:t>Peygamberimizin (s.a.v.) aile büyükleri de genelde </a:t>
            </a:r>
            <a:r>
              <a:rPr lang="tr-TR" sz="3200" dirty="0" smtClean="0">
                <a:solidFill>
                  <a:prstClr val="white"/>
                </a:solidFill>
              </a:rPr>
              <a:t>ticaretle uğraşıyordu</a:t>
            </a:r>
            <a:r>
              <a:rPr lang="tr-TR" sz="3200" dirty="0">
                <a:solidFill>
                  <a:prstClr val="white"/>
                </a:solidFill>
              </a:rPr>
              <a:t>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X 2"/>
          <p:cNvSpPr/>
          <p:nvPr/>
        </p:nvSpPr>
        <p:spPr>
          <a:xfrm>
            <a:off x="11155986" y="2666636"/>
            <a:ext cx="870239" cy="792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Onay 2"/>
          <p:cNvSpPr/>
          <p:nvPr/>
        </p:nvSpPr>
        <p:spPr>
          <a:xfrm>
            <a:off x="11146631" y="2593654"/>
            <a:ext cx="875464" cy="8080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D 2"/>
          <p:cNvSpPr/>
          <p:nvPr/>
        </p:nvSpPr>
        <p:spPr>
          <a:xfrm>
            <a:off x="9565136" y="2749174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Y 2"/>
          <p:cNvSpPr/>
          <p:nvPr/>
        </p:nvSpPr>
        <p:spPr>
          <a:xfrm>
            <a:off x="10378209" y="2749174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66" name="İkizkenar Üçgen 65"/>
          <p:cNvSpPr/>
          <p:nvPr/>
        </p:nvSpPr>
        <p:spPr>
          <a:xfrm rot="5400000">
            <a:off x="-37849" y="2729176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Dikdörtgen 67"/>
          <p:cNvSpPr/>
          <p:nvPr/>
        </p:nvSpPr>
        <p:spPr>
          <a:xfrm>
            <a:off x="9490823" y="585303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Serbest Form 68"/>
          <p:cNvSpPr/>
          <p:nvPr/>
        </p:nvSpPr>
        <p:spPr>
          <a:xfrm>
            <a:off x="104968" y="597307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Peygamberimizin (s.a.v.) </a:t>
            </a:r>
            <a:r>
              <a:rPr kumimoji="0" lang="tr-T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bütün çocukları, Efendimiz </a:t>
            </a:r>
            <a:r>
              <a:rPr kumimoji="0" lang="tr-TR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(s.a.v.) </a:t>
            </a:r>
            <a:r>
              <a:rPr kumimoji="0" lang="tr-T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hayattayken vefat </a:t>
            </a:r>
            <a:r>
              <a:rPr kumimoji="0" lang="tr-TR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etmiştir.</a:t>
            </a:r>
          </a:p>
        </p:txBody>
      </p:sp>
      <p:sp>
        <p:nvSpPr>
          <p:cNvPr id="70" name="X 3"/>
          <p:cNvSpPr/>
          <p:nvPr/>
        </p:nvSpPr>
        <p:spPr>
          <a:xfrm>
            <a:off x="11204602" y="592490"/>
            <a:ext cx="870239" cy="792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Onay 3"/>
          <p:cNvSpPr/>
          <p:nvPr/>
        </p:nvSpPr>
        <p:spPr>
          <a:xfrm>
            <a:off x="11214931" y="576456"/>
            <a:ext cx="875464" cy="8080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D 3"/>
          <p:cNvSpPr/>
          <p:nvPr/>
        </p:nvSpPr>
        <p:spPr>
          <a:xfrm>
            <a:off x="9613752" y="648325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Y 3"/>
          <p:cNvSpPr/>
          <p:nvPr/>
        </p:nvSpPr>
        <p:spPr>
          <a:xfrm>
            <a:off x="10426825" y="648325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74" name="İkizkenar Üçgen 73"/>
          <p:cNvSpPr/>
          <p:nvPr/>
        </p:nvSpPr>
        <p:spPr>
          <a:xfrm rot="5400000">
            <a:off x="15329" y="686046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Dikdörtgen 74"/>
          <p:cNvSpPr/>
          <p:nvPr/>
        </p:nvSpPr>
        <p:spPr>
          <a:xfrm>
            <a:off x="824089" y="661117"/>
            <a:ext cx="8806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Dikdörtgen 83"/>
          <p:cNvSpPr/>
          <p:nvPr/>
        </p:nvSpPr>
        <p:spPr>
          <a:xfrm>
            <a:off x="9490823" y="3613114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Serbest Form 84"/>
          <p:cNvSpPr/>
          <p:nvPr/>
        </p:nvSpPr>
        <p:spPr>
          <a:xfrm>
            <a:off x="94135" y="3617845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X 2"/>
          <p:cNvSpPr/>
          <p:nvPr/>
        </p:nvSpPr>
        <p:spPr>
          <a:xfrm>
            <a:off x="11204602" y="3620301"/>
            <a:ext cx="870239" cy="792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Onay 2"/>
          <p:cNvSpPr/>
          <p:nvPr/>
        </p:nvSpPr>
        <p:spPr>
          <a:xfrm>
            <a:off x="11214931" y="3604267"/>
            <a:ext cx="875464" cy="8080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D 2"/>
          <p:cNvSpPr/>
          <p:nvPr/>
        </p:nvSpPr>
        <p:spPr>
          <a:xfrm>
            <a:off x="9613752" y="3676136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Y 2"/>
          <p:cNvSpPr/>
          <p:nvPr/>
        </p:nvSpPr>
        <p:spPr>
          <a:xfrm>
            <a:off x="10426825" y="3676136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90" name="İkizkenar Üçgen 89"/>
          <p:cNvSpPr/>
          <p:nvPr/>
        </p:nvSpPr>
        <p:spPr>
          <a:xfrm rot="5400000">
            <a:off x="-2179" y="3721898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Dikdörtgen 98"/>
          <p:cNvSpPr/>
          <p:nvPr/>
        </p:nvSpPr>
        <p:spPr>
          <a:xfrm>
            <a:off x="9490823" y="5530765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Serbest Form 99"/>
          <p:cNvSpPr/>
          <p:nvPr/>
        </p:nvSpPr>
        <p:spPr>
          <a:xfrm>
            <a:off x="71905" y="5530765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>
              <a:defRPr/>
            </a:pPr>
            <a:r>
              <a:rPr lang="tr-TR" sz="2500" dirty="0">
                <a:solidFill>
                  <a:prstClr val="white"/>
                </a:solidFill>
              </a:rPr>
              <a:t>Sevgili </a:t>
            </a:r>
            <a:r>
              <a:rPr lang="tr-TR" sz="2500" dirty="0" smtClean="0">
                <a:solidFill>
                  <a:prstClr val="white"/>
                </a:solidFill>
              </a:rPr>
              <a:t>Peygamberimiz </a:t>
            </a:r>
            <a:r>
              <a:rPr lang="tr-TR" sz="2500" dirty="0">
                <a:solidFill>
                  <a:prstClr val="white"/>
                </a:solidFill>
              </a:rPr>
              <a:t>Hz. Muhammed (s.a.v.) </a:t>
            </a:r>
            <a:r>
              <a:rPr lang="tr-TR" sz="2500" dirty="0" err="1" smtClean="0">
                <a:solidFill>
                  <a:prstClr val="white"/>
                </a:solidFill>
              </a:rPr>
              <a:t>gençlğind</a:t>
            </a:r>
            <a:r>
              <a:rPr lang="tr-TR" sz="2500" dirty="0" err="1">
                <a:solidFill>
                  <a:prstClr val="white"/>
                </a:solidFill>
              </a:rPr>
              <a:t>e</a:t>
            </a:r>
            <a:r>
              <a:rPr lang="tr-TR" sz="2500" dirty="0" smtClean="0">
                <a:solidFill>
                  <a:prstClr val="white"/>
                </a:solidFill>
              </a:rPr>
              <a:t> </a:t>
            </a:r>
            <a:r>
              <a:rPr lang="tr-TR" sz="2500" dirty="0" err="1" smtClean="0">
                <a:solidFill>
                  <a:prstClr val="white"/>
                </a:solidFill>
              </a:rPr>
              <a:t>Hılfu’l-Fudûl’a</a:t>
            </a:r>
            <a:r>
              <a:rPr lang="tr-TR" sz="2500" dirty="0" smtClean="0">
                <a:solidFill>
                  <a:prstClr val="white"/>
                </a:solidFill>
              </a:rPr>
              <a:t> </a:t>
            </a:r>
            <a:r>
              <a:rPr lang="tr-TR" sz="2500" dirty="0">
                <a:solidFill>
                  <a:prstClr val="white"/>
                </a:solidFill>
              </a:rPr>
              <a:t>katıldı.</a:t>
            </a: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X 2"/>
          <p:cNvSpPr/>
          <p:nvPr/>
        </p:nvSpPr>
        <p:spPr>
          <a:xfrm>
            <a:off x="11204602" y="5537952"/>
            <a:ext cx="870239" cy="792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Onay 2"/>
          <p:cNvSpPr/>
          <p:nvPr/>
        </p:nvSpPr>
        <p:spPr>
          <a:xfrm>
            <a:off x="11214931" y="5521918"/>
            <a:ext cx="875464" cy="8080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D 2"/>
          <p:cNvSpPr/>
          <p:nvPr/>
        </p:nvSpPr>
        <p:spPr>
          <a:xfrm>
            <a:off x="9613752" y="5593787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Y 2"/>
          <p:cNvSpPr/>
          <p:nvPr/>
        </p:nvSpPr>
        <p:spPr>
          <a:xfrm>
            <a:off x="10426825" y="5593787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05" name="İkizkenar Üçgen 104"/>
          <p:cNvSpPr/>
          <p:nvPr/>
        </p:nvSpPr>
        <p:spPr>
          <a:xfrm rot="5400000">
            <a:off x="-7272" y="5627589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763025" y="3694476"/>
            <a:ext cx="87759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800" dirty="0">
                <a:solidFill>
                  <a:prstClr val="white"/>
                </a:solidFill>
              </a:rPr>
              <a:t>Hz. Muhammed (s.a.v.), s</a:t>
            </a:r>
            <a:r>
              <a:rPr lang="tr-TR" sz="2800" dirty="0" smtClean="0">
                <a:solidFill>
                  <a:prstClr val="white"/>
                </a:solidFill>
              </a:rPr>
              <a:t>ütannesinin </a:t>
            </a:r>
            <a:r>
              <a:rPr lang="tr-TR" sz="2800" dirty="0">
                <a:solidFill>
                  <a:prstClr val="white"/>
                </a:solidFill>
              </a:rPr>
              <a:t>yanında dört yıl </a:t>
            </a:r>
            <a:r>
              <a:rPr lang="tr-TR" sz="2800" dirty="0" smtClean="0">
                <a:solidFill>
                  <a:prstClr val="white"/>
                </a:solidFill>
              </a:rPr>
              <a:t>kaldı.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" name="Dikdörtgen 112"/>
          <p:cNvSpPr/>
          <p:nvPr/>
        </p:nvSpPr>
        <p:spPr>
          <a:xfrm>
            <a:off x="9457761" y="4537923"/>
            <a:ext cx="1698225" cy="8244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Serbest Form 113"/>
          <p:cNvSpPr/>
          <p:nvPr/>
        </p:nvSpPr>
        <p:spPr>
          <a:xfrm>
            <a:off x="38843" y="4539753"/>
            <a:ext cx="9418918" cy="824438"/>
          </a:xfrm>
          <a:custGeom>
            <a:avLst/>
            <a:gdLst>
              <a:gd name="connsiteX0" fmla="*/ 15985 w 8932526"/>
              <a:gd name="connsiteY0" fmla="*/ 0 h 820844"/>
              <a:gd name="connsiteX1" fmla="*/ 8932526 w 8932526"/>
              <a:gd name="connsiteY1" fmla="*/ 0 h 820844"/>
              <a:gd name="connsiteX2" fmla="*/ 8932526 w 8932526"/>
              <a:gd name="connsiteY2" fmla="*/ 820844 h 820844"/>
              <a:gd name="connsiteX3" fmla="*/ 0 w 8932526"/>
              <a:gd name="connsiteY3" fmla="*/ 820844 h 820844"/>
              <a:gd name="connsiteX4" fmla="*/ 628407 w 8932526"/>
              <a:gd name="connsiteY4" fmla="*/ 405135 h 82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32526" h="820844">
                <a:moveTo>
                  <a:pt x="15985" y="0"/>
                </a:moveTo>
                <a:lnTo>
                  <a:pt x="8932526" y="0"/>
                </a:lnTo>
                <a:lnTo>
                  <a:pt x="8932526" y="820844"/>
                </a:lnTo>
                <a:lnTo>
                  <a:pt x="0" y="820844"/>
                </a:lnTo>
                <a:lnTo>
                  <a:pt x="628407" y="405135"/>
                </a:lnTo>
                <a:close/>
              </a:path>
            </a:pathLst>
          </a:custGeom>
          <a:solidFill>
            <a:srgbClr val="1467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" name="X 3"/>
          <p:cNvSpPr/>
          <p:nvPr/>
        </p:nvSpPr>
        <p:spPr>
          <a:xfrm>
            <a:off x="11171540" y="4545110"/>
            <a:ext cx="870239" cy="792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" name="Onay 3"/>
          <p:cNvSpPr/>
          <p:nvPr/>
        </p:nvSpPr>
        <p:spPr>
          <a:xfrm>
            <a:off x="11181869" y="4549057"/>
            <a:ext cx="875464" cy="8080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" name="D 3"/>
          <p:cNvSpPr/>
          <p:nvPr/>
        </p:nvSpPr>
        <p:spPr>
          <a:xfrm>
            <a:off x="9580690" y="4600945"/>
            <a:ext cx="693119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" name="Y 3"/>
          <p:cNvSpPr/>
          <p:nvPr/>
        </p:nvSpPr>
        <p:spPr>
          <a:xfrm>
            <a:off x="10393763" y="4600945"/>
            <a:ext cx="694800" cy="694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19" name="İkizkenar Üçgen 118"/>
          <p:cNvSpPr/>
          <p:nvPr/>
        </p:nvSpPr>
        <p:spPr>
          <a:xfrm rot="5400000">
            <a:off x="-17733" y="4638666"/>
            <a:ext cx="791999" cy="612724"/>
          </a:xfrm>
          <a:prstGeom prst="triangle">
            <a:avLst/>
          </a:prstGeom>
          <a:solidFill>
            <a:srgbClr val="C55A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tr-T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Dikdörtgen 54"/>
          <p:cNvSpPr/>
          <p:nvPr/>
        </p:nvSpPr>
        <p:spPr>
          <a:xfrm>
            <a:off x="854497" y="4418726"/>
            <a:ext cx="86188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Peygamberimizin  altı çocuğu vardı. Çocuklarının dördü </a:t>
            </a:r>
            <a:r>
              <a:rPr kumimoji="0" lang="tr-TR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erkek, </a:t>
            </a:r>
            <a:r>
              <a:rPr kumimoji="0" lang="tr-TR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ikisi </a:t>
            </a:r>
            <a:r>
              <a:rPr kumimoji="0" lang="tr-TR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kızdı.</a:t>
            </a:r>
            <a:endParaRPr kumimoji="0" lang="tr-TR" sz="3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79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62" grpId="0" animBg="1"/>
      <p:bldP spid="63" grpId="0" animBg="1"/>
      <p:bldP spid="65" grpId="0" animBg="1"/>
      <p:bldP spid="70" grpId="0" animBg="1"/>
      <p:bldP spid="71" grpId="0" animBg="1"/>
      <p:bldP spid="72" grpId="0" animBg="1"/>
      <p:bldP spid="86" grpId="0" animBg="1"/>
      <p:bldP spid="87" grpId="0" animBg="1"/>
      <p:bldP spid="89" grpId="0" animBg="1"/>
      <p:bldP spid="101" grpId="0" animBg="1"/>
      <p:bldP spid="102" grpId="0" animBg="1"/>
      <p:bldP spid="104" grpId="0" animBg="1"/>
      <p:bldP spid="115" grpId="0" animBg="1"/>
      <p:bldP spid="116" grpId="0" animBg="1"/>
      <p:bldP spid="1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4294967295"/>
          </p:nvPr>
        </p:nvSpPr>
        <p:spPr>
          <a:xfrm>
            <a:off x="3996558" y="5935772"/>
            <a:ext cx="4427006" cy="549111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www.dindersimateryal.com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Yuvarlatılmış Dikdörtgen 6">
            <a:hlinkClick r:id="rId2"/>
          </p:cNvPr>
          <p:cNvSpPr/>
          <p:nvPr/>
        </p:nvSpPr>
        <p:spPr>
          <a:xfrm>
            <a:off x="345359" y="4315200"/>
            <a:ext cx="11164752" cy="16205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Yukarıdaki bağlantıdan etkinliklerin açılmaması durumundan www.dindersimateryal.com sitesinde etkinlikler ve oyunlara ulaşabilirsiniz.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Yuvarlatılmış Dikdörtgen 7">
            <a:hlinkClick r:id="rId3"/>
          </p:cNvPr>
          <p:cNvSpPr/>
          <p:nvPr/>
        </p:nvSpPr>
        <p:spPr>
          <a:xfrm>
            <a:off x="2893590" y="468514"/>
            <a:ext cx="6317673" cy="1256145"/>
          </a:xfrm>
          <a:prstGeom prst="roundRect">
            <a:avLst/>
          </a:prstGeom>
          <a:solidFill>
            <a:srgbClr val="17A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Etkinlikler için tıklayınız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399271" y="1012051"/>
            <a:ext cx="1623984" cy="16684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Yuvarlatılmış Dikdörtgen 9">
            <a:hlinkClick r:id="rId5"/>
          </p:cNvPr>
          <p:cNvSpPr/>
          <p:nvPr/>
        </p:nvSpPr>
        <p:spPr>
          <a:xfrm>
            <a:off x="3032136" y="2892326"/>
            <a:ext cx="6317673" cy="1256145"/>
          </a:xfrm>
          <a:prstGeom prst="roundRect">
            <a:avLst/>
          </a:prstGeom>
          <a:solidFill>
            <a:srgbClr val="17A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Çalışma Kağıdı için tıklayınız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537817" y="3435863"/>
            <a:ext cx="1623984" cy="16684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4875" y="1338922"/>
            <a:ext cx="11566493" cy="3567151"/>
          </a:xfrm>
          <a:noFill/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600" dirty="0" smtClean="0"/>
              <a:t>HAZIRLAYAN </a:t>
            </a:r>
          </a:p>
          <a:p>
            <a:pPr marL="0" indent="0" algn="ctr">
              <a:buNone/>
            </a:pPr>
            <a:r>
              <a:rPr lang="tr-TR" sz="3600" dirty="0" smtClean="0"/>
              <a:t>MUSTAFA YILDIRIM/DKAB ÖĞRETMENİ</a:t>
            </a:r>
          </a:p>
          <a:p>
            <a:pPr marL="0" indent="0" algn="ctr">
              <a:buNone/>
            </a:pPr>
            <a:r>
              <a:rPr lang="tr-TR" sz="3200" dirty="0" smtClean="0"/>
              <a:t>Eğitim amaçlı sunumlar üzerinde değişiklik yapıp kullanabilirsiniz.</a:t>
            </a:r>
          </a:p>
          <a:p>
            <a:pPr marL="0" indent="0" algn="ctr">
              <a:buNone/>
            </a:pPr>
            <a:r>
              <a:rPr lang="tr-TR" sz="3200" dirty="0" smtClean="0"/>
              <a:t>Sunumları izinsiz paylaşmayınız</a:t>
            </a:r>
            <a:r>
              <a:rPr lang="tr-TR" sz="3600" dirty="0" smtClean="0"/>
              <a:t>. </a:t>
            </a:r>
          </a:p>
        </p:txBody>
      </p:sp>
      <p:sp>
        <p:nvSpPr>
          <p:cNvPr id="4" name="Komut Düğmesi: Özel 3">
            <a:hlinkClick r:id="" action="ppaction://hlinkshowjump?jump=endshow" highlightClick="1"/>
          </p:cNvPr>
          <p:cNvSpPr/>
          <p:nvPr/>
        </p:nvSpPr>
        <p:spPr>
          <a:xfrm>
            <a:off x="10218821" y="4379496"/>
            <a:ext cx="1732547" cy="526578"/>
          </a:xfrm>
          <a:prstGeom prst="actionButtonBlank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Bitir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94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/>
          <p:cNvSpPr/>
          <p:nvPr/>
        </p:nvSpPr>
        <p:spPr>
          <a:xfrm>
            <a:off x="118973" y="912144"/>
            <a:ext cx="11925893" cy="1886976"/>
          </a:xfrm>
          <a:prstGeom prst="rect">
            <a:avLst/>
          </a:prstGeom>
          <a:solidFill>
            <a:srgbClr val="14676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tr-TR" sz="2800" dirty="0">
                <a:solidFill>
                  <a:schemeClr val="bg1"/>
                </a:solidFill>
              </a:rPr>
              <a:t>Peygamber Efendimiz Hz. Muhammed (s.a.v.), 20 Nisan (</a:t>
            </a:r>
            <a:r>
              <a:rPr lang="tr-TR" sz="2800" dirty="0" err="1">
                <a:solidFill>
                  <a:schemeClr val="bg1"/>
                </a:solidFill>
              </a:rPr>
              <a:t>Rebiü’l</a:t>
            </a:r>
            <a:r>
              <a:rPr lang="tr-TR" sz="2800" dirty="0">
                <a:solidFill>
                  <a:schemeClr val="bg1"/>
                </a:solidFill>
              </a:rPr>
              <a:t>-evvel ayının </a:t>
            </a:r>
            <a:r>
              <a:rPr lang="tr-TR" sz="2800" dirty="0" smtClean="0">
                <a:solidFill>
                  <a:schemeClr val="bg1"/>
                </a:solidFill>
              </a:rPr>
              <a:t>12’si) 571 </a:t>
            </a:r>
            <a:r>
              <a:rPr lang="tr-TR" sz="2800" dirty="0">
                <a:solidFill>
                  <a:schemeClr val="bg1"/>
                </a:solidFill>
              </a:rPr>
              <a:t>tarihinde, Pazartesi günü Mekke şehrinde dünyaya geldi. Hz. Muhammed (s.a.v</a:t>
            </a:r>
            <a:r>
              <a:rPr lang="tr-TR" sz="2800" dirty="0" smtClean="0">
                <a:solidFill>
                  <a:schemeClr val="bg1"/>
                </a:solidFill>
              </a:rPr>
              <a:t>.) doğunca </a:t>
            </a:r>
            <a:r>
              <a:rPr lang="tr-TR" sz="2800" dirty="0" err="1">
                <a:solidFill>
                  <a:schemeClr val="bg1"/>
                </a:solidFill>
              </a:rPr>
              <a:t>Âmine</a:t>
            </a:r>
            <a:r>
              <a:rPr lang="tr-TR" sz="2800" dirty="0">
                <a:solidFill>
                  <a:schemeClr val="bg1"/>
                </a:solidFill>
              </a:rPr>
              <a:t>, doğumun gerçekleştiğini haber vermek </a:t>
            </a:r>
            <a:r>
              <a:rPr lang="tr-TR" sz="2800" dirty="0" smtClean="0">
                <a:solidFill>
                  <a:schemeClr val="bg1"/>
                </a:solidFill>
              </a:rPr>
              <a:t>için </a:t>
            </a:r>
            <a:r>
              <a:rPr lang="tr-TR" sz="2800" dirty="0" err="1" smtClean="0">
                <a:solidFill>
                  <a:schemeClr val="bg1"/>
                </a:solidFill>
              </a:rPr>
              <a:t>Abdülmuttalip’e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>
                <a:solidFill>
                  <a:schemeClr val="bg1"/>
                </a:solidFill>
              </a:rPr>
              <a:t>bir </a:t>
            </a:r>
            <a:r>
              <a:rPr lang="tr-TR" sz="2800" dirty="0" smtClean="0">
                <a:solidFill>
                  <a:schemeClr val="bg1"/>
                </a:solidFill>
              </a:rPr>
              <a:t>haberci gönderdi</a:t>
            </a:r>
            <a:r>
              <a:rPr lang="tr-TR" sz="2800" dirty="0">
                <a:solidFill>
                  <a:schemeClr val="bg1"/>
                </a:solidFill>
              </a:rPr>
              <a:t>.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30720" y="2764017"/>
            <a:ext cx="7315200" cy="547569"/>
          </a:xfrm>
          <a:prstGeom prst="rect">
            <a:avLst/>
          </a:prstGeom>
          <a:solidFill>
            <a:srgbClr val="C9DB37"/>
          </a:solidFill>
          <a:ln w="28575">
            <a:solidFill>
              <a:srgbClr val="EF307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Parçaya göre soruları cevaplayınız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6408062"/>
            <a:ext cx="12203025" cy="459770"/>
          </a:xfrm>
          <a:prstGeom prst="rect">
            <a:avLst/>
          </a:prstGeom>
          <a:solidFill>
            <a:srgbClr val="0099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Komut Düğmesi: İleri veya Sonraki 22">
            <a:hlinkClick r:id="" action="ppaction://hlinkshowjump?jump=previousslide" highlightClick="1"/>
          </p:cNvPr>
          <p:cNvSpPr/>
          <p:nvPr/>
        </p:nvSpPr>
        <p:spPr>
          <a:xfrm flipH="1">
            <a:off x="10850811" y="6415150"/>
            <a:ext cx="383458" cy="464114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Komut Düğmesi: İleri veya Sonraki 23">
            <a:hlinkClick r:id="" action="ppaction://hlinkshowjump?jump=nextslide" highlightClick="1"/>
          </p:cNvPr>
          <p:cNvSpPr/>
          <p:nvPr/>
        </p:nvSpPr>
        <p:spPr>
          <a:xfrm>
            <a:off x="11798196" y="6415150"/>
            <a:ext cx="383458" cy="45268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Komut Düğmesi: Giriş 24">
            <a:hlinkClick r:id="" action="ppaction://hlinkshowjump?jump=firstslide" highlightClick="1"/>
          </p:cNvPr>
          <p:cNvSpPr/>
          <p:nvPr/>
        </p:nvSpPr>
        <p:spPr>
          <a:xfrm>
            <a:off x="11302394" y="6415150"/>
            <a:ext cx="427678" cy="456707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204260" y="3477237"/>
            <a:ext cx="5326117" cy="539963"/>
          </a:xfrm>
          <a:prstGeom prst="rect">
            <a:avLst/>
          </a:prstGeom>
          <a:solidFill>
            <a:srgbClr val="38A27F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Peygamberimiz doğum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tarihi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4260" y="4507017"/>
            <a:ext cx="5326117" cy="539963"/>
          </a:xfrm>
          <a:prstGeom prst="rect">
            <a:avLst/>
          </a:prstGeom>
          <a:solidFill>
            <a:srgbClr val="38A27F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Doğum yeri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4260" y="5536797"/>
            <a:ext cx="5326117" cy="539963"/>
          </a:xfrm>
          <a:prstGeom prst="rect">
            <a:avLst/>
          </a:prstGeom>
          <a:solidFill>
            <a:srgbClr val="38A27F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Annesi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ağ Ok 36"/>
          <p:cNvSpPr/>
          <p:nvPr/>
        </p:nvSpPr>
        <p:spPr>
          <a:xfrm>
            <a:off x="5675520" y="3548444"/>
            <a:ext cx="812800" cy="381670"/>
          </a:xfrm>
          <a:prstGeom prst="rightArrow">
            <a:avLst/>
          </a:prstGeom>
          <a:solidFill>
            <a:srgbClr val="EF3078"/>
          </a:solidFill>
          <a:ln>
            <a:solidFill>
              <a:srgbClr val="EF3078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Sağ Ok 37"/>
          <p:cNvSpPr/>
          <p:nvPr/>
        </p:nvSpPr>
        <p:spPr>
          <a:xfrm>
            <a:off x="5675520" y="4586163"/>
            <a:ext cx="812800" cy="381670"/>
          </a:xfrm>
          <a:prstGeom prst="rightArrow">
            <a:avLst/>
          </a:prstGeom>
          <a:solidFill>
            <a:srgbClr val="EF3078"/>
          </a:solidFill>
          <a:ln>
            <a:solidFill>
              <a:srgbClr val="EF3078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ağ Ok 38"/>
          <p:cNvSpPr/>
          <p:nvPr/>
        </p:nvSpPr>
        <p:spPr>
          <a:xfrm>
            <a:off x="5675520" y="5623882"/>
            <a:ext cx="812800" cy="381670"/>
          </a:xfrm>
          <a:prstGeom prst="rightArrow">
            <a:avLst/>
          </a:prstGeom>
          <a:solidFill>
            <a:srgbClr val="EF3078"/>
          </a:solidFill>
          <a:ln>
            <a:solidFill>
              <a:srgbClr val="EF3078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594126" y="3389078"/>
            <a:ext cx="5471886" cy="67191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 nisan 571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638228" y="4367135"/>
            <a:ext cx="5427784" cy="801953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Mekke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655514" y="5373409"/>
            <a:ext cx="5427786" cy="863170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Amine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Unvan 1"/>
          <p:cNvSpPr txBox="1">
            <a:spLocks/>
          </p:cNvSpPr>
          <p:nvPr/>
        </p:nvSpPr>
        <p:spPr>
          <a:xfrm>
            <a:off x="808156" y="147029"/>
            <a:ext cx="6068395" cy="555738"/>
          </a:xfrm>
          <a:prstGeom prst="rect">
            <a:avLst/>
          </a:prstGeom>
          <a:solidFill>
            <a:srgbClr val="E92564"/>
          </a:solidFill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tr-TR" sz="3600" dirty="0" smtClean="0">
                <a:solidFill>
                  <a:schemeClr val="bg1"/>
                </a:solidFill>
              </a:rPr>
              <a:t>Peygamberimizin Doğumu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04261" y="-5813"/>
            <a:ext cx="973376" cy="786327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1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val="26911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397007" y="1980985"/>
            <a:ext cx="4492926" cy="38510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Peygamber Efendimiz Hz. Muhammed (s.a.v.), 20 Nisan (</a:t>
            </a:r>
            <a:r>
              <a:rPr lang="tr-TR" sz="3200" dirty="0" err="1">
                <a:solidFill>
                  <a:schemeClr val="tx1"/>
                </a:solidFill>
              </a:rPr>
              <a:t>Rebiü’l</a:t>
            </a:r>
            <a:r>
              <a:rPr lang="tr-TR" sz="3200" dirty="0">
                <a:solidFill>
                  <a:schemeClr val="tx1"/>
                </a:solidFill>
              </a:rPr>
              <a:t>-evvel ayının </a:t>
            </a:r>
            <a:r>
              <a:rPr lang="tr-TR" sz="3200" dirty="0" smtClean="0">
                <a:solidFill>
                  <a:schemeClr val="tx1"/>
                </a:solidFill>
              </a:rPr>
              <a:t>12’si) </a:t>
            </a:r>
            <a:r>
              <a:rPr lang="tr-TR" sz="3200" b="1" dirty="0" smtClean="0">
                <a:solidFill>
                  <a:schemeClr val="tx1"/>
                </a:solidFill>
              </a:rPr>
              <a:t>571</a:t>
            </a:r>
            <a:r>
              <a:rPr lang="tr-TR" sz="3200" dirty="0" smtClean="0">
                <a:solidFill>
                  <a:schemeClr val="tx1"/>
                </a:solidFill>
              </a:rPr>
              <a:t> </a:t>
            </a:r>
            <a:r>
              <a:rPr lang="tr-TR" sz="3200" dirty="0">
                <a:solidFill>
                  <a:schemeClr val="tx1"/>
                </a:solidFill>
              </a:rPr>
              <a:t>tarihinde, Pazartesi günü </a:t>
            </a:r>
            <a:r>
              <a:rPr lang="tr-TR" sz="3200" b="1" dirty="0">
                <a:solidFill>
                  <a:schemeClr val="tx1"/>
                </a:solidFill>
              </a:rPr>
              <a:t>Mekke </a:t>
            </a:r>
            <a:r>
              <a:rPr lang="tr-TR" sz="3200" dirty="0">
                <a:solidFill>
                  <a:schemeClr val="tx1"/>
                </a:solidFill>
              </a:rPr>
              <a:t>şehrinde dünyaya geldi.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7" name="Group 9">
            <a:extLst>
              <a:ext uri="{FF2B5EF4-FFF2-40B4-BE49-F238E27FC236}">
                <a16:creationId xmlns:a16="http://schemas.microsoft.com/office/drawing/2014/main" id="{F26ECFF5-73F0-4662-B8C3-93391CB9AE61}"/>
              </a:ext>
            </a:extLst>
          </p:cNvPr>
          <p:cNvGrpSpPr/>
          <p:nvPr/>
        </p:nvGrpSpPr>
        <p:grpSpPr>
          <a:xfrm>
            <a:off x="120999" y="1302415"/>
            <a:ext cx="5044942" cy="815926"/>
            <a:chOff x="7020087" y="3021037"/>
            <a:chExt cx="3888438" cy="815926"/>
          </a:xfrm>
        </p:grpSpPr>
        <p:sp>
          <p:nvSpPr>
            <p:cNvPr id="8" name="Freeform: Shape 18">
              <a:extLst>
                <a:ext uri="{FF2B5EF4-FFF2-40B4-BE49-F238E27FC236}">
                  <a16:creationId xmlns:a16="http://schemas.microsoft.com/office/drawing/2014/main" id="{C43F14C2-DD9A-47F5-9873-F9FA2BF8BD04}"/>
                </a:ext>
              </a:extLst>
            </p:cNvPr>
            <p:cNvSpPr/>
            <p:nvPr/>
          </p:nvSpPr>
          <p:spPr>
            <a:xfrm>
              <a:off x="7020087" y="3021037"/>
              <a:ext cx="3888438" cy="815926"/>
            </a:xfrm>
            <a:custGeom>
              <a:avLst/>
              <a:gdLst>
                <a:gd name="connsiteX0" fmla="*/ 0 w 5035926"/>
                <a:gd name="connsiteY0" fmla="*/ 0 h 815926"/>
                <a:gd name="connsiteX1" fmla="*/ 4627963 w 5035926"/>
                <a:gd name="connsiteY1" fmla="*/ 0 h 815926"/>
                <a:gd name="connsiteX2" fmla="*/ 5035926 w 5035926"/>
                <a:gd name="connsiteY2" fmla="*/ 407963 h 815926"/>
                <a:gd name="connsiteX3" fmla="*/ 4627963 w 5035926"/>
                <a:gd name="connsiteY3" fmla="*/ 815926 h 815926"/>
                <a:gd name="connsiteX4" fmla="*/ 0 w 5035926"/>
                <a:gd name="connsiteY4" fmla="*/ 815926 h 815926"/>
                <a:gd name="connsiteX5" fmla="*/ 281045 w 5035926"/>
                <a:gd name="connsiteY5" fmla="*/ 407963 h 815926"/>
                <a:gd name="connsiteX6" fmla="*/ 0 w 5035926"/>
                <a:gd name="connsiteY6" fmla="*/ 0 h 81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5926" h="815926">
                  <a:moveTo>
                    <a:pt x="0" y="0"/>
                  </a:moveTo>
                  <a:lnTo>
                    <a:pt x="4627963" y="0"/>
                  </a:lnTo>
                  <a:cubicBezTo>
                    <a:pt x="4853275" y="0"/>
                    <a:pt x="5035926" y="182651"/>
                    <a:pt x="5035926" y="407963"/>
                  </a:cubicBezTo>
                  <a:cubicBezTo>
                    <a:pt x="5035926" y="633275"/>
                    <a:pt x="4853275" y="815926"/>
                    <a:pt x="4627963" y="815926"/>
                  </a:cubicBezTo>
                  <a:lnTo>
                    <a:pt x="0" y="815926"/>
                  </a:lnTo>
                  <a:lnTo>
                    <a:pt x="281045" y="4079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7F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31">
              <a:extLst>
                <a:ext uri="{FF2B5EF4-FFF2-40B4-BE49-F238E27FC236}">
                  <a16:creationId xmlns:a16="http://schemas.microsoft.com/office/drawing/2014/main" id="{E382BFAC-6936-44C1-9B4C-33072E13A939}"/>
                </a:ext>
              </a:extLst>
            </p:cNvPr>
            <p:cNvSpPr txBox="1"/>
            <p:nvPr/>
          </p:nvSpPr>
          <p:spPr>
            <a:xfrm>
              <a:off x="7538820" y="3046910"/>
              <a:ext cx="3369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Doğumu</a:t>
              </a:r>
              <a:endPara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49" y="0"/>
            <a:ext cx="675005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753151" y="1756946"/>
            <a:ext cx="4852532" cy="40220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sz="3200" dirty="0">
                <a:solidFill>
                  <a:srgbClr val="000000"/>
                </a:solidFill>
              </a:rPr>
              <a:t>Peygamberimizin (s.a.v.) doğumu her yıl </a:t>
            </a:r>
            <a:r>
              <a:rPr lang="tr-TR" sz="3200" b="1" dirty="0">
                <a:solidFill>
                  <a:srgbClr val="000000"/>
                </a:solidFill>
              </a:rPr>
              <a:t>“Mevlit Kandili” </a:t>
            </a:r>
            <a:r>
              <a:rPr lang="tr-TR" sz="3200" dirty="0">
                <a:solidFill>
                  <a:srgbClr val="000000"/>
                </a:solidFill>
              </a:rPr>
              <a:t>olarak kutlanır. </a:t>
            </a:r>
            <a:r>
              <a:rPr lang="tr-TR" sz="3200" dirty="0" smtClean="0">
                <a:solidFill>
                  <a:srgbClr val="000000"/>
                </a:solidFill>
              </a:rPr>
              <a:t>Mevlit; doğum</a:t>
            </a:r>
            <a:r>
              <a:rPr lang="tr-TR" sz="3200" dirty="0">
                <a:solidFill>
                  <a:srgbClr val="000000"/>
                </a:solidFill>
              </a:rPr>
              <a:t>, doğum zamanı gibi anlamlara gelir.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" name="Group 10">
            <a:extLst>
              <a:ext uri="{FF2B5EF4-FFF2-40B4-BE49-F238E27FC236}">
                <a16:creationId xmlns:a16="http://schemas.microsoft.com/office/drawing/2014/main" id="{B89AD2F4-18AA-4661-AC1D-396E0D31BA3F}"/>
              </a:ext>
            </a:extLst>
          </p:cNvPr>
          <p:cNvGrpSpPr/>
          <p:nvPr/>
        </p:nvGrpSpPr>
        <p:grpSpPr>
          <a:xfrm>
            <a:off x="374073" y="1233142"/>
            <a:ext cx="5429384" cy="757125"/>
            <a:chOff x="6023925" y="4415888"/>
            <a:chExt cx="4650789" cy="757125"/>
          </a:xfrm>
        </p:grpSpPr>
        <p:sp>
          <p:nvSpPr>
            <p:cNvPr id="9" name="Freeform: Shape 17">
              <a:extLst>
                <a:ext uri="{FF2B5EF4-FFF2-40B4-BE49-F238E27FC236}">
                  <a16:creationId xmlns:a16="http://schemas.microsoft.com/office/drawing/2014/main" id="{8AC2D4E0-03DC-4925-A0E2-6A090E204125}"/>
                </a:ext>
              </a:extLst>
            </p:cNvPr>
            <p:cNvSpPr/>
            <p:nvPr/>
          </p:nvSpPr>
          <p:spPr>
            <a:xfrm>
              <a:off x="6023925" y="4415888"/>
              <a:ext cx="4650789" cy="757125"/>
            </a:xfrm>
            <a:custGeom>
              <a:avLst/>
              <a:gdLst>
                <a:gd name="connsiteX0" fmla="*/ 562091 w 5422374"/>
                <a:gd name="connsiteY0" fmla="*/ 0 h 815926"/>
                <a:gd name="connsiteX1" fmla="*/ 5014411 w 5422374"/>
                <a:gd name="connsiteY1" fmla="*/ 0 h 815926"/>
                <a:gd name="connsiteX2" fmla="*/ 5422374 w 5422374"/>
                <a:gd name="connsiteY2" fmla="*/ 407963 h 815926"/>
                <a:gd name="connsiteX3" fmla="*/ 5014411 w 5422374"/>
                <a:gd name="connsiteY3" fmla="*/ 815926 h 815926"/>
                <a:gd name="connsiteX4" fmla="*/ 0 w 5422374"/>
                <a:gd name="connsiteY4" fmla="*/ 815926 h 815926"/>
                <a:gd name="connsiteX5" fmla="*/ 562091 w 5422374"/>
                <a:gd name="connsiteY5" fmla="*/ 0 h 81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22374" h="815926">
                  <a:moveTo>
                    <a:pt x="562091" y="0"/>
                  </a:moveTo>
                  <a:lnTo>
                    <a:pt x="5014411" y="0"/>
                  </a:lnTo>
                  <a:cubicBezTo>
                    <a:pt x="5239723" y="0"/>
                    <a:pt x="5422374" y="182651"/>
                    <a:pt x="5422374" y="407963"/>
                  </a:cubicBezTo>
                  <a:cubicBezTo>
                    <a:pt x="5422374" y="633275"/>
                    <a:pt x="5239723" y="815926"/>
                    <a:pt x="5014411" y="815926"/>
                  </a:cubicBezTo>
                  <a:lnTo>
                    <a:pt x="0" y="815926"/>
                  </a:lnTo>
                  <a:lnTo>
                    <a:pt x="562091" y="0"/>
                  </a:lnTo>
                  <a:close/>
                </a:path>
              </a:pathLst>
            </a:custGeom>
            <a:solidFill>
              <a:srgbClr val="F0F7F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32">
              <a:extLst>
                <a:ext uri="{FF2B5EF4-FFF2-40B4-BE49-F238E27FC236}">
                  <a16:creationId xmlns:a16="http://schemas.microsoft.com/office/drawing/2014/main" id="{E65AD708-B1BC-4445-AE5C-BE8DEFFA0B62}"/>
                </a:ext>
              </a:extLst>
            </p:cNvPr>
            <p:cNvSpPr txBox="1"/>
            <p:nvPr/>
          </p:nvSpPr>
          <p:spPr>
            <a:xfrm>
              <a:off x="6842799" y="4426987"/>
              <a:ext cx="32774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r-TR" sz="4000" dirty="0" smtClean="0">
                  <a:solidFill>
                    <a:srgbClr val="000000"/>
                  </a:solidFill>
                </a:rPr>
                <a:t>Mevlit Kandili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535" y="208375"/>
            <a:ext cx="5736184" cy="641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7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6365632" y="3745809"/>
            <a:ext cx="4901611" cy="746819"/>
          </a:xfrm>
          <a:prstGeom prst="rect">
            <a:avLst/>
          </a:prstGeom>
          <a:solidFill>
            <a:srgbClr val="38A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2800" dirty="0" smtClean="0">
                <a:solidFill>
                  <a:prstClr val="white"/>
                </a:solidFill>
              </a:rPr>
              <a:t>Nisan </a:t>
            </a:r>
            <a:r>
              <a:rPr lang="tr-TR" sz="2800" dirty="0">
                <a:solidFill>
                  <a:prstClr val="white"/>
                </a:solidFill>
              </a:rPr>
              <a:t>yerine </a:t>
            </a:r>
            <a:r>
              <a:rPr lang="tr-TR" sz="2800" dirty="0" smtClean="0">
                <a:solidFill>
                  <a:prstClr val="white"/>
                </a:solidFill>
              </a:rPr>
              <a:t>Kasım </a:t>
            </a:r>
            <a:r>
              <a:rPr lang="tr-TR" sz="2800" dirty="0">
                <a:solidFill>
                  <a:prstClr val="white"/>
                </a:solidFill>
              </a:rPr>
              <a:t>olmalı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365632" y="1129365"/>
            <a:ext cx="4924096" cy="1048759"/>
          </a:xfrm>
          <a:prstGeom prst="rect">
            <a:avLst/>
          </a:prstGeom>
          <a:solidFill>
            <a:srgbClr val="38A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dirty="0" smtClean="0">
                <a:solidFill>
                  <a:prstClr val="white"/>
                </a:solidFill>
              </a:rPr>
              <a:t>Medine </a:t>
            </a:r>
            <a:r>
              <a:rPr lang="tr-TR" sz="3200" dirty="0">
                <a:solidFill>
                  <a:prstClr val="white"/>
                </a:solidFill>
              </a:rPr>
              <a:t>yerine </a:t>
            </a:r>
            <a:r>
              <a:rPr lang="tr-TR" sz="3200" dirty="0" smtClean="0">
                <a:solidFill>
                  <a:prstClr val="white"/>
                </a:solidFill>
              </a:rPr>
              <a:t>Mekke </a:t>
            </a:r>
            <a:r>
              <a:rPr lang="tr-TR" sz="3200" dirty="0">
                <a:solidFill>
                  <a:prstClr val="white"/>
                </a:solidFill>
              </a:rPr>
              <a:t>olmalı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6365633" y="2409514"/>
            <a:ext cx="4929320" cy="1043931"/>
          </a:xfrm>
          <a:prstGeom prst="rect">
            <a:avLst/>
          </a:prstGeom>
          <a:solidFill>
            <a:srgbClr val="38A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r-TR" sz="3200" dirty="0">
                <a:solidFill>
                  <a:prstClr val="white"/>
                </a:solidFill>
              </a:rPr>
              <a:t>571 yerine 581 olmalı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307984" y="225192"/>
            <a:ext cx="5815726" cy="662400"/>
          </a:xfrm>
          <a:prstGeom prst="rect">
            <a:avLst/>
          </a:prstGeom>
          <a:solidFill>
            <a:srgbClr val="C9DB37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Bir sor bir cevap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X"/>
          <p:cNvSpPr/>
          <p:nvPr/>
        </p:nvSpPr>
        <p:spPr>
          <a:xfrm>
            <a:off x="11281098" y="2523233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nay"/>
          <p:cNvSpPr/>
          <p:nvPr/>
        </p:nvSpPr>
        <p:spPr>
          <a:xfrm>
            <a:off x="11289727" y="1174547"/>
            <a:ext cx="875464" cy="8080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X"/>
          <p:cNvSpPr/>
          <p:nvPr/>
        </p:nvSpPr>
        <p:spPr>
          <a:xfrm>
            <a:off x="11294952" y="3745809"/>
            <a:ext cx="870239" cy="792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6408062"/>
            <a:ext cx="12203025" cy="459770"/>
          </a:xfrm>
          <a:prstGeom prst="rect">
            <a:avLst/>
          </a:prstGeom>
          <a:solidFill>
            <a:srgbClr val="0099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Komut Düğmesi: İleri veya Sonraki 22">
            <a:hlinkClick r:id="" action="ppaction://hlinkshowjump?jump=previousslide" highlightClick="1"/>
          </p:cNvPr>
          <p:cNvSpPr/>
          <p:nvPr/>
        </p:nvSpPr>
        <p:spPr>
          <a:xfrm flipH="1">
            <a:off x="10850811" y="6415150"/>
            <a:ext cx="383458" cy="464114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Komut Düğmesi: İleri veya Sonraki 23">
            <a:hlinkClick r:id="" action="ppaction://hlinkshowjump?jump=nextslide" highlightClick="1"/>
          </p:cNvPr>
          <p:cNvSpPr/>
          <p:nvPr/>
        </p:nvSpPr>
        <p:spPr>
          <a:xfrm>
            <a:off x="11798196" y="6415150"/>
            <a:ext cx="383458" cy="45268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Komut Düğmesi: Giriş 24">
            <a:hlinkClick r:id="" action="ppaction://hlinkshowjump?jump=firstslide" highlightClick="1"/>
          </p:cNvPr>
          <p:cNvSpPr/>
          <p:nvPr/>
        </p:nvSpPr>
        <p:spPr>
          <a:xfrm>
            <a:off x="11302394" y="6415150"/>
            <a:ext cx="427678" cy="456707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07984" y="4813500"/>
            <a:ext cx="5815726" cy="1200438"/>
          </a:xfrm>
          <a:prstGeom prst="rect">
            <a:avLst/>
          </a:prstGeom>
          <a:solidFill>
            <a:srgbClr val="C9DB37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Yukarıdaki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parçada bilgi yanlışlığı nasıl düzeltilir?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07983" y="1042255"/>
            <a:ext cx="5815726" cy="34242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Peygamber Efendimiz Hz. Muhammed (s.a.v.), 20 Nisan (</a:t>
            </a:r>
            <a:r>
              <a:rPr lang="tr-TR" sz="3600" dirty="0" err="1" smtClean="0">
                <a:solidFill>
                  <a:schemeClr val="tx1"/>
                </a:solidFill>
              </a:rPr>
              <a:t>Rebiü’l</a:t>
            </a:r>
            <a:r>
              <a:rPr lang="tr-TR" sz="3600" dirty="0" smtClean="0">
                <a:solidFill>
                  <a:schemeClr val="tx1"/>
                </a:solidFill>
              </a:rPr>
              <a:t>-evvel ayının 12’si) 571 Medine’de dünyaya geldi. </a:t>
            </a:r>
            <a:endParaRPr lang="tr-TR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37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remove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0" grpId="0" animBg="1"/>
      <p:bldP spid="20" grpId="1" animBg="1"/>
      <p:bldP spid="21" grpId="0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54">
            <a:extLst>
              <a:ext uri="{FF2B5EF4-FFF2-40B4-BE49-F238E27FC236}">
                <a16:creationId xmlns:a16="http://schemas.microsoft.com/office/drawing/2014/main" id="{C4CC038D-DDF4-4581-9B32-2DF12420CFC3}"/>
              </a:ext>
            </a:extLst>
          </p:cNvPr>
          <p:cNvSpPr/>
          <p:nvPr/>
        </p:nvSpPr>
        <p:spPr>
          <a:xfrm>
            <a:off x="7063677" y="1327148"/>
            <a:ext cx="4514034" cy="4426539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5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329127" y="4705036"/>
            <a:ext cx="3798417" cy="756170"/>
          </a:xfrm>
          <a:prstGeom prst="rect">
            <a:avLst/>
          </a:prstGeom>
          <a:solidFill>
            <a:srgbClr val="ED7D31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Mustafa </a:t>
            </a:r>
            <a:endParaRPr kumimoji="0" lang="tr-TR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29127" y="2629150"/>
            <a:ext cx="3798417" cy="75617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Ahmed</a:t>
            </a: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tr-TR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310803" y="3656385"/>
            <a:ext cx="3816741" cy="756170"/>
          </a:xfrm>
          <a:prstGeom prst="rect">
            <a:avLst/>
          </a:prstGeom>
          <a:solidFill>
            <a:srgbClr val="339966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Mahmud</a:t>
            </a:r>
            <a:endParaRPr kumimoji="0" lang="tr-TR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329127" y="1535232"/>
            <a:ext cx="3798417" cy="756170"/>
          </a:xfrm>
          <a:prstGeom prst="rect">
            <a:avLst/>
          </a:prstGeom>
          <a:solidFill>
            <a:srgbClr val="A7194B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Muhammed (sav) </a:t>
            </a:r>
            <a:endParaRPr kumimoji="0" lang="tr-TR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6682154" y="550432"/>
            <a:ext cx="5317588" cy="815926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Peygamberimizin isimleri</a:t>
            </a:r>
            <a:endParaRPr lang="tr-TR" sz="3600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91" y="1458799"/>
            <a:ext cx="6144401" cy="439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860910" y="152841"/>
            <a:ext cx="8265505" cy="633485"/>
          </a:xfrm>
          <a:prstGeom prst="rect">
            <a:avLst/>
          </a:prstGeom>
          <a:solidFill>
            <a:srgbClr val="E92564"/>
          </a:solidFill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tr-TR" sz="3600" dirty="0" smtClean="0">
                <a:solidFill>
                  <a:schemeClr val="bg1"/>
                </a:solidFill>
              </a:rPr>
              <a:t>Peygamberimiz sütannesinin </a:t>
            </a:r>
            <a:r>
              <a:rPr lang="tr-TR" sz="3600" dirty="0">
                <a:solidFill>
                  <a:schemeClr val="bg1"/>
                </a:solidFill>
              </a:rPr>
              <a:t>yanında</a:t>
            </a:r>
            <a:endParaRPr kumimoji="0" lang="tr-TR" sz="3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Oval 4"/>
          <p:cNvSpPr/>
          <p:nvPr/>
        </p:nvSpPr>
        <p:spPr>
          <a:xfrm>
            <a:off x="257015" y="76419"/>
            <a:ext cx="903570" cy="786327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2</a:t>
            </a:r>
            <a:endParaRPr lang="tr-TR" sz="60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663" y="1636819"/>
            <a:ext cx="6999046" cy="4487033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257015" y="1636819"/>
            <a:ext cx="4490831" cy="448703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>
                <a:solidFill>
                  <a:schemeClr val="tx1"/>
                </a:solidFill>
              </a:rPr>
              <a:t>Acaba peygamberimiz neden süt anneye verilmiştir?</a:t>
            </a:r>
            <a:endParaRPr lang="tr-TR" sz="3200" dirty="0">
              <a:solidFill>
                <a:schemeClr val="tx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7015" y="1423427"/>
            <a:ext cx="4490831" cy="47004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Çünkü; Mekke'nin havası çok sıcaktı. Bebeklere ağır geldiği için, havası ve suyu daha iyi ve serin olan bir yerde bebeklerin büyümeleri için sütanneye verilirdi.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34125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752147" y="347519"/>
            <a:ext cx="6305691" cy="755609"/>
          </a:xfr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4000" dirty="0" smtClean="0"/>
              <a:t>Peygamberimizin Çocukluğu</a:t>
            </a:r>
            <a:endParaRPr lang="tr-TR" sz="4000" dirty="0"/>
          </a:p>
        </p:txBody>
      </p:sp>
      <p:sp>
        <p:nvSpPr>
          <p:cNvPr id="15" name="14 Dikdörtgen"/>
          <p:cNvSpPr/>
          <p:nvPr/>
        </p:nvSpPr>
        <p:spPr>
          <a:xfrm>
            <a:off x="2095212" y="1717535"/>
            <a:ext cx="1639805" cy="55722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 – 4 YAŞ</a:t>
            </a:r>
          </a:p>
        </p:txBody>
      </p:sp>
      <p:sp>
        <p:nvSpPr>
          <p:cNvPr id="16" name="15 Aşağı Ok"/>
          <p:cNvSpPr/>
          <p:nvPr/>
        </p:nvSpPr>
        <p:spPr>
          <a:xfrm>
            <a:off x="2672798" y="2336621"/>
            <a:ext cx="484632" cy="1656785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9306" y="1702422"/>
            <a:ext cx="1539308" cy="557224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– 6 YAŞ</a:t>
            </a:r>
          </a:p>
        </p:txBody>
      </p:sp>
      <p:sp>
        <p:nvSpPr>
          <p:cNvPr id="19" name="18 Aşağı Ok"/>
          <p:cNvSpPr/>
          <p:nvPr/>
        </p:nvSpPr>
        <p:spPr>
          <a:xfrm>
            <a:off x="5316644" y="2340781"/>
            <a:ext cx="484632" cy="1656785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231805" y="1663801"/>
            <a:ext cx="1550853" cy="6000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– 8 YAŞ</a:t>
            </a:r>
          </a:p>
        </p:txBody>
      </p:sp>
      <p:sp>
        <p:nvSpPr>
          <p:cNvPr id="22" name="21 Aşağı Ok"/>
          <p:cNvSpPr/>
          <p:nvPr/>
        </p:nvSpPr>
        <p:spPr>
          <a:xfrm>
            <a:off x="7850547" y="2321226"/>
            <a:ext cx="484632" cy="1656785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9685849" y="1653220"/>
            <a:ext cx="2387838" cy="62124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YAŞINDAN GENÇLİK</a:t>
            </a:r>
          </a:p>
        </p:txBody>
      </p:sp>
      <p:sp>
        <p:nvSpPr>
          <p:cNvPr id="25" name="24 Aşağı Ok"/>
          <p:cNvSpPr/>
          <p:nvPr/>
        </p:nvSpPr>
        <p:spPr>
          <a:xfrm>
            <a:off x="10768192" y="2341014"/>
            <a:ext cx="484632" cy="1617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14 Dikdörtgen"/>
          <p:cNvSpPr/>
          <p:nvPr/>
        </p:nvSpPr>
        <p:spPr>
          <a:xfrm>
            <a:off x="83130" y="1717535"/>
            <a:ext cx="1108891" cy="5572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571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ağ Ok 2"/>
          <p:cNvSpPr/>
          <p:nvPr/>
        </p:nvSpPr>
        <p:spPr>
          <a:xfrm>
            <a:off x="1275719" y="1872195"/>
            <a:ext cx="650726" cy="38393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986150" y="1804179"/>
            <a:ext cx="650726" cy="38393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6478660" y="1829696"/>
            <a:ext cx="650726" cy="38393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Sağ Ok 32"/>
          <p:cNvSpPr/>
          <p:nvPr/>
        </p:nvSpPr>
        <p:spPr>
          <a:xfrm>
            <a:off x="8908890" y="1804179"/>
            <a:ext cx="650726" cy="38393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15 Aşağı Ok"/>
          <p:cNvSpPr/>
          <p:nvPr/>
        </p:nvSpPr>
        <p:spPr>
          <a:xfrm>
            <a:off x="395259" y="2368068"/>
            <a:ext cx="484632" cy="1656785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3130" y="4136792"/>
            <a:ext cx="1757496" cy="14241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Mekke'de doğdu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36365" y="4136792"/>
            <a:ext cx="2067221" cy="14241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Sütannesi Halime'nin yanında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508810" y="4121630"/>
            <a:ext cx="1969850" cy="142415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annesi 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Amine’nin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yanında 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6771771" y="4136792"/>
            <a:ext cx="2626652" cy="14241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edesi </a:t>
            </a:r>
            <a:r>
              <a:rPr kumimoji="0" lang="tr-T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tr-T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bdülmuttalib’nin</a:t>
            </a: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yanında </a:t>
            </a:r>
          </a:p>
        </p:txBody>
      </p:sp>
      <p:sp>
        <p:nvSpPr>
          <p:cNvPr id="38" name="Dikdörtgen 37"/>
          <p:cNvSpPr/>
          <p:nvPr/>
        </p:nvSpPr>
        <p:spPr>
          <a:xfrm>
            <a:off x="9685849" y="4099806"/>
            <a:ext cx="2392574" cy="142415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mcası 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Ebu 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Talib’nin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yanında </a:t>
            </a:r>
          </a:p>
        </p:txBody>
      </p:sp>
      <p:sp>
        <p:nvSpPr>
          <p:cNvPr id="23" name="Oval 22"/>
          <p:cNvSpPr/>
          <p:nvPr/>
        </p:nvSpPr>
        <p:spPr>
          <a:xfrm>
            <a:off x="2072195" y="157286"/>
            <a:ext cx="903570" cy="1136073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3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val="409198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3" grpId="0" animBg="1"/>
      <p:bldP spid="30" grpId="0" animBg="1"/>
      <p:bldP spid="32" grpId="0" animBg="1"/>
      <p:bldP spid="33" grpId="0" animBg="1"/>
      <p:bldP spid="34" grpId="0" animBg="1"/>
      <p:bldP spid="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427095" y="926377"/>
            <a:ext cx="8584106" cy="93395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dirty="0" smtClean="0">
                <a:solidFill>
                  <a:prstClr val="black"/>
                </a:solidFill>
                <a:latin typeface="Calibri" panose="020F0502020204030204"/>
              </a:rPr>
              <a:t>P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eygamberimiz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4 yıl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sütannesinin yanında kaldıktan sonra annesinin yanına dönmüştür.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427095" y="2243508"/>
            <a:ext cx="8634275" cy="12241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Peygamber Efendimiz </a:t>
            </a:r>
            <a:r>
              <a:rPr kumimoji="0" lang="tr-TR" sz="2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yaşına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gelince annesiyle birlikte babasının kabrini ziyarete gittiler. 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427095" y="3850825"/>
            <a:ext cx="8634276" cy="11521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Mekke’ye dönerken, </a:t>
            </a:r>
            <a:r>
              <a:rPr kumimoji="0" lang="tr-TR" sz="3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tr-TR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bva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köyünde peygamber efendimizin annesi vefat etti.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427095" y="5386135"/>
            <a:ext cx="8584107" cy="1340768"/>
          </a:xfrm>
          <a:prstGeom prst="roundRect">
            <a:avLst/>
          </a:prstGeom>
          <a:solidFill>
            <a:srgbClr val="FFCC9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Peygamberimiz, annesi vefatından sonra dedesinin yanında kaldı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tr-TR" sz="2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yaşında 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dedesi </a:t>
            </a: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Abdülmuttalib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vefat edince amcası </a:t>
            </a: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 </a:t>
            </a:r>
            <a:r>
              <a:rPr kumimoji="0" lang="tr-T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alib’in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yanında kalmaya başladı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tr-TR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45142" y="997308"/>
            <a:ext cx="1691680" cy="7920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YAŞINA KADAR</a:t>
            </a:r>
          </a:p>
        </p:txBody>
      </p:sp>
      <p:sp>
        <p:nvSpPr>
          <p:cNvPr id="9" name="8 Yuvarlatılmış Dikdörtgen"/>
          <p:cNvSpPr/>
          <p:nvPr/>
        </p:nvSpPr>
        <p:spPr>
          <a:xfrm>
            <a:off x="145142" y="2411176"/>
            <a:ext cx="1691680" cy="9623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YAŞINA KADAR  </a:t>
            </a:r>
          </a:p>
        </p:txBody>
      </p:sp>
      <p:sp>
        <p:nvSpPr>
          <p:cNvPr id="10" name="9 Yuvarlatılmış Dikdörtgen"/>
          <p:cNvSpPr/>
          <p:nvPr/>
        </p:nvSpPr>
        <p:spPr>
          <a:xfrm>
            <a:off x="145142" y="3991226"/>
            <a:ext cx="1691680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YAŞINDA </a:t>
            </a:r>
          </a:p>
        </p:txBody>
      </p:sp>
      <p:sp>
        <p:nvSpPr>
          <p:cNvPr id="11" name="10 Yuvarlatılmış Dikdörtgen"/>
          <p:cNvSpPr/>
          <p:nvPr/>
        </p:nvSpPr>
        <p:spPr>
          <a:xfrm>
            <a:off x="145142" y="5660475"/>
            <a:ext cx="1691680" cy="792088"/>
          </a:xfrm>
          <a:prstGeom prst="roundRect">
            <a:avLst/>
          </a:prstGeom>
          <a:solidFill>
            <a:srgbClr val="FFCC9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YAŞINDA </a:t>
            </a:r>
          </a:p>
        </p:txBody>
      </p:sp>
      <p:sp>
        <p:nvSpPr>
          <p:cNvPr id="12" name="11 Sağ Ok"/>
          <p:cNvSpPr/>
          <p:nvPr/>
        </p:nvSpPr>
        <p:spPr>
          <a:xfrm>
            <a:off x="1973943" y="1151036"/>
            <a:ext cx="1244312" cy="484632"/>
          </a:xfrm>
          <a:prstGeom prst="rightArrow">
            <a:avLst>
              <a:gd name="adj1" fmla="val 44010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12 Sağ Ok"/>
          <p:cNvSpPr/>
          <p:nvPr/>
        </p:nvSpPr>
        <p:spPr>
          <a:xfrm>
            <a:off x="1973943" y="2613260"/>
            <a:ext cx="1248897" cy="48463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13 Sağ Ok"/>
          <p:cNvSpPr/>
          <p:nvPr/>
        </p:nvSpPr>
        <p:spPr>
          <a:xfrm>
            <a:off x="1973943" y="4301860"/>
            <a:ext cx="1244312" cy="48463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14 Sağ Ok"/>
          <p:cNvSpPr/>
          <p:nvPr/>
        </p:nvSpPr>
        <p:spPr>
          <a:xfrm>
            <a:off x="1973943" y="5877272"/>
            <a:ext cx="1316320" cy="48463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1 Başlık"/>
          <p:cNvSpPr>
            <a:spLocks noGrp="1"/>
          </p:cNvSpPr>
          <p:nvPr>
            <p:ph type="title"/>
          </p:nvPr>
        </p:nvSpPr>
        <p:spPr>
          <a:xfrm>
            <a:off x="3006436" y="107504"/>
            <a:ext cx="5969884" cy="660350"/>
          </a:xfr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3600" dirty="0" smtClean="0"/>
              <a:t>Peygamberimizin Çocukluğu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392942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8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0&quot;/&gt;&lt;lineCharCount val=&quot;13&quot;/&gt;&lt;lineCharCount val=&quot;13&quot;/&gt;&lt;lineCharCount val=&quot;15&quot;/&gt;&lt;lineCharCount val=&quot;13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8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8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0&quot;/&gt;&lt;lineCharCount val=&quot;13&quot;/&gt;&lt;lineCharCount val=&quot;13&quot;/&gt;&lt;lineCharCount val=&quot;15&quot;/&gt;&lt;lineCharCount val=&quot;13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Custom 1">
      <a:dk1>
        <a:srgbClr val="000000"/>
      </a:dk1>
      <a:lt1>
        <a:sysClr val="window" lastClr="FFFFFF"/>
      </a:lt1>
      <a:dk2>
        <a:srgbClr val="41393B"/>
      </a:dk2>
      <a:lt2>
        <a:srgbClr val="FF0000"/>
      </a:lt2>
      <a:accent1>
        <a:srgbClr val="00B050"/>
      </a:accent1>
      <a:accent2>
        <a:srgbClr val="0070C0"/>
      </a:accent2>
      <a:accent3>
        <a:srgbClr val="FFFF00"/>
      </a:accent3>
      <a:accent4>
        <a:srgbClr val="FC9B00"/>
      </a:accent4>
      <a:accent5>
        <a:srgbClr val="67A3A7"/>
      </a:accent5>
      <a:accent6>
        <a:srgbClr val="6D8B95"/>
      </a:accent6>
      <a:hlink>
        <a:srgbClr val="F4BB93"/>
      </a:hlink>
      <a:folHlink>
        <a:srgbClr val="37373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Office Theme">
  <a:themeElements>
    <a:clrScheme name="Custom 1">
      <a:dk1>
        <a:srgbClr val="000000"/>
      </a:dk1>
      <a:lt1>
        <a:sysClr val="window" lastClr="FFFFFF"/>
      </a:lt1>
      <a:dk2>
        <a:srgbClr val="41393B"/>
      </a:dk2>
      <a:lt2>
        <a:srgbClr val="FF0000"/>
      </a:lt2>
      <a:accent1>
        <a:srgbClr val="00B050"/>
      </a:accent1>
      <a:accent2>
        <a:srgbClr val="0070C0"/>
      </a:accent2>
      <a:accent3>
        <a:srgbClr val="FFFF00"/>
      </a:accent3>
      <a:accent4>
        <a:srgbClr val="FC9B00"/>
      </a:accent4>
      <a:accent5>
        <a:srgbClr val="67A3A7"/>
      </a:accent5>
      <a:accent6>
        <a:srgbClr val="6D8B95"/>
      </a:accent6>
      <a:hlink>
        <a:srgbClr val="F4BB93"/>
      </a:hlink>
      <a:folHlink>
        <a:srgbClr val="37373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659</Words>
  <Application>Microsoft Office PowerPoint</Application>
  <PresentationFormat>Geniş ekran</PresentationFormat>
  <Paragraphs>170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9</vt:i4>
      </vt:variant>
      <vt:variant>
        <vt:lpstr>Slayt Başlıkları</vt:lpstr>
      </vt:variant>
      <vt:variant>
        <vt:i4>19</vt:i4>
      </vt:variant>
    </vt:vector>
  </HeadingPairs>
  <TitlesOfParts>
    <vt:vector size="35" baseType="lpstr">
      <vt:lpstr>맑은 고딕</vt:lpstr>
      <vt:lpstr>Arial</vt:lpstr>
      <vt:lpstr>Arial Nova</vt:lpstr>
      <vt:lpstr>Calibri</vt:lpstr>
      <vt:lpstr>Calibri Light</vt:lpstr>
      <vt:lpstr>Open Sans</vt:lpstr>
      <vt:lpstr>Open Sans Extrabold</vt:lpstr>
      <vt:lpstr>Office Teması</vt:lpstr>
      <vt:lpstr>3_Office Teması</vt:lpstr>
      <vt:lpstr>5_Office Theme</vt:lpstr>
      <vt:lpstr>2_Office Teması</vt:lpstr>
      <vt:lpstr>1_Office Teması</vt:lpstr>
      <vt:lpstr>4_Office Teması</vt:lpstr>
      <vt:lpstr>5_Office Teması</vt:lpstr>
      <vt:lpstr>7_Office Teması</vt:lpstr>
      <vt:lpstr>6_Office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Peygamberimizin Çocukluğu</vt:lpstr>
      <vt:lpstr>Peygamberimizin Çocukluğu</vt:lpstr>
      <vt:lpstr>PowerPoint Sunusu</vt:lpstr>
      <vt:lpstr>PowerPoint Sunusu</vt:lpstr>
      <vt:lpstr>PowerPoint Sunusu</vt:lpstr>
      <vt:lpstr>Hz. Muhammed (sav)’in Hz. Hatice ile Evliliği</vt:lpstr>
      <vt:lpstr>PEYGAMBERİMİZİN ÇOCUKLARI </vt:lpstr>
      <vt:lpstr>Peygamberimizin çocuklarını işaretleyelim</vt:lpstr>
      <vt:lpstr>Verilen kelimeleri düzeltelim 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Mustafa Yıldırım</dc:creator>
  <cp:lastModifiedBy>Mustafa Yıldırım</cp:lastModifiedBy>
  <cp:revision>20</cp:revision>
  <dcterms:created xsi:type="dcterms:W3CDTF">2020-02-16T12:46:35Z</dcterms:created>
  <dcterms:modified xsi:type="dcterms:W3CDTF">2020-03-02T20:10:14Z</dcterms:modified>
</cp:coreProperties>
</file>