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72"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6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b="-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500042"/>
            <a:ext cx="7286676" cy="1285884"/>
          </a:xfrm>
        </p:spPr>
        <p:style>
          <a:lnRef idx="0">
            <a:schemeClr val="accent6"/>
          </a:lnRef>
          <a:fillRef idx="3">
            <a:schemeClr val="accent6"/>
          </a:fillRef>
          <a:effectRef idx="3">
            <a:schemeClr val="accent6"/>
          </a:effectRef>
          <a:fontRef idx="minor">
            <a:schemeClr val="lt1"/>
          </a:fontRef>
        </p:style>
        <p:txBody>
          <a:bodyPr>
            <a:noAutofit/>
          </a:bodyPr>
          <a:lstStyle/>
          <a:p>
            <a:r>
              <a:rPr lang="fi-FI" sz="3200" dirty="0" smtClean="0">
                <a:solidFill>
                  <a:schemeClr val="tx1"/>
                </a:solidFill>
              </a:rPr>
              <a:t>2. ALLAH’A İMANIN İNSAN HAYATINA YANSIMALARI</a:t>
            </a:r>
            <a:endParaRPr lang="tr-TR" sz="3200" dirty="0">
              <a:solidFill>
                <a:schemeClr val="tx1"/>
              </a:solidFill>
            </a:endParaRPr>
          </a:p>
        </p:txBody>
      </p:sp>
      <p:sp>
        <p:nvSpPr>
          <p:cNvPr id="4" name="1 Başlık"/>
          <p:cNvSpPr txBox="1">
            <a:spLocks/>
          </p:cNvSpPr>
          <p:nvPr/>
        </p:nvSpPr>
        <p:spPr>
          <a:xfrm>
            <a:off x="785786" y="2214554"/>
            <a:ext cx="7286676" cy="3970355"/>
          </a:xfrm>
          <a:prstGeom prst="rect">
            <a:avLst/>
          </a:prstGeom>
        </p:spPr>
        <p:txBody>
          <a:bodyPr vert="horz" lIns="91440" tIns="45720" rIns="91440" bIns="45720" rtlCol="0" anchor="ctr">
            <a:normAutofit lnSpcReduction="10000"/>
          </a:bodyPr>
          <a:lstStyle/>
          <a:p>
            <a:r>
              <a:rPr lang="tr-TR" sz="3200" dirty="0" smtClean="0"/>
              <a:t>Allah’a iman etmenin anlamı Allah’ın sözlerinin, emir ve yasaklarının uyulması gereken ilkeler</a:t>
            </a:r>
          </a:p>
          <a:p>
            <a:r>
              <a:rPr lang="tr-TR" sz="3200" dirty="0" smtClean="0"/>
              <a:t>olduğunu kabul etmektir. Allah’a inandığını söyleyen kimse bu inancını dille ifade etmiştir. Oysa</a:t>
            </a:r>
          </a:p>
          <a:p>
            <a:r>
              <a:rPr lang="tr-TR" sz="3200" dirty="0" smtClean="0"/>
              <a:t>Allah’a inanmak bu inancı sadece sözle ifade etmekten ibaret değildir.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95536" y="992917"/>
            <a:ext cx="4392488" cy="5262979"/>
          </a:xfrm>
          <a:prstGeom prst="rect">
            <a:avLst/>
          </a:prstGeom>
          <a:noFill/>
        </p:spPr>
        <p:txBody>
          <a:bodyPr wrap="square" rtlCol="0">
            <a:spAutoFit/>
          </a:bodyPr>
          <a:lstStyle/>
          <a:p>
            <a:pPr algn="just"/>
            <a:r>
              <a:rPr lang="tr-TR" sz="2800" b="1" i="1" dirty="0"/>
              <a:t>Allah'tan hakkıyla korkmak "takva </a:t>
            </a:r>
            <a:r>
              <a:rPr lang="tr-TR" sz="2800" b="1" i="1" dirty="0" smtClean="0"/>
              <a:t>mertebelerinin" </a:t>
            </a:r>
            <a:r>
              <a:rPr lang="tr-TR" sz="2800" b="1" i="1" dirty="0"/>
              <a:t>en </a:t>
            </a:r>
            <a:r>
              <a:rPr lang="tr-TR" sz="2800" b="1" i="1" dirty="0" smtClean="0"/>
              <a:t>mükemmelidir.</a:t>
            </a:r>
            <a:endParaRPr lang="tr-TR" sz="2800" b="1" dirty="0"/>
          </a:p>
          <a:p>
            <a:pPr algn="just"/>
            <a:r>
              <a:rPr lang="tr-TR" sz="2800" b="1" dirty="0" smtClean="0">
                <a:solidFill>
                  <a:srgbClr val="FF0000"/>
                </a:solidFill>
              </a:rPr>
              <a:t>Allah’tan korkmak; </a:t>
            </a:r>
            <a:r>
              <a:rPr lang="tr-TR" sz="2800" b="1" dirty="0" smtClean="0"/>
              <a:t>Allah </a:t>
            </a:r>
            <a:r>
              <a:rPr lang="tr-TR" sz="2800" b="1" dirty="0"/>
              <a:t>yolunda hakkıyla, gücünün yettiği kadar gayret etmek ve bu konuda hiç kimsenin kınamasından korkmamak, hatta anası, babası veya kendi aleyhinde bile olsa Allah için adalet ve doğruluktan </a:t>
            </a:r>
            <a:r>
              <a:rPr lang="tr-TR" sz="2800" b="1" dirty="0" smtClean="0"/>
              <a:t>ayrılmamaktır.</a:t>
            </a:r>
            <a:endParaRPr lang="tr-TR" sz="2800" b="1" dirty="0"/>
          </a:p>
        </p:txBody>
      </p:sp>
      <p:pic>
        <p:nvPicPr>
          <p:cNvPr id="27650" name="Picture 2" descr="allaha iman ile ilgili görsel sonucu"/>
          <p:cNvPicPr>
            <a:picLocks noChangeAspect="1" noChangeArrowheads="1"/>
          </p:cNvPicPr>
          <p:nvPr/>
        </p:nvPicPr>
        <p:blipFill>
          <a:blip r:embed="rId2"/>
          <a:srcRect/>
          <a:stretch>
            <a:fillRect/>
          </a:stretch>
        </p:blipFill>
        <p:spPr bwMode="auto">
          <a:xfrm>
            <a:off x="5072066" y="1785926"/>
            <a:ext cx="3782142" cy="2786082"/>
          </a:xfrm>
          <a:prstGeom prst="rect">
            <a:avLst/>
          </a:prstGeom>
          <a:noFill/>
        </p:spPr>
      </p:pic>
    </p:spTree>
    <p:extLst>
      <p:ext uri="{BB962C8B-B14F-4D97-AF65-F5344CB8AC3E}">
        <p14:creationId xmlns:p14="http://schemas.microsoft.com/office/powerpoint/2010/main" xmlns="" val="88087952"/>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395536" y="571480"/>
            <a:ext cx="4392488" cy="5262979"/>
          </a:xfrm>
          <a:prstGeom prst="rect">
            <a:avLst/>
          </a:prstGeom>
          <a:noFill/>
        </p:spPr>
        <p:txBody>
          <a:bodyPr wrap="square" rtlCol="0">
            <a:spAutoFit/>
          </a:bodyPr>
          <a:lstStyle/>
          <a:p>
            <a:pPr algn="just"/>
            <a:r>
              <a:rPr lang="tr-TR" sz="2800" b="1" dirty="0"/>
              <a:t>Kâinatta Yüce bir varlığın delili gözümüzün önünde durur her zaman. İlmiyle ve kudretiyle zerreden en uzak galaksilere kadar her yeri saran bu haşmetli ve bir o kadar da rahmetli güç güneşte, havada, suda, toprakta, karıncada, kuşların annelik güdüsünde, velhasıl her yerdedir. </a:t>
            </a:r>
            <a:endParaRPr lang="tr-TR" sz="2800" b="1" dirty="0" smtClean="0"/>
          </a:p>
          <a:p>
            <a:pPr algn="just"/>
            <a:r>
              <a:rPr lang="tr-TR" sz="2800" b="1" dirty="0" smtClean="0">
                <a:solidFill>
                  <a:srgbClr val="FF0000"/>
                </a:solidFill>
              </a:rPr>
              <a:t>O Yüce varlık…Allah’tır.</a:t>
            </a:r>
            <a:endParaRPr lang="tr-TR" sz="2800" b="1" dirty="0">
              <a:solidFill>
                <a:srgbClr val="FF0000"/>
              </a:solidFill>
            </a:endParaRPr>
          </a:p>
        </p:txBody>
      </p:sp>
      <p:pic>
        <p:nvPicPr>
          <p:cNvPr id="26626" name="Picture 2" descr="allaha iman ile ilgili görsel sonucu"/>
          <p:cNvPicPr>
            <a:picLocks noChangeAspect="1" noChangeArrowheads="1"/>
          </p:cNvPicPr>
          <p:nvPr/>
        </p:nvPicPr>
        <p:blipFill>
          <a:blip r:embed="rId2"/>
          <a:srcRect/>
          <a:stretch>
            <a:fillRect/>
          </a:stretch>
        </p:blipFill>
        <p:spPr bwMode="auto">
          <a:xfrm>
            <a:off x="4929190" y="1785926"/>
            <a:ext cx="3782142" cy="4071966"/>
          </a:xfrm>
          <a:prstGeom prst="rect">
            <a:avLst/>
          </a:prstGeom>
          <a:noFill/>
        </p:spPr>
      </p:pic>
    </p:spTree>
    <p:extLst>
      <p:ext uri="{BB962C8B-B14F-4D97-AF65-F5344CB8AC3E}">
        <p14:creationId xmlns:p14="http://schemas.microsoft.com/office/powerpoint/2010/main" xmlns="" val="635544857"/>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95536" y="548680"/>
            <a:ext cx="4392488" cy="5693866"/>
          </a:xfrm>
          <a:prstGeom prst="rect">
            <a:avLst/>
          </a:prstGeom>
          <a:noFill/>
        </p:spPr>
        <p:txBody>
          <a:bodyPr wrap="square" rtlCol="0">
            <a:spAutoFit/>
          </a:bodyPr>
          <a:lstStyle/>
          <a:p>
            <a:pPr algn="just"/>
            <a:r>
              <a:rPr lang="tr-TR" sz="2800" b="1" dirty="0"/>
              <a:t>Allah’ın tanınması </a:t>
            </a:r>
            <a:r>
              <a:rPr lang="tr-TR" sz="2800" b="1" dirty="0">
                <a:solidFill>
                  <a:srgbClr val="FF0000"/>
                </a:solidFill>
              </a:rPr>
              <a:t>Kur’an</a:t>
            </a:r>
            <a:r>
              <a:rPr lang="tr-TR" sz="2800" b="1" dirty="0"/>
              <a:t> iledir. Bu manevi portre Allah’ın tüm sıfatlarını bize anlatır. </a:t>
            </a:r>
            <a:endParaRPr lang="tr-TR" sz="2800" b="1" dirty="0" smtClean="0"/>
          </a:p>
          <a:p>
            <a:pPr algn="just"/>
            <a:r>
              <a:rPr lang="tr-TR" sz="2800" b="1" dirty="0" smtClean="0"/>
              <a:t>Arş </a:t>
            </a:r>
            <a:r>
              <a:rPr lang="tr-TR" sz="2800" b="1" dirty="0"/>
              <a:t>gibi hükmetme timsali, el ve avuç gibi egemenlik sıfatları bizim zihnimize temas etmek içindir. </a:t>
            </a:r>
            <a:endParaRPr lang="tr-TR" sz="2800" b="1" dirty="0" smtClean="0"/>
          </a:p>
          <a:p>
            <a:pPr algn="just"/>
            <a:r>
              <a:rPr lang="tr-TR" sz="2800" b="1" dirty="0" smtClean="0"/>
              <a:t>Bunların </a:t>
            </a:r>
            <a:r>
              <a:rPr lang="tr-TR" sz="2800" b="1" dirty="0"/>
              <a:t>mahiyeti bize meçhuldür. O’na benzer hiç </a:t>
            </a:r>
            <a:r>
              <a:rPr lang="tr-TR" sz="2800" b="1" dirty="0" smtClean="0"/>
              <a:t>bir şey </a:t>
            </a:r>
            <a:r>
              <a:rPr lang="tr-TR" sz="2800" b="1" dirty="0"/>
              <a:t>yoktur. </a:t>
            </a:r>
            <a:r>
              <a:rPr lang="tr-TR" sz="2800" b="1" dirty="0">
                <a:solidFill>
                  <a:srgbClr val="FF0000"/>
                </a:solidFill>
              </a:rPr>
              <a:t>Biz O’nu eserleri, filleri, isim ve sıfatlarıyla tanırız.</a:t>
            </a:r>
          </a:p>
        </p:txBody>
      </p:sp>
      <p:pic>
        <p:nvPicPr>
          <p:cNvPr id="25602" name="Picture 2" descr="allaha iman ile ilgili görsel sonucu"/>
          <p:cNvPicPr>
            <a:picLocks noChangeAspect="1" noChangeArrowheads="1"/>
          </p:cNvPicPr>
          <p:nvPr/>
        </p:nvPicPr>
        <p:blipFill>
          <a:blip r:embed="rId2"/>
          <a:srcRect/>
          <a:stretch>
            <a:fillRect/>
          </a:stretch>
        </p:blipFill>
        <p:spPr bwMode="auto">
          <a:xfrm>
            <a:off x="5072066" y="2000240"/>
            <a:ext cx="3169547" cy="4286280"/>
          </a:xfrm>
          <a:prstGeom prst="rect">
            <a:avLst/>
          </a:prstGeom>
          <a:noFill/>
        </p:spPr>
      </p:pic>
    </p:spTree>
    <p:extLst>
      <p:ext uri="{BB962C8B-B14F-4D97-AF65-F5344CB8AC3E}">
        <p14:creationId xmlns:p14="http://schemas.microsoft.com/office/powerpoint/2010/main" xmlns="" val="1654027364"/>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57158" y="500042"/>
            <a:ext cx="4536504" cy="6124754"/>
          </a:xfrm>
          <a:prstGeom prst="rect">
            <a:avLst/>
          </a:prstGeom>
          <a:noFill/>
        </p:spPr>
        <p:txBody>
          <a:bodyPr wrap="square" rtlCol="0">
            <a:spAutoFit/>
          </a:bodyPr>
          <a:lstStyle/>
          <a:p>
            <a:r>
              <a:rPr lang="tr-TR" sz="2800" b="1" dirty="0"/>
              <a:t>Yüce Allah'ın varlığı ve birliği kabul ve tasdik edilmeden </a:t>
            </a:r>
            <a:r>
              <a:rPr lang="tr-TR" sz="2800" b="1" dirty="0" smtClean="0"/>
              <a:t>kâinattaki </a:t>
            </a:r>
            <a:r>
              <a:rPr lang="tr-TR" sz="2800" b="1" dirty="0"/>
              <a:t>düzeni hissetmek ve anlamak </a:t>
            </a:r>
            <a:r>
              <a:rPr lang="tr-TR" sz="2800" b="1" dirty="0" smtClean="0"/>
              <a:t>bir </a:t>
            </a:r>
            <a:r>
              <a:rPr lang="tr-TR" sz="2800" b="1" dirty="0"/>
              <a:t>seraptan ve </a:t>
            </a:r>
            <a:r>
              <a:rPr lang="tr-TR" sz="2800" b="1" dirty="0" smtClean="0"/>
              <a:t>telafisi </a:t>
            </a:r>
            <a:r>
              <a:rPr lang="tr-TR" sz="2800" b="1" dirty="0"/>
              <a:t>imkânsız </a:t>
            </a:r>
            <a:r>
              <a:rPr lang="tr-TR" sz="2800" b="1" dirty="0" smtClean="0"/>
              <a:t>bir </a:t>
            </a:r>
            <a:r>
              <a:rPr lang="tr-TR" sz="2800" b="1" dirty="0"/>
              <a:t>acıdan ibaret kalacağı gibi </a:t>
            </a:r>
            <a:r>
              <a:rPr lang="tr-TR" sz="2800" b="1" dirty="0">
                <a:solidFill>
                  <a:srgbClr val="FF0000"/>
                </a:solidFill>
              </a:rPr>
              <a:t>"Allah" </a:t>
            </a:r>
            <a:r>
              <a:rPr lang="tr-TR" sz="2800" b="1" dirty="0" smtClean="0"/>
              <a:t>ismi </a:t>
            </a:r>
            <a:r>
              <a:rPr lang="tr-TR" sz="2800" b="1" dirty="0"/>
              <a:t>üzerinde birleştirilmeyen ve düzene konmayan </a:t>
            </a:r>
            <a:r>
              <a:rPr lang="tr-TR" sz="2800" b="1" dirty="0" smtClean="0"/>
              <a:t>ilimler, sanatlar, bilgiler </a:t>
            </a:r>
            <a:r>
              <a:rPr lang="tr-TR" sz="2800" b="1" dirty="0"/>
              <a:t>ve </a:t>
            </a:r>
            <a:r>
              <a:rPr lang="tr-TR" sz="2800" b="1" dirty="0" smtClean="0"/>
              <a:t>eğitimler de varlığımızı </a:t>
            </a:r>
            <a:r>
              <a:rPr lang="tr-TR" sz="2800" b="1" dirty="0"/>
              <a:t>silip süpüren, dağınık fikirlerden, anlamsız bir toz ve dumandan ibaret kalır.</a:t>
            </a:r>
          </a:p>
        </p:txBody>
      </p:sp>
      <p:pic>
        <p:nvPicPr>
          <p:cNvPr id="24578" name="Picture 2" descr="allaha iman ile ilgili görsel sonucu"/>
          <p:cNvPicPr>
            <a:picLocks noChangeAspect="1" noChangeArrowheads="1"/>
          </p:cNvPicPr>
          <p:nvPr/>
        </p:nvPicPr>
        <p:blipFill>
          <a:blip r:embed="rId2"/>
          <a:srcRect/>
          <a:stretch>
            <a:fillRect/>
          </a:stretch>
        </p:blipFill>
        <p:spPr bwMode="auto">
          <a:xfrm>
            <a:off x="4714876" y="2214554"/>
            <a:ext cx="4196428" cy="3143272"/>
          </a:xfrm>
          <a:prstGeom prst="rect">
            <a:avLst/>
          </a:prstGeom>
          <a:noFill/>
        </p:spPr>
      </p:pic>
    </p:spTree>
    <p:extLst>
      <p:ext uri="{BB962C8B-B14F-4D97-AF65-F5344CB8AC3E}">
        <p14:creationId xmlns:p14="http://schemas.microsoft.com/office/powerpoint/2010/main" xmlns="" val="1455084928"/>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395536" y="548680"/>
            <a:ext cx="4536504" cy="6001643"/>
          </a:xfrm>
          <a:prstGeom prst="rect">
            <a:avLst/>
          </a:prstGeom>
          <a:noFill/>
        </p:spPr>
        <p:txBody>
          <a:bodyPr wrap="square" rtlCol="0">
            <a:spAutoFit/>
          </a:bodyPr>
          <a:lstStyle/>
          <a:p>
            <a:pPr algn="just"/>
            <a:r>
              <a:rPr lang="tr-TR" sz="2400" b="1" dirty="0" smtClean="0"/>
              <a:t>Allah </a:t>
            </a:r>
            <a:r>
              <a:rPr lang="tr-TR" sz="2400" b="1" dirty="0"/>
              <a:t>ismi </a:t>
            </a:r>
            <a:r>
              <a:rPr lang="tr-TR" sz="2400" b="1" dirty="0" err="1"/>
              <a:t>ulûhiyyet</a:t>
            </a:r>
            <a:r>
              <a:rPr lang="tr-TR" sz="2400" b="1" dirty="0"/>
              <a:t> (ilâhlık) vasfından değil, ilâhlık ve </a:t>
            </a:r>
            <a:r>
              <a:rPr lang="tr-TR" sz="2400" b="1" dirty="0" err="1"/>
              <a:t>mabudiyet</a:t>
            </a:r>
            <a:r>
              <a:rPr lang="tr-TR" sz="2400" b="1" dirty="0"/>
              <a:t> (tapılmaya layık olma) vasfı ondan alınmıştır. Allah, ibadet edilen zat olduğu için Allah değil, Allah olduğu için kendisine ibadet edilir. </a:t>
            </a:r>
            <a:endParaRPr lang="tr-TR" sz="2400" b="1" dirty="0" smtClean="0"/>
          </a:p>
          <a:p>
            <a:pPr algn="just"/>
            <a:r>
              <a:rPr lang="tr-TR" sz="2400" b="1" dirty="0" smtClean="0"/>
              <a:t>Onun tapılmaya </a:t>
            </a:r>
            <a:r>
              <a:rPr lang="tr-TR" sz="2400" b="1" dirty="0"/>
              <a:t>ve kulluk edilmeye layık olması kendiliğindendir. </a:t>
            </a:r>
            <a:endParaRPr lang="tr-TR" sz="2400" b="1" dirty="0" smtClean="0"/>
          </a:p>
          <a:p>
            <a:pPr algn="just"/>
            <a:r>
              <a:rPr lang="tr-TR" sz="2400" b="1" dirty="0" smtClean="0">
                <a:solidFill>
                  <a:srgbClr val="FF0000"/>
                </a:solidFill>
              </a:rPr>
              <a:t>O'na her şey </a:t>
            </a:r>
            <a:r>
              <a:rPr lang="tr-TR" sz="2400" b="1" dirty="0">
                <a:solidFill>
                  <a:srgbClr val="FF0000"/>
                </a:solidFill>
              </a:rPr>
              <a:t>ibadet ve kulluk borçludur. </a:t>
            </a:r>
            <a:r>
              <a:rPr lang="tr-TR" sz="2400" b="1" dirty="0"/>
              <a:t>Hatta O'nu inkar edenler bile bilmeyerek olsa dahi ona kulluk etmek zorundadırlar.</a:t>
            </a:r>
          </a:p>
        </p:txBody>
      </p:sp>
      <p:pic>
        <p:nvPicPr>
          <p:cNvPr id="23554" name="Picture 2" descr="allaha iman ile ilgili görsel sonucu"/>
          <p:cNvPicPr>
            <a:picLocks noChangeAspect="1" noChangeArrowheads="1"/>
          </p:cNvPicPr>
          <p:nvPr/>
        </p:nvPicPr>
        <p:blipFill>
          <a:blip r:embed="rId2"/>
          <a:srcRect/>
          <a:stretch>
            <a:fillRect/>
          </a:stretch>
        </p:blipFill>
        <p:spPr bwMode="auto">
          <a:xfrm>
            <a:off x="5072066" y="2357430"/>
            <a:ext cx="3714776" cy="2500330"/>
          </a:xfrm>
          <a:prstGeom prst="rect">
            <a:avLst/>
          </a:prstGeom>
          <a:noFill/>
        </p:spPr>
      </p:pic>
    </p:spTree>
    <p:extLst>
      <p:ext uri="{BB962C8B-B14F-4D97-AF65-F5344CB8AC3E}">
        <p14:creationId xmlns:p14="http://schemas.microsoft.com/office/powerpoint/2010/main" xmlns="" val="2273299393"/>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857752" y="1928802"/>
            <a:ext cx="4000528" cy="4500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Metin kutusu 7"/>
          <p:cNvSpPr txBox="1"/>
          <p:nvPr/>
        </p:nvSpPr>
        <p:spPr>
          <a:xfrm>
            <a:off x="395536" y="404664"/>
            <a:ext cx="4392488" cy="6093976"/>
          </a:xfrm>
          <a:prstGeom prst="rect">
            <a:avLst/>
          </a:prstGeom>
          <a:noFill/>
        </p:spPr>
        <p:txBody>
          <a:bodyPr wrap="square" rtlCol="0">
            <a:spAutoFit/>
          </a:bodyPr>
          <a:lstStyle/>
          <a:p>
            <a:r>
              <a:rPr lang="tr-TR" sz="2600" b="1" dirty="0"/>
              <a:t>Yüce Allah'ın </a:t>
            </a:r>
            <a:r>
              <a:rPr lang="tr-TR" sz="2600" b="1" dirty="0" err="1">
                <a:solidFill>
                  <a:srgbClr val="FF0000"/>
                </a:solidFill>
              </a:rPr>
              <a:t>Rahmân</a:t>
            </a:r>
            <a:r>
              <a:rPr lang="tr-TR" sz="2600" b="1" dirty="0">
                <a:solidFill>
                  <a:srgbClr val="FF0000"/>
                </a:solidFill>
              </a:rPr>
              <a:t> </a:t>
            </a:r>
            <a:r>
              <a:rPr lang="tr-TR" sz="2600" b="1" dirty="0"/>
              <a:t>oluşu, ezele (başlangıcı olmayışa), </a:t>
            </a:r>
            <a:r>
              <a:rPr lang="tr-TR" sz="2600" b="1" dirty="0">
                <a:solidFill>
                  <a:srgbClr val="FF0000"/>
                </a:solidFill>
              </a:rPr>
              <a:t>Rahim</a:t>
            </a:r>
            <a:r>
              <a:rPr lang="tr-TR" sz="2600" b="1" dirty="0"/>
              <a:t> oluşu ise lâ </a:t>
            </a:r>
            <a:r>
              <a:rPr lang="tr-TR" sz="2600" b="1" dirty="0" err="1"/>
              <a:t>yezale</a:t>
            </a:r>
            <a:r>
              <a:rPr lang="tr-TR" sz="2600" b="1" dirty="0"/>
              <a:t> (ölümsüzlüğe) göredir. Bundan dolayı yaratıklar, yüce Allah'ın </a:t>
            </a:r>
            <a:r>
              <a:rPr lang="tr-TR" sz="2600" b="1" dirty="0" err="1"/>
              <a:t>Rahmân</a:t>
            </a:r>
            <a:r>
              <a:rPr lang="tr-TR" sz="2600" b="1" dirty="0"/>
              <a:t> olmasıyla başlangıçtaki rahmetinden, Rahim olmasıyla da sonuçta meydana gelecek merhametinden doğan nimetler içinde büyürler ve ondan faydalanırlar. </a:t>
            </a:r>
            <a:endParaRPr lang="tr-TR" sz="2600" b="1" dirty="0" smtClean="0"/>
          </a:p>
          <a:p>
            <a:r>
              <a:rPr lang="tr-TR" sz="2600" b="1" dirty="0" smtClean="0">
                <a:solidFill>
                  <a:srgbClr val="FF0000"/>
                </a:solidFill>
              </a:rPr>
              <a:t>Bu yüzden, "dünyanın </a:t>
            </a:r>
            <a:r>
              <a:rPr lang="tr-TR" sz="2600" b="1" dirty="0" err="1">
                <a:solidFill>
                  <a:srgbClr val="FF0000"/>
                </a:solidFill>
              </a:rPr>
              <a:t>Rahmân'ı</a:t>
            </a:r>
            <a:r>
              <a:rPr lang="tr-TR" sz="2600" b="1" dirty="0">
                <a:solidFill>
                  <a:srgbClr val="FF0000"/>
                </a:solidFill>
              </a:rPr>
              <a:t>, ahiretin </a:t>
            </a:r>
            <a:r>
              <a:rPr lang="tr-TR" sz="2600" b="1" dirty="0" err="1" smtClean="0">
                <a:solidFill>
                  <a:srgbClr val="FF0000"/>
                </a:solidFill>
              </a:rPr>
              <a:t>Rahîm'i</a:t>
            </a:r>
            <a:r>
              <a:rPr lang="tr-TR" sz="2600" b="1" dirty="0" smtClean="0">
                <a:solidFill>
                  <a:srgbClr val="FF0000"/>
                </a:solidFill>
              </a:rPr>
              <a:t>" </a:t>
            </a:r>
            <a:r>
              <a:rPr lang="tr-TR" sz="2600" b="1" dirty="0">
                <a:solidFill>
                  <a:srgbClr val="FF0000"/>
                </a:solidFill>
              </a:rPr>
              <a:t>denilmiştir. </a:t>
            </a:r>
          </a:p>
        </p:txBody>
      </p:sp>
    </p:spTree>
    <p:extLst>
      <p:ext uri="{BB962C8B-B14F-4D97-AF65-F5344CB8AC3E}">
        <p14:creationId xmlns:p14="http://schemas.microsoft.com/office/powerpoint/2010/main" xmlns="" val="706225035"/>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395536" y="548680"/>
            <a:ext cx="4392488" cy="5262979"/>
          </a:xfrm>
          <a:prstGeom prst="rect">
            <a:avLst/>
          </a:prstGeom>
          <a:noFill/>
        </p:spPr>
        <p:txBody>
          <a:bodyPr wrap="square" rtlCol="0">
            <a:spAutoFit/>
          </a:bodyPr>
          <a:lstStyle/>
          <a:p>
            <a:r>
              <a:rPr lang="tr-TR" sz="2800" b="1" dirty="0" smtClean="0"/>
              <a:t>Allah, âlemlerin </a:t>
            </a:r>
            <a:r>
              <a:rPr lang="tr-TR" sz="2800" b="1" dirty="0"/>
              <a:t>Rabbi olduğundan kâinatın </a:t>
            </a:r>
            <a:r>
              <a:rPr lang="tr-TR" sz="2800" b="1" dirty="0" smtClean="0"/>
              <a:t>her yerinde O’nun </a:t>
            </a:r>
            <a:r>
              <a:rPr lang="tr-TR" sz="2800" b="1" dirty="0"/>
              <a:t>kanunları geçerlidir. </a:t>
            </a:r>
            <a:r>
              <a:rPr lang="tr-TR" sz="2800" b="1" dirty="0" smtClean="0">
                <a:solidFill>
                  <a:srgbClr val="FF0000"/>
                </a:solidFill>
              </a:rPr>
              <a:t>O’nun ilmi ve kudretinin izleri her yerdedir.</a:t>
            </a:r>
          </a:p>
          <a:p>
            <a:r>
              <a:rPr lang="tr-TR" sz="2800" b="1" dirty="0" smtClean="0"/>
              <a:t> İnsanların yaptığı işlerden, Allah'ın </a:t>
            </a:r>
            <a:r>
              <a:rPr lang="tr-TR" sz="2800" b="1" dirty="0"/>
              <a:t>kanununa uygun düşmeyen iş, </a:t>
            </a:r>
            <a:r>
              <a:rPr lang="tr-TR" sz="2800" b="1" dirty="0" smtClean="0"/>
              <a:t>kötü, haksız, adaletsiz </a:t>
            </a:r>
            <a:r>
              <a:rPr lang="tr-TR" sz="2800" b="1" dirty="0"/>
              <a:t>ve batıldır. </a:t>
            </a:r>
            <a:endParaRPr lang="tr-TR" sz="2800" b="1" dirty="0" smtClean="0"/>
          </a:p>
          <a:p>
            <a:r>
              <a:rPr lang="tr-TR" sz="2800" b="1" dirty="0" smtClean="0"/>
              <a:t>Allah'ın </a:t>
            </a:r>
            <a:r>
              <a:rPr lang="tr-TR" sz="2800" b="1" dirty="0"/>
              <a:t>her kanunu, </a:t>
            </a:r>
            <a:r>
              <a:rPr lang="tr-TR" sz="2800" b="1" dirty="0" smtClean="0"/>
              <a:t>Hak'tır, tamdır, doğrudur, adildir.</a:t>
            </a:r>
            <a:endParaRPr lang="tr-TR" sz="2800" b="1" dirty="0"/>
          </a:p>
        </p:txBody>
      </p:sp>
      <p:pic>
        <p:nvPicPr>
          <p:cNvPr id="21506" name="Picture 2" descr="allaha iman ile ilgili görsel sonucu"/>
          <p:cNvPicPr>
            <a:picLocks noChangeAspect="1" noChangeArrowheads="1"/>
          </p:cNvPicPr>
          <p:nvPr/>
        </p:nvPicPr>
        <p:blipFill>
          <a:blip r:embed="rId2"/>
          <a:srcRect/>
          <a:stretch>
            <a:fillRect/>
          </a:stretch>
        </p:blipFill>
        <p:spPr bwMode="auto">
          <a:xfrm>
            <a:off x="5143504" y="1857364"/>
            <a:ext cx="3725099" cy="2928958"/>
          </a:xfrm>
          <a:prstGeom prst="rect">
            <a:avLst/>
          </a:prstGeom>
          <a:noFill/>
        </p:spPr>
      </p:pic>
    </p:spTree>
    <p:extLst>
      <p:ext uri="{BB962C8B-B14F-4D97-AF65-F5344CB8AC3E}">
        <p14:creationId xmlns:p14="http://schemas.microsoft.com/office/powerpoint/2010/main" xmlns="" val="1055357300"/>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500034" y="1142984"/>
            <a:ext cx="4392488" cy="4832092"/>
          </a:xfrm>
          <a:prstGeom prst="rect">
            <a:avLst/>
          </a:prstGeom>
          <a:noFill/>
        </p:spPr>
        <p:txBody>
          <a:bodyPr wrap="square" rtlCol="0">
            <a:spAutoFit/>
          </a:bodyPr>
          <a:lstStyle/>
          <a:p>
            <a:r>
              <a:rPr lang="tr-TR" sz="2800" b="1" dirty="0" smtClean="0"/>
              <a:t>       Kâinat, </a:t>
            </a:r>
            <a:r>
              <a:rPr lang="tr-TR" sz="2800" b="1" dirty="0"/>
              <a:t>Allah’ın varlığını göstermekle kalmaz, sıfatlarını da anlatır. </a:t>
            </a:r>
            <a:endParaRPr lang="tr-TR" sz="2800" b="1" dirty="0" smtClean="0"/>
          </a:p>
          <a:p>
            <a:r>
              <a:rPr lang="tr-TR" sz="2800" b="1" dirty="0" smtClean="0"/>
              <a:t>       Arı </a:t>
            </a:r>
            <a:r>
              <a:rPr lang="tr-TR" sz="2800" b="1" dirty="0"/>
              <a:t>altı haftalık ömründe mucizeler yaratır. </a:t>
            </a:r>
            <a:endParaRPr lang="tr-TR" sz="2800" b="1" dirty="0" smtClean="0"/>
          </a:p>
          <a:p>
            <a:r>
              <a:rPr lang="tr-TR" sz="2800" b="1" dirty="0" smtClean="0"/>
              <a:t>      Tabiattaki </a:t>
            </a:r>
            <a:r>
              <a:rPr lang="tr-TR" sz="2800" b="1" dirty="0"/>
              <a:t>milyonlarca canlı her gün rızık bulur, rızık hiç eksilmez. Güzellikler her yandadır. </a:t>
            </a:r>
            <a:endParaRPr lang="tr-TR" sz="2800" b="1" dirty="0" smtClean="0"/>
          </a:p>
          <a:p>
            <a:r>
              <a:rPr lang="tr-TR" sz="2800" b="1" dirty="0" smtClean="0"/>
              <a:t>      Bir </a:t>
            </a:r>
            <a:r>
              <a:rPr lang="tr-TR" sz="2800" b="1" dirty="0"/>
              <a:t>çekirdek te dev bir çınarın projesi saklıdır</a:t>
            </a:r>
            <a:r>
              <a:rPr lang="tr-TR" sz="2800" b="1" dirty="0" smtClean="0"/>
              <a:t>.</a:t>
            </a:r>
            <a:r>
              <a:rPr lang="tr-TR" sz="2800" b="1" dirty="0"/>
              <a:t> </a:t>
            </a:r>
            <a:endParaRPr lang="tr-TR" sz="2800" b="1" dirty="0" smtClean="0"/>
          </a:p>
        </p:txBody>
      </p:sp>
      <p:pic>
        <p:nvPicPr>
          <p:cNvPr id="20482" name="Picture 2" descr="allaha iman ile ilgili görsel sonucu"/>
          <p:cNvPicPr>
            <a:picLocks noChangeAspect="1" noChangeArrowheads="1"/>
          </p:cNvPicPr>
          <p:nvPr/>
        </p:nvPicPr>
        <p:blipFill>
          <a:blip r:embed="rId2"/>
          <a:srcRect/>
          <a:stretch>
            <a:fillRect/>
          </a:stretch>
        </p:blipFill>
        <p:spPr bwMode="auto">
          <a:xfrm>
            <a:off x="5143504" y="2000240"/>
            <a:ext cx="3528814" cy="3286148"/>
          </a:xfrm>
          <a:prstGeom prst="rect">
            <a:avLst/>
          </a:prstGeom>
          <a:noFill/>
        </p:spPr>
      </p:pic>
    </p:spTree>
    <p:extLst>
      <p:ext uri="{BB962C8B-B14F-4D97-AF65-F5344CB8AC3E}">
        <p14:creationId xmlns:p14="http://schemas.microsoft.com/office/powerpoint/2010/main" xmlns="" val="2877186996"/>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95536" y="548680"/>
            <a:ext cx="7605488" cy="5509200"/>
          </a:xfrm>
          <a:prstGeom prst="rect">
            <a:avLst/>
          </a:prstGeom>
          <a:noFill/>
        </p:spPr>
        <p:txBody>
          <a:bodyPr wrap="square" rtlCol="0">
            <a:spAutoFit/>
          </a:bodyPr>
          <a:lstStyle/>
          <a:p>
            <a:pPr algn="just"/>
            <a:r>
              <a:rPr lang="tr-TR" sz="3200" b="1" dirty="0"/>
              <a:t>Allah işitendir görendir. Ama nasılını biz bilmeyiz. O göze ve kulağa muhtaç değildir. Gizli duamızı da işitir, iyiliğimizi de</a:t>
            </a:r>
            <a:r>
              <a:rPr lang="tr-TR" sz="3200" b="1" dirty="0" smtClean="0"/>
              <a:t>.</a:t>
            </a:r>
            <a:endParaRPr lang="tr-TR" sz="3200" b="1" dirty="0">
              <a:solidFill>
                <a:schemeClr val="bg1"/>
              </a:solidFill>
            </a:endParaRPr>
          </a:p>
          <a:p>
            <a:pPr algn="just"/>
            <a:endParaRPr lang="tr-TR" sz="3200" b="1" dirty="0" smtClean="0"/>
          </a:p>
          <a:p>
            <a:pPr algn="just"/>
            <a:r>
              <a:rPr lang="tr-TR" sz="3200" b="1" dirty="0" smtClean="0"/>
              <a:t>Yüce Rabbin </a:t>
            </a:r>
            <a:r>
              <a:rPr lang="tr-TR" sz="3200" b="1" dirty="0" smtClean="0">
                <a:solidFill>
                  <a:srgbClr val="FF0000"/>
                </a:solidFill>
              </a:rPr>
              <a:t>"Hayat </a:t>
            </a:r>
            <a:r>
              <a:rPr lang="tr-TR" sz="3200" b="1" dirty="0">
                <a:solidFill>
                  <a:srgbClr val="FF0000"/>
                </a:solidFill>
              </a:rPr>
              <a:t>verme </a:t>
            </a:r>
            <a:r>
              <a:rPr lang="tr-TR" sz="3200" b="1" dirty="0" smtClean="0">
                <a:solidFill>
                  <a:srgbClr val="FF0000"/>
                </a:solidFill>
              </a:rPr>
              <a:t>sıfatı" </a:t>
            </a:r>
            <a:r>
              <a:rPr lang="tr-TR" sz="3200" b="1" dirty="0"/>
              <a:t>insanda en üstün şekilde tezahür eder. </a:t>
            </a:r>
            <a:endParaRPr lang="tr-TR" sz="3200" b="1" dirty="0" smtClean="0"/>
          </a:p>
          <a:p>
            <a:pPr algn="just"/>
            <a:endParaRPr lang="tr-TR" sz="3200" b="1" dirty="0"/>
          </a:p>
          <a:p>
            <a:pPr algn="just"/>
            <a:r>
              <a:rPr lang="tr-TR" sz="3200" b="1" dirty="0" smtClean="0"/>
              <a:t>Gökte </a:t>
            </a:r>
            <a:r>
              <a:rPr lang="tr-TR" sz="3200" b="1" dirty="0"/>
              <a:t>ve yerde tecelli eden bütün ilahi isim ve sıfatları bir odak noktası gibi </a:t>
            </a:r>
            <a:r>
              <a:rPr lang="tr-TR" sz="3200" b="1" dirty="0">
                <a:solidFill>
                  <a:srgbClr val="FF0000"/>
                </a:solidFill>
              </a:rPr>
              <a:t>insanda</a:t>
            </a:r>
            <a:r>
              <a:rPr lang="tr-TR" sz="3200" b="1" dirty="0"/>
              <a:t> yoğunlaşır ve en parlak eserini gösterir.</a:t>
            </a:r>
          </a:p>
          <a:p>
            <a:pPr algn="just"/>
            <a:endParaRPr lang="tr-TR" sz="3200" b="1" dirty="0"/>
          </a:p>
        </p:txBody>
      </p:sp>
    </p:spTree>
    <p:extLst>
      <p:ext uri="{BB962C8B-B14F-4D97-AF65-F5344CB8AC3E}">
        <p14:creationId xmlns:p14="http://schemas.microsoft.com/office/powerpoint/2010/main" xmlns="" val="1723700883"/>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57158" y="1142984"/>
            <a:ext cx="7605488" cy="5016758"/>
          </a:xfrm>
          <a:prstGeom prst="rect">
            <a:avLst/>
          </a:prstGeom>
          <a:noFill/>
        </p:spPr>
        <p:txBody>
          <a:bodyPr wrap="square" rtlCol="0">
            <a:spAutoFit/>
          </a:bodyPr>
          <a:lstStyle/>
          <a:p>
            <a:pPr algn="just"/>
            <a:r>
              <a:rPr lang="tr-TR" sz="3200" b="1" dirty="0">
                <a:solidFill>
                  <a:srgbClr val="FF0000"/>
                </a:solidFill>
              </a:rPr>
              <a:t>İnanan insan; </a:t>
            </a:r>
            <a:endParaRPr lang="tr-TR" sz="3200" b="1" dirty="0" smtClean="0">
              <a:solidFill>
                <a:srgbClr val="FF0000"/>
              </a:solidFill>
            </a:endParaRPr>
          </a:p>
          <a:p>
            <a:pPr algn="just"/>
            <a:r>
              <a:rPr lang="tr-TR" sz="3200" b="1" dirty="0" smtClean="0"/>
              <a:t>*</a:t>
            </a:r>
            <a:r>
              <a:rPr lang="tr-TR" sz="3200" b="1" dirty="0"/>
              <a:t>Allah’ın isim ve sıfatlarını kendi fiillerinde yansıtır. *Allah’ın her şeyi bildiğini, hesap verileceğini bilir, *Sadece Allah’tan ilim, hikmet, nimet ister, </a:t>
            </a:r>
            <a:endParaRPr lang="tr-TR" sz="3200" b="1" dirty="0" smtClean="0"/>
          </a:p>
          <a:p>
            <a:pPr algn="just"/>
            <a:r>
              <a:rPr lang="tr-TR" sz="3200" b="1" dirty="0" smtClean="0"/>
              <a:t>*</a:t>
            </a:r>
            <a:r>
              <a:rPr lang="tr-TR" sz="3200" b="1" dirty="0"/>
              <a:t>Allah’ın affetmeyi çok sevdiğini bilir, *Ahlakını düzeltir, affeder, bağışlar (Affetmeyen af dileyemez) </a:t>
            </a:r>
            <a:endParaRPr lang="tr-TR" sz="3200" b="1" dirty="0" smtClean="0"/>
          </a:p>
          <a:p>
            <a:pPr algn="just"/>
            <a:r>
              <a:rPr lang="tr-TR" sz="3200" b="1" dirty="0" smtClean="0"/>
              <a:t>*</a:t>
            </a:r>
            <a:r>
              <a:rPr lang="tr-TR" sz="3200" b="1" dirty="0"/>
              <a:t>Bu isim ve sıfatları yaşayan, yansıtan hayır makinesi, iyilik jeneratörü olur.</a:t>
            </a:r>
          </a:p>
        </p:txBody>
      </p:sp>
    </p:spTree>
    <p:extLst>
      <p:ext uri="{BB962C8B-B14F-4D97-AF65-F5344CB8AC3E}">
        <p14:creationId xmlns:p14="http://schemas.microsoft.com/office/powerpoint/2010/main" xmlns="" val="2536944706"/>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3071810"/>
            <a:ext cx="7286676" cy="3429024"/>
          </a:xfrm>
        </p:spPr>
        <p:txBody>
          <a:bodyPr>
            <a:normAutofit fontScale="90000"/>
          </a:bodyPr>
          <a:lstStyle/>
          <a:p>
            <a:pPr algn="l"/>
            <a:r>
              <a:rPr lang="tr-TR" sz="3200" dirty="0" smtClean="0"/>
              <a:t>Bu imanın yaşarken ispatlanması,sözle ifade edilenlerin hayatta gösterilmeleri gerekir. Örneğin Allah’a inandığını söyleyen insan, çirkin işlerden uzak durur. Bunun nedeni de Allah’ın ahiret gününü yaratmış olduğunu ve</a:t>
            </a:r>
            <a:br>
              <a:rPr lang="tr-TR" sz="3200" dirty="0" smtClean="0"/>
            </a:br>
            <a:r>
              <a:rPr lang="tr-TR" sz="3200" dirty="0" smtClean="0"/>
              <a:t>insanları orada hesaba çekeceğini söylediğine inanmasıdır.</a:t>
            </a:r>
            <a:br>
              <a:rPr lang="tr-TR" sz="3200" dirty="0" smtClean="0"/>
            </a:br>
            <a:endParaRPr lang="tr-TR" sz="3200" dirty="0"/>
          </a:p>
        </p:txBody>
      </p:sp>
      <p:pic>
        <p:nvPicPr>
          <p:cNvPr id="46082" name="Picture 2" descr="http://biravuckul.com/wp-content/uploads/2014/09/Allah.jpg"/>
          <p:cNvPicPr>
            <a:picLocks noChangeAspect="1" noChangeArrowheads="1"/>
          </p:cNvPicPr>
          <p:nvPr/>
        </p:nvPicPr>
        <p:blipFill>
          <a:blip r:embed="rId2"/>
          <a:srcRect/>
          <a:stretch>
            <a:fillRect/>
          </a:stretch>
        </p:blipFill>
        <p:spPr bwMode="auto">
          <a:xfrm>
            <a:off x="2857488" y="428604"/>
            <a:ext cx="3224204" cy="2357424"/>
          </a:xfrm>
          <a:prstGeom prst="rect">
            <a:avLst/>
          </a:prstGeom>
          <a:noFill/>
        </p:spPr>
      </p:pic>
    </p:spTree>
  </p:cSld>
  <p:clrMapOvr>
    <a:masterClrMapping/>
  </p:clrMapOvr>
  <p:transition advClick="0"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428596" y="714356"/>
            <a:ext cx="4392488" cy="5262979"/>
          </a:xfrm>
          <a:prstGeom prst="rect">
            <a:avLst/>
          </a:prstGeom>
          <a:noFill/>
        </p:spPr>
        <p:txBody>
          <a:bodyPr wrap="square" rtlCol="0">
            <a:spAutoFit/>
          </a:bodyPr>
          <a:lstStyle/>
          <a:p>
            <a:pPr algn="just"/>
            <a:r>
              <a:rPr lang="tr-TR" sz="2800" b="1" dirty="0"/>
              <a:t>İman; bir mümin kulun kainatı Esmasının rengarenk güzellikleriyle donatıp insanın önüne seren Alemlerin Rabbi’ne hayatıyla verdiği cevaptır. </a:t>
            </a:r>
            <a:endParaRPr lang="tr-TR" sz="2800" b="1" dirty="0" smtClean="0"/>
          </a:p>
          <a:p>
            <a:pPr algn="just"/>
            <a:endParaRPr lang="tr-TR" sz="2800" b="1" dirty="0"/>
          </a:p>
          <a:p>
            <a:pPr algn="just"/>
            <a:r>
              <a:rPr lang="tr-TR" sz="2800" b="1" dirty="0" smtClean="0"/>
              <a:t>Gökleri </a:t>
            </a:r>
            <a:r>
              <a:rPr lang="tr-TR" sz="2800" b="1" dirty="0"/>
              <a:t>yıldızlarla, yeri çiçeklerle süsleyen, </a:t>
            </a:r>
            <a:r>
              <a:rPr lang="tr-TR" sz="2800" b="1" dirty="0" err="1"/>
              <a:t>Esmaül</a:t>
            </a:r>
            <a:r>
              <a:rPr lang="tr-TR" sz="2800" b="1" dirty="0"/>
              <a:t> Hüsna insanı da güzel ahlak boyasıyla böyle süsler ve cennete layık hale getirir.</a:t>
            </a:r>
          </a:p>
        </p:txBody>
      </p:sp>
      <p:pic>
        <p:nvPicPr>
          <p:cNvPr id="17410" name="Picture 2" descr="allaha iman ile ilgili görsel sonucu"/>
          <p:cNvPicPr>
            <a:picLocks noChangeAspect="1" noChangeArrowheads="1"/>
          </p:cNvPicPr>
          <p:nvPr/>
        </p:nvPicPr>
        <p:blipFill>
          <a:blip r:embed="rId2"/>
          <a:srcRect/>
          <a:stretch>
            <a:fillRect/>
          </a:stretch>
        </p:blipFill>
        <p:spPr bwMode="auto">
          <a:xfrm>
            <a:off x="5715008" y="1714488"/>
            <a:ext cx="3051948" cy="3714776"/>
          </a:xfrm>
          <a:prstGeom prst="rect">
            <a:avLst/>
          </a:prstGeom>
          <a:noFill/>
        </p:spPr>
      </p:pic>
    </p:spTree>
    <p:extLst>
      <p:ext uri="{BB962C8B-B14F-4D97-AF65-F5344CB8AC3E}">
        <p14:creationId xmlns:p14="http://schemas.microsoft.com/office/powerpoint/2010/main" xmlns="" val="330753444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95536" y="1124744"/>
            <a:ext cx="4392488" cy="4832092"/>
          </a:xfrm>
          <a:prstGeom prst="rect">
            <a:avLst/>
          </a:prstGeom>
          <a:noFill/>
        </p:spPr>
        <p:txBody>
          <a:bodyPr wrap="square" rtlCol="0">
            <a:spAutoFit/>
          </a:bodyPr>
          <a:lstStyle/>
          <a:p>
            <a:pPr algn="just"/>
            <a:r>
              <a:rPr lang="tr-TR" sz="2800" b="1" i="1" dirty="0" smtClean="0"/>
              <a:t>Allah, âlemlerin </a:t>
            </a:r>
            <a:r>
              <a:rPr lang="tr-TR" sz="2800" b="1" i="1" dirty="0"/>
              <a:t>Rabbidir ki </a:t>
            </a:r>
            <a:r>
              <a:rPr lang="tr-TR" sz="2800" b="1" i="1" dirty="0" smtClean="0"/>
              <a:t>maddiyat </a:t>
            </a:r>
            <a:r>
              <a:rPr lang="tr-TR" sz="2800" b="1" i="1" dirty="0"/>
              <a:t>ve </a:t>
            </a:r>
            <a:r>
              <a:rPr lang="tr-TR" sz="2800" b="1" i="1" dirty="0" smtClean="0"/>
              <a:t>maneviyatıyla </a:t>
            </a:r>
            <a:r>
              <a:rPr lang="tr-TR" sz="2800" b="1" i="1" dirty="0"/>
              <a:t>gökleri ve yeri, ve arasındakileri yaratmış, karanlıkları ve </a:t>
            </a:r>
            <a:r>
              <a:rPr lang="tr-TR" sz="2800" b="1" i="1" dirty="0" smtClean="0"/>
              <a:t>nuru </a:t>
            </a:r>
            <a:r>
              <a:rPr lang="tr-TR" sz="2800" b="1" i="1" dirty="0"/>
              <a:t>yapmıştır</a:t>
            </a:r>
            <a:r>
              <a:rPr lang="tr-TR" sz="2800" b="1" i="1" dirty="0" smtClean="0"/>
              <a:t>.</a:t>
            </a:r>
          </a:p>
          <a:p>
            <a:pPr algn="just"/>
            <a:r>
              <a:rPr lang="tr-TR" sz="2800" b="1" i="1" dirty="0" smtClean="0"/>
              <a:t> </a:t>
            </a:r>
          </a:p>
          <a:p>
            <a:pPr algn="just"/>
            <a:r>
              <a:rPr lang="tr-TR" sz="2800" b="1" i="1" dirty="0" smtClean="0"/>
              <a:t>Allah </a:t>
            </a:r>
            <a:r>
              <a:rPr lang="tr-TR" sz="2800" b="1" i="1" dirty="0"/>
              <a:t>o kadar yücedir ki; kainatın en uzak köşesindeki yıldızla bir toz zerresinin projesi aynıdır</a:t>
            </a:r>
            <a:r>
              <a:rPr lang="tr-TR" sz="2800" b="1" i="1" dirty="0" smtClean="0"/>
              <a:t>.</a:t>
            </a:r>
            <a:endParaRPr lang="tr-TR" sz="2800" b="1" dirty="0"/>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072066" y="2143116"/>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230791131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95536" y="642918"/>
            <a:ext cx="4176464" cy="5262979"/>
          </a:xfrm>
          <a:prstGeom prst="rect">
            <a:avLst/>
          </a:prstGeom>
          <a:noFill/>
        </p:spPr>
        <p:txBody>
          <a:bodyPr wrap="square" rtlCol="0">
            <a:spAutoFit/>
          </a:bodyPr>
          <a:lstStyle/>
          <a:p>
            <a:pPr algn="just"/>
            <a:r>
              <a:rPr lang="tr-TR" sz="2400" b="1" i="1" dirty="0" smtClean="0"/>
              <a:t>O</a:t>
            </a:r>
            <a:r>
              <a:rPr lang="tr-TR" sz="2400" b="1" i="1" dirty="0"/>
              <a:t>, </a:t>
            </a:r>
            <a:r>
              <a:rPr lang="tr-TR" sz="2400" b="1" i="1" dirty="0" smtClean="0"/>
              <a:t>milyarlarca canlıya ezelden beri  hayat </a:t>
            </a:r>
            <a:r>
              <a:rPr lang="tr-TR" sz="2400" b="1" i="1" dirty="0"/>
              <a:t>veren, </a:t>
            </a:r>
            <a:r>
              <a:rPr lang="tr-TR" sz="2400" b="1" i="1" dirty="0" smtClean="0"/>
              <a:t>rızıklandıran</a:t>
            </a:r>
            <a:r>
              <a:rPr lang="tr-TR" sz="2400" b="1" i="1" dirty="0"/>
              <a:t>, evrende kusursuz bir </a:t>
            </a:r>
            <a:r>
              <a:rPr lang="tr-TR" sz="2400" b="1" i="1" dirty="0" smtClean="0"/>
              <a:t>ahenk </a:t>
            </a:r>
            <a:r>
              <a:rPr lang="tr-TR" sz="2400" b="1" i="1" dirty="0"/>
              <a:t>kuran, ilmin, kudretin ve rahmetin sahibi Allah'tır. </a:t>
            </a:r>
            <a:r>
              <a:rPr lang="tr-TR" sz="2400" b="1" i="1" dirty="0" smtClean="0">
                <a:solidFill>
                  <a:srgbClr val="FF0000"/>
                </a:solidFill>
              </a:rPr>
              <a:t>Yaratandır</a:t>
            </a:r>
            <a:r>
              <a:rPr lang="tr-TR" sz="2400" b="1" i="1" dirty="0">
                <a:solidFill>
                  <a:srgbClr val="FF0000"/>
                </a:solidFill>
              </a:rPr>
              <a:t>, öldürendir, tekrar diriltecek olandır. </a:t>
            </a:r>
            <a:endParaRPr lang="tr-TR" sz="2400" b="1" i="1" dirty="0" smtClean="0">
              <a:solidFill>
                <a:srgbClr val="FF0000"/>
              </a:solidFill>
            </a:endParaRPr>
          </a:p>
          <a:p>
            <a:pPr algn="just"/>
            <a:endParaRPr lang="tr-TR" sz="2400" b="1" i="1" dirty="0" smtClean="0"/>
          </a:p>
          <a:p>
            <a:pPr algn="just"/>
            <a:r>
              <a:rPr lang="tr-TR" sz="2400" b="1" i="1" dirty="0" smtClean="0"/>
              <a:t>Güneşi</a:t>
            </a:r>
            <a:r>
              <a:rPr lang="tr-TR" sz="2400" b="1" i="1" dirty="0"/>
              <a:t>, ayı, evcil hayvanları, gökten inen </a:t>
            </a:r>
            <a:r>
              <a:rPr lang="tr-TR" sz="2400" b="1" i="1" dirty="0" smtClean="0"/>
              <a:t>suyu</a:t>
            </a:r>
            <a:r>
              <a:rPr lang="tr-TR" sz="2400" b="1" i="1" dirty="0"/>
              <a:t>, topraktan fışkıran başakları veren hep O'dur. </a:t>
            </a:r>
            <a:r>
              <a:rPr lang="tr-TR" sz="2400" b="1" i="1" dirty="0" smtClean="0"/>
              <a:t>O her şeyin </a:t>
            </a:r>
            <a:r>
              <a:rPr lang="tr-TR" sz="2400" b="1" i="1" dirty="0"/>
              <a:t>yaratanı, </a:t>
            </a:r>
            <a:r>
              <a:rPr lang="tr-TR" sz="2400" b="1" i="1" dirty="0" smtClean="0"/>
              <a:t>her şeyin </a:t>
            </a:r>
            <a:r>
              <a:rPr lang="tr-TR" sz="2400" b="1" i="1" dirty="0"/>
              <a:t>sahibidir. Eşi, ortağı, yardımcısı yoktur.</a:t>
            </a:r>
            <a:endParaRPr lang="tr-TR" sz="2400" b="1" dirty="0"/>
          </a:p>
        </p:txBody>
      </p:sp>
      <p:pic>
        <p:nvPicPr>
          <p:cNvPr id="15362" name="Picture 2" descr="allaha iman ile ilgili görsel sonucu"/>
          <p:cNvPicPr>
            <a:picLocks noChangeAspect="1" noChangeArrowheads="1"/>
          </p:cNvPicPr>
          <p:nvPr/>
        </p:nvPicPr>
        <p:blipFill>
          <a:blip r:embed="rId2"/>
          <a:srcRect/>
          <a:stretch>
            <a:fillRect/>
          </a:stretch>
        </p:blipFill>
        <p:spPr bwMode="auto">
          <a:xfrm>
            <a:off x="5072066" y="2000240"/>
            <a:ext cx="3814934" cy="2857520"/>
          </a:xfrm>
          <a:prstGeom prst="rect">
            <a:avLst/>
          </a:prstGeom>
          <a:noFill/>
        </p:spPr>
      </p:pic>
    </p:spTree>
    <p:extLst>
      <p:ext uri="{BB962C8B-B14F-4D97-AF65-F5344CB8AC3E}">
        <p14:creationId xmlns:p14="http://schemas.microsoft.com/office/powerpoint/2010/main" xmlns="" val="3902571397"/>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57158" y="642918"/>
            <a:ext cx="4464496" cy="5016758"/>
          </a:xfrm>
          <a:prstGeom prst="rect">
            <a:avLst/>
          </a:prstGeom>
          <a:noFill/>
        </p:spPr>
        <p:txBody>
          <a:bodyPr wrap="square" rtlCol="0">
            <a:spAutoFit/>
          </a:bodyPr>
          <a:lstStyle/>
          <a:p>
            <a:r>
              <a:rPr lang="tr-TR" sz="3200" b="1" dirty="0" smtClean="0"/>
              <a:t>Tek </a:t>
            </a:r>
            <a:r>
              <a:rPr lang="tr-TR" sz="3200" b="1" dirty="0"/>
              <a:t>sığınacak limanımız, tek </a:t>
            </a:r>
            <a:r>
              <a:rPr lang="tr-TR" sz="3200" b="1" dirty="0" smtClean="0"/>
              <a:t>serinleyecek gölgemiz</a:t>
            </a:r>
            <a:r>
              <a:rPr lang="tr-TR" sz="3200" b="1" dirty="0"/>
              <a:t> Allah'ındır</a:t>
            </a:r>
            <a:r>
              <a:rPr lang="tr-TR" sz="3200" b="1" dirty="0" smtClean="0"/>
              <a:t>.</a:t>
            </a:r>
          </a:p>
          <a:p>
            <a:pPr algn="just"/>
            <a:endParaRPr lang="tr-TR" sz="3200" b="1" dirty="0"/>
          </a:p>
          <a:p>
            <a:r>
              <a:rPr lang="tr-TR" sz="3200" b="1" dirty="0"/>
              <a:t>Dualarımız, imanımız, tövbelerimiz, şükürlerimiz ve hamd'lerimiz yalnız ve yalnız Alemlerin Rabbi olan Allah'adır.</a:t>
            </a:r>
          </a:p>
        </p:txBody>
      </p:sp>
      <p:pic>
        <p:nvPicPr>
          <p:cNvPr id="14338" name="Picture 2" descr="allaha iman ile ilgili görsel sonucu"/>
          <p:cNvPicPr>
            <a:picLocks noChangeAspect="1" noChangeArrowheads="1"/>
          </p:cNvPicPr>
          <p:nvPr/>
        </p:nvPicPr>
        <p:blipFill>
          <a:blip r:embed="rId2"/>
          <a:srcRect/>
          <a:stretch>
            <a:fillRect/>
          </a:stretch>
        </p:blipFill>
        <p:spPr bwMode="auto">
          <a:xfrm>
            <a:off x="4429123" y="2143116"/>
            <a:ext cx="4209739" cy="3429024"/>
          </a:xfrm>
          <a:prstGeom prst="rect">
            <a:avLst/>
          </a:prstGeom>
          <a:noFill/>
        </p:spPr>
      </p:pic>
    </p:spTree>
    <p:extLst>
      <p:ext uri="{BB962C8B-B14F-4D97-AF65-F5344CB8AC3E}">
        <p14:creationId xmlns:p14="http://schemas.microsoft.com/office/powerpoint/2010/main" xmlns="" val="1107432604"/>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28596" y="785794"/>
            <a:ext cx="4464496" cy="4832092"/>
          </a:xfrm>
          <a:prstGeom prst="rect">
            <a:avLst/>
          </a:prstGeom>
          <a:noFill/>
        </p:spPr>
        <p:txBody>
          <a:bodyPr wrap="square" rtlCol="0">
            <a:spAutoFit/>
          </a:bodyPr>
          <a:lstStyle/>
          <a:p>
            <a:r>
              <a:rPr lang="tr-TR" sz="2800" b="1" dirty="0">
                <a:solidFill>
                  <a:srgbClr val="FF0000"/>
                </a:solidFill>
              </a:rPr>
              <a:t>Allah, göklerin ve yerin nurudur. </a:t>
            </a:r>
            <a:r>
              <a:rPr lang="tr-TR" sz="2800" b="1" dirty="0"/>
              <a:t>Bütün âlemi meydana koyan, kâinatı gösteren, hakikati bildiren, gözleri gönülleri şenlendiren O'dur. </a:t>
            </a:r>
            <a:endParaRPr lang="tr-TR" sz="2800" b="1" dirty="0" smtClean="0"/>
          </a:p>
          <a:p>
            <a:endParaRPr lang="tr-TR" sz="2800" b="1" dirty="0"/>
          </a:p>
          <a:p>
            <a:r>
              <a:rPr lang="tr-TR" sz="2800" b="1" dirty="0" smtClean="0"/>
              <a:t>O </a:t>
            </a:r>
            <a:r>
              <a:rPr lang="tr-TR" sz="2800" b="1" dirty="0"/>
              <a:t>olmasaydı, hiçbir şey bulunmaz, hiçbir hakikat sezilmez, hiçbir neşe duyulmazdı.</a:t>
            </a:r>
          </a:p>
        </p:txBody>
      </p:sp>
      <p:pic>
        <p:nvPicPr>
          <p:cNvPr id="13314" name="Picture 2" descr="allaha iman ile ilgili görsel sonucu"/>
          <p:cNvPicPr>
            <a:picLocks noChangeAspect="1" noChangeArrowheads="1"/>
          </p:cNvPicPr>
          <p:nvPr/>
        </p:nvPicPr>
        <p:blipFill>
          <a:blip r:embed="rId2"/>
          <a:srcRect/>
          <a:stretch>
            <a:fillRect/>
          </a:stretch>
        </p:blipFill>
        <p:spPr bwMode="auto">
          <a:xfrm>
            <a:off x="5000627" y="1785926"/>
            <a:ext cx="3606875" cy="3786214"/>
          </a:xfrm>
          <a:prstGeom prst="rect">
            <a:avLst/>
          </a:prstGeom>
          <a:noFill/>
        </p:spPr>
      </p:pic>
    </p:spTree>
    <p:extLst>
      <p:ext uri="{BB962C8B-B14F-4D97-AF65-F5344CB8AC3E}">
        <p14:creationId xmlns:p14="http://schemas.microsoft.com/office/powerpoint/2010/main" xmlns="" val="1513626710"/>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642910" y="571480"/>
            <a:ext cx="4464496" cy="5262979"/>
          </a:xfrm>
          <a:prstGeom prst="rect">
            <a:avLst/>
          </a:prstGeom>
          <a:noFill/>
        </p:spPr>
        <p:txBody>
          <a:bodyPr wrap="square" rtlCol="0">
            <a:spAutoFit/>
          </a:bodyPr>
          <a:lstStyle/>
          <a:p>
            <a:r>
              <a:rPr lang="tr-TR" sz="2800" b="1" dirty="0">
                <a:solidFill>
                  <a:srgbClr val="FF0000"/>
                </a:solidFill>
              </a:rPr>
              <a:t>Mülk</a:t>
            </a:r>
            <a:r>
              <a:rPr lang="tr-TR" sz="2800" b="1" dirty="0"/>
              <a:t> O'nun elindedir. Yerde ve gökte, bütün kâinatta, dünya ve ahiret tasarruf ve saltanatı, yaratma ve yok etmesi, ele geçirme ve yönetmesi, emrini yerine getirtme ve hükmünü icra etmesi, iyi davranması ve zorlaması, cezalandırması ve ikramı, ihsanda bulunması ve nimet vermesi hep O'nun </a:t>
            </a:r>
            <a:r>
              <a:rPr lang="tr-TR" sz="2800" b="1" dirty="0">
                <a:solidFill>
                  <a:srgbClr val="FF0000"/>
                </a:solidFill>
              </a:rPr>
              <a:t>kudret</a:t>
            </a:r>
            <a:r>
              <a:rPr lang="tr-TR" sz="2800" b="1" dirty="0"/>
              <a:t> elindedir.</a:t>
            </a:r>
          </a:p>
        </p:txBody>
      </p:sp>
      <p:pic>
        <p:nvPicPr>
          <p:cNvPr id="12290" name="Picture 2" descr="allaha iman ile ilgili görsel sonucu"/>
          <p:cNvPicPr>
            <a:picLocks noChangeAspect="1" noChangeArrowheads="1"/>
          </p:cNvPicPr>
          <p:nvPr/>
        </p:nvPicPr>
        <p:blipFill>
          <a:blip r:embed="rId2"/>
          <a:srcRect/>
          <a:stretch>
            <a:fillRect/>
          </a:stretch>
        </p:blipFill>
        <p:spPr bwMode="auto">
          <a:xfrm>
            <a:off x="5143504" y="2285992"/>
            <a:ext cx="3714776" cy="3500462"/>
          </a:xfrm>
          <a:prstGeom prst="rect">
            <a:avLst/>
          </a:prstGeom>
          <a:noFill/>
        </p:spPr>
      </p:pic>
    </p:spTree>
    <p:extLst>
      <p:ext uri="{BB962C8B-B14F-4D97-AF65-F5344CB8AC3E}">
        <p14:creationId xmlns:p14="http://schemas.microsoft.com/office/powerpoint/2010/main" xmlns="" val="224846651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395536" y="1258882"/>
            <a:ext cx="4392488" cy="5186676"/>
          </a:xfrm>
          <a:prstGeom prst="rect">
            <a:avLst/>
          </a:prstGeom>
          <a:noFill/>
        </p:spPr>
        <p:txBody>
          <a:bodyPr wrap="square" rtlCol="0">
            <a:spAutoFit/>
          </a:bodyPr>
          <a:lstStyle/>
          <a:p>
            <a:pPr>
              <a:lnSpc>
                <a:spcPct val="150000"/>
              </a:lnSpc>
            </a:pPr>
            <a:r>
              <a:rPr lang="tr-TR" sz="3200" b="1" dirty="0" smtClean="0"/>
              <a:t>Allah’a iman aynı zamanda </a:t>
            </a:r>
            <a:r>
              <a:rPr lang="tr-TR" sz="3200" b="1" dirty="0" smtClean="0">
                <a:solidFill>
                  <a:srgbClr val="FF0000"/>
                </a:solidFill>
              </a:rPr>
              <a:t>ahirete, hesap ve mizana, kader ve kazaya, peygamberlere, kitaplara ve melekler de </a:t>
            </a:r>
            <a:r>
              <a:rPr lang="tr-TR" sz="3200" b="1" dirty="0" smtClean="0"/>
              <a:t>iman etmeyi gerektirir. </a:t>
            </a:r>
          </a:p>
          <a:p>
            <a:pPr algn="just">
              <a:lnSpc>
                <a:spcPct val="150000"/>
              </a:lnSpc>
            </a:pPr>
            <a:endParaRPr lang="tr-TR" sz="3200" b="1" dirty="0">
              <a:solidFill>
                <a:schemeClr val="bg1"/>
              </a:solidFill>
            </a:endParaRPr>
          </a:p>
        </p:txBody>
      </p:sp>
      <p:pic>
        <p:nvPicPr>
          <p:cNvPr id="11266" name="Picture 2" descr="allaha iman ile ilgili görsel sonucu"/>
          <p:cNvPicPr>
            <a:picLocks noChangeAspect="1" noChangeArrowheads="1"/>
          </p:cNvPicPr>
          <p:nvPr/>
        </p:nvPicPr>
        <p:blipFill>
          <a:blip r:embed="rId2"/>
          <a:srcRect/>
          <a:stretch>
            <a:fillRect/>
          </a:stretch>
        </p:blipFill>
        <p:spPr bwMode="auto">
          <a:xfrm>
            <a:off x="4857752" y="2143116"/>
            <a:ext cx="3954042" cy="3429024"/>
          </a:xfrm>
          <a:prstGeom prst="rect">
            <a:avLst/>
          </a:prstGeom>
          <a:noFill/>
        </p:spPr>
      </p:pic>
    </p:spTree>
    <p:extLst>
      <p:ext uri="{BB962C8B-B14F-4D97-AF65-F5344CB8AC3E}">
        <p14:creationId xmlns:p14="http://schemas.microsoft.com/office/powerpoint/2010/main" xmlns="" val="3597327896"/>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143504" y="3357562"/>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395536" y="548680"/>
            <a:ext cx="4392488" cy="4401205"/>
          </a:xfrm>
          <a:prstGeom prst="rect">
            <a:avLst/>
          </a:prstGeom>
          <a:noFill/>
        </p:spPr>
        <p:txBody>
          <a:bodyPr wrap="square" rtlCol="0">
            <a:spAutoFit/>
          </a:bodyPr>
          <a:lstStyle/>
          <a:p>
            <a:pPr algn="just"/>
            <a:r>
              <a:rPr lang="tr-TR" sz="2800" b="1" dirty="0" smtClean="0">
                <a:solidFill>
                  <a:srgbClr val="FF0000"/>
                </a:solidFill>
              </a:rPr>
              <a:t>Çünkü iman; </a:t>
            </a:r>
            <a:r>
              <a:rPr lang="tr-TR" sz="2800" b="1" dirty="0" smtClean="0"/>
              <a:t>Kur’an ile bildirilene, gaybın bilgisinin sadece Allah’ta olduğuna inanarak, o hakikatler daha görülmeden, mucizeler henüz gerçekleşmeden inanmayı gerektirir ki bu inanç aslen Yüce Allah’a ve dini olan İslam’a iman etmektir. </a:t>
            </a:r>
            <a:endParaRPr lang="tr-TR" sz="2800" b="1" dirty="0"/>
          </a:p>
        </p:txBody>
      </p:sp>
      <p:sp>
        <p:nvSpPr>
          <p:cNvPr id="10" name="Başlık 1"/>
          <p:cNvSpPr>
            <a:spLocks noGrp="1"/>
          </p:cNvSpPr>
          <p:nvPr>
            <p:ph type="ctrTitle"/>
          </p:nvPr>
        </p:nvSpPr>
        <p:spPr>
          <a:xfrm>
            <a:off x="5143504" y="1000108"/>
            <a:ext cx="3313355" cy="2016668"/>
          </a:xfrm>
        </p:spPr>
        <p:txBody>
          <a:bodyPr>
            <a:normAutofit/>
          </a:bodyPr>
          <a:lstStyle/>
          <a:p>
            <a:r>
              <a:rPr lang="tr-TR" dirty="0" smtClean="0">
                <a:latin typeface="Century Schoolbook" panose="02040604050505020304" pitchFamily="18" charset="0"/>
              </a:rPr>
              <a:t>Allah’a</a:t>
            </a:r>
            <a:r>
              <a:rPr lang="tr-TR" dirty="0" smtClean="0">
                <a:solidFill>
                  <a:schemeClr val="bg1"/>
                </a:solidFill>
                <a:latin typeface="Century Schoolbook" panose="02040604050505020304" pitchFamily="18" charset="0"/>
              </a:rPr>
              <a:t> </a:t>
            </a:r>
            <a:r>
              <a:rPr lang="tr-TR" dirty="0" smtClean="0">
                <a:latin typeface="Century Schoolbook" panose="02040604050505020304" pitchFamily="18" charset="0"/>
              </a:rPr>
              <a:t>iman</a:t>
            </a:r>
            <a:endParaRPr lang="tr-TR" dirty="0">
              <a:latin typeface="Century Schoolbook" panose="02040604050505020304" pitchFamily="18" charset="0"/>
            </a:endParaRPr>
          </a:p>
        </p:txBody>
      </p:sp>
    </p:spTree>
    <p:extLst>
      <p:ext uri="{BB962C8B-B14F-4D97-AF65-F5344CB8AC3E}">
        <p14:creationId xmlns:p14="http://schemas.microsoft.com/office/powerpoint/2010/main" xmlns="" val="1529252490"/>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500034" y="1571612"/>
            <a:ext cx="4392488" cy="3970318"/>
          </a:xfrm>
          <a:prstGeom prst="rect">
            <a:avLst/>
          </a:prstGeom>
          <a:noFill/>
        </p:spPr>
        <p:txBody>
          <a:bodyPr wrap="square" rtlCol="0">
            <a:spAutoFit/>
          </a:bodyPr>
          <a:lstStyle/>
          <a:p>
            <a:pPr algn="just"/>
            <a:r>
              <a:rPr lang="tr-TR" sz="2800" b="1" dirty="0" smtClean="0"/>
              <a:t>Ve Allah’a iman; O’nun kudret, mülk, iş ve ilminde ortak, yardımcı, paydaş, eş, benzer yakıştırmamak, O’na evlat, kız, oğul, yardımcı yakıştırmamaktır.</a:t>
            </a:r>
          </a:p>
          <a:p>
            <a:pPr algn="just"/>
            <a:r>
              <a:rPr lang="tr-TR" sz="2800" b="1" dirty="0" smtClean="0"/>
              <a:t>O’nun gücü, iradesi, kudreti, mülkü emsalsiz ve ortaksızdır.</a:t>
            </a:r>
            <a:endParaRPr lang="tr-TR" sz="2800" b="1" dirty="0"/>
          </a:p>
        </p:txBody>
      </p:sp>
      <p:pic>
        <p:nvPicPr>
          <p:cNvPr id="9218" name="Picture 2" descr="allaha iman ile ilgili görsel sonucu"/>
          <p:cNvPicPr>
            <a:picLocks noChangeAspect="1" noChangeArrowheads="1"/>
          </p:cNvPicPr>
          <p:nvPr/>
        </p:nvPicPr>
        <p:blipFill>
          <a:blip r:embed="rId2"/>
          <a:srcRect/>
          <a:stretch>
            <a:fillRect/>
          </a:stretch>
        </p:blipFill>
        <p:spPr bwMode="auto">
          <a:xfrm>
            <a:off x="5072066" y="1857364"/>
            <a:ext cx="3528814" cy="3500462"/>
          </a:xfrm>
          <a:prstGeom prst="rect">
            <a:avLst/>
          </a:prstGeom>
          <a:noFill/>
        </p:spPr>
      </p:pic>
    </p:spTree>
    <p:extLst>
      <p:ext uri="{BB962C8B-B14F-4D97-AF65-F5344CB8AC3E}">
        <p14:creationId xmlns:p14="http://schemas.microsoft.com/office/powerpoint/2010/main" xmlns="" val="126351912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4357686" y="1643050"/>
            <a:ext cx="4392488" cy="4832092"/>
          </a:xfrm>
          <a:prstGeom prst="rect">
            <a:avLst/>
          </a:prstGeom>
          <a:noFill/>
        </p:spPr>
        <p:txBody>
          <a:bodyPr wrap="square" rtlCol="0">
            <a:spAutoFit/>
          </a:bodyPr>
          <a:lstStyle/>
          <a:p>
            <a:pPr algn="just"/>
            <a:r>
              <a:rPr lang="tr-TR" sz="2800" b="1" dirty="0" smtClean="0"/>
              <a:t>Alemlerin Rabbi olan Allah tüm kainatın, varlıkların sahibi, yaratanı, maliki ve velisidir.</a:t>
            </a:r>
          </a:p>
          <a:p>
            <a:pPr algn="just"/>
            <a:r>
              <a:rPr lang="tr-TR" sz="2800" b="1" dirty="0" smtClean="0"/>
              <a:t>Rızkı da, azabı da, yaşamı da, ölümü de, sağlığı da, hastalığı da veren O’dur.</a:t>
            </a:r>
          </a:p>
          <a:p>
            <a:pPr algn="just"/>
            <a:r>
              <a:rPr lang="tr-TR" sz="2800" b="1" dirty="0" smtClean="0"/>
              <a:t>Nimetleri, her zaman, her canlıya, her yerde belli oranda veren de sadece O’dur.</a:t>
            </a:r>
            <a:endParaRPr lang="tr-TR" sz="2800" b="1" dirty="0"/>
          </a:p>
        </p:txBody>
      </p:sp>
      <p:pic>
        <p:nvPicPr>
          <p:cNvPr id="8194" name="Picture 2" descr="allaha iman ile ilgili görsel sonucu"/>
          <p:cNvPicPr>
            <a:picLocks noChangeAspect="1" noChangeArrowheads="1"/>
          </p:cNvPicPr>
          <p:nvPr/>
        </p:nvPicPr>
        <p:blipFill>
          <a:blip r:embed="rId2"/>
          <a:srcRect/>
          <a:stretch>
            <a:fillRect/>
          </a:stretch>
        </p:blipFill>
        <p:spPr bwMode="auto">
          <a:xfrm>
            <a:off x="500034" y="1857364"/>
            <a:ext cx="3449190" cy="2571768"/>
          </a:xfrm>
          <a:prstGeom prst="rect">
            <a:avLst/>
          </a:prstGeom>
          <a:noFill/>
        </p:spPr>
      </p:pic>
    </p:spTree>
    <p:extLst>
      <p:ext uri="{BB962C8B-B14F-4D97-AF65-F5344CB8AC3E}">
        <p14:creationId xmlns:p14="http://schemas.microsoft.com/office/powerpoint/2010/main" xmlns="" val="319415195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3000372"/>
            <a:ext cx="8215370" cy="3184537"/>
          </a:xfrm>
        </p:spPr>
        <p:txBody>
          <a:bodyPr>
            <a:normAutofit fontScale="90000"/>
          </a:bodyPr>
          <a:lstStyle/>
          <a:p>
            <a:pPr algn="l"/>
            <a:r>
              <a:rPr lang="tr-TR" sz="3200" dirty="0" smtClean="0"/>
              <a:t>Bir adam Peygamberimize şöyle sordu: </a:t>
            </a:r>
            <a:r>
              <a:rPr lang="tr-TR" sz="3200" b="1" dirty="0" smtClean="0"/>
              <a:t>“Ey Allah’ın Resulü, İslamiyet hakkında bana öyle bir öğüt veriniz ki, sizden sonra artık kimseden bir şey sormaya</a:t>
            </a:r>
            <a:br>
              <a:rPr lang="tr-TR" sz="3200" b="1" dirty="0" smtClean="0"/>
            </a:br>
            <a:r>
              <a:rPr lang="tr-TR" sz="3200" b="1" dirty="0" smtClean="0"/>
              <a:t>ihtiyacım kalmasın” Bunun üzerine Peygamberimiz:</a:t>
            </a:r>
            <a:br>
              <a:rPr lang="tr-TR" sz="3200" b="1" dirty="0" smtClean="0"/>
            </a:br>
            <a:r>
              <a:rPr lang="pt-BR" sz="3200" b="1" dirty="0" smtClean="0"/>
              <a:t>“Allah’a inandım de, sonra da dosdoğru ol” </a:t>
            </a:r>
            <a:r>
              <a:rPr lang="pt-BR" sz="3200" dirty="0" smtClean="0"/>
              <a:t>buyurdu.</a:t>
            </a:r>
            <a:br>
              <a:rPr lang="pt-BR" sz="3200" dirty="0" smtClean="0"/>
            </a:br>
            <a:r>
              <a:rPr lang="tr-TR" sz="3200" dirty="0" smtClean="0"/>
              <a:t>(Müslim, İman, 62)</a:t>
            </a:r>
            <a:endParaRPr lang="tr-TR" sz="3200" dirty="0"/>
          </a:p>
        </p:txBody>
      </p:sp>
      <p:pic>
        <p:nvPicPr>
          <p:cNvPr id="45058" name="Picture 2" descr="allaha iman ile ilgili görsel sonucu"/>
          <p:cNvPicPr>
            <a:picLocks noChangeAspect="1" noChangeArrowheads="1"/>
          </p:cNvPicPr>
          <p:nvPr/>
        </p:nvPicPr>
        <p:blipFill>
          <a:blip r:embed="rId2"/>
          <a:srcRect/>
          <a:stretch>
            <a:fillRect/>
          </a:stretch>
        </p:blipFill>
        <p:spPr bwMode="auto">
          <a:xfrm>
            <a:off x="2786050" y="714356"/>
            <a:ext cx="3584255" cy="2428892"/>
          </a:xfrm>
          <a:prstGeom prst="rect">
            <a:avLst/>
          </a:prstGeom>
          <a:noFill/>
        </p:spPr>
      </p:pic>
    </p:spTree>
  </p:cSld>
  <p:clrMapOvr>
    <a:masterClrMapping/>
  </p:clrMapOvr>
  <p:transition advClick="0" advTm="8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286380" y="2214554"/>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251520" y="548680"/>
            <a:ext cx="4752528" cy="5196166"/>
          </a:xfrm>
          <a:prstGeom prst="rect">
            <a:avLst/>
          </a:prstGeom>
          <a:noFill/>
        </p:spPr>
        <p:txBody>
          <a:bodyPr wrap="square" rtlCol="0">
            <a:spAutoFit/>
          </a:bodyPr>
          <a:lstStyle/>
          <a:p>
            <a:pPr algn="just">
              <a:lnSpc>
                <a:spcPct val="150000"/>
              </a:lnSpc>
            </a:pPr>
            <a:r>
              <a:rPr lang="tr-TR" sz="2800" b="1" dirty="0" smtClean="0">
                <a:solidFill>
                  <a:srgbClr val="FF0000"/>
                </a:solidFill>
              </a:rPr>
              <a:t>O’nun ayetleri her yerdedir. </a:t>
            </a:r>
          </a:p>
          <a:p>
            <a:pPr algn="just">
              <a:lnSpc>
                <a:spcPct val="150000"/>
              </a:lnSpc>
            </a:pPr>
            <a:r>
              <a:rPr lang="tr-TR" sz="2800" b="1" dirty="0" smtClean="0"/>
              <a:t>Yüce Kur’an nasıl O’nun ayetleriyse, çiçeğin kokusu, balın rengi, suyun sesi, rüzgarın nemi O’nun ayetidir. </a:t>
            </a:r>
          </a:p>
          <a:p>
            <a:pPr algn="just">
              <a:lnSpc>
                <a:spcPct val="150000"/>
              </a:lnSpc>
            </a:pPr>
            <a:r>
              <a:rPr lang="tr-TR" sz="2800" b="1" dirty="0" smtClean="0"/>
              <a:t>O, insanı dünyaya ve cennete varis kılan, akıl, ruh ve şuurla donatan Yüce Allah’tır. </a:t>
            </a:r>
            <a:endParaRPr lang="tr-TR" sz="2800" b="1" dirty="0"/>
          </a:p>
        </p:txBody>
      </p:sp>
    </p:spTree>
    <p:extLst>
      <p:ext uri="{BB962C8B-B14F-4D97-AF65-F5344CB8AC3E}">
        <p14:creationId xmlns:p14="http://schemas.microsoft.com/office/powerpoint/2010/main" xmlns="" val="2102726937"/>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214942" y="2071678"/>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251520" y="970850"/>
            <a:ext cx="4752528" cy="4549835"/>
          </a:xfrm>
          <a:prstGeom prst="rect">
            <a:avLst/>
          </a:prstGeom>
          <a:noFill/>
        </p:spPr>
        <p:txBody>
          <a:bodyPr wrap="square" rtlCol="0">
            <a:spAutoFit/>
          </a:bodyPr>
          <a:lstStyle/>
          <a:p>
            <a:pPr algn="just">
              <a:lnSpc>
                <a:spcPct val="150000"/>
              </a:lnSpc>
            </a:pPr>
            <a:r>
              <a:rPr lang="tr-TR" sz="2800" b="1" dirty="0">
                <a:solidFill>
                  <a:srgbClr val="FF0000"/>
                </a:solidFill>
              </a:rPr>
              <a:t>Yalnız O’na dua edilir ve yalnız O’na ibadet edilir. </a:t>
            </a:r>
          </a:p>
          <a:p>
            <a:pPr algn="just">
              <a:lnSpc>
                <a:spcPct val="150000"/>
              </a:lnSpc>
            </a:pPr>
            <a:r>
              <a:rPr lang="tr-TR" sz="2800" b="1" dirty="0" smtClean="0"/>
              <a:t>İman eden gönüller yalnız O’nun aşkıyla yanar, yalnız O’na ibadet eder, şükür eder, hamd eder, yalnız O’ndan niyaz eder.</a:t>
            </a:r>
          </a:p>
        </p:txBody>
      </p:sp>
    </p:spTree>
    <p:extLst>
      <p:ext uri="{BB962C8B-B14F-4D97-AF65-F5344CB8AC3E}">
        <p14:creationId xmlns:p14="http://schemas.microsoft.com/office/powerpoint/2010/main" xmlns="" val="4050501665"/>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643042" y="571480"/>
            <a:ext cx="4429156" cy="2899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500034" y="3786190"/>
            <a:ext cx="8215370" cy="2677656"/>
          </a:xfrm>
          <a:prstGeom prst="rect">
            <a:avLst/>
          </a:prstGeom>
          <a:noFill/>
        </p:spPr>
        <p:txBody>
          <a:bodyPr wrap="square" rtlCol="0">
            <a:spAutoFit/>
          </a:bodyPr>
          <a:lstStyle/>
          <a:p>
            <a:pPr algn="just"/>
            <a:r>
              <a:rPr lang="tr-TR" sz="2800" b="1" dirty="0" smtClean="0"/>
              <a:t>* </a:t>
            </a:r>
            <a:r>
              <a:rPr lang="tr-TR" sz="2800" b="1" dirty="0" smtClean="0">
                <a:solidFill>
                  <a:srgbClr val="FF0000"/>
                </a:solidFill>
              </a:rPr>
              <a:t>yapılan her iyilik </a:t>
            </a:r>
            <a:r>
              <a:rPr lang="tr-TR" sz="2800" b="1" dirty="0" smtClean="0"/>
              <a:t>O’nun rızasını kazanmak için, </a:t>
            </a:r>
          </a:p>
          <a:p>
            <a:pPr algn="just"/>
            <a:endParaRPr lang="tr-TR" sz="2800" b="1" dirty="0" smtClean="0"/>
          </a:p>
          <a:p>
            <a:pPr algn="just"/>
            <a:r>
              <a:rPr lang="tr-TR" sz="2800" b="1" dirty="0" smtClean="0"/>
              <a:t>* </a:t>
            </a:r>
            <a:r>
              <a:rPr lang="tr-TR" sz="2800" b="1" dirty="0" smtClean="0">
                <a:solidFill>
                  <a:srgbClr val="FF0000"/>
                </a:solidFill>
              </a:rPr>
              <a:t>kaçınılan her kötülük </a:t>
            </a:r>
            <a:r>
              <a:rPr lang="tr-TR" sz="2800" b="1" dirty="0" smtClean="0"/>
              <a:t>O’nun azabından korunmak için, </a:t>
            </a:r>
          </a:p>
          <a:p>
            <a:pPr algn="just"/>
            <a:endParaRPr lang="tr-TR" sz="2800" b="1" dirty="0"/>
          </a:p>
          <a:p>
            <a:pPr algn="just"/>
            <a:r>
              <a:rPr lang="tr-TR" sz="2800" b="1" dirty="0" smtClean="0"/>
              <a:t>* </a:t>
            </a:r>
            <a:r>
              <a:rPr lang="tr-TR" sz="2800" b="1" dirty="0" smtClean="0">
                <a:solidFill>
                  <a:srgbClr val="FF0000"/>
                </a:solidFill>
              </a:rPr>
              <a:t>alınan her nefes </a:t>
            </a:r>
            <a:r>
              <a:rPr lang="tr-TR" sz="2800" b="1" dirty="0" smtClean="0"/>
              <a:t>O’na şükretmek içindir.</a:t>
            </a:r>
            <a:endParaRPr lang="tr-TR" sz="2800" b="1" u="sng" dirty="0"/>
          </a:p>
        </p:txBody>
      </p:sp>
    </p:spTree>
    <p:extLst>
      <p:ext uri="{BB962C8B-B14F-4D97-AF65-F5344CB8AC3E}">
        <p14:creationId xmlns:p14="http://schemas.microsoft.com/office/powerpoint/2010/main" xmlns="" val="2216983011"/>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357686" y="1785926"/>
            <a:ext cx="4214842"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500034" y="3214686"/>
            <a:ext cx="8215370" cy="3108543"/>
          </a:xfrm>
          <a:prstGeom prst="rect">
            <a:avLst/>
          </a:prstGeom>
          <a:noFill/>
        </p:spPr>
        <p:txBody>
          <a:bodyPr wrap="square" rtlCol="0">
            <a:spAutoFit/>
          </a:bodyPr>
          <a:lstStyle/>
          <a:p>
            <a:pPr algn="just"/>
            <a:endParaRPr lang="tr-TR" sz="2800" b="1" dirty="0" smtClean="0"/>
          </a:p>
          <a:p>
            <a:pPr algn="just"/>
            <a:r>
              <a:rPr lang="tr-TR" sz="2800" b="1" dirty="0" smtClean="0"/>
              <a:t>Çünkü; </a:t>
            </a:r>
          </a:p>
          <a:p>
            <a:pPr algn="just"/>
            <a:r>
              <a:rPr lang="tr-TR" sz="2800" b="1" dirty="0" smtClean="0"/>
              <a:t>İmanı yeşerten, </a:t>
            </a:r>
          </a:p>
          <a:p>
            <a:pPr algn="just"/>
            <a:r>
              <a:rPr lang="tr-TR" sz="2800" b="1" dirty="0" smtClean="0"/>
              <a:t>nefisleri temizleyen, </a:t>
            </a:r>
          </a:p>
          <a:p>
            <a:pPr algn="just"/>
            <a:r>
              <a:rPr lang="tr-TR" sz="2800" b="1" dirty="0" smtClean="0"/>
              <a:t>hidayeti kalplere yerleştiren, </a:t>
            </a:r>
          </a:p>
          <a:p>
            <a:pPr algn="just"/>
            <a:r>
              <a:rPr lang="tr-TR" sz="2800" b="1" dirty="0" smtClean="0"/>
              <a:t>Göz, kulak ve kalp veren,</a:t>
            </a:r>
          </a:p>
          <a:p>
            <a:pPr algn="just"/>
            <a:r>
              <a:rPr lang="tr-TR" sz="2800" b="1" dirty="0" smtClean="0"/>
              <a:t>İnsanı akıl, ruh ve şuurla donatan …sadece O’dur.</a:t>
            </a:r>
            <a:endParaRPr lang="tr-TR" sz="2800" b="1" dirty="0"/>
          </a:p>
        </p:txBody>
      </p:sp>
      <p:sp>
        <p:nvSpPr>
          <p:cNvPr id="6" name="5 Dikdörtgen"/>
          <p:cNvSpPr/>
          <p:nvPr/>
        </p:nvSpPr>
        <p:spPr>
          <a:xfrm>
            <a:off x="571472" y="857232"/>
            <a:ext cx="7215238" cy="1077218"/>
          </a:xfrm>
          <a:prstGeom prst="rect">
            <a:avLst/>
          </a:prstGeom>
        </p:spPr>
        <p:txBody>
          <a:bodyPr wrap="square">
            <a:spAutoFit/>
          </a:bodyPr>
          <a:lstStyle/>
          <a:p>
            <a:r>
              <a:rPr lang="tr-TR" sz="3200" b="1" dirty="0" smtClean="0"/>
              <a:t>Allah’a iman; </a:t>
            </a:r>
            <a:r>
              <a:rPr lang="tr-TR" sz="3200" b="1" dirty="0" smtClean="0">
                <a:solidFill>
                  <a:srgbClr val="FF0000"/>
                </a:solidFill>
              </a:rPr>
              <a:t>iman, ibadet ve ahlaklı </a:t>
            </a:r>
            <a:r>
              <a:rPr lang="tr-TR" sz="3200" b="1" dirty="0" smtClean="0"/>
              <a:t>yaşamak demektir. </a:t>
            </a:r>
            <a:endParaRPr lang="tr-TR" sz="3200" b="1" dirty="0" smtClean="0"/>
          </a:p>
        </p:txBody>
      </p:sp>
    </p:spTree>
    <p:extLst>
      <p:ext uri="{BB962C8B-B14F-4D97-AF65-F5344CB8AC3E}">
        <p14:creationId xmlns:p14="http://schemas.microsoft.com/office/powerpoint/2010/main" xmlns="" val="699461325"/>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071670" y="571480"/>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285720" y="3571876"/>
            <a:ext cx="8463884" cy="2554545"/>
          </a:xfrm>
          <a:prstGeom prst="rect">
            <a:avLst/>
          </a:prstGeom>
          <a:noFill/>
        </p:spPr>
        <p:txBody>
          <a:bodyPr wrap="square" rtlCol="0">
            <a:spAutoFit/>
          </a:bodyPr>
          <a:lstStyle/>
          <a:p>
            <a:pPr algn="just"/>
            <a:r>
              <a:rPr lang="tr-TR" sz="3200" b="1" dirty="0" smtClean="0"/>
              <a:t>O’nun kudretine, ilmine, iradesine karşı gaflette bulunmak , O’na eş, benzer ve ortaklar yakıştırmak ise </a:t>
            </a:r>
            <a:r>
              <a:rPr lang="tr-TR" sz="3200" b="1" dirty="0" smtClean="0">
                <a:solidFill>
                  <a:srgbClr val="FF0000"/>
                </a:solidFill>
              </a:rPr>
              <a:t>şirktir</a:t>
            </a:r>
            <a:r>
              <a:rPr lang="tr-TR" sz="3200" b="1" dirty="0" smtClean="0"/>
              <a:t> </a:t>
            </a:r>
            <a:r>
              <a:rPr lang="tr-TR" sz="3200" b="1" dirty="0" smtClean="0">
                <a:solidFill>
                  <a:srgbClr val="FF0000"/>
                </a:solidFill>
              </a:rPr>
              <a:t>ve şirk </a:t>
            </a:r>
            <a:r>
              <a:rPr lang="tr-TR" sz="3200" b="1" dirty="0" smtClean="0"/>
              <a:t>ister açığı, ,ister gizlisi olsun </a:t>
            </a:r>
            <a:r>
              <a:rPr lang="tr-TR" sz="3200" b="1" u="sng" dirty="0" smtClean="0"/>
              <a:t>Allah’ın affetmeyeceği tek şeydir. </a:t>
            </a:r>
          </a:p>
          <a:p>
            <a:pPr algn="just"/>
            <a:endParaRPr lang="tr-TR" sz="3200" b="1" dirty="0" smtClean="0"/>
          </a:p>
        </p:txBody>
      </p:sp>
    </p:spTree>
    <p:extLst>
      <p:ext uri="{BB962C8B-B14F-4D97-AF65-F5344CB8AC3E}">
        <p14:creationId xmlns:p14="http://schemas.microsoft.com/office/powerpoint/2010/main" xmlns="" val="2826758150"/>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000231" y="928670"/>
            <a:ext cx="5129645"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Metin kutusu 8"/>
          <p:cNvSpPr txBox="1"/>
          <p:nvPr/>
        </p:nvSpPr>
        <p:spPr>
          <a:xfrm>
            <a:off x="1071538" y="4643446"/>
            <a:ext cx="6895668" cy="1569660"/>
          </a:xfrm>
          <a:prstGeom prst="rect">
            <a:avLst/>
          </a:prstGeom>
          <a:noFill/>
        </p:spPr>
        <p:txBody>
          <a:bodyPr wrap="square" rtlCol="0">
            <a:spAutoFit/>
          </a:bodyPr>
          <a:lstStyle/>
          <a:p>
            <a:pPr algn="just">
              <a:lnSpc>
                <a:spcPct val="150000"/>
              </a:lnSpc>
            </a:pPr>
            <a:r>
              <a:rPr lang="tr-TR" sz="3200" b="1" dirty="0" smtClean="0"/>
              <a:t>Allah bize yeter! O, ne güzel vekildir. </a:t>
            </a:r>
          </a:p>
          <a:p>
            <a:pPr algn="just">
              <a:lnSpc>
                <a:spcPct val="150000"/>
              </a:lnSpc>
            </a:pPr>
            <a:r>
              <a:rPr lang="tr-TR" sz="3200" b="1" dirty="0" smtClean="0"/>
              <a:t>(Al-i İmran 3/173)</a:t>
            </a:r>
            <a:endParaRPr lang="tr-TR" sz="3200" b="1" u="sng" dirty="0"/>
          </a:p>
        </p:txBody>
      </p:sp>
    </p:spTree>
    <p:extLst>
      <p:ext uri="{BB962C8B-B14F-4D97-AF65-F5344CB8AC3E}">
        <p14:creationId xmlns:p14="http://schemas.microsoft.com/office/powerpoint/2010/main" xmlns="" val="199678359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3500438"/>
            <a:ext cx="8572528" cy="2755909"/>
          </a:xfrm>
        </p:spPr>
        <p:txBody>
          <a:bodyPr>
            <a:normAutofit fontScale="90000"/>
          </a:bodyPr>
          <a:lstStyle/>
          <a:p>
            <a:pPr algn="l"/>
            <a:r>
              <a:rPr lang="tr-TR" sz="3200" dirty="0" smtClean="0"/>
              <a:t>İnsanoğlu günah işlemeyen bir varlık değildir.</a:t>
            </a:r>
            <a:br>
              <a:rPr lang="tr-TR" sz="3200" dirty="0" smtClean="0"/>
            </a:br>
            <a:r>
              <a:rPr lang="tr-TR" sz="3200" dirty="0" smtClean="0"/>
              <a:t>Allah’a inanmak hiç günah işlememek anlamına gelmez. Eğer öyle olsaydı yeryüzünde peygamberler dışında Allah’a inanan kimse olmazdı. Allah’a inanan insan günah işlese bile bundan pişmanlık duyan ve </a:t>
            </a:r>
            <a:r>
              <a:rPr lang="tr-TR" sz="3200" dirty="0" err="1" smtClean="0"/>
              <a:t>tevbe</a:t>
            </a:r>
            <a:r>
              <a:rPr lang="tr-TR" sz="3200" dirty="0" smtClean="0"/>
              <a:t/>
            </a:r>
            <a:br>
              <a:rPr lang="tr-TR" sz="3200" dirty="0" smtClean="0"/>
            </a:br>
            <a:r>
              <a:rPr lang="tr-TR" sz="3200" dirty="0" smtClean="0"/>
              <a:t>etmeyi düşünen insandır.</a:t>
            </a:r>
            <a:endParaRPr lang="tr-TR" sz="3200" dirty="0"/>
          </a:p>
        </p:txBody>
      </p:sp>
      <p:pic>
        <p:nvPicPr>
          <p:cNvPr id="44034" name="Picture 2" descr="allaha iman ile ilgili görsel sonucu"/>
          <p:cNvPicPr>
            <a:picLocks noChangeAspect="1" noChangeArrowheads="1"/>
          </p:cNvPicPr>
          <p:nvPr/>
        </p:nvPicPr>
        <p:blipFill>
          <a:blip r:embed="rId2"/>
          <a:srcRect/>
          <a:stretch>
            <a:fillRect/>
          </a:stretch>
        </p:blipFill>
        <p:spPr bwMode="auto">
          <a:xfrm>
            <a:off x="2285984" y="714356"/>
            <a:ext cx="3214710" cy="2809377"/>
          </a:xfrm>
          <a:prstGeom prst="rect">
            <a:avLst/>
          </a:prstGeom>
          <a:noFill/>
        </p:spPr>
      </p:pic>
    </p:spTree>
  </p:cSld>
  <p:clrMapOvr>
    <a:masterClrMapping/>
  </p:clrMapOvr>
  <p:transition advClick="0"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3786190"/>
            <a:ext cx="8358246" cy="2470157"/>
          </a:xfrm>
        </p:spPr>
        <p:txBody>
          <a:bodyPr>
            <a:normAutofit fontScale="90000"/>
          </a:bodyPr>
          <a:lstStyle/>
          <a:p>
            <a:pPr algn="l"/>
            <a:r>
              <a:rPr lang="tr-TR" sz="3200" dirty="0" smtClean="0"/>
              <a:t>Allah’a iman insanların mutlu ve huzurlu olmalarını sağlar. Çünkü insan kendinden daha yüce olan Allah’a sığınmıştır. Kur’an-ı Kerim’de bu konuda şöyle buyrulur. </a:t>
            </a:r>
            <a:r>
              <a:rPr lang="tr-TR" sz="3200" b="1" dirty="0" smtClean="0"/>
              <a:t>“...Kalpler ancak Allah’ı anmakla huzur bulur”</a:t>
            </a:r>
            <a:endParaRPr lang="tr-TR" sz="3200" dirty="0"/>
          </a:p>
        </p:txBody>
      </p:sp>
      <p:pic>
        <p:nvPicPr>
          <p:cNvPr id="43010" name="Picture 2" descr="allaha iman ile ilgili görsel sonucu"/>
          <p:cNvPicPr>
            <a:picLocks noChangeAspect="1" noChangeArrowheads="1"/>
          </p:cNvPicPr>
          <p:nvPr/>
        </p:nvPicPr>
        <p:blipFill>
          <a:blip r:embed="rId2"/>
          <a:srcRect/>
          <a:stretch>
            <a:fillRect/>
          </a:stretch>
        </p:blipFill>
        <p:spPr bwMode="auto">
          <a:xfrm>
            <a:off x="2428860" y="642918"/>
            <a:ext cx="4286280" cy="3157451"/>
          </a:xfrm>
          <a:prstGeom prst="rect">
            <a:avLst/>
          </a:prstGeom>
          <a:noFill/>
        </p:spPr>
      </p:pic>
    </p:spTree>
  </p:cSld>
  <p:clrMapOvr>
    <a:masterClrMapping/>
  </p:clrMapOvr>
  <p:transition advClick="0"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4357694"/>
            <a:ext cx="7286676" cy="1470025"/>
          </a:xfrm>
        </p:spPr>
        <p:txBody>
          <a:bodyPr>
            <a:normAutofit fontScale="90000"/>
          </a:bodyPr>
          <a:lstStyle/>
          <a:p>
            <a:pPr algn="l"/>
            <a:r>
              <a:rPr lang="tr-TR" sz="3200" b="1" dirty="0" smtClean="0"/>
              <a:t>Allah'ı sevmek </a:t>
            </a:r>
            <a:r>
              <a:rPr lang="tr-TR" sz="3200" b="1" dirty="0" smtClean="0">
                <a:solidFill>
                  <a:srgbClr val="FF0000"/>
                </a:solidFill>
              </a:rPr>
              <a:t>O'nu tanımaya ve bilmeye </a:t>
            </a:r>
            <a:r>
              <a:rPr lang="tr-TR" sz="3200" b="1" dirty="0" smtClean="0"/>
              <a:t>bağlıdır. Çünkü insan tanıdığı ve bildiği şeyi sever. Bu nedenle Allah'ı sevenler ancak O'na inananlardır. </a:t>
            </a:r>
            <a:br>
              <a:rPr lang="tr-TR" sz="3200" b="1" dirty="0" smtClean="0"/>
            </a:br>
            <a:endParaRPr lang="tr-TR" sz="3200" dirty="0"/>
          </a:p>
        </p:txBody>
      </p:sp>
      <p:sp>
        <p:nvSpPr>
          <p:cNvPr id="3" name="2 Dikdörtgen"/>
          <p:cNvSpPr/>
          <p:nvPr/>
        </p:nvSpPr>
        <p:spPr>
          <a:xfrm>
            <a:off x="1000100" y="642918"/>
            <a:ext cx="2884123"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tr-TR" sz="3200" b="1" dirty="0" smtClean="0">
                <a:solidFill>
                  <a:schemeClr val="bg1"/>
                </a:solidFill>
                <a:latin typeface="Century Schoolbook" panose="02040604050505020304" pitchFamily="18" charset="0"/>
              </a:rPr>
              <a:t>Allah sevgisi</a:t>
            </a:r>
            <a:endParaRPr lang="tr-TR" sz="3200" b="1"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120300" y="504436"/>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Metin kutusu 5"/>
          <p:cNvSpPr txBox="1"/>
          <p:nvPr/>
        </p:nvSpPr>
        <p:spPr>
          <a:xfrm>
            <a:off x="428596" y="1500174"/>
            <a:ext cx="4536504" cy="2308324"/>
          </a:xfrm>
          <a:prstGeom prst="rect">
            <a:avLst/>
          </a:prstGeom>
          <a:noFill/>
        </p:spPr>
        <p:txBody>
          <a:bodyPr wrap="square" rtlCol="0">
            <a:spAutoFit/>
          </a:bodyPr>
          <a:lstStyle/>
          <a:p>
            <a:pPr algn="just"/>
            <a:r>
              <a:rPr lang="tr-TR" sz="2400" b="1" dirty="0"/>
              <a:t>Bizi yaratan ve sayısız nimetler veren kimdir? Bizi akıl, ruh ve şuur gibi üstün yeteneklerle donatan kimdir? Şüphesiz Allah'tır. O halde en çok sevgiye layık olan O'dur. </a:t>
            </a:r>
            <a:endParaRPr lang="tr-TR" sz="2400" b="1" dirty="0" smtClean="0"/>
          </a:p>
          <a:p>
            <a:pPr algn="just"/>
            <a:endParaRPr lang="tr-TR" sz="2400" b="1" dirty="0"/>
          </a:p>
        </p:txBody>
      </p:sp>
    </p:spTree>
  </p:cSld>
  <p:clrMapOvr>
    <a:masterClrMapping/>
  </p:clrMapOvr>
  <p:transition advClick="0"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214942" y="571480"/>
            <a:ext cx="3000396"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Metin kutusu 5"/>
          <p:cNvSpPr txBox="1"/>
          <p:nvPr/>
        </p:nvSpPr>
        <p:spPr>
          <a:xfrm>
            <a:off x="500034" y="571480"/>
            <a:ext cx="4536504" cy="3108543"/>
          </a:xfrm>
          <a:prstGeom prst="rect">
            <a:avLst/>
          </a:prstGeom>
          <a:noFill/>
        </p:spPr>
        <p:txBody>
          <a:bodyPr wrap="square" rtlCol="0">
            <a:spAutoFit/>
          </a:bodyPr>
          <a:lstStyle/>
          <a:p>
            <a:pPr algn="just"/>
            <a:r>
              <a:rPr lang="tr-TR" sz="2800" b="1" dirty="0"/>
              <a:t>Allah kendisini ananları anar. Çünkü Allah yapılan </a:t>
            </a:r>
            <a:r>
              <a:rPr lang="tr-TR" sz="2800" b="1" dirty="0" smtClean="0"/>
              <a:t>hiç bir şeyi </a:t>
            </a:r>
            <a:r>
              <a:rPr lang="tr-TR" sz="2800" b="1" dirty="0"/>
              <a:t>karşılıksız bırakmaz. O'nu seveni O'da sever. O'ndan isteyeni boş çevirmez, O'na güveneni korur, gözetir ve yüceltir.</a:t>
            </a:r>
          </a:p>
        </p:txBody>
      </p:sp>
      <p:pic>
        <p:nvPicPr>
          <p:cNvPr id="40962" name="Picture 2" descr="allaha iman ile ilgili görsel sonucu"/>
          <p:cNvPicPr>
            <a:picLocks noChangeAspect="1" noChangeArrowheads="1"/>
          </p:cNvPicPr>
          <p:nvPr/>
        </p:nvPicPr>
        <p:blipFill>
          <a:blip r:embed="rId3"/>
          <a:srcRect/>
          <a:stretch>
            <a:fillRect/>
          </a:stretch>
        </p:blipFill>
        <p:spPr bwMode="auto">
          <a:xfrm>
            <a:off x="3000364" y="3857628"/>
            <a:ext cx="3568158" cy="2571768"/>
          </a:xfrm>
          <a:prstGeom prst="rect">
            <a:avLst/>
          </a:prstGeom>
          <a:noFill/>
        </p:spPr>
      </p:pic>
    </p:spTree>
    <p:extLst>
      <p:ext uri="{BB962C8B-B14F-4D97-AF65-F5344CB8AC3E}">
        <p14:creationId xmlns:p14="http://schemas.microsoft.com/office/powerpoint/2010/main" xmlns="" val="557568993"/>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286380" y="1785926"/>
            <a:ext cx="3492498" cy="2285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Metin kutusu 7"/>
          <p:cNvSpPr txBox="1"/>
          <p:nvPr/>
        </p:nvSpPr>
        <p:spPr>
          <a:xfrm>
            <a:off x="428596" y="1500174"/>
            <a:ext cx="4464496" cy="2677656"/>
          </a:xfrm>
          <a:prstGeom prst="rect">
            <a:avLst/>
          </a:prstGeom>
          <a:noFill/>
        </p:spPr>
        <p:txBody>
          <a:bodyPr wrap="square" rtlCol="0">
            <a:spAutoFit/>
          </a:bodyPr>
          <a:lstStyle/>
          <a:p>
            <a:pPr algn="just"/>
            <a:r>
              <a:rPr lang="tr-TR" sz="2800" b="1" dirty="0"/>
              <a:t>Allah </a:t>
            </a:r>
            <a:r>
              <a:rPr lang="tr-TR" sz="2800" b="1" dirty="0" smtClean="0"/>
              <a:t>şah </a:t>
            </a:r>
            <a:r>
              <a:rPr lang="tr-TR" sz="2800" b="1" dirty="0"/>
              <a:t>damarımızdan daha yakındır. Bizi her zaman ve her yerde görür, işitir, yaptığımızı bilir. Yerde ve gökte olan </a:t>
            </a:r>
            <a:r>
              <a:rPr lang="tr-TR" sz="2800" b="1" dirty="0" smtClean="0"/>
              <a:t>hiçbir şey </a:t>
            </a:r>
            <a:r>
              <a:rPr lang="tr-TR" sz="2800" b="1" dirty="0"/>
              <a:t>O'ndan saklı kalamaz. </a:t>
            </a:r>
            <a:endParaRPr lang="tr-TR" sz="2800" b="1" dirty="0" smtClean="0"/>
          </a:p>
        </p:txBody>
      </p:sp>
      <p:sp>
        <p:nvSpPr>
          <p:cNvPr id="6" name="Başlık 1"/>
          <p:cNvSpPr>
            <a:spLocks noGrp="1"/>
          </p:cNvSpPr>
          <p:nvPr>
            <p:ph type="ctrTitle"/>
          </p:nvPr>
        </p:nvSpPr>
        <p:spPr>
          <a:xfrm>
            <a:off x="857224" y="571480"/>
            <a:ext cx="3786214" cy="78581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tr-TR" dirty="0" smtClean="0">
                <a:latin typeface="Century Schoolbook" panose="02040604050505020304" pitchFamily="18" charset="0"/>
              </a:rPr>
              <a:t>Allah korkusu</a:t>
            </a:r>
            <a:endParaRPr lang="tr-TR" dirty="0">
              <a:latin typeface="Century Schoolbook" panose="02040604050505020304" pitchFamily="18" charset="0"/>
            </a:endParaRPr>
          </a:p>
        </p:txBody>
      </p:sp>
      <p:sp>
        <p:nvSpPr>
          <p:cNvPr id="7" name="6 Alt Başlık"/>
          <p:cNvSpPr>
            <a:spLocks noGrp="1"/>
          </p:cNvSpPr>
          <p:nvPr>
            <p:ph type="subTitle" idx="1"/>
          </p:nvPr>
        </p:nvSpPr>
        <p:spPr>
          <a:xfrm>
            <a:off x="500034" y="4214818"/>
            <a:ext cx="8286808" cy="1752600"/>
          </a:xfrm>
        </p:spPr>
        <p:txBody>
          <a:bodyPr>
            <a:noAutofit/>
          </a:bodyPr>
          <a:lstStyle/>
          <a:p>
            <a:pPr algn="just"/>
            <a:r>
              <a:rPr lang="tr-TR" sz="2800" b="1" dirty="0" smtClean="0">
                <a:solidFill>
                  <a:schemeClr val="tx1"/>
                </a:solidFill>
              </a:rPr>
              <a:t>İçimizden geçenleri, </a:t>
            </a:r>
            <a:r>
              <a:rPr lang="tr-TR" sz="2800" b="1" dirty="0" err="1" smtClean="0">
                <a:solidFill>
                  <a:schemeClr val="tx1"/>
                </a:solidFill>
              </a:rPr>
              <a:t>tehna</a:t>
            </a:r>
            <a:r>
              <a:rPr lang="tr-TR" sz="2800" b="1" dirty="0" smtClean="0">
                <a:solidFill>
                  <a:schemeClr val="tx1"/>
                </a:solidFill>
              </a:rPr>
              <a:t> yerlerde yaptıklarımızı her şeyi bilir.  Bizi yaptıklarımızdan dolayı hesaba "O" çekecektir. İyi iş yapanları ödüllendirecek, kötü, pis ve çirkin şey yapanları cezalandıracaktır. </a:t>
            </a:r>
          </a:p>
          <a:p>
            <a:endParaRPr lang="tr-TR" sz="2800" dirty="0">
              <a:solidFill>
                <a:schemeClr val="tx1"/>
              </a:solidFill>
            </a:endParaRPr>
          </a:p>
        </p:txBody>
      </p:sp>
    </p:spTree>
    <p:extLst>
      <p:ext uri="{BB962C8B-B14F-4D97-AF65-F5344CB8AC3E}">
        <p14:creationId xmlns:p14="http://schemas.microsoft.com/office/powerpoint/2010/main" xmlns="" val="109719715"/>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120300" y="504436"/>
            <a:ext cx="34925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Metin kutusu 5"/>
          <p:cNvSpPr txBox="1"/>
          <p:nvPr/>
        </p:nvSpPr>
        <p:spPr>
          <a:xfrm>
            <a:off x="428596" y="500042"/>
            <a:ext cx="4392488" cy="2677656"/>
          </a:xfrm>
          <a:prstGeom prst="rect">
            <a:avLst/>
          </a:prstGeom>
          <a:noFill/>
        </p:spPr>
        <p:txBody>
          <a:bodyPr wrap="square" rtlCol="0">
            <a:spAutoFit/>
          </a:bodyPr>
          <a:lstStyle/>
          <a:p>
            <a:pPr algn="just"/>
            <a:r>
              <a:rPr lang="tr-TR" sz="2800" b="1" dirty="0">
                <a:solidFill>
                  <a:srgbClr val="FF0000"/>
                </a:solidFill>
              </a:rPr>
              <a:t>Allah'a </a:t>
            </a:r>
            <a:r>
              <a:rPr lang="tr-TR" sz="2800" b="1" dirty="0" smtClean="0">
                <a:solidFill>
                  <a:srgbClr val="FF0000"/>
                </a:solidFill>
              </a:rPr>
              <a:t>inanan </a:t>
            </a:r>
            <a:r>
              <a:rPr lang="tr-TR" sz="2800" b="1" dirty="0">
                <a:solidFill>
                  <a:srgbClr val="FF0000"/>
                </a:solidFill>
              </a:rPr>
              <a:t>kimse </a:t>
            </a:r>
            <a:r>
              <a:rPr lang="tr-TR" sz="2800" b="1" dirty="0"/>
              <a:t>O'nun cezalandırmasından korkar. Allah'tan </a:t>
            </a:r>
            <a:r>
              <a:rPr lang="tr-TR" sz="2800" b="1" dirty="0" smtClean="0"/>
              <a:t>korkmak; </a:t>
            </a:r>
            <a:r>
              <a:rPr lang="tr-TR" sz="2800" b="1" dirty="0"/>
              <a:t>O'nun </a:t>
            </a:r>
            <a:r>
              <a:rPr lang="tr-TR" sz="2800" b="1" dirty="0" smtClean="0"/>
              <a:t>emir ve öğütlerine </a:t>
            </a:r>
            <a:r>
              <a:rPr lang="tr-TR" sz="2800" b="1" dirty="0"/>
              <a:t>uyup yasaklarından sakınmak demektir. </a:t>
            </a:r>
            <a:endParaRPr lang="tr-TR" sz="2800" b="1" dirty="0" smtClean="0"/>
          </a:p>
        </p:txBody>
      </p:sp>
      <p:sp>
        <p:nvSpPr>
          <p:cNvPr id="9" name="8 Başlık"/>
          <p:cNvSpPr>
            <a:spLocks noGrp="1"/>
          </p:cNvSpPr>
          <p:nvPr>
            <p:ph type="ctrTitle"/>
          </p:nvPr>
        </p:nvSpPr>
        <p:spPr>
          <a:xfrm>
            <a:off x="500034" y="3000372"/>
            <a:ext cx="8215370" cy="3357586"/>
          </a:xfrm>
        </p:spPr>
        <p:txBody>
          <a:bodyPr>
            <a:noAutofit/>
          </a:bodyPr>
          <a:lstStyle/>
          <a:p>
            <a:pPr algn="l"/>
            <a:r>
              <a:rPr lang="tr-TR" sz="2800" b="1" dirty="0" smtClean="0">
                <a:solidFill>
                  <a:srgbClr val="FF0000"/>
                </a:solidFill>
              </a:rPr>
              <a:t>Allah'tan korkan </a:t>
            </a:r>
            <a:r>
              <a:rPr lang="tr-TR" sz="2800" b="1" dirty="0" smtClean="0"/>
              <a:t>ölçülü hareket eder, dürüst olur, iyi davranır. Günah ve haramdan sakınır, güzele ve helale yönelir. Merhamet eder, adaletli ve yardımsever olur.  </a:t>
            </a:r>
            <a:br>
              <a:rPr lang="tr-TR" sz="2800" b="1" dirty="0" smtClean="0"/>
            </a:br>
            <a:r>
              <a:rPr lang="tr-TR" sz="2800" b="1" dirty="0" smtClean="0">
                <a:solidFill>
                  <a:srgbClr val="FF0000"/>
                </a:solidFill>
              </a:rPr>
              <a:t>Allah korkusu </a:t>
            </a:r>
            <a:r>
              <a:rPr lang="tr-TR" sz="2800" b="1" dirty="0" smtClean="0"/>
              <a:t>insanı Allah'a yaklaştırır. O'nun rızasını kazanmaya ve inşallah cennete girmeye vesile olur.</a:t>
            </a:r>
            <a:endParaRPr lang="tr-TR" sz="2800" dirty="0"/>
          </a:p>
        </p:txBody>
      </p:sp>
    </p:spTree>
    <p:extLst>
      <p:ext uri="{BB962C8B-B14F-4D97-AF65-F5344CB8AC3E}">
        <p14:creationId xmlns:p14="http://schemas.microsoft.com/office/powerpoint/2010/main" xmlns="" val="2700152539"/>
      </p:ext>
    </p:extLst>
  </p:cSld>
  <p:clrMapOvr>
    <a:masterClrMapping/>
  </p:clrMapOvr>
  <mc:AlternateContent xmlns:mc="http://schemas.openxmlformats.org/markup-compatibility/2006">
    <mc:Choice xmlns:p14="http://schemas.microsoft.com/office/powerpoint/2010/main" xmlns="" Requires="p14">
      <p:transition spd="slow" p14:dur="9000" advClick="0" advTm="9000"/>
    </mc:Choice>
    <mc:Fallback>
      <p:transition spd="slow" advClick="0" advTm="9000"/>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1501</Words>
  <PresentationFormat>Ekran Gösterisi (4:3)</PresentationFormat>
  <Paragraphs>91</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2. ALLAH’A İMANIN İNSAN HAYATINA YANSIMALARI</vt:lpstr>
      <vt:lpstr>Bu imanın yaşarken ispatlanması,sözle ifade edilenlerin hayatta gösterilmeleri gerekir. Örneğin Allah’a inandığını söyleyen insan, çirkin işlerden uzak durur. Bunun nedeni de Allah’ın ahiret gününü yaratmış olduğunu ve insanları orada hesaba çekeceğini söylediğine inanmasıdır. </vt:lpstr>
      <vt:lpstr>Bir adam Peygamberimize şöyle sordu: “Ey Allah’ın Resulü, İslamiyet hakkında bana öyle bir öğüt veriniz ki, sizden sonra artık kimseden bir şey sormaya ihtiyacım kalmasın” Bunun üzerine Peygamberimiz: “Allah’a inandım de, sonra da dosdoğru ol” buyurdu. (Müslim, İman, 62)</vt:lpstr>
      <vt:lpstr>İnsanoğlu günah işlemeyen bir varlık değildir. Allah’a inanmak hiç günah işlememek anlamına gelmez. Eğer öyle olsaydı yeryüzünde peygamberler dışında Allah’a inanan kimse olmazdı. Allah’a inanan insan günah işlese bile bundan pişmanlık duyan ve tevbe etmeyi düşünen insandır.</vt:lpstr>
      <vt:lpstr>Allah’a iman insanların mutlu ve huzurlu olmalarını sağlar. Çünkü insan kendinden daha yüce olan Allah’a sığınmıştır. Kur’an-ı Kerim’de bu konuda şöyle buyrulur. “...Kalpler ancak Allah’ı anmakla huzur bulur”</vt:lpstr>
      <vt:lpstr>Allah'ı sevmek O'nu tanımaya ve bilmeye bağlıdır. Çünkü insan tanıdığı ve bildiği şeyi sever. Bu nedenle Allah'ı sevenler ancak O'na inananlardır.  </vt:lpstr>
      <vt:lpstr>Slayt 7</vt:lpstr>
      <vt:lpstr>Allah korkusu</vt:lpstr>
      <vt:lpstr>Allah'tan korkan ölçülü hareket eder, dürüst olur, iyi davranır. Günah ve haramdan sakınır, güzele ve helale yönelir. Merhamet eder, adaletli ve yardımsever olur.   Allah korkusu insanı Allah'a yaklaştırır. O'nun rızasını kazanmaya ve inşallah cennete girmeye vesile olur.</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Allah’a iman</vt:lpstr>
      <vt:lpstr>Slayt 28</vt:lpstr>
      <vt:lpstr>Slayt 29</vt:lpstr>
      <vt:lpstr>Slayt 30</vt:lpstr>
      <vt:lpstr>Slayt 31</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Bilal</dc:creator>
  <cp:lastModifiedBy>bilal</cp:lastModifiedBy>
  <cp:revision>15</cp:revision>
  <dcterms:created xsi:type="dcterms:W3CDTF">2015-06-19T16:17:06Z</dcterms:created>
  <dcterms:modified xsi:type="dcterms:W3CDTF">2015-07-20T16:48:56Z</dcterms:modified>
</cp:coreProperties>
</file>