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58" r:id="rId5"/>
    <p:sldId id="259" r:id="rId6"/>
    <p:sldId id="260" r:id="rId7"/>
    <p:sldId id="261" r:id="rId8"/>
    <p:sldId id="262" r:id="rId9"/>
    <p:sldId id="263" r:id="rId10"/>
    <p:sldId id="279" r:id="rId11"/>
    <p:sldId id="280" r:id="rId12"/>
    <p:sldId id="281" r:id="rId13"/>
    <p:sldId id="282" r:id="rId14"/>
    <p:sldId id="283" r:id="rId15"/>
    <p:sldId id="284" r:id="rId16"/>
    <p:sldId id="264" r:id="rId17"/>
    <p:sldId id="265" r:id="rId18"/>
    <p:sldId id="266" r:id="rId19"/>
    <p:sldId id="267" r:id="rId20"/>
    <p:sldId id="270" r:id="rId21"/>
    <p:sldId id="268" r:id="rId22"/>
    <p:sldId id="269" r:id="rId23"/>
    <p:sldId id="271" r:id="rId24"/>
    <p:sldId id="272" r:id="rId25"/>
    <p:sldId id="273" r:id="rId26"/>
    <p:sldId id="274" r:id="rId27"/>
    <p:sldId id="275" r:id="rId28"/>
    <p:sldId id="276" r:id="rId29"/>
    <p:sldId id="277" r:id="rId30"/>
    <p:sldId id="278" r:id="rId31"/>
    <p:sldId id="285" r:id="rId32"/>
    <p:sldId id="286" r:id="rId33"/>
    <p:sldId id="287"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1" d="100"/>
          <a:sy n="61" d="100"/>
        </p:scale>
        <p:origin x="-67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b="-2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20.07.2015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8596" y="500042"/>
            <a:ext cx="7286676" cy="71438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tr-TR" dirty="0" smtClean="0"/>
              <a:t>1. ALLAH’A İNANIYORUM</a:t>
            </a:r>
            <a:endParaRPr lang="tr-TR" dirty="0"/>
          </a:p>
        </p:txBody>
      </p:sp>
      <p:pic>
        <p:nvPicPr>
          <p:cNvPr id="1026" name="Picture 2" descr="allaha iman ile ilgili görsel sonucu"/>
          <p:cNvPicPr>
            <a:picLocks noChangeAspect="1" noChangeArrowheads="1"/>
          </p:cNvPicPr>
          <p:nvPr/>
        </p:nvPicPr>
        <p:blipFill>
          <a:blip r:embed="rId2"/>
          <a:srcRect/>
          <a:stretch>
            <a:fillRect/>
          </a:stretch>
        </p:blipFill>
        <p:spPr bwMode="auto">
          <a:xfrm>
            <a:off x="500034" y="1785926"/>
            <a:ext cx="7858180" cy="3929090"/>
          </a:xfrm>
          <a:prstGeom prst="rect">
            <a:avLst/>
          </a:prstGeom>
          <a:noFill/>
        </p:spPr>
      </p:pic>
    </p:spTree>
  </p:cSld>
  <p:clrMapOvr>
    <a:masterClrMapping/>
  </p:clrMapOvr>
  <p:transition advClick="0"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8596" y="1928802"/>
            <a:ext cx="4071966" cy="4327545"/>
          </a:xfrm>
        </p:spPr>
        <p:txBody>
          <a:bodyPr>
            <a:normAutofit/>
          </a:bodyPr>
          <a:lstStyle/>
          <a:p>
            <a:pPr algn="l"/>
            <a:r>
              <a:rPr lang="tr-TR" sz="3200" b="1" dirty="0" smtClean="0"/>
              <a:t>“Eğer yerde ve gökte Allah’tan başka</a:t>
            </a:r>
            <a:br>
              <a:rPr lang="tr-TR" sz="3200" b="1" dirty="0" smtClean="0"/>
            </a:br>
            <a:r>
              <a:rPr lang="tr-TR" sz="3200" b="1" dirty="0" smtClean="0"/>
              <a:t>tanrılar olsaydı, yer ve gök bozulur giderdi...”</a:t>
            </a:r>
            <a:r>
              <a:rPr lang="tr-TR" sz="3200" dirty="0" smtClean="0"/>
              <a:t/>
            </a:r>
            <a:br>
              <a:rPr lang="tr-TR" sz="3200" dirty="0" smtClean="0"/>
            </a:br>
            <a:r>
              <a:rPr lang="tr-TR" sz="2800" dirty="0" smtClean="0"/>
              <a:t>(Enbiya suresi, 22. ayet )</a:t>
            </a:r>
            <a:endParaRPr lang="tr-TR" sz="2800" dirty="0"/>
          </a:p>
        </p:txBody>
      </p:sp>
      <p:sp>
        <p:nvSpPr>
          <p:cNvPr id="3" name="2 Dikdörtgen"/>
          <p:cNvSpPr/>
          <p:nvPr/>
        </p:nvSpPr>
        <p:spPr>
          <a:xfrm>
            <a:off x="928662" y="714356"/>
            <a:ext cx="3465821"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tr-TR" sz="3200" dirty="0" smtClean="0"/>
              <a:t>1.1. Allah Tek İlahtır</a:t>
            </a:r>
            <a:endParaRPr lang="tr-TR" sz="3200" dirty="0"/>
          </a:p>
        </p:txBody>
      </p:sp>
      <p:pic>
        <p:nvPicPr>
          <p:cNvPr id="24578" name="Picture 2" descr="allah tek ilahtır ile ilgili görsel sonucu"/>
          <p:cNvPicPr>
            <a:picLocks noChangeAspect="1" noChangeArrowheads="1"/>
          </p:cNvPicPr>
          <p:nvPr/>
        </p:nvPicPr>
        <p:blipFill>
          <a:blip r:embed="rId2"/>
          <a:srcRect/>
          <a:stretch>
            <a:fillRect/>
          </a:stretch>
        </p:blipFill>
        <p:spPr bwMode="auto">
          <a:xfrm>
            <a:off x="4643438" y="1785926"/>
            <a:ext cx="3929090" cy="3541715"/>
          </a:xfrm>
          <a:prstGeom prst="rect">
            <a:avLst/>
          </a:prstGeom>
          <a:noFill/>
        </p:spPr>
      </p:pic>
    </p:spTree>
  </p:cSld>
  <p:clrMapOvr>
    <a:masterClrMapping/>
  </p:clrMapOvr>
  <p:transition advClick="0"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1142984"/>
            <a:ext cx="7286676" cy="5072098"/>
          </a:xfrm>
        </p:spPr>
        <p:txBody>
          <a:bodyPr>
            <a:normAutofit fontScale="90000"/>
          </a:bodyPr>
          <a:lstStyle/>
          <a:p>
            <a:pPr algn="l"/>
            <a:r>
              <a:rPr lang="tr-TR" sz="3200" dirty="0" smtClean="0"/>
              <a:t>İslam’da en temel inanç esası Allah’ın bir olduğunu kabul etmektir. Tarihte Müslümanları diğer din mensuplarından ayıran en önemli özellik budur. Allah’ın tek olduğu inancı Müslümanlığın temel ilkesidir. Evrendeki mükemmel düzen de bu gerçeği gözler önüne sermektedir. Çünkü evrende bir düzen vardır ve bu düzenin bir düzenleyicisi olmalıdır. Ayrıca bu düzenleyici tek olmalıdır. çünkü birden fazla olsaydı her biri diğerinden farklı bir şey isteyecek bu da düzeni bozacaktı.</a:t>
            </a:r>
            <a:endParaRPr lang="tr-TR" sz="3200" dirty="0"/>
          </a:p>
        </p:txBody>
      </p:sp>
    </p:spTree>
  </p:cSld>
  <p:clrMapOvr>
    <a:masterClrMapping/>
  </p:clrMapOvr>
  <p:transition advClick="0"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3286124"/>
            <a:ext cx="7286676" cy="3357586"/>
          </a:xfrm>
        </p:spPr>
        <p:txBody>
          <a:bodyPr>
            <a:normAutofit fontScale="90000"/>
          </a:bodyPr>
          <a:lstStyle/>
          <a:p>
            <a:pPr algn="l"/>
            <a:r>
              <a:rPr lang="tr-TR" sz="3200" b="1" dirty="0" smtClean="0"/>
              <a:t>“Allah evlat edinmemiştir; onunla beraber hiçbir tanrı da yoktur. Aksi hâlde her tanrı</a:t>
            </a:r>
            <a:br>
              <a:rPr lang="tr-TR" sz="3200" b="1" dirty="0" smtClean="0"/>
            </a:br>
            <a:r>
              <a:rPr lang="tr-TR" sz="3200" b="1" dirty="0" smtClean="0"/>
              <a:t>kendi yarattığını yönetirdi ve mutlaka onlardan biri diğerine üstünlük sağlardı. Allah,</a:t>
            </a:r>
            <a:br>
              <a:rPr lang="tr-TR" sz="3200" b="1" dirty="0" smtClean="0"/>
            </a:br>
            <a:r>
              <a:rPr lang="tr-TR" sz="3200" b="1" dirty="0" smtClean="0"/>
              <a:t>onların (Allah’a ortak koşanların) yakıştırdıkları şeylerden uzaktır.”</a:t>
            </a:r>
            <a:r>
              <a:rPr lang="tr-TR" sz="3200" dirty="0" smtClean="0"/>
              <a:t/>
            </a:r>
            <a:br>
              <a:rPr lang="tr-TR" sz="3200" dirty="0" smtClean="0"/>
            </a:br>
            <a:r>
              <a:rPr lang="tr-TR" sz="3200" dirty="0" smtClean="0"/>
              <a:t>(</a:t>
            </a:r>
            <a:r>
              <a:rPr lang="tr-TR" sz="3200" dirty="0" err="1" smtClean="0"/>
              <a:t>Müminûn</a:t>
            </a:r>
            <a:r>
              <a:rPr lang="tr-TR" sz="3200" dirty="0" smtClean="0"/>
              <a:t> suresi, 91. ayet.)</a:t>
            </a:r>
            <a:endParaRPr lang="tr-TR" sz="3200" dirty="0"/>
          </a:p>
        </p:txBody>
      </p:sp>
      <p:pic>
        <p:nvPicPr>
          <p:cNvPr id="1026" name="Picture 2"/>
          <p:cNvPicPr>
            <a:picLocks noChangeAspect="1" noChangeArrowheads="1"/>
          </p:cNvPicPr>
          <p:nvPr/>
        </p:nvPicPr>
        <p:blipFill>
          <a:blip r:embed="rId2"/>
          <a:srcRect t="2664" r="3060"/>
          <a:stretch>
            <a:fillRect/>
          </a:stretch>
        </p:blipFill>
        <p:spPr bwMode="auto">
          <a:xfrm>
            <a:off x="1857356" y="500042"/>
            <a:ext cx="4071966" cy="2609852"/>
          </a:xfrm>
          <a:prstGeom prst="rect">
            <a:avLst/>
          </a:prstGeom>
          <a:noFill/>
          <a:ln w="9525">
            <a:noFill/>
            <a:miter lim="800000"/>
            <a:headEnd/>
            <a:tailEnd/>
          </a:ln>
          <a:effectLst/>
        </p:spPr>
      </p:pic>
    </p:spTree>
  </p:cSld>
  <p:clrMapOvr>
    <a:masterClrMapping/>
  </p:clrMapOvr>
  <p:transition advClick="0"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8596" y="1428736"/>
            <a:ext cx="5357850" cy="4327545"/>
          </a:xfrm>
        </p:spPr>
        <p:txBody>
          <a:bodyPr>
            <a:normAutofit fontScale="90000"/>
          </a:bodyPr>
          <a:lstStyle/>
          <a:p>
            <a:pPr algn="l"/>
            <a:r>
              <a:rPr lang="tr-TR" sz="3200" dirty="0" smtClean="0"/>
              <a:t>Allah’a imanın anlamlarından biri de onun âlemlerin </a:t>
            </a:r>
            <a:r>
              <a:rPr lang="tr-TR" sz="3200" dirty="0" err="1" smtClean="0"/>
              <a:t>Rabb’i</a:t>
            </a:r>
            <a:r>
              <a:rPr lang="tr-TR" sz="3200" dirty="0" smtClean="0"/>
              <a:t> olduğuna inanmaktır. Allah âlemlerin Rabb’idir yani efendisidir. Rab kelimesi efendi, kurallar koyan, terbiye eden, sahip gibi anlamlara gelir. Allah’ın âlemlerin </a:t>
            </a:r>
            <a:r>
              <a:rPr lang="tr-TR" sz="3200" dirty="0" err="1" smtClean="0"/>
              <a:t>Rabb’i</a:t>
            </a:r>
            <a:r>
              <a:rPr lang="tr-TR" sz="3200" dirty="0" smtClean="0"/>
              <a:t> olması demek her şeyin sahibi ve efendisi olması demektir.</a:t>
            </a:r>
            <a:endParaRPr lang="tr-TR" sz="3200" dirty="0"/>
          </a:p>
        </p:txBody>
      </p:sp>
      <p:sp>
        <p:nvSpPr>
          <p:cNvPr id="3" name="2 Dikdörtgen"/>
          <p:cNvSpPr/>
          <p:nvPr/>
        </p:nvSpPr>
        <p:spPr>
          <a:xfrm>
            <a:off x="500034" y="571480"/>
            <a:ext cx="4945585"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tr-TR" sz="3200" dirty="0" smtClean="0"/>
              <a:t>1.2. Allah Âlemlerin Rabbidir</a:t>
            </a:r>
            <a:endParaRPr lang="tr-TR" sz="3200" dirty="0"/>
          </a:p>
        </p:txBody>
      </p:sp>
      <p:pic>
        <p:nvPicPr>
          <p:cNvPr id="21506" name="Picture 2" descr="allah tek ilahtır ile ilgili görsel sonucu"/>
          <p:cNvPicPr>
            <a:picLocks noChangeAspect="1" noChangeArrowheads="1"/>
          </p:cNvPicPr>
          <p:nvPr/>
        </p:nvPicPr>
        <p:blipFill>
          <a:blip r:embed="rId2"/>
          <a:srcRect/>
          <a:stretch>
            <a:fillRect/>
          </a:stretch>
        </p:blipFill>
        <p:spPr bwMode="auto">
          <a:xfrm>
            <a:off x="5857884" y="1714488"/>
            <a:ext cx="2857520" cy="4424379"/>
          </a:xfrm>
          <a:prstGeom prst="rect">
            <a:avLst/>
          </a:prstGeom>
          <a:noFill/>
        </p:spPr>
      </p:pic>
    </p:spTree>
  </p:cSld>
  <p:clrMapOvr>
    <a:masterClrMapping/>
  </p:clrMapOvr>
  <p:transition advClick="0"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1071546"/>
            <a:ext cx="5143536" cy="4756173"/>
          </a:xfrm>
        </p:spPr>
        <p:txBody>
          <a:bodyPr>
            <a:noAutofit/>
          </a:bodyPr>
          <a:lstStyle/>
          <a:p>
            <a:pPr algn="l"/>
            <a:r>
              <a:rPr lang="tr-TR" sz="2800" dirty="0" smtClean="0"/>
              <a:t>Allah yarattığı her şey ile ilgili kurallar koyar, her şeye gücü yeter. İsterse kendi koyduğu kuralları değiştirme gücüne sahiptir. Yapmak istediklerini engelleyecek başka bir kudret sahibi yoktur.</a:t>
            </a:r>
            <a:br>
              <a:rPr lang="tr-TR" sz="2800" dirty="0" smtClean="0"/>
            </a:br>
            <a:r>
              <a:rPr lang="tr-TR" sz="2800" dirty="0" smtClean="0"/>
              <a:t>Onun gücü ve kudreti tüm âlemler için geçerlidir. Görünen, görünmeyen, bilinen, bilinmeyen tüm âlemler içinde </a:t>
            </a:r>
            <a:r>
              <a:rPr lang="tr-TR" sz="2800" dirty="0" err="1" smtClean="0"/>
              <a:t>herşeyi</a:t>
            </a:r>
            <a:r>
              <a:rPr lang="tr-TR" sz="2800" dirty="0" smtClean="0"/>
              <a:t> yapmaya gücü yetecek olan odur.</a:t>
            </a:r>
            <a:endParaRPr lang="tr-TR" sz="2800" dirty="0"/>
          </a:p>
        </p:txBody>
      </p:sp>
      <p:pic>
        <p:nvPicPr>
          <p:cNvPr id="20482" name="Picture 2" descr="allah tek ilahtır ile ilgili görsel sonucu"/>
          <p:cNvPicPr>
            <a:picLocks noChangeAspect="1" noChangeArrowheads="1"/>
          </p:cNvPicPr>
          <p:nvPr/>
        </p:nvPicPr>
        <p:blipFill>
          <a:blip r:embed="rId2"/>
          <a:srcRect/>
          <a:stretch>
            <a:fillRect/>
          </a:stretch>
        </p:blipFill>
        <p:spPr bwMode="auto">
          <a:xfrm>
            <a:off x="5929322" y="1785926"/>
            <a:ext cx="2786082" cy="4286280"/>
          </a:xfrm>
          <a:prstGeom prst="rect">
            <a:avLst/>
          </a:prstGeom>
          <a:noFill/>
        </p:spPr>
      </p:pic>
    </p:spTree>
  </p:cSld>
  <p:clrMapOvr>
    <a:masterClrMapping/>
  </p:clrMapOvr>
  <p:transition advClick="0"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1142984"/>
            <a:ext cx="7286676" cy="4684735"/>
          </a:xfrm>
        </p:spPr>
        <p:txBody>
          <a:bodyPr>
            <a:normAutofit/>
          </a:bodyPr>
          <a:lstStyle/>
          <a:p>
            <a:pPr algn="l"/>
            <a:r>
              <a:rPr lang="tr-TR" sz="3200" b="1" dirty="0" smtClean="0">
                <a:solidFill>
                  <a:srgbClr val="FF0000"/>
                </a:solidFill>
              </a:rPr>
              <a:t>Rab</a:t>
            </a:r>
            <a:r>
              <a:rPr lang="tr-TR" sz="3200" dirty="0" smtClean="0"/>
              <a:t> kelimesi terbiye eden, kurallar koyan anlamlarına gelmektedir. Allah’ın Rab olması ile ilgili olarak bir sınır yoktur. Allah tüm yarattıklarının Rabbidir. Bu durum Kur’an-ı Kerim’in başında yer alan Fatiha suresinde şöyle ifade edilir:</a:t>
            </a:r>
            <a:br>
              <a:rPr lang="tr-TR" sz="3200" dirty="0" smtClean="0"/>
            </a:br>
            <a:r>
              <a:rPr lang="tr-TR" sz="3200" dirty="0" smtClean="0"/>
              <a:t>“</a:t>
            </a:r>
            <a:r>
              <a:rPr lang="tr-TR" sz="3200" dirty="0" err="1" smtClean="0">
                <a:solidFill>
                  <a:srgbClr val="FF0000"/>
                </a:solidFill>
              </a:rPr>
              <a:t>Hamd</a:t>
            </a:r>
            <a:r>
              <a:rPr lang="tr-TR" sz="3200" dirty="0" smtClean="0">
                <a:solidFill>
                  <a:srgbClr val="FF0000"/>
                </a:solidFill>
              </a:rPr>
              <a:t> âlemlerin Rabbi olan Allah’adır.” </a:t>
            </a:r>
            <a:r>
              <a:rPr lang="tr-TR" sz="3200" dirty="0" smtClean="0"/>
              <a:t>(Fatiha suresi, 2. ayet )</a:t>
            </a:r>
            <a:endParaRPr lang="tr-TR" sz="3200" dirty="0"/>
          </a:p>
        </p:txBody>
      </p:sp>
    </p:spTree>
  </p:cSld>
  <p:clrMapOvr>
    <a:masterClrMapping/>
  </p:clrMapOvr>
  <p:transition advClick="0"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3857628"/>
            <a:ext cx="8001056" cy="2398719"/>
          </a:xfrm>
        </p:spPr>
        <p:txBody>
          <a:bodyPr>
            <a:normAutofit fontScale="90000"/>
          </a:bodyPr>
          <a:lstStyle/>
          <a:p>
            <a:pPr algn="l"/>
            <a:r>
              <a:rPr lang="tr-TR" sz="3200" b="1" dirty="0" err="1" smtClean="0">
                <a:solidFill>
                  <a:srgbClr val="FF0000"/>
                </a:solidFill>
              </a:rPr>
              <a:t>Vücud</a:t>
            </a:r>
            <a:r>
              <a:rPr lang="tr-TR" sz="3200" b="1" dirty="0" smtClean="0">
                <a:solidFill>
                  <a:srgbClr val="FF0000"/>
                </a:solidFill>
              </a:rPr>
              <a:t>; </a:t>
            </a:r>
            <a:r>
              <a:rPr lang="tr-TR" sz="3200" b="1" dirty="0" smtClean="0"/>
              <a:t>"Var olmak" demektir. Allah vardır ve varlığı zatının gereğidir. Bu itibarla </a:t>
            </a:r>
            <a:r>
              <a:rPr lang="tr-TR" sz="3200" b="1" dirty="0" err="1" smtClean="0"/>
              <a:t>Cenab</a:t>
            </a:r>
            <a:r>
              <a:rPr lang="tr-TR" sz="3200" b="1" dirty="0" smtClean="0"/>
              <a:t>-ı Hakk'a "</a:t>
            </a:r>
            <a:r>
              <a:rPr lang="tr-TR" sz="3200" b="1" dirty="0" err="1" smtClean="0"/>
              <a:t>vacibu'l</a:t>
            </a:r>
            <a:r>
              <a:rPr lang="tr-TR" sz="3200" b="1" dirty="0" smtClean="0"/>
              <a:t>-</a:t>
            </a:r>
            <a:r>
              <a:rPr lang="tr-TR" sz="3200" b="1" dirty="0" err="1" smtClean="0"/>
              <a:t>vucüd</a:t>
            </a:r>
            <a:r>
              <a:rPr lang="tr-TR" sz="3200" b="1" dirty="0" smtClean="0"/>
              <a:t>" denir. Allah var olmakta veya varlığını devam ettirmekte hiçbir şeye muhtaç değildir.</a:t>
            </a:r>
            <a:endParaRPr lang="tr-TR" sz="3200" dirty="0"/>
          </a:p>
        </p:txBody>
      </p:sp>
      <p:pic>
        <p:nvPicPr>
          <p:cNvPr id="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71472" y="428604"/>
            <a:ext cx="34925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Metin kutusu 5"/>
          <p:cNvSpPr txBox="1"/>
          <p:nvPr/>
        </p:nvSpPr>
        <p:spPr>
          <a:xfrm>
            <a:off x="428596" y="2915663"/>
            <a:ext cx="328614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3200" b="1" dirty="0">
                <a:solidFill>
                  <a:srgbClr val="FF0000"/>
                </a:solidFill>
              </a:rPr>
              <a:t>Zati sıfatlar</a:t>
            </a:r>
            <a:r>
              <a:rPr lang="tr-TR" sz="3200" b="1" dirty="0" smtClean="0">
                <a:solidFill>
                  <a:srgbClr val="FF0000"/>
                </a:solidFill>
              </a:rPr>
              <a:t>;</a:t>
            </a:r>
            <a:endParaRPr lang="tr-TR" sz="3200" b="1" dirty="0">
              <a:solidFill>
                <a:srgbClr val="FF0000"/>
              </a:solidFill>
            </a:endParaRPr>
          </a:p>
        </p:txBody>
      </p:sp>
      <p:sp>
        <p:nvSpPr>
          <p:cNvPr id="5" name="Başlık 1"/>
          <p:cNvSpPr txBox="1">
            <a:spLocks/>
          </p:cNvSpPr>
          <p:nvPr/>
        </p:nvSpPr>
        <p:spPr>
          <a:xfrm>
            <a:off x="4214810" y="500042"/>
            <a:ext cx="3429024" cy="221457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lvl="0" algn="ctr">
              <a:spcBef>
                <a:spcPct val="0"/>
              </a:spcBef>
            </a:pPr>
            <a:r>
              <a:rPr lang="tr-TR" sz="4400" dirty="0" smtClean="0"/>
              <a:t>1.3. Allah’ın Sıfatları</a:t>
            </a:r>
            <a:endParaRPr kumimoji="0" lang="tr-TR" sz="4400" b="0" i="0" u="none" strike="noStrike" kern="1200" cap="none" spc="0" normalizeH="0" baseline="0" noProof="0" dirty="0">
              <a:ln>
                <a:noFill/>
              </a:ln>
              <a:solidFill>
                <a:schemeClr val="bg1"/>
              </a:solidFill>
              <a:effectLst/>
              <a:uLnTx/>
              <a:uFillTx/>
              <a:latin typeface="Century Schoolbook" panose="02040604050505020304" pitchFamily="18" charset="0"/>
              <a:ea typeface="+mj-ea"/>
              <a:cs typeface="+mj-cs"/>
            </a:endParaRPr>
          </a:p>
        </p:txBody>
      </p:sp>
      <p:sp>
        <p:nvSpPr>
          <p:cNvPr id="6" name="5 Dikdörtgen"/>
          <p:cNvSpPr/>
          <p:nvPr/>
        </p:nvSpPr>
        <p:spPr>
          <a:xfrm>
            <a:off x="3857620" y="2928934"/>
            <a:ext cx="4923977"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tr-TR" sz="3200" dirty="0" smtClean="0"/>
              <a:t>(Sadece Allah’a özgü sıfatlar)</a:t>
            </a:r>
            <a:endParaRPr lang="tr-TR" sz="3200" dirty="0"/>
          </a:p>
        </p:txBody>
      </p:sp>
    </p:spTree>
  </p:cSld>
  <p:clrMapOvr>
    <a:masterClrMapping/>
  </p:clrMapOvr>
  <p:transition advClick="0"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3429000"/>
            <a:ext cx="7286676" cy="2398719"/>
          </a:xfrm>
        </p:spPr>
        <p:txBody>
          <a:bodyPr>
            <a:normAutofit/>
          </a:bodyPr>
          <a:lstStyle/>
          <a:p>
            <a:pPr algn="l"/>
            <a:r>
              <a:rPr lang="tr-TR" sz="3200" b="1" dirty="0" smtClean="0">
                <a:solidFill>
                  <a:srgbClr val="FF0000"/>
                </a:solidFill>
              </a:rPr>
              <a:t>Kıdem; </a:t>
            </a:r>
            <a:r>
              <a:rPr lang="tr-TR" sz="3200" b="1" dirty="0" smtClean="0"/>
              <a:t>Allah kadimdir, yani varlığının başlangıcı yoktur. Varlığının başlangıcı olanlar bizleriz. Allah hiçbir şey yokken var olandır.</a:t>
            </a:r>
            <a:endParaRPr lang="tr-TR" sz="3200" dirty="0"/>
          </a:p>
        </p:txBody>
      </p:sp>
      <p:pic>
        <p:nvPicPr>
          <p:cNvPr id="17410" name="Picture 2" descr="allah tek ilahtır ile ilgili görsel sonucu"/>
          <p:cNvPicPr>
            <a:picLocks noChangeAspect="1" noChangeArrowheads="1"/>
          </p:cNvPicPr>
          <p:nvPr/>
        </p:nvPicPr>
        <p:blipFill>
          <a:blip r:embed="rId2"/>
          <a:srcRect/>
          <a:stretch>
            <a:fillRect/>
          </a:stretch>
        </p:blipFill>
        <p:spPr bwMode="auto">
          <a:xfrm>
            <a:off x="2143108" y="500042"/>
            <a:ext cx="3486154" cy="2857510"/>
          </a:xfrm>
          <a:prstGeom prst="rect">
            <a:avLst/>
          </a:prstGeom>
          <a:noFill/>
        </p:spPr>
      </p:pic>
    </p:spTree>
  </p:cSld>
  <p:clrMapOvr>
    <a:masterClrMapping/>
  </p:clrMapOvr>
  <p:transition advClick="0"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000628" y="1643050"/>
            <a:ext cx="3492500" cy="4639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Metin kutusu 5"/>
          <p:cNvSpPr txBox="1"/>
          <p:nvPr/>
        </p:nvSpPr>
        <p:spPr>
          <a:xfrm>
            <a:off x="395536" y="548680"/>
            <a:ext cx="4248472" cy="6001643"/>
          </a:xfrm>
          <a:prstGeom prst="rect">
            <a:avLst/>
          </a:prstGeom>
          <a:noFill/>
        </p:spPr>
        <p:txBody>
          <a:bodyPr wrap="square" rtlCol="0">
            <a:spAutoFit/>
          </a:bodyPr>
          <a:lstStyle/>
          <a:p>
            <a:pPr algn="just"/>
            <a:r>
              <a:rPr lang="tr-TR" sz="3200" b="1" dirty="0" smtClean="0">
                <a:solidFill>
                  <a:srgbClr val="FF0000"/>
                </a:solidFill>
              </a:rPr>
              <a:t>Beka</a:t>
            </a:r>
            <a:r>
              <a:rPr lang="tr-TR" sz="3200" b="1" dirty="0">
                <a:solidFill>
                  <a:srgbClr val="FF0000"/>
                </a:solidFill>
              </a:rPr>
              <a:t>; </a:t>
            </a:r>
            <a:r>
              <a:rPr lang="tr-TR" sz="3200" b="1" dirty="0"/>
              <a:t>Allah'ın varlığının sonu olmamasıdır. Allah'tan başka </a:t>
            </a:r>
            <a:r>
              <a:rPr lang="tr-TR" sz="3200" b="1" dirty="0" err="1"/>
              <a:t>herşeyin</a:t>
            </a:r>
            <a:r>
              <a:rPr lang="tr-TR" sz="3200" b="1" dirty="0"/>
              <a:t> bir süre sonra varlığı sona erecektir. Allah ise hiç ölmeyecek hep var olacaktır. </a:t>
            </a:r>
            <a:endParaRPr lang="tr-TR" sz="3200" b="1" dirty="0" smtClean="0"/>
          </a:p>
          <a:p>
            <a:pPr algn="just"/>
            <a:r>
              <a:rPr lang="tr-TR" sz="3200" b="1" dirty="0" smtClean="0">
                <a:solidFill>
                  <a:srgbClr val="FF0000"/>
                </a:solidFill>
              </a:rPr>
              <a:t>(</a:t>
            </a:r>
            <a:r>
              <a:rPr lang="tr-TR" sz="3200" b="1" dirty="0">
                <a:solidFill>
                  <a:srgbClr val="FF0000"/>
                </a:solidFill>
              </a:rPr>
              <a:t>Allah'ın zatından başka </a:t>
            </a:r>
            <a:r>
              <a:rPr lang="tr-TR" sz="3200" b="1" dirty="0" err="1">
                <a:solidFill>
                  <a:srgbClr val="FF0000"/>
                </a:solidFill>
              </a:rPr>
              <a:t>herşey</a:t>
            </a:r>
            <a:r>
              <a:rPr lang="tr-TR" sz="3200" b="1" dirty="0">
                <a:solidFill>
                  <a:srgbClr val="FF0000"/>
                </a:solidFill>
              </a:rPr>
              <a:t> helak olacaktır. Hüküm O'nundur ve siz O'na döndürüleceksiniz. (</a:t>
            </a:r>
            <a:r>
              <a:rPr lang="tr-TR" sz="3200" b="1" dirty="0" err="1">
                <a:solidFill>
                  <a:srgbClr val="FF0000"/>
                </a:solidFill>
              </a:rPr>
              <a:t>Kasas</a:t>
            </a:r>
            <a:r>
              <a:rPr lang="tr-TR" sz="3200" b="1" dirty="0">
                <a:solidFill>
                  <a:srgbClr val="FF0000"/>
                </a:solidFill>
              </a:rPr>
              <a:t> 28/88))</a:t>
            </a:r>
          </a:p>
        </p:txBody>
      </p:sp>
    </p:spTree>
  </p:cSld>
  <p:clrMapOvr>
    <a:masterClrMapping/>
  </p:clrMapOvr>
  <p:transition advClick="0"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214942" y="1643050"/>
            <a:ext cx="2880724" cy="3138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Metin kutusu 7"/>
          <p:cNvSpPr txBox="1"/>
          <p:nvPr/>
        </p:nvSpPr>
        <p:spPr>
          <a:xfrm>
            <a:off x="357158" y="928670"/>
            <a:ext cx="4608512" cy="3970318"/>
          </a:xfrm>
          <a:prstGeom prst="rect">
            <a:avLst/>
          </a:prstGeom>
          <a:noFill/>
        </p:spPr>
        <p:txBody>
          <a:bodyPr wrap="square" rtlCol="0">
            <a:spAutoFit/>
          </a:bodyPr>
          <a:lstStyle/>
          <a:p>
            <a:pPr algn="just"/>
            <a:r>
              <a:rPr lang="tr-TR" sz="3600" b="1" dirty="0" smtClean="0">
                <a:solidFill>
                  <a:srgbClr val="FF0000"/>
                </a:solidFill>
              </a:rPr>
              <a:t>Vahdaniyet</a:t>
            </a:r>
            <a:r>
              <a:rPr lang="tr-TR" sz="3600" b="1" dirty="0">
                <a:solidFill>
                  <a:srgbClr val="FF0000"/>
                </a:solidFill>
              </a:rPr>
              <a:t>; </a:t>
            </a:r>
            <a:r>
              <a:rPr lang="tr-TR" sz="3600" b="1" dirty="0"/>
              <a:t>Allah birdir. Zatında birdir, cüz ve parçası yoktur. Sıfatlarında birdir, benzeri ve dengi yoktur. İşlerinde birdir, eşi ve ortağı yoktur. </a:t>
            </a:r>
            <a:endParaRPr lang="tr-TR" sz="3600" b="1" dirty="0" smtClean="0"/>
          </a:p>
        </p:txBody>
      </p:sp>
    </p:spTree>
  </p:cSld>
  <p:clrMapOvr>
    <a:masterClrMapping/>
  </p:clrMapOvr>
  <p:transition advClick="0"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71472" y="1214422"/>
            <a:ext cx="7715304" cy="4613297"/>
          </a:xfrm>
          <a:prstGeom prst="rect">
            <a:avLst/>
          </a:prstGeom>
        </p:spPr>
        <p:txBody>
          <a:bodyPr vert="horz" lIns="91440" tIns="45720" rIns="91440" bIns="45720" rtlCol="0" anchor="ctr">
            <a:normAutofit/>
          </a:bodyPr>
          <a:lstStyle/>
          <a:p>
            <a:r>
              <a:rPr lang="tr-TR" sz="3200" dirty="0" smtClean="0"/>
              <a:t>Allah’a inanmak iman esasları içinde ilk sıradadır. Bu nedenle Allah’ın varlığına inanmayan kişi onun inanmamızı istediği diğer iman esaslarına da inanmamış olur. Allah’a </a:t>
            </a:r>
            <a:r>
              <a:rPr lang="it-IT" sz="3200" dirty="0" smtClean="0"/>
              <a:t>inanmanın anlamı Rabb’imiz kendisi ile ilgili olarak ne</a:t>
            </a:r>
            <a:r>
              <a:rPr lang="tr-TR" sz="3200" dirty="0" smtClean="0"/>
              <a:t> söylediyse öyle olduğuna inanmak anlamına gelir. Ayrıca yarattığı ne varsa onlarla ilgili verdiği bilgilerin de doğruluğuna inanmaktır.</a:t>
            </a:r>
            <a:endParaRPr kumimoji="0" lang="tr-TR"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Click="0"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a:spLocks noGrp="1"/>
          </p:cNvSpPr>
          <p:nvPr>
            <p:ph type="ctrTitle"/>
          </p:nvPr>
        </p:nvSpPr>
        <p:spPr>
          <a:xfrm>
            <a:off x="428596" y="2428868"/>
            <a:ext cx="7286625" cy="3827473"/>
          </a:xfrm>
        </p:spPr>
        <p:txBody>
          <a:bodyPr>
            <a:normAutofit/>
          </a:bodyPr>
          <a:lstStyle/>
          <a:p>
            <a:pPr algn="l"/>
            <a:r>
              <a:rPr lang="tr-TR" sz="3200" b="1" dirty="0" smtClean="0"/>
              <a:t>(De ki; O, Allah'tır, bir tektir. Allah </a:t>
            </a:r>
            <a:r>
              <a:rPr lang="tr-TR" sz="3200" b="1" dirty="0" err="1" smtClean="0"/>
              <a:t>sameddir</a:t>
            </a:r>
            <a:r>
              <a:rPr lang="tr-TR" sz="3200" b="1" dirty="0" smtClean="0"/>
              <a:t>. (</a:t>
            </a:r>
            <a:r>
              <a:rPr lang="tr-TR" sz="3200" b="1" dirty="0" err="1" smtClean="0"/>
              <a:t>Herşey</a:t>
            </a:r>
            <a:r>
              <a:rPr lang="tr-TR" sz="3200" b="1" dirty="0" smtClean="0"/>
              <a:t> O'na muhtaçtır, O hiçbir şeye muhtaç değildir.) O'ndan çocuk olmamıştır. (Kimsenin babası değildir.) kendisi de doğmamıştır. (Kimsenin çocuğu değildir.) Hiçbir şey O'na denk ve benzer değildir. (İhlas 112/1-4)</a:t>
            </a:r>
            <a:endParaRPr lang="tr-TR" sz="3200" dirty="0"/>
          </a:p>
        </p:txBody>
      </p:sp>
      <p:pic>
        <p:nvPicPr>
          <p:cNvPr id="14338" name="Picture 2" descr="allah tek ilahtır ile ilgili görsel sonucu"/>
          <p:cNvPicPr>
            <a:picLocks noChangeAspect="1" noChangeArrowheads="1"/>
          </p:cNvPicPr>
          <p:nvPr/>
        </p:nvPicPr>
        <p:blipFill>
          <a:blip r:embed="rId2"/>
          <a:srcRect/>
          <a:stretch>
            <a:fillRect/>
          </a:stretch>
        </p:blipFill>
        <p:spPr bwMode="auto">
          <a:xfrm>
            <a:off x="428596" y="0"/>
            <a:ext cx="7572428" cy="2357430"/>
          </a:xfrm>
          <a:prstGeom prst="rect">
            <a:avLst/>
          </a:prstGeom>
          <a:noFill/>
        </p:spPr>
      </p:pic>
    </p:spTree>
  </p:cSld>
  <p:clrMapOvr>
    <a:masterClrMapping/>
  </p:clrMapOvr>
  <p:transition advClick="0"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00034" y="785794"/>
            <a:ext cx="4572000" cy="4524315"/>
          </a:xfrm>
          <a:prstGeom prst="rect">
            <a:avLst/>
          </a:prstGeom>
        </p:spPr>
        <p:txBody>
          <a:bodyPr wrap="square">
            <a:spAutoFit/>
          </a:bodyPr>
          <a:lstStyle/>
          <a:p>
            <a:pPr algn="just"/>
            <a:r>
              <a:rPr lang="tr-TR" sz="3200" b="1" dirty="0" err="1" smtClean="0">
                <a:solidFill>
                  <a:srgbClr val="FF0000"/>
                </a:solidFill>
              </a:rPr>
              <a:t>Muhalefetun</a:t>
            </a:r>
            <a:r>
              <a:rPr lang="tr-TR" sz="3200" b="1" dirty="0" smtClean="0">
                <a:solidFill>
                  <a:srgbClr val="FF0000"/>
                </a:solidFill>
              </a:rPr>
              <a:t> </a:t>
            </a:r>
            <a:r>
              <a:rPr lang="tr-TR" sz="3200" b="1" dirty="0" err="1" smtClean="0">
                <a:solidFill>
                  <a:srgbClr val="FF0000"/>
                </a:solidFill>
              </a:rPr>
              <a:t>li'l</a:t>
            </a:r>
            <a:r>
              <a:rPr lang="tr-TR" sz="3200" b="1" dirty="0" smtClean="0">
                <a:solidFill>
                  <a:srgbClr val="FF0000"/>
                </a:solidFill>
              </a:rPr>
              <a:t>-havadis; </a:t>
            </a:r>
            <a:r>
              <a:rPr lang="tr-TR" sz="3200" b="1" dirty="0" smtClean="0"/>
              <a:t>Sonradan olanlara benzememek demektir. Allah yaratıklarının hiçbirine benzemez. O, her şeyinde benzersizdir. (Allah, hiçbir şeye benzemez. O, işiten ve görendir. (Şura 42/11)</a:t>
            </a:r>
            <a:endParaRPr lang="tr-TR" sz="3200" dirty="0"/>
          </a:p>
        </p:txBody>
      </p:sp>
      <p:pic>
        <p:nvPicPr>
          <p:cNvPr id="13314" name="Picture 2" descr="allah tek ilahtır ile ilgili görsel sonucu"/>
          <p:cNvPicPr>
            <a:picLocks noChangeAspect="1" noChangeArrowheads="1"/>
          </p:cNvPicPr>
          <p:nvPr/>
        </p:nvPicPr>
        <p:blipFill>
          <a:blip r:embed="rId2"/>
          <a:srcRect/>
          <a:stretch>
            <a:fillRect/>
          </a:stretch>
        </p:blipFill>
        <p:spPr bwMode="auto">
          <a:xfrm>
            <a:off x="5214942" y="1643050"/>
            <a:ext cx="3571900" cy="4357718"/>
          </a:xfrm>
          <a:prstGeom prst="rect">
            <a:avLst/>
          </a:prstGeom>
          <a:noFill/>
        </p:spPr>
      </p:pic>
    </p:spTree>
  </p:cSld>
  <p:clrMapOvr>
    <a:masterClrMapping/>
  </p:clrMapOvr>
  <p:transition advClick="0"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5"/>
          <p:cNvSpPr txBox="1">
            <a:spLocks noGrp="1"/>
          </p:cNvSpPr>
          <p:nvPr>
            <p:ph type="ctrTitle"/>
          </p:nvPr>
        </p:nvSpPr>
        <p:spPr>
          <a:xfrm>
            <a:off x="571500" y="4357688"/>
            <a:ext cx="7286625" cy="1470025"/>
          </a:xfrm>
          <a:prstGeom prst="rect">
            <a:avLst/>
          </a:prstGeom>
          <a:noFill/>
        </p:spPr>
        <p:txBody>
          <a:bodyPr wrap="square" rtlCol="0">
            <a:spAutoFit/>
          </a:bodyPr>
          <a:lstStyle/>
          <a:p>
            <a:pPr algn="just"/>
            <a:r>
              <a:rPr lang="tr-TR" sz="3200" b="1" dirty="0" smtClean="0">
                <a:solidFill>
                  <a:srgbClr val="FF0000"/>
                </a:solidFill>
              </a:rPr>
              <a:t>Kıyam </a:t>
            </a:r>
            <a:r>
              <a:rPr lang="tr-TR" sz="3200" b="1" dirty="0" err="1">
                <a:solidFill>
                  <a:srgbClr val="FF0000"/>
                </a:solidFill>
              </a:rPr>
              <a:t>binefsihi</a:t>
            </a:r>
            <a:r>
              <a:rPr lang="tr-TR" sz="3200" b="1" dirty="0"/>
              <a:t>; Allah zatıyla kaimdir. Varlığı zatının gereği olup başkasından değildir.</a:t>
            </a:r>
          </a:p>
        </p:txBody>
      </p:sp>
      <p:pic>
        <p:nvPicPr>
          <p:cNvPr id="12292" name="Picture 4" descr="allah tek ilahtır ile ilgili görsel sonucu"/>
          <p:cNvPicPr>
            <a:picLocks noChangeAspect="1" noChangeArrowheads="1"/>
          </p:cNvPicPr>
          <p:nvPr/>
        </p:nvPicPr>
        <p:blipFill>
          <a:blip r:embed="rId2"/>
          <a:srcRect/>
          <a:stretch>
            <a:fillRect/>
          </a:stretch>
        </p:blipFill>
        <p:spPr bwMode="auto">
          <a:xfrm>
            <a:off x="714348" y="857232"/>
            <a:ext cx="4286280" cy="2857520"/>
          </a:xfrm>
          <a:prstGeom prst="rect">
            <a:avLst/>
          </a:prstGeom>
          <a:noFill/>
        </p:spPr>
      </p:pic>
      <p:pic>
        <p:nvPicPr>
          <p:cNvPr id="12294" name="Picture 6" descr="allah tek ilahtır ile ilgili görsel sonucu"/>
          <p:cNvPicPr>
            <a:picLocks noChangeAspect="1" noChangeArrowheads="1"/>
          </p:cNvPicPr>
          <p:nvPr/>
        </p:nvPicPr>
        <p:blipFill>
          <a:blip r:embed="rId3"/>
          <a:srcRect/>
          <a:stretch>
            <a:fillRect/>
          </a:stretch>
        </p:blipFill>
        <p:spPr bwMode="auto">
          <a:xfrm>
            <a:off x="5000628" y="857232"/>
            <a:ext cx="2857500" cy="2857520"/>
          </a:xfrm>
          <a:prstGeom prst="rect">
            <a:avLst/>
          </a:prstGeom>
          <a:noFill/>
        </p:spPr>
      </p:pic>
    </p:spTree>
  </p:cSld>
  <p:clrMapOvr>
    <a:masterClrMapping/>
  </p:clrMapOvr>
  <p:transition advClick="0"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571481"/>
            <a:ext cx="3143272" cy="785818"/>
          </a:xfrm>
        </p:spPr>
        <p:style>
          <a:lnRef idx="1">
            <a:schemeClr val="accent6"/>
          </a:lnRef>
          <a:fillRef idx="2">
            <a:schemeClr val="accent6"/>
          </a:fillRef>
          <a:effectRef idx="1">
            <a:schemeClr val="accent6"/>
          </a:effectRef>
          <a:fontRef idx="minor">
            <a:schemeClr val="dk1"/>
          </a:fontRef>
        </p:style>
        <p:txBody>
          <a:bodyPr>
            <a:noAutofit/>
          </a:bodyPr>
          <a:lstStyle/>
          <a:p>
            <a:pPr algn="l"/>
            <a:r>
              <a:rPr lang="tr-TR" sz="3200" b="1" dirty="0" err="1" smtClean="0">
                <a:solidFill>
                  <a:srgbClr val="FF0000"/>
                </a:solidFill>
              </a:rPr>
              <a:t>Subuti</a:t>
            </a:r>
            <a:r>
              <a:rPr lang="tr-TR" sz="3200" b="1" dirty="0" smtClean="0">
                <a:solidFill>
                  <a:srgbClr val="FF0000"/>
                </a:solidFill>
              </a:rPr>
              <a:t> sıfatlar</a:t>
            </a:r>
            <a:endParaRPr lang="tr-TR" sz="3200" dirty="0"/>
          </a:p>
        </p:txBody>
      </p:sp>
      <p:sp>
        <p:nvSpPr>
          <p:cNvPr id="4" name="3 Dikdörtgen"/>
          <p:cNvSpPr/>
          <p:nvPr/>
        </p:nvSpPr>
        <p:spPr>
          <a:xfrm>
            <a:off x="714348" y="2071678"/>
            <a:ext cx="4572000" cy="4524315"/>
          </a:xfrm>
          <a:prstGeom prst="rect">
            <a:avLst/>
          </a:prstGeom>
        </p:spPr>
        <p:txBody>
          <a:bodyPr wrap="square">
            <a:spAutoFit/>
          </a:bodyPr>
          <a:lstStyle/>
          <a:p>
            <a:r>
              <a:rPr lang="tr-TR" sz="3200" b="1" dirty="0" smtClean="0">
                <a:solidFill>
                  <a:srgbClr val="FF0000"/>
                </a:solidFill>
              </a:rPr>
              <a:t>Hayat; </a:t>
            </a:r>
            <a:r>
              <a:rPr lang="tr-TR" sz="3200" b="1" dirty="0" smtClean="0"/>
              <a:t>Allah hakiki ve ezeli hayat ile diridir.</a:t>
            </a:r>
          </a:p>
          <a:p>
            <a:r>
              <a:rPr lang="tr-TR" sz="3200" b="1" dirty="0" smtClean="0"/>
              <a:t> her canlıya O hayat vermektedir. (Allah, O'ndan başka ilah olmayan, diri, her an yaratıklarını görüp gözetendir. (Bakara 2/255)</a:t>
            </a:r>
          </a:p>
        </p:txBody>
      </p:sp>
      <p:pic>
        <p:nvPicPr>
          <p:cNvPr id="11266" name="Picture 2" descr="allah tek ilahtır ile ilgili görsel sonucu"/>
          <p:cNvPicPr>
            <a:picLocks noChangeAspect="1" noChangeArrowheads="1"/>
          </p:cNvPicPr>
          <p:nvPr/>
        </p:nvPicPr>
        <p:blipFill>
          <a:blip r:embed="rId2"/>
          <a:srcRect/>
          <a:stretch>
            <a:fillRect/>
          </a:stretch>
        </p:blipFill>
        <p:spPr bwMode="auto">
          <a:xfrm>
            <a:off x="4786314" y="1785926"/>
            <a:ext cx="4000528" cy="4500594"/>
          </a:xfrm>
          <a:prstGeom prst="rect">
            <a:avLst/>
          </a:prstGeom>
          <a:noFill/>
        </p:spPr>
      </p:pic>
    </p:spTree>
  </p:cSld>
  <p:clrMapOvr>
    <a:masterClrMapping/>
  </p:clrMapOvr>
  <p:transition advClick="0"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785794"/>
            <a:ext cx="5357850" cy="5041925"/>
          </a:xfrm>
        </p:spPr>
        <p:txBody>
          <a:bodyPr>
            <a:normAutofit/>
          </a:bodyPr>
          <a:lstStyle/>
          <a:p>
            <a:pPr algn="l"/>
            <a:r>
              <a:rPr lang="tr-TR" sz="3200" b="1" dirty="0" smtClean="0">
                <a:solidFill>
                  <a:srgbClr val="FF0000"/>
                </a:solidFill>
              </a:rPr>
              <a:t>İlim; </a:t>
            </a:r>
            <a:r>
              <a:rPr lang="tr-TR" sz="3200" b="1" dirty="0" smtClean="0"/>
              <a:t>Bilmek demektir. Allah yerde ve göklerde olan </a:t>
            </a:r>
            <a:r>
              <a:rPr lang="tr-TR" sz="3200" b="1" dirty="0" err="1" smtClean="0"/>
              <a:t>herşeyi</a:t>
            </a:r>
            <a:r>
              <a:rPr lang="tr-TR" sz="3200" b="1" dirty="0" smtClean="0"/>
              <a:t> bilir. Hatta insanların gönüllerinde sakladıklarını da bilir. O'nun bilmediği </a:t>
            </a:r>
            <a:r>
              <a:rPr lang="tr-TR" sz="3200" b="1" dirty="0" err="1" smtClean="0"/>
              <a:t>hiçbirşey</a:t>
            </a:r>
            <a:r>
              <a:rPr lang="tr-TR" sz="3200" b="1" dirty="0" smtClean="0"/>
              <a:t> olamaz. Kainat ve kainatta olan </a:t>
            </a:r>
            <a:r>
              <a:rPr lang="tr-TR" sz="3200" b="1" dirty="0" err="1" smtClean="0"/>
              <a:t>herşey</a:t>
            </a:r>
            <a:r>
              <a:rPr lang="tr-TR" sz="3200" b="1" dirty="0" smtClean="0"/>
              <a:t> yokken onların hepsini nasıl ve ne zaman olacaklarsa öylece bilir.</a:t>
            </a:r>
            <a:br>
              <a:rPr lang="tr-TR" sz="3200" b="1" dirty="0" smtClean="0"/>
            </a:br>
            <a:endParaRPr lang="tr-TR" sz="3200" dirty="0"/>
          </a:p>
        </p:txBody>
      </p:sp>
      <p:pic>
        <p:nvPicPr>
          <p:cNvPr id="10242" name="Picture 2" descr="allah tek ilahtır ile ilgili görsel sonucu"/>
          <p:cNvPicPr>
            <a:picLocks noChangeAspect="1" noChangeArrowheads="1"/>
          </p:cNvPicPr>
          <p:nvPr/>
        </p:nvPicPr>
        <p:blipFill>
          <a:blip r:embed="rId2"/>
          <a:srcRect/>
          <a:stretch>
            <a:fillRect/>
          </a:stretch>
        </p:blipFill>
        <p:spPr bwMode="auto">
          <a:xfrm>
            <a:off x="6286512" y="2071678"/>
            <a:ext cx="2466975" cy="3571900"/>
          </a:xfrm>
          <a:prstGeom prst="rect">
            <a:avLst/>
          </a:prstGeom>
          <a:noFill/>
        </p:spPr>
      </p:pic>
    </p:spTree>
  </p:cSld>
  <p:clrMapOvr>
    <a:masterClrMapping/>
  </p:clrMapOvr>
  <p:transition advClick="0" advTm="8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143504" y="928670"/>
            <a:ext cx="3571900" cy="4899049"/>
          </a:xfrm>
        </p:spPr>
        <p:txBody>
          <a:bodyPr>
            <a:noAutofit/>
          </a:bodyPr>
          <a:lstStyle/>
          <a:p>
            <a:pPr algn="l"/>
            <a:r>
              <a:rPr lang="tr-TR" sz="3200" b="1" dirty="0" smtClean="0">
                <a:solidFill>
                  <a:srgbClr val="FF0000"/>
                </a:solidFill>
              </a:rPr>
              <a:t>Semi; </a:t>
            </a:r>
            <a:r>
              <a:rPr lang="tr-TR" sz="3200" b="1" dirty="0" smtClean="0"/>
              <a:t>işitmek demektir. Allah her şeyi uzaklık ve yakınlık söz konusu olmadan işitir. Hatta içimizdeki fısıltıları da işitir. İşitmek için kulağa ihtiyacı yoktur.</a:t>
            </a:r>
            <a:endParaRPr lang="tr-TR" sz="3200" dirty="0"/>
          </a:p>
        </p:txBody>
      </p:sp>
      <p:pic>
        <p:nvPicPr>
          <p:cNvPr id="9218" name="Picture 2" descr="allah tek ilahtır ile ilgili görsel sonucu"/>
          <p:cNvPicPr>
            <a:picLocks noChangeAspect="1" noChangeArrowheads="1"/>
          </p:cNvPicPr>
          <p:nvPr/>
        </p:nvPicPr>
        <p:blipFill>
          <a:blip r:embed="rId2"/>
          <a:srcRect/>
          <a:stretch>
            <a:fillRect/>
          </a:stretch>
        </p:blipFill>
        <p:spPr bwMode="auto">
          <a:xfrm>
            <a:off x="571472" y="785794"/>
            <a:ext cx="3000396" cy="3714776"/>
          </a:xfrm>
          <a:prstGeom prst="rect">
            <a:avLst/>
          </a:prstGeom>
          <a:noFill/>
        </p:spPr>
      </p:pic>
    </p:spTree>
  </p:cSld>
  <p:clrMapOvr>
    <a:masterClrMapping/>
  </p:clrMapOvr>
  <p:transition advClick="0" advTm="8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1214422"/>
            <a:ext cx="4929222" cy="4613297"/>
          </a:xfrm>
        </p:spPr>
        <p:txBody>
          <a:bodyPr>
            <a:normAutofit/>
          </a:bodyPr>
          <a:lstStyle/>
          <a:p>
            <a:pPr algn="l"/>
            <a:r>
              <a:rPr lang="tr-TR" sz="3200" b="1" dirty="0" smtClean="0">
                <a:solidFill>
                  <a:srgbClr val="FF0000"/>
                </a:solidFill>
              </a:rPr>
              <a:t>Basar; </a:t>
            </a:r>
            <a:r>
              <a:rPr lang="tr-TR" sz="3200" b="1" dirty="0" smtClean="0"/>
              <a:t>Görmek demektir. Allah her şeyi görür. O, şeyin yakında veya uzakta, kapalı veya açık, aydınlık veya karanlık, küçük veya büyük olması fark etmez. Görmek için göze muhtaç değildir.</a:t>
            </a:r>
            <a:endParaRPr lang="tr-TR" sz="3200" dirty="0"/>
          </a:p>
        </p:txBody>
      </p:sp>
      <p:pic>
        <p:nvPicPr>
          <p:cNvPr id="8194" name="Picture 2" descr="allah'ın sıfatları ile ilgili görsel sonucu"/>
          <p:cNvPicPr>
            <a:picLocks noChangeAspect="1" noChangeArrowheads="1"/>
          </p:cNvPicPr>
          <p:nvPr/>
        </p:nvPicPr>
        <p:blipFill>
          <a:blip r:embed="rId2"/>
          <a:srcRect/>
          <a:stretch>
            <a:fillRect/>
          </a:stretch>
        </p:blipFill>
        <p:spPr bwMode="auto">
          <a:xfrm>
            <a:off x="6000760" y="1785926"/>
            <a:ext cx="2714644" cy="4143404"/>
          </a:xfrm>
          <a:prstGeom prst="rect">
            <a:avLst/>
          </a:prstGeom>
          <a:noFill/>
        </p:spPr>
      </p:pic>
    </p:spTree>
  </p:cSld>
  <p:clrMapOvr>
    <a:masterClrMapping/>
  </p:clrMapOvr>
  <p:transition advClick="0" advTm="8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1500174"/>
            <a:ext cx="4214842" cy="4327545"/>
          </a:xfrm>
        </p:spPr>
        <p:txBody>
          <a:bodyPr>
            <a:normAutofit fontScale="90000"/>
          </a:bodyPr>
          <a:lstStyle/>
          <a:p>
            <a:pPr algn="l"/>
            <a:r>
              <a:rPr lang="tr-TR" sz="3200" b="1" dirty="0" smtClean="0">
                <a:solidFill>
                  <a:srgbClr val="FF0000"/>
                </a:solidFill>
              </a:rPr>
              <a:t>İrade; </a:t>
            </a:r>
            <a:r>
              <a:rPr lang="tr-TR" sz="3200" b="1" dirty="0" smtClean="0"/>
              <a:t>Dilemek demektir. Allah diler ve dilediğini yapar. Dilediği her şeyi yapmada güçlük çekmez, yardımcıya da ihtiyacı yoktur.</a:t>
            </a:r>
            <a:br>
              <a:rPr lang="tr-TR" sz="3200" b="1" dirty="0" smtClean="0"/>
            </a:br>
            <a:r>
              <a:rPr lang="tr-TR" sz="3200" b="1" dirty="0" smtClean="0"/>
              <a:t> (Allah bir şeyi dilediği zaman O'nun buyruğu sadece o şeye "Ol!" demektir., hemen olur. (Yasin 36/82)</a:t>
            </a:r>
            <a:br>
              <a:rPr lang="tr-TR" sz="3200" b="1" dirty="0" smtClean="0"/>
            </a:br>
            <a:r>
              <a:rPr lang="tr-TR" sz="3200" b="1" dirty="0" smtClean="0"/>
              <a:t/>
            </a:r>
            <a:br>
              <a:rPr lang="tr-TR" sz="3200" b="1" dirty="0" smtClean="0"/>
            </a:br>
            <a:endParaRPr lang="tr-TR" sz="3200" dirty="0"/>
          </a:p>
        </p:txBody>
      </p:sp>
      <p:sp>
        <p:nvSpPr>
          <p:cNvPr id="7170" name="AutoShape 2" descr="allah'ın sıfatlar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172" name="Picture 4" descr="allah'ın sıfatları ile ilgili görsel sonucu"/>
          <p:cNvPicPr>
            <a:picLocks noChangeAspect="1" noChangeArrowheads="1"/>
          </p:cNvPicPr>
          <p:nvPr/>
        </p:nvPicPr>
        <p:blipFill>
          <a:blip r:embed="rId2"/>
          <a:srcRect/>
          <a:stretch>
            <a:fillRect/>
          </a:stretch>
        </p:blipFill>
        <p:spPr bwMode="auto">
          <a:xfrm>
            <a:off x="4929190" y="1857364"/>
            <a:ext cx="3143272" cy="4286280"/>
          </a:xfrm>
          <a:prstGeom prst="rect">
            <a:avLst/>
          </a:prstGeom>
          <a:noFill/>
        </p:spPr>
      </p:pic>
    </p:spTree>
  </p:cSld>
  <p:clrMapOvr>
    <a:masterClrMapping/>
  </p:clrMapOvr>
  <p:transition advClick="0" advTm="8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1357298"/>
            <a:ext cx="4857784" cy="1470025"/>
          </a:xfrm>
        </p:spPr>
        <p:txBody>
          <a:bodyPr>
            <a:normAutofit fontScale="90000"/>
          </a:bodyPr>
          <a:lstStyle/>
          <a:p>
            <a:pPr algn="l"/>
            <a:r>
              <a:rPr lang="tr-TR" sz="3200" b="1" dirty="0" smtClean="0">
                <a:solidFill>
                  <a:srgbClr val="FF0000"/>
                </a:solidFill>
              </a:rPr>
              <a:t>Kudret; </a:t>
            </a:r>
            <a:r>
              <a:rPr lang="tr-TR" sz="3200" b="1" dirty="0" smtClean="0"/>
              <a:t>Güç yetirmek demektir. Allah'ın her şeye gücü yeter.</a:t>
            </a:r>
            <a:endParaRPr lang="tr-TR" sz="3200" dirty="0"/>
          </a:p>
        </p:txBody>
      </p:sp>
      <p:pic>
        <p:nvPicPr>
          <p:cNvPr id="6146" name="Picture 2" descr="allah'ın sıfatları ile ilgili görsel sonucu"/>
          <p:cNvPicPr>
            <a:picLocks noChangeAspect="1" noChangeArrowheads="1"/>
          </p:cNvPicPr>
          <p:nvPr/>
        </p:nvPicPr>
        <p:blipFill>
          <a:blip r:embed="rId2"/>
          <a:srcRect/>
          <a:stretch>
            <a:fillRect/>
          </a:stretch>
        </p:blipFill>
        <p:spPr bwMode="auto">
          <a:xfrm>
            <a:off x="3286116" y="2500306"/>
            <a:ext cx="5154006" cy="3714776"/>
          </a:xfrm>
          <a:prstGeom prst="rect">
            <a:avLst/>
          </a:prstGeom>
          <a:noFill/>
        </p:spPr>
      </p:pic>
    </p:spTree>
  </p:cSld>
  <p:clrMapOvr>
    <a:masterClrMapping/>
  </p:clrMapOvr>
  <p:transition advClick="0" advTm="8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785794"/>
            <a:ext cx="4214842" cy="5041925"/>
          </a:xfrm>
        </p:spPr>
        <p:txBody>
          <a:bodyPr>
            <a:normAutofit fontScale="90000"/>
          </a:bodyPr>
          <a:lstStyle/>
          <a:p>
            <a:pPr algn="l"/>
            <a:r>
              <a:rPr lang="tr-TR" sz="3200" b="1" dirty="0" smtClean="0">
                <a:solidFill>
                  <a:srgbClr val="FF0000"/>
                </a:solidFill>
              </a:rPr>
              <a:t>Kelam; </a:t>
            </a:r>
            <a:r>
              <a:rPr lang="tr-TR" sz="3200" b="1" dirty="0" smtClean="0"/>
              <a:t>Söylemek demektir. Allah harf ve sese muhtaç olmadan söyler. Kuran-ı Kerim ve diğer semavi kitaplar O'nun sözüdür. Allah peygamberlere ve meleklere istediğini söylemiş ve duyurmuştur.</a:t>
            </a:r>
            <a:br>
              <a:rPr lang="tr-TR" sz="3200" b="1" dirty="0" smtClean="0"/>
            </a:br>
            <a:r>
              <a:rPr lang="tr-TR" sz="3200" b="1" dirty="0" smtClean="0"/>
              <a:t/>
            </a:r>
            <a:br>
              <a:rPr lang="tr-TR" sz="3200" b="1" dirty="0" smtClean="0"/>
            </a:br>
            <a:endParaRPr lang="tr-TR" sz="3200" dirty="0"/>
          </a:p>
        </p:txBody>
      </p:sp>
      <p:pic>
        <p:nvPicPr>
          <p:cNvPr id="5122" name="Picture 2" descr="allah'ın sıfatları ile ilgili görsel sonucu"/>
          <p:cNvPicPr>
            <a:picLocks noChangeAspect="1" noChangeArrowheads="1"/>
          </p:cNvPicPr>
          <p:nvPr/>
        </p:nvPicPr>
        <p:blipFill>
          <a:blip r:embed="rId2"/>
          <a:srcRect/>
          <a:stretch>
            <a:fillRect/>
          </a:stretch>
        </p:blipFill>
        <p:spPr bwMode="auto">
          <a:xfrm>
            <a:off x="5286380" y="1643050"/>
            <a:ext cx="3214710" cy="3929090"/>
          </a:xfrm>
          <a:prstGeom prst="rect">
            <a:avLst/>
          </a:prstGeom>
          <a:noFill/>
        </p:spPr>
      </p:pic>
    </p:spTree>
  </p:cSld>
  <p:clrMapOvr>
    <a:masterClrMapping/>
  </p:clrMapOvr>
  <p:transition advClick="0" advTm="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1071546"/>
            <a:ext cx="7286676" cy="4756173"/>
          </a:xfrm>
        </p:spPr>
        <p:txBody>
          <a:bodyPr>
            <a:normAutofit/>
          </a:bodyPr>
          <a:lstStyle/>
          <a:p>
            <a:pPr algn="l"/>
            <a:r>
              <a:rPr lang="tr-TR" sz="3200" dirty="0" smtClean="0"/>
              <a:t>Allah Kur’an-ı Kerim’de mutlaka iman edilmesi gereken esasları şöyle belirtir:</a:t>
            </a:r>
            <a:br>
              <a:rPr lang="tr-TR" sz="3200" dirty="0" smtClean="0"/>
            </a:br>
            <a:r>
              <a:rPr lang="tr-TR" sz="3200" b="1" dirty="0" smtClean="0"/>
              <a:t>“Ey iman edenler! Allah’a, Peygamberine, Peygamberine indirdiği kitaba ve</a:t>
            </a:r>
            <a:br>
              <a:rPr lang="tr-TR" sz="3200" b="1" dirty="0" smtClean="0"/>
            </a:br>
            <a:r>
              <a:rPr lang="tr-TR" sz="3200" b="1" dirty="0" smtClean="0"/>
              <a:t>daha önce indirdiği kitaba iman edin. Kim Allah’ı, meleklerini, kitaplarını,</a:t>
            </a:r>
            <a:br>
              <a:rPr lang="tr-TR" sz="3200" b="1" dirty="0" smtClean="0"/>
            </a:br>
            <a:r>
              <a:rPr lang="tr-TR" sz="3200" b="1" dirty="0" smtClean="0"/>
              <a:t>peygamberlerini ve ahiret gününü inkar ederse derin bir sapıklığa düşmüş</a:t>
            </a:r>
            <a:br>
              <a:rPr lang="tr-TR" sz="3200" b="1" dirty="0" smtClean="0"/>
            </a:br>
            <a:r>
              <a:rPr lang="fi-FI" sz="3200" b="1" dirty="0" smtClean="0"/>
              <a:t>olur.” (Nisa suresi, 136. ayet)</a:t>
            </a:r>
            <a:endParaRPr lang="tr-TR" sz="3200" dirty="0"/>
          </a:p>
        </p:txBody>
      </p:sp>
    </p:spTree>
  </p:cSld>
  <p:clrMapOvr>
    <a:masterClrMapping/>
  </p:clrMapOvr>
  <p:transition advClick="0" advTm="8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4143380"/>
            <a:ext cx="8001056" cy="2184405"/>
          </a:xfrm>
        </p:spPr>
        <p:txBody>
          <a:bodyPr>
            <a:normAutofit/>
          </a:bodyPr>
          <a:lstStyle/>
          <a:p>
            <a:pPr algn="l"/>
            <a:r>
              <a:rPr lang="tr-TR" sz="3200" b="1" dirty="0" smtClean="0">
                <a:solidFill>
                  <a:srgbClr val="FF0000"/>
                </a:solidFill>
              </a:rPr>
              <a:t>Tekvin; </a:t>
            </a:r>
            <a:r>
              <a:rPr lang="tr-TR" sz="3200" b="1" dirty="0" smtClean="0"/>
              <a:t>Yaratmak demektir. Kainatı ve kainattaki tüm varlıkları yaratan, yaşatan ve besleyip büyüten O'dur. O'ndan başka yaratıcı yoktur.</a:t>
            </a:r>
            <a:endParaRPr lang="tr-TR" sz="3200" dirty="0"/>
          </a:p>
        </p:txBody>
      </p:sp>
      <p:pic>
        <p:nvPicPr>
          <p:cNvPr id="4098" name="Picture 2" descr="allah'ın sıfatları ile ilgili görsel sonucu"/>
          <p:cNvPicPr>
            <a:picLocks noChangeAspect="1" noChangeArrowheads="1"/>
          </p:cNvPicPr>
          <p:nvPr/>
        </p:nvPicPr>
        <p:blipFill>
          <a:blip r:embed="rId2"/>
          <a:srcRect/>
          <a:stretch>
            <a:fillRect/>
          </a:stretch>
        </p:blipFill>
        <p:spPr bwMode="auto">
          <a:xfrm>
            <a:off x="1214414" y="500042"/>
            <a:ext cx="5643602" cy="3517317"/>
          </a:xfrm>
          <a:prstGeom prst="rect">
            <a:avLst/>
          </a:prstGeom>
          <a:noFill/>
        </p:spPr>
      </p:pic>
    </p:spTree>
  </p:cSld>
  <p:clrMapOvr>
    <a:masterClrMapping/>
  </p:clrMapOvr>
  <p:transition advClick="0" advTm="8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71472" y="4786322"/>
            <a:ext cx="8001056" cy="1569660"/>
          </a:xfrm>
          <a:prstGeom prst="rect">
            <a:avLst/>
          </a:prstGeom>
        </p:spPr>
        <p:txBody>
          <a:bodyPr wrap="square">
            <a:spAutoFit/>
          </a:bodyPr>
          <a:lstStyle/>
          <a:p>
            <a:r>
              <a:rPr lang="tr-TR" sz="3200" dirty="0" smtClean="0"/>
              <a:t>“Allah, kendisinden başka hiçbir ilah bulunmayandır. En güzel isimler onundur. (Taha</a:t>
            </a:r>
          </a:p>
          <a:p>
            <a:r>
              <a:rPr lang="tr-TR" sz="3200" dirty="0" smtClean="0"/>
              <a:t>suresi, 8. ayet)</a:t>
            </a:r>
            <a:endParaRPr lang="tr-TR" sz="3200" dirty="0"/>
          </a:p>
        </p:txBody>
      </p:sp>
      <p:pic>
        <p:nvPicPr>
          <p:cNvPr id="3074" name="Picture 2" descr="allah'ın sıfatları ile ilgili görsel sonucu"/>
          <p:cNvPicPr>
            <a:picLocks noChangeAspect="1" noChangeArrowheads="1"/>
          </p:cNvPicPr>
          <p:nvPr/>
        </p:nvPicPr>
        <p:blipFill>
          <a:blip r:embed="rId2"/>
          <a:srcRect/>
          <a:stretch>
            <a:fillRect/>
          </a:stretch>
        </p:blipFill>
        <p:spPr bwMode="auto">
          <a:xfrm>
            <a:off x="714348" y="285728"/>
            <a:ext cx="7715304" cy="4429156"/>
          </a:xfrm>
          <a:prstGeom prst="rect">
            <a:avLst/>
          </a:prstGeom>
          <a:noFill/>
        </p:spPr>
      </p:pic>
    </p:spTree>
  </p:cSld>
  <p:clrMapOvr>
    <a:masterClrMapping/>
  </p:clrMapOvr>
  <p:transition advClick="0" advTm="8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a:spLocks noGrp="1"/>
          </p:cNvSpPr>
          <p:nvPr>
            <p:ph type="ctrTitle"/>
          </p:nvPr>
        </p:nvSpPr>
        <p:spPr>
          <a:xfrm>
            <a:off x="571500" y="4357688"/>
            <a:ext cx="7286625" cy="1470025"/>
          </a:xfrm>
        </p:spPr>
        <p:txBody>
          <a:bodyPr>
            <a:normAutofit fontScale="90000"/>
          </a:bodyPr>
          <a:lstStyle/>
          <a:p>
            <a:pPr algn="l"/>
            <a:r>
              <a:rPr lang="tr-TR" sz="3200" dirty="0" smtClean="0">
                <a:latin typeface="+mn-lt"/>
              </a:rPr>
              <a:t>Kur’an-ı Kerim’de en güzel isimlerin Allah’a ait olduğu belirtilir. Peygamberimizin bir hadisine</a:t>
            </a:r>
            <a:br>
              <a:rPr lang="tr-TR" sz="3200" dirty="0" smtClean="0">
                <a:latin typeface="+mn-lt"/>
              </a:rPr>
            </a:br>
            <a:r>
              <a:rPr lang="tr-TR" sz="3200" dirty="0" smtClean="0">
                <a:latin typeface="+mn-lt"/>
              </a:rPr>
              <a:t>göre </a:t>
            </a:r>
            <a:r>
              <a:rPr lang="tr-TR" sz="3200" dirty="0" err="1" smtClean="0">
                <a:latin typeface="+mn-lt"/>
              </a:rPr>
              <a:t>Rabb’imizin</a:t>
            </a:r>
            <a:r>
              <a:rPr lang="tr-TR" sz="3200" dirty="0" smtClean="0">
                <a:latin typeface="+mn-lt"/>
              </a:rPr>
              <a:t> 99 güzel ismi vardır.</a:t>
            </a:r>
            <a:endParaRPr lang="tr-TR" sz="3200" dirty="0">
              <a:latin typeface="+mn-lt"/>
            </a:endParaRPr>
          </a:p>
        </p:txBody>
      </p:sp>
      <p:pic>
        <p:nvPicPr>
          <p:cNvPr id="2050" name="Picture 2" descr="allah'ın sıfatları ile ilgili görsel sonucu"/>
          <p:cNvPicPr>
            <a:picLocks noChangeAspect="1" noChangeArrowheads="1"/>
          </p:cNvPicPr>
          <p:nvPr/>
        </p:nvPicPr>
        <p:blipFill>
          <a:blip r:embed="rId2"/>
          <a:srcRect/>
          <a:stretch>
            <a:fillRect/>
          </a:stretch>
        </p:blipFill>
        <p:spPr bwMode="auto">
          <a:xfrm>
            <a:off x="1285852" y="500042"/>
            <a:ext cx="6778251" cy="3929090"/>
          </a:xfrm>
          <a:prstGeom prst="rect">
            <a:avLst/>
          </a:prstGeom>
          <a:noFill/>
        </p:spPr>
      </p:pic>
    </p:spTree>
  </p:cSld>
  <p:clrMapOvr>
    <a:masterClrMapping/>
  </p:clrMapOvr>
  <p:transition advClick="0" advTm="8000"/>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785794"/>
            <a:ext cx="6143668" cy="5041925"/>
          </a:xfrm>
        </p:spPr>
        <p:txBody>
          <a:bodyPr>
            <a:normAutofit/>
          </a:bodyPr>
          <a:lstStyle/>
          <a:p>
            <a:pPr algn="l"/>
            <a:r>
              <a:rPr lang="tr-TR" sz="3200" dirty="0" smtClean="0"/>
              <a:t>“Ben Allah’a, meleklerine, kitaplarına, peygamberlerine, ahiret gününe, kaza-kadere,</a:t>
            </a:r>
            <a:br>
              <a:rPr lang="tr-TR" sz="3200" dirty="0" smtClean="0"/>
            </a:br>
            <a:r>
              <a:rPr lang="tr-TR" sz="3200" dirty="0" smtClean="0"/>
              <a:t>hayır ve şerrin Allah’tan geldiğine, öldükten sonra dirilmenin gerçek olduğuna inandım.</a:t>
            </a:r>
            <a:br>
              <a:rPr lang="tr-TR" sz="3200" dirty="0" smtClean="0"/>
            </a:br>
            <a:r>
              <a:rPr lang="tr-TR" sz="3200" dirty="0" smtClean="0"/>
              <a:t>Ve ben </a:t>
            </a:r>
            <a:r>
              <a:rPr lang="tr-TR" sz="3200" dirty="0" err="1" smtClean="0"/>
              <a:t>şehadet</a:t>
            </a:r>
            <a:r>
              <a:rPr lang="tr-TR" sz="3200" dirty="0" smtClean="0"/>
              <a:t> ederim ki Allah’tan başka ilah yoktur, yine şahitlik ederim ki Hz. Muhammed</a:t>
            </a:r>
            <a:br>
              <a:rPr lang="tr-TR" sz="3200" dirty="0" smtClean="0"/>
            </a:br>
            <a:r>
              <a:rPr lang="tr-TR" sz="3200" dirty="0" smtClean="0"/>
              <a:t>Allah’ın kulu ve elçisidir.”</a:t>
            </a:r>
            <a:endParaRPr lang="tr-TR" sz="3200" dirty="0"/>
          </a:p>
        </p:txBody>
      </p:sp>
      <p:pic>
        <p:nvPicPr>
          <p:cNvPr id="31746" name="Picture 2" descr="allaha iman ile ilgili görsel sonucu"/>
          <p:cNvPicPr>
            <a:picLocks noChangeAspect="1" noChangeArrowheads="1"/>
          </p:cNvPicPr>
          <p:nvPr/>
        </p:nvPicPr>
        <p:blipFill>
          <a:blip r:embed="rId2"/>
          <a:srcRect/>
          <a:stretch>
            <a:fillRect/>
          </a:stretch>
        </p:blipFill>
        <p:spPr bwMode="auto">
          <a:xfrm>
            <a:off x="6572264" y="2143116"/>
            <a:ext cx="2133600" cy="2643206"/>
          </a:xfrm>
          <a:prstGeom prst="rect">
            <a:avLst/>
          </a:prstGeom>
          <a:noFill/>
        </p:spPr>
      </p:pic>
    </p:spTree>
  </p:cSld>
  <p:clrMapOvr>
    <a:masterClrMapping/>
  </p:clrMapOvr>
  <p:transition advClick="0"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4357694"/>
            <a:ext cx="7858180" cy="2000264"/>
          </a:xfrm>
        </p:spPr>
        <p:txBody>
          <a:bodyPr>
            <a:noAutofit/>
          </a:bodyPr>
          <a:lstStyle/>
          <a:p>
            <a:pPr algn="l"/>
            <a:r>
              <a:rPr lang="tr-TR" sz="3200" b="1" dirty="0" smtClean="0">
                <a:solidFill>
                  <a:srgbClr val="FF0000"/>
                </a:solidFill>
              </a:rPr>
              <a:t>Allah'a iman etmek; </a:t>
            </a:r>
            <a:r>
              <a:rPr lang="tr-TR" sz="3200" b="1" dirty="0" smtClean="0"/>
              <a:t>O'nun varlığına, birliğine, kemal sıfatları ile donatılıp noksan sıfatlardan münezzeh (uzak) olduğuna iman etmektir. </a:t>
            </a:r>
            <a:endParaRPr lang="tr-TR" sz="3200" dirty="0"/>
          </a:p>
        </p:txBody>
      </p:sp>
      <p:pic>
        <p:nvPicPr>
          <p:cNvPr id="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072066" y="1857364"/>
            <a:ext cx="34925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Metin kutusu 6"/>
          <p:cNvSpPr txBox="1"/>
          <p:nvPr/>
        </p:nvSpPr>
        <p:spPr>
          <a:xfrm>
            <a:off x="571472" y="332657"/>
            <a:ext cx="4288560" cy="3046988"/>
          </a:xfrm>
          <a:prstGeom prst="rect">
            <a:avLst/>
          </a:prstGeom>
          <a:noFill/>
        </p:spPr>
        <p:txBody>
          <a:bodyPr wrap="square" rtlCol="0">
            <a:spAutoFit/>
          </a:bodyPr>
          <a:lstStyle/>
          <a:p>
            <a:pPr algn="just"/>
            <a:endParaRPr lang="tr-TR" sz="3200" b="1" dirty="0" smtClean="0"/>
          </a:p>
          <a:p>
            <a:pPr algn="just"/>
            <a:r>
              <a:rPr lang="tr-TR" sz="3200" b="1" dirty="0" smtClean="0"/>
              <a:t>Ergenlik </a:t>
            </a:r>
            <a:r>
              <a:rPr lang="tr-TR" sz="3200" b="1" dirty="0"/>
              <a:t>çağına gelmiş, aklı olan her erkek ve kadına ilk önce </a:t>
            </a:r>
            <a:r>
              <a:rPr lang="tr-TR" sz="3200" b="1" dirty="0">
                <a:solidFill>
                  <a:srgbClr val="FF0000"/>
                </a:solidFill>
              </a:rPr>
              <a:t>farz</a:t>
            </a:r>
            <a:r>
              <a:rPr lang="tr-TR" sz="3200" b="1" dirty="0"/>
              <a:t> olan Allah'ı bilmek ve O'na inanmaktır. </a:t>
            </a:r>
          </a:p>
        </p:txBody>
      </p:sp>
    </p:spTree>
  </p:cSld>
  <p:clrMapOvr>
    <a:masterClrMapping/>
  </p:clrMapOvr>
  <p:transition advClick="0"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5072074"/>
            <a:ext cx="8072494" cy="1184273"/>
          </a:xfrm>
        </p:spPr>
        <p:txBody>
          <a:bodyPr>
            <a:noAutofit/>
          </a:bodyPr>
          <a:lstStyle/>
          <a:p>
            <a:r>
              <a:rPr lang="tr-TR" sz="3200" b="1" dirty="0" smtClean="0"/>
              <a:t>Bizi yaratan ve yaşatan O'dur.</a:t>
            </a:r>
            <a:br>
              <a:rPr lang="tr-TR" sz="3200" b="1" dirty="0" smtClean="0"/>
            </a:br>
            <a:r>
              <a:rPr lang="tr-TR" sz="3200" b="1" dirty="0" smtClean="0"/>
              <a:t>Öldürecek ve diriltecek olan da O'dur.</a:t>
            </a:r>
            <a:endParaRPr lang="tr-TR" sz="3200" dirty="0"/>
          </a:p>
        </p:txBody>
      </p:sp>
      <p:pic>
        <p:nvPicPr>
          <p:cNvPr id="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072066" y="2500306"/>
            <a:ext cx="34925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Metin kutusu 8"/>
          <p:cNvSpPr txBox="1"/>
          <p:nvPr/>
        </p:nvSpPr>
        <p:spPr>
          <a:xfrm>
            <a:off x="500034" y="785794"/>
            <a:ext cx="4287990" cy="4031873"/>
          </a:xfrm>
          <a:prstGeom prst="rect">
            <a:avLst/>
          </a:prstGeom>
          <a:noFill/>
        </p:spPr>
        <p:txBody>
          <a:bodyPr wrap="square" rtlCol="0">
            <a:spAutoFit/>
          </a:bodyPr>
          <a:lstStyle/>
          <a:p>
            <a:r>
              <a:rPr lang="tr-TR" sz="3200" b="1" dirty="0">
                <a:solidFill>
                  <a:srgbClr val="FF0000"/>
                </a:solidFill>
              </a:rPr>
              <a:t>Allah vardır. </a:t>
            </a:r>
            <a:r>
              <a:rPr lang="tr-TR" sz="3200" b="1" dirty="0" smtClean="0"/>
              <a:t>O'nun </a:t>
            </a:r>
            <a:r>
              <a:rPr lang="tr-TR" sz="3200" b="1" dirty="0"/>
              <a:t>varlığını anlamak ve bilmek için kendimize, kainata ve kainattaki yaratılış inceliklerine ve her şeyin yerli yerine konulduğuna bakmak yeterlidir</a:t>
            </a:r>
            <a:r>
              <a:rPr lang="tr-TR" sz="3200" b="1" dirty="0" smtClean="0"/>
              <a:t>.</a:t>
            </a:r>
            <a:r>
              <a:rPr lang="tr-TR" sz="3200" b="1" dirty="0"/>
              <a:t> </a:t>
            </a:r>
          </a:p>
        </p:txBody>
      </p:sp>
    </p:spTree>
  </p:cSld>
  <p:clrMapOvr>
    <a:masterClrMapping/>
  </p:clrMapOvr>
  <p:transition advClick="0"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5"/>
          <p:cNvSpPr txBox="1"/>
          <p:nvPr/>
        </p:nvSpPr>
        <p:spPr>
          <a:xfrm>
            <a:off x="571472" y="3786190"/>
            <a:ext cx="8215370" cy="2554545"/>
          </a:xfrm>
          <a:prstGeom prst="rect">
            <a:avLst/>
          </a:prstGeom>
          <a:noFill/>
        </p:spPr>
        <p:txBody>
          <a:bodyPr wrap="square" rtlCol="0">
            <a:spAutoFit/>
          </a:bodyPr>
          <a:lstStyle/>
          <a:p>
            <a:pPr algn="just"/>
            <a:r>
              <a:rPr lang="tr-TR" sz="3200" b="1" i="1" dirty="0"/>
              <a:t>"Eğer yerde ve gökte Allah'tan başka ilahlar bulunsaydı, yer ve gök kesinlikle bozulup gitmişti. Demek ki Arş'ın Rabbi olan Allah, onların yakıştırdıkları sıfatlardan münezzehtir. </a:t>
            </a:r>
            <a:r>
              <a:rPr lang="tr-TR" sz="3200" dirty="0"/>
              <a:t>(Enbiya 21/22)"</a:t>
            </a:r>
          </a:p>
        </p:txBody>
      </p:sp>
      <p:pic>
        <p:nvPicPr>
          <p:cNvPr id="28674" name="Picture 2" descr="allaha iman ile ilgili görsel sonucu"/>
          <p:cNvPicPr>
            <a:picLocks noChangeAspect="1" noChangeArrowheads="1"/>
          </p:cNvPicPr>
          <p:nvPr/>
        </p:nvPicPr>
        <p:blipFill>
          <a:blip r:embed="rId2"/>
          <a:srcRect/>
          <a:stretch>
            <a:fillRect/>
          </a:stretch>
        </p:blipFill>
        <p:spPr bwMode="auto">
          <a:xfrm>
            <a:off x="2143108" y="785794"/>
            <a:ext cx="3714776" cy="2884414"/>
          </a:xfrm>
          <a:prstGeom prst="rect">
            <a:avLst/>
          </a:prstGeom>
          <a:noFill/>
        </p:spPr>
      </p:pic>
    </p:spTree>
  </p:cSld>
  <p:clrMapOvr>
    <a:masterClrMapping/>
  </p:clrMapOvr>
  <p:transition advClick="0"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4929198"/>
            <a:ext cx="7286676" cy="1470025"/>
          </a:xfrm>
        </p:spPr>
        <p:txBody>
          <a:bodyPr>
            <a:normAutofit fontScale="90000"/>
          </a:bodyPr>
          <a:lstStyle/>
          <a:p>
            <a:pPr algn="l"/>
            <a:r>
              <a:rPr lang="tr-TR" sz="3200" b="1" i="1" dirty="0" smtClean="0"/>
              <a:t>De ki: “(Rabbinizi) ister Allah diye çağırın, ister Rahman diye çağırın. Hangisiyle çağırırsanız çağırın, nihayet en güzel isimler O’nundur."(</a:t>
            </a:r>
            <a:r>
              <a:rPr lang="tr-TR" sz="3200" b="1" i="1" dirty="0" err="1" smtClean="0"/>
              <a:t>İsra</a:t>
            </a:r>
            <a:r>
              <a:rPr lang="tr-TR" sz="3200" b="1" i="1" dirty="0" smtClean="0"/>
              <a:t> 17/110)</a:t>
            </a:r>
            <a:r>
              <a:rPr lang="tr-TR" sz="3200" b="1" dirty="0" smtClean="0"/>
              <a:t/>
            </a:r>
            <a:br>
              <a:rPr lang="tr-TR" sz="3200" b="1" dirty="0" smtClean="0"/>
            </a:br>
            <a:endParaRPr lang="tr-TR" sz="3200" dirty="0"/>
          </a:p>
        </p:txBody>
      </p:sp>
      <p:pic>
        <p:nvPicPr>
          <p:cNvPr id="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120300" y="504436"/>
            <a:ext cx="34925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Metin kutusu 5"/>
          <p:cNvSpPr txBox="1"/>
          <p:nvPr/>
        </p:nvSpPr>
        <p:spPr>
          <a:xfrm>
            <a:off x="467544" y="404664"/>
            <a:ext cx="4248472" cy="2677656"/>
          </a:xfrm>
          <a:prstGeom prst="rect">
            <a:avLst/>
          </a:prstGeom>
          <a:noFill/>
        </p:spPr>
        <p:txBody>
          <a:bodyPr wrap="square" rtlCol="0">
            <a:spAutoFit/>
          </a:bodyPr>
          <a:lstStyle/>
          <a:p>
            <a:r>
              <a:rPr lang="tr-TR" sz="2400" b="1" i="1" dirty="0"/>
              <a:t>En güzel isimler Allah’ındır. O’na o güzel isimleriyle dua edin ve O’nun isimleri hakkında gerçeği çarpıtanları bırakın. Onlar yaptıklarının cezasına çarptırılacaklardır. (A'raf 7/180) </a:t>
            </a:r>
            <a:endParaRPr lang="tr-TR" sz="2400" b="1" i="1" dirty="0" smtClean="0"/>
          </a:p>
          <a:p>
            <a:endParaRPr lang="tr-TR" sz="2400" b="1" i="1" dirty="0" smtClean="0"/>
          </a:p>
        </p:txBody>
      </p:sp>
      <p:sp>
        <p:nvSpPr>
          <p:cNvPr id="5" name="Başlık 1"/>
          <p:cNvSpPr txBox="1">
            <a:spLocks/>
          </p:cNvSpPr>
          <p:nvPr/>
        </p:nvSpPr>
        <p:spPr>
          <a:xfrm>
            <a:off x="642910" y="2857496"/>
            <a:ext cx="8501090" cy="1500198"/>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Century Schoolbook" panose="02040604050505020304" pitchFamily="18" charset="0"/>
                <a:ea typeface="+mj-ea"/>
                <a:cs typeface="+mj-cs"/>
              </a:rPr>
              <a:t>(En güzel isimler (Esma-</a:t>
            </a:r>
            <a:r>
              <a:rPr kumimoji="0" lang="tr-TR" sz="3200" b="1" i="0" u="none" strike="noStrike" kern="1200" cap="none" spc="0" normalizeH="0" baseline="0" noProof="0" dirty="0" err="1" smtClean="0">
                <a:ln>
                  <a:noFill/>
                </a:ln>
                <a:solidFill>
                  <a:srgbClr val="FF0000"/>
                </a:solidFill>
                <a:effectLst/>
                <a:uLnTx/>
                <a:uFillTx/>
                <a:latin typeface="Century Schoolbook" panose="02040604050505020304" pitchFamily="18" charset="0"/>
                <a:ea typeface="+mj-ea"/>
                <a:cs typeface="+mj-cs"/>
              </a:rPr>
              <a:t>ül</a:t>
            </a:r>
            <a:r>
              <a:rPr kumimoji="0" lang="tr-TR" sz="3200" b="1" i="0" u="none" strike="noStrike" kern="1200" cap="none" spc="0" normalizeH="0" baseline="0" noProof="0" dirty="0" smtClean="0">
                <a:ln>
                  <a:noFill/>
                </a:ln>
                <a:solidFill>
                  <a:srgbClr val="FF0000"/>
                </a:solidFill>
                <a:effectLst/>
                <a:uLnTx/>
                <a:uFillTx/>
                <a:latin typeface="Century Schoolbook" panose="02040604050505020304" pitchFamily="18" charset="0"/>
                <a:ea typeface="+mj-ea"/>
                <a:cs typeface="+mj-cs"/>
              </a:rPr>
              <a:t> Hüsna) Allah’ındır)</a:t>
            </a:r>
            <a:endParaRPr kumimoji="0" lang="tr-TR" sz="3200" b="1" i="0" u="none" strike="noStrike" kern="1200" cap="none" spc="0" normalizeH="0" baseline="0" noProof="0" dirty="0">
              <a:ln>
                <a:noFill/>
              </a:ln>
              <a:solidFill>
                <a:srgbClr val="FF0000"/>
              </a:solidFill>
              <a:effectLst/>
              <a:uLnTx/>
              <a:uFillTx/>
              <a:latin typeface="Century Schoolbook" panose="02040604050505020304" pitchFamily="18" charset="0"/>
              <a:ea typeface="+mj-ea"/>
              <a:cs typeface="+mj-cs"/>
            </a:endParaRPr>
          </a:p>
        </p:txBody>
      </p:sp>
    </p:spTree>
  </p:cSld>
  <p:clrMapOvr>
    <a:masterClrMapping/>
  </p:clrMapOvr>
  <p:transition advClick="0"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4357694"/>
            <a:ext cx="7358114" cy="1928826"/>
          </a:xfrm>
        </p:spPr>
        <p:txBody>
          <a:bodyPr>
            <a:normAutofit/>
          </a:bodyPr>
          <a:lstStyle/>
          <a:p>
            <a:pPr algn="l"/>
            <a:r>
              <a:rPr lang="tr-TR" sz="3200" b="1" dirty="0" smtClean="0"/>
              <a:t>Allah'ın sıfatları; zati (6) ve </a:t>
            </a:r>
            <a:r>
              <a:rPr lang="tr-TR" sz="3200" b="1" dirty="0" err="1" smtClean="0"/>
              <a:t>subuti</a:t>
            </a:r>
            <a:r>
              <a:rPr lang="tr-TR" sz="3200" b="1" dirty="0" smtClean="0"/>
              <a:t> (8) olmak üzere iki kısımdır ve 14 adettir</a:t>
            </a:r>
            <a:r>
              <a:rPr lang="tr-TR" sz="3200" b="1" dirty="0" smtClean="0"/>
              <a:t>.</a:t>
            </a:r>
            <a:endParaRPr lang="tr-TR" sz="3200" dirty="0"/>
          </a:p>
        </p:txBody>
      </p:sp>
      <p:pic>
        <p:nvPicPr>
          <p:cNvPr id="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072066" y="1000108"/>
            <a:ext cx="34925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Metin kutusu 5"/>
          <p:cNvSpPr txBox="1"/>
          <p:nvPr/>
        </p:nvSpPr>
        <p:spPr>
          <a:xfrm>
            <a:off x="428596" y="1000108"/>
            <a:ext cx="4248472" cy="3108543"/>
          </a:xfrm>
          <a:prstGeom prst="rect">
            <a:avLst/>
          </a:prstGeom>
          <a:noFill/>
        </p:spPr>
        <p:txBody>
          <a:bodyPr wrap="square" rtlCol="0">
            <a:spAutoFit/>
          </a:bodyPr>
          <a:lstStyle/>
          <a:p>
            <a:r>
              <a:rPr lang="tr-TR" sz="2800" b="1" dirty="0"/>
              <a:t>Allah </a:t>
            </a:r>
            <a:r>
              <a:rPr lang="tr-TR" sz="2800" b="1" dirty="0" smtClean="0"/>
              <a:t>Teâlâ </a:t>
            </a:r>
            <a:r>
              <a:rPr lang="tr-TR" sz="2800" b="1" dirty="0"/>
              <a:t>sıfatları ile bilinir ve tanınır. Çünkü Allah'ın zatını anlayıp kavramak mümkün değildir. Zaten Allah bizleri bununla yükümlü kılmamıştır. </a:t>
            </a:r>
          </a:p>
        </p:txBody>
      </p:sp>
    </p:spTree>
  </p:cSld>
  <p:clrMapOvr>
    <a:masterClrMapping/>
  </p:clrMapOvr>
  <p:transition advClick="0" advTm="8000"/>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1039</Words>
  <PresentationFormat>Ekran Gösterisi (4:3)</PresentationFormat>
  <Paragraphs>47</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Ofis Teması</vt:lpstr>
      <vt:lpstr>1. ALLAH’A İNANIYORUM</vt:lpstr>
      <vt:lpstr>Slayt 2</vt:lpstr>
      <vt:lpstr>Allah Kur’an-ı Kerim’de mutlaka iman edilmesi gereken esasları şöyle belirtir: “Ey iman edenler! Allah’a, Peygamberine, Peygamberine indirdiği kitaba ve daha önce indirdiği kitaba iman edin. Kim Allah’ı, meleklerini, kitaplarını, peygamberlerini ve ahiret gününü inkar ederse derin bir sapıklığa düşmüş olur.” (Nisa suresi, 136. ayet)</vt:lpstr>
      <vt:lpstr>“Ben Allah’a, meleklerine, kitaplarına, peygamberlerine, ahiret gününe, kaza-kadere, hayır ve şerrin Allah’tan geldiğine, öldükten sonra dirilmenin gerçek olduğuna inandım. Ve ben şehadet ederim ki Allah’tan başka ilah yoktur, yine şahitlik ederim ki Hz. Muhammed Allah’ın kulu ve elçisidir.”</vt:lpstr>
      <vt:lpstr>Allah'a iman etmek; O'nun varlığına, birliğine, kemal sıfatları ile donatılıp noksan sıfatlardan münezzeh (uzak) olduğuna iman etmektir. </vt:lpstr>
      <vt:lpstr>Bizi yaratan ve yaşatan O'dur. Öldürecek ve diriltecek olan da O'dur.</vt:lpstr>
      <vt:lpstr>Slayt 7</vt:lpstr>
      <vt:lpstr>De ki: “(Rabbinizi) ister Allah diye çağırın, ister Rahman diye çağırın. Hangisiyle çağırırsanız çağırın, nihayet en güzel isimler O’nundur."(İsra 17/110) </vt:lpstr>
      <vt:lpstr>Allah'ın sıfatları; zati (6) ve subuti (8) olmak üzere iki kısımdır ve 14 adettir.</vt:lpstr>
      <vt:lpstr>“Eğer yerde ve gökte Allah’tan başka tanrılar olsaydı, yer ve gök bozulur giderdi...” (Enbiya suresi, 22. ayet )</vt:lpstr>
      <vt:lpstr>İslam’da en temel inanç esası Allah’ın bir olduğunu kabul etmektir. Tarihte Müslümanları diğer din mensuplarından ayıran en önemli özellik budur. Allah’ın tek olduğu inancı Müslümanlığın temel ilkesidir. Evrendeki mükemmel düzen de bu gerçeği gözler önüne sermektedir. Çünkü evrende bir düzen vardır ve bu düzenin bir düzenleyicisi olmalıdır. Ayrıca bu düzenleyici tek olmalıdır. çünkü birden fazla olsaydı her biri diğerinden farklı bir şey isteyecek bu da düzeni bozacaktı.</vt:lpstr>
      <vt:lpstr>“Allah evlat edinmemiştir; onunla beraber hiçbir tanrı da yoktur. Aksi hâlde her tanrı kendi yarattığını yönetirdi ve mutlaka onlardan biri diğerine üstünlük sağlardı. Allah, onların (Allah’a ortak koşanların) yakıştırdıkları şeylerden uzaktır.” (Müminûn suresi, 91. ayet.)</vt:lpstr>
      <vt:lpstr>Allah’a imanın anlamlarından biri de onun âlemlerin Rabb’i olduğuna inanmaktır. Allah âlemlerin Rabb’idir yani efendisidir. Rab kelimesi efendi, kurallar koyan, terbiye eden, sahip gibi anlamlara gelir. Allah’ın âlemlerin Rabb’i olması demek her şeyin sahibi ve efendisi olması demektir.</vt:lpstr>
      <vt:lpstr>Allah yarattığı her şey ile ilgili kurallar koyar, her şeye gücü yeter. İsterse kendi koyduğu kuralları değiştirme gücüne sahiptir. Yapmak istediklerini engelleyecek başka bir kudret sahibi yoktur. Onun gücü ve kudreti tüm âlemler için geçerlidir. Görünen, görünmeyen, bilinen, bilinmeyen tüm âlemler içinde herşeyi yapmaya gücü yetecek olan odur.</vt:lpstr>
      <vt:lpstr>Rab kelimesi terbiye eden, kurallar koyan anlamlarına gelmektedir. Allah’ın Rab olması ile ilgili olarak bir sınır yoktur. Allah tüm yarattıklarının Rabbidir. Bu durum Kur’an-ı Kerim’in başında yer alan Fatiha suresinde şöyle ifade edilir: “Hamd âlemlerin Rabbi olan Allah’adır.” (Fatiha suresi, 2. ayet )</vt:lpstr>
      <vt:lpstr>Vücud; "Var olmak" demektir. Allah vardır ve varlığı zatının gereğidir. Bu itibarla Cenab-ı Hakk'a "vacibu'l-vucüd" denir. Allah var olmakta veya varlığını devam ettirmekte hiçbir şeye muhtaç değildir.</vt:lpstr>
      <vt:lpstr>Kıdem; Allah kadimdir, yani varlığının başlangıcı yoktur. Varlığının başlangıcı olanlar bizleriz. Allah hiçbir şey yokken var olandır.</vt:lpstr>
      <vt:lpstr>Slayt 18</vt:lpstr>
      <vt:lpstr>Slayt 19</vt:lpstr>
      <vt:lpstr>(De ki; O, Allah'tır, bir tektir. Allah sameddir. (Herşey O'na muhtaçtır, O hiçbir şeye muhtaç değildir.) O'ndan çocuk olmamıştır. (Kimsenin babası değildir.) kendisi de doğmamıştır. (Kimsenin çocuğu değildir.) Hiçbir şey O'na denk ve benzer değildir. (İhlas 112/1-4)</vt:lpstr>
      <vt:lpstr>Slayt 21</vt:lpstr>
      <vt:lpstr>Kıyam binefsihi; Allah zatıyla kaimdir. Varlığı zatının gereği olup başkasından değildir.</vt:lpstr>
      <vt:lpstr>Subuti sıfatlar</vt:lpstr>
      <vt:lpstr>İlim; Bilmek demektir. Allah yerde ve göklerde olan herşeyi bilir. Hatta insanların gönüllerinde sakladıklarını da bilir. O'nun bilmediği hiçbirşey olamaz. Kainat ve kainatta olan herşey yokken onların hepsini nasıl ve ne zaman olacaklarsa öylece bilir. </vt:lpstr>
      <vt:lpstr>Semi; işitmek demektir. Allah her şeyi uzaklık ve yakınlık söz konusu olmadan işitir. Hatta içimizdeki fısıltıları da işitir. İşitmek için kulağa ihtiyacı yoktur.</vt:lpstr>
      <vt:lpstr>Basar; Görmek demektir. Allah her şeyi görür. O, şeyin yakında veya uzakta, kapalı veya açık, aydınlık veya karanlık, küçük veya büyük olması fark etmez. Görmek için göze muhtaç değildir.</vt:lpstr>
      <vt:lpstr>İrade; Dilemek demektir. Allah diler ve dilediğini yapar. Dilediği her şeyi yapmada güçlük çekmez, yardımcıya da ihtiyacı yoktur.  (Allah bir şeyi dilediği zaman O'nun buyruğu sadece o şeye "Ol!" demektir., hemen olur. (Yasin 36/82)  </vt:lpstr>
      <vt:lpstr>Kudret; Güç yetirmek demektir. Allah'ın her şeye gücü yeter.</vt:lpstr>
      <vt:lpstr>Kelam; Söylemek demektir. Allah harf ve sese muhtaç olmadan söyler. Kuran-ı Kerim ve diğer semavi kitaplar O'nun sözüdür. Allah peygamberlere ve meleklere istediğini söylemiş ve duyurmuştur.  </vt:lpstr>
      <vt:lpstr>Tekvin; Yaratmak demektir. Kainatı ve kainattaki tüm varlıkları yaratan, yaşatan ve besleyip büyüten O'dur. O'ndan başka yaratıcı yoktur.</vt:lpstr>
      <vt:lpstr>Slayt 31</vt:lpstr>
      <vt:lpstr>Kur’an-ı Kerim’de en güzel isimlerin Allah’a ait olduğu belirtilir. Peygamberimizin bir hadisine göre Rabb’imizin 99 güzel ismi vardır.</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Bilal</dc:creator>
  <cp:lastModifiedBy>bilal</cp:lastModifiedBy>
  <cp:revision>19</cp:revision>
  <dcterms:created xsi:type="dcterms:W3CDTF">2015-06-19T16:17:06Z</dcterms:created>
  <dcterms:modified xsi:type="dcterms:W3CDTF">2015-07-20T16:31:39Z</dcterms:modified>
</cp:coreProperties>
</file>