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7" r:id="rId2"/>
    <p:sldId id="259" r:id="rId3"/>
    <p:sldId id="260" r:id="rId4"/>
    <p:sldId id="261" r:id="rId5"/>
    <p:sldId id="268" r:id="rId6"/>
    <p:sldId id="264" r:id="rId7"/>
    <p:sldId id="265" r:id="rId8"/>
    <p:sldId id="281" r:id="rId9"/>
    <p:sldId id="266" r:id="rId10"/>
    <p:sldId id="267" r:id="rId11"/>
    <p:sldId id="283" r:id="rId12"/>
    <p:sldId id="269" r:id="rId13"/>
    <p:sldId id="270" r:id="rId14"/>
    <p:sldId id="271" r:id="rId15"/>
    <p:sldId id="284" r:id="rId16"/>
    <p:sldId id="282" r:id="rId17"/>
    <p:sldId id="274" r:id="rId18"/>
    <p:sldId id="275" r:id="rId19"/>
    <p:sldId id="276" r:id="rId20"/>
    <p:sldId id="277" r:id="rId21"/>
    <p:sldId id="278" r:id="rId22"/>
    <p:sldId id="285" r:id="rId23"/>
    <p:sldId id="286" r:id="rId24"/>
    <p:sldId id="287" r:id="rId25"/>
    <p:sldId id="288" r:id="rId26"/>
    <p:sldId id="289" r:id="rId27"/>
    <p:sldId id="290" r:id="rId28"/>
    <p:sldId id="291" r:id="rId29"/>
    <p:sldId id="292" r:id="rId30"/>
    <p:sldId id="293" r:id="rId31"/>
    <p:sldId id="27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03" autoAdjust="0"/>
    <p:restoredTop sz="94750" autoAdjust="0"/>
  </p:normalViewPr>
  <p:slideViewPr>
    <p:cSldViewPr>
      <p:cViewPr varScale="1">
        <p:scale>
          <a:sx n="48" d="100"/>
          <a:sy n="48"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7E3F4-9D2F-4ED2-BA6E-31BC62B7BD9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A57386B-6444-4092-994E-357DB24C63EB}">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2400" dirty="0" smtClean="0"/>
            <a:t>İnsanların doğup büyüdüğü</a:t>
          </a:r>
          <a:endParaRPr lang="tr-TR" sz="2400" dirty="0"/>
        </a:p>
      </dgm:t>
    </dgm:pt>
    <dgm:pt modelId="{234F682D-443E-4B82-AB29-2D4682FF85EF}" type="parTrans" cxnId="{8FD0081A-3F96-4BDE-8C85-286A655FBA39}">
      <dgm:prSet/>
      <dgm:spPr/>
      <dgm:t>
        <a:bodyPr/>
        <a:lstStyle/>
        <a:p>
          <a:endParaRPr lang="tr-TR"/>
        </a:p>
      </dgm:t>
    </dgm:pt>
    <dgm:pt modelId="{1DFBC900-5231-40F6-8E0B-AA056F69B02D}" type="sibTrans" cxnId="{8FD0081A-3F96-4BDE-8C85-286A655FBA39}">
      <dgm:prSet>
        <dgm:style>
          <a:lnRef idx="1">
            <a:schemeClr val="accent5"/>
          </a:lnRef>
          <a:fillRef idx="3">
            <a:schemeClr val="accent5"/>
          </a:fillRef>
          <a:effectRef idx="2">
            <a:schemeClr val="accent5"/>
          </a:effectRef>
          <a:fontRef idx="minor">
            <a:schemeClr val="lt1"/>
          </a:fontRef>
        </dgm:style>
      </dgm:prSet>
      <dgm:spPr/>
      <dgm:t>
        <a:bodyPr/>
        <a:lstStyle/>
        <a:p>
          <a:endParaRPr lang="tr-TR"/>
        </a:p>
      </dgm:t>
    </dgm:pt>
    <dgm:pt modelId="{91360DB5-ADFB-4DD2-8BBA-9779B888B611}">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dirty="0" smtClean="0"/>
            <a:t>barındığı</a:t>
          </a:r>
          <a:endParaRPr lang="tr-TR" dirty="0"/>
        </a:p>
      </dgm:t>
    </dgm:pt>
    <dgm:pt modelId="{0F5E14FF-8016-49DF-93B9-35BAFCC16725}" type="parTrans" cxnId="{8CD0ECF0-57FE-47BB-A0B7-5D4911BB0303}">
      <dgm:prSet/>
      <dgm:spPr/>
      <dgm:t>
        <a:bodyPr/>
        <a:lstStyle/>
        <a:p>
          <a:endParaRPr lang="tr-TR"/>
        </a:p>
      </dgm:t>
    </dgm:pt>
    <dgm:pt modelId="{432FAB50-D424-40F2-BD90-9A32EB5ACFC7}" type="sibTrans" cxnId="{8CD0ECF0-57FE-47BB-A0B7-5D4911BB0303}">
      <dgm:prSet>
        <dgm:style>
          <a:lnRef idx="1">
            <a:schemeClr val="accent5"/>
          </a:lnRef>
          <a:fillRef idx="3">
            <a:schemeClr val="accent5"/>
          </a:fillRef>
          <a:effectRef idx="2">
            <a:schemeClr val="accent5"/>
          </a:effectRef>
          <a:fontRef idx="minor">
            <a:schemeClr val="lt1"/>
          </a:fontRef>
        </dgm:style>
      </dgm:prSet>
      <dgm:spPr/>
      <dgm:t>
        <a:bodyPr/>
        <a:lstStyle/>
        <a:p>
          <a:endParaRPr lang="tr-TR"/>
        </a:p>
      </dgm:t>
    </dgm:pt>
    <dgm:pt modelId="{5825DEB3-8F0E-48F1-8BBD-D95575BA47C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dirty="0" smtClean="0"/>
            <a:t>Eğitim gördüğü</a:t>
          </a:r>
          <a:endParaRPr lang="tr-TR" dirty="0"/>
        </a:p>
      </dgm:t>
    </dgm:pt>
    <dgm:pt modelId="{4BCE127B-85FC-4C60-A3A8-18BF99022194}" type="parTrans" cxnId="{E6F9F17A-2A11-4C40-B6E6-3543285170CF}">
      <dgm:prSet/>
      <dgm:spPr/>
      <dgm:t>
        <a:bodyPr/>
        <a:lstStyle/>
        <a:p>
          <a:endParaRPr lang="tr-TR"/>
        </a:p>
      </dgm:t>
    </dgm:pt>
    <dgm:pt modelId="{D2BEC4D0-B73F-4171-A304-AFF979209D16}" type="sibTrans" cxnId="{E6F9F17A-2A11-4C40-B6E6-3543285170CF}">
      <dgm:prSet>
        <dgm:style>
          <a:lnRef idx="1">
            <a:schemeClr val="accent5"/>
          </a:lnRef>
          <a:fillRef idx="3">
            <a:schemeClr val="accent5"/>
          </a:fillRef>
          <a:effectRef idx="2">
            <a:schemeClr val="accent5"/>
          </a:effectRef>
          <a:fontRef idx="minor">
            <a:schemeClr val="lt1"/>
          </a:fontRef>
        </dgm:style>
      </dgm:prSet>
      <dgm:spPr/>
      <dgm:t>
        <a:bodyPr/>
        <a:lstStyle/>
        <a:p>
          <a:endParaRPr lang="tr-TR"/>
        </a:p>
      </dgm:t>
    </dgm:pt>
    <dgm:pt modelId="{41C6C7ED-21B3-44B3-A61D-65048EE9A0E0}">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dirty="0" smtClean="0"/>
            <a:t>Alışveriş yaptığı</a:t>
          </a:r>
          <a:endParaRPr lang="tr-TR" dirty="0"/>
        </a:p>
      </dgm:t>
    </dgm:pt>
    <dgm:pt modelId="{3C85B3A2-F6B8-4D43-A07E-6CB63F20D345}" type="parTrans" cxnId="{B502F9C6-5DAF-4042-868A-FB1D7E40FB16}">
      <dgm:prSet/>
      <dgm:spPr/>
      <dgm:t>
        <a:bodyPr/>
        <a:lstStyle/>
        <a:p>
          <a:endParaRPr lang="tr-TR"/>
        </a:p>
      </dgm:t>
    </dgm:pt>
    <dgm:pt modelId="{8E338451-1B63-409F-8044-800E8C02A81B}" type="sibTrans" cxnId="{B502F9C6-5DAF-4042-868A-FB1D7E40FB16}">
      <dgm:prSet>
        <dgm:style>
          <a:lnRef idx="1">
            <a:schemeClr val="accent5"/>
          </a:lnRef>
          <a:fillRef idx="3">
            <a:schemeClr val="accent5"/>
          </a:fillRef>
          <a:effectRef idx="2">
            <a:schemeClr val="accent5"/>
          </a:effectRef>
          <a:fontRef idx="minor">
            <a:schemeClr val="lt1"/>
          </a:fontRef>
        </dgm:style>
      </dgm:prSet>
      <dgm:spPr/>
      <dgm:t>
        <a:bodyPr/>
        <a:lstStyle/>
        <a:p>
          <a:endParaRPr lang="tr-TR"/>
        </a:p>
      </dgm:t>
    </dgm:pt>
    <dgm:pt modelId="{E3F34031-A21D-4370-8EB4-C9C22FD5BF6F}">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t>Dinlenip eğlendiği</a:t>
          </a:r>
          <a:endParaRPr lang="tr-TR" dirty="0"/>
        </a:p>
      </dgm:t>
    </dgm:pt>
    <dgm:pt modelId="{E41CCD3D-AD96-4135-94A0-CC2C9A2535B7}" type="parTrans" cxnId="{0767920A-0CB5-4D24-B34F-9A46446832CB}">
      <dgm:prSet/>
      <dgm:spPr/>
      <dgm:t>
        <a:bodyPr/>
        <a:lstStyle/>
        <a:p>
          <a:endParaRPr lang="tr-TR"/>
        </a:p>
      </dgm:t>
    </dgm:pt>
    <dgm:pt modelId="{4BE6EC5D-DDC2-4804-9D2A-11C79DE4EF7D}" type="sibTrans" cxnId="{0767920A-0CB5-4D24-B34F-9A46446832CB}">
      <dgm:prSet>
        <dgm:style>
          <a:lnRef idx="1">
            <a:schemeClr val="accent5"/>
          </a:lnRef>
          <a:fillRef idx="3">
            <a:schemeClr val="accent5"/>
          </a:fillRef>
          <a:effectRef idx="2">
            <a:schemeClr val="accent5"/>
          </a:effectRef>
          <a:fontRef idx="minor">
            <a:schemeClr val="lt1"/>
          </a:fontRef>
        </dgm:style>
      </dgm:prSet>
      <dgm:spPr/>
      <dgm:t>
        <a:bodyPr/>
        <a:lstStyle/>
        <a:p>
          <a:endParaRPr lang="tr-TR"/>
        </a:p>
      </dgm:t>
    </dgm:pt>
    <dgm:pt modelId="{84BC33FD-22F5-4B55-8682-CD828E572A64}" type="pres">
      <dgm:prSet presAssocID="{BAB7E3F4-9D2F-4ED2-BA6E-31BC62B7BD92}" presName="cycle" presStyleCnt="0">
        <dgm:presLayoutVars>
          <dgm:dir/>
          <dgm:resizeHandles val="exact"/>
        </dgm:presLayoutVars>
      </dgm:prSet>
      <dgm:spPr/>
      <dgm:t>
        <a:bodyPr/>
        <a:lstStyle/>
        <a:p>
          <a:endParaRPr lang="tr-TR"/>
        </a:p>
      </dgm:t>
    </dgm:pt>
    <dgm:pt modelId="{D9C4FA3D-C3C9-40C0-9D06-B2538D7E513D}" type="pres">
      <dgm:prSet presAssocID="{0A57386B-6444-4092-994E-357DB24C63EB}" presName="node" presStyleLbl="node1" presStyleIdx="0" presStyleCnt="5">
        <dgm:presLayoutVars>
          <dgm:bulletEnabled val="1"/>
        </dgm:presLayoutVars>
      </dgm:prSet>
      <dgm:spPr/>
      <dgm:t>
        <a:bodyPr/>
        <a:lstStyle/>
        <a:p>
          <a:endParaRPr lang="tr-TR"/>
        </a:p>
      </dgm:t>
    </dgm:pt>
    <dgm:pt modelId="{CA5164BC-4452-4CC4-9195-C38D96A24974}" type="pres">
      <dgm:prSet presAssocID="{1DFBC900-5231-40F6-8E0B-AA056F69B02D}" presName="sibTrans" presStyleLbl="sibTrans2D1" presStyleIdx="0" presStyleCnt="5"/>
      <dgm:spPr/>
      <dgm:t>
        <a:bodyPr/>
        <a:lstStyle/>
        <a:p>
          <a:endParaRPr lang="tr-TR"/>
        </a:p>
      </dgm:t>
    </dgm:pt>
    <dgm:pt modelId="{EEBDF723-69E1-4D1A-A365-D05FC41D5444}" type="pres">
      <dgm:prSet presAssocID="{1DFBC900-5231-40F6-8E0B-AA056F69B02D}" presName="connectorText" presStyleLbl="sibTrans2D1" presStyleIdx="0" presStyleCnt="5"/>
      <dgm:spPr/>
      <dgm:t>
        <a:bodyPr/>
        <a:lstStyle/>
        <a:p>
          <a:endParaRPr lang="tr-TR"/>
        </a:p>
      </dgm:t>
    </dgm:pt>
    <dgm:pt modelId="{B5D3C43E-BD41-4C5C-95EB-4BDFCB8D2896}" type="pres">
      <dgm:prSet presAssocID="{91360DB5-ADFB-4DD2-8BBA-9779B888B611}" presName="node" presStyleLbl="node1" presStyleIdx="1" presStyleCnt="5">
        <dgm:presLayoutVars>
          <dgm:bulletEnabled val="1"/>
        </dgm:presLayoutVars>
      </dgm:prSet>
      <dgm:spPr/>
      <dgm:t>
        <a:bodyPr/>
        <a:lstStyle/>
        <a:p>
          <a:endParaRPr lang="tr-TR"/>
        </a:p>
      </dgm:t>
    </dgm:pt>
    <dgm:pt modelId="{653DD1E0-6C3F-4988-ACE1-18CE0CE75A89}" type="pres">
      <dgm:prSet presAssocID="{432FAB50-D424-40F2-BD90-9A32EB5ACFC7}" presName="sibTrans" presStyleLbl="sibTrans2D1" presStyleIdx="1" presStyleCnt="5"/>
      <dgm:spPr/>
      <dgm:t>
        <a:bodyPr/>
        <a:lstStyle/>
        <a:p>
          <a:endParaRPr lang="tr-TR"/>
        </a:p>
      </dgm:t>
    </dgm:pt>
    <dgm:pt modelId="{3D26D664-53C1-4FF7-A1CD-481DD6FA8492}" type="pres">
      <dgm:prSet presAssocID="{432FAB50-D424-40F2-BD90-9A32EB5ACFC7}" presName="connectorText" presStyleLbl="sibTrans2D1" presStyleIdx="1" presStyleCnt="5"/>
      <dgm:spPr/>
      <dgm:t>
        <a:bodyPr/>
        <a:lstStyle/>
        <a:p>
          <a:endParaRPr lang="tr-TR"/>
        </a:p>
      </dgm:t>
    </dgm:pt>
    <dgm:pt modelId="{59044B10-EF1A-4A34-A7B4-B4A2DE56ED09}" type="pres">
      <dgm:prSet presAssocID="{5825DEB3-8F0E-48F1-8BBD-D95575BA47CF}" presName="node" presStyleLbl="node1" presStyleIdx="2" presStyleCnt="5">
        <dgm:presLayoutVars>
          <dgm:bulletEnabled val="1"/>
        </dgm:presLayoutVars>
      </dgm:prSet>
      <dgm:spPr/>
      <dgm:t>
        <a:bodyPr/>
        <a:lstStyle/>
        <a:p>
          <a:endParaRPr lang="tr-TR"/>
        </a:p>
      </dgm:t>
    </dgm:pt>
    <dgm:pt modelId="{AFBC9EF9-BF34-444D-8886-1E5F70358E94}" type="pres">
      <dgm:prSet presAssocID="{D2BEC4D0-B73F-4171-A304-AFF979209D16}" presName="sibTrans" presStyleLbl="sibTrans2D1" presStyleIdx="2" presStyleCnt="5"/>
      <dgm:spPr/>
      <dgm:t>
        <a:bodyPr/>
        <a:lstStyle/>
        <a:p>
          <a:endParaRPr lang="tr-TR"/>
        </a:p>
      </dgm:t>
    </dgm:pt>
    <dgm:pt modelId="{E76E80F2-7422-4539-AA3F-DABA3CF7644F}" type="pres">
      <dgm:prSet presAssocID="{D2BEC4D0-B73F-4171-A304-AFF979209D16}" presName="connectorText" presStyleLbl="sibTrans2D1" presStyleIdx="2" presStyleCnt="5"/>
      <dgm:spPr/>
      <dgm:t>
        <a:bodyPr/>
        <a:lstStyle/>
        <a:p>
          <a:endParaRPr lang="tr-TR"/>
        </a:p>
      </dgm:t>
    </dgm:pt>
    <dgm:pt modelId="{8CB3B670-16F4-4005-9199-BC4DC024406C}" type="pres">
      <dgm:prSet presAssocID="{41C6C7ED-21B3-44B3-A61D-65048EE9A0E0}" presName="node" presStyleLbl="node1" presStyleIdx="3" presStyleCnt="5">
        <dgm:presLayoutVars>
          <dgm:bulletEnabled val="1"/>
        </dgm:presLayoutVars>
      </dgm:prSet>
      <dgm:spPr/>
      <dgm:t>
        <a:bodyPr/>
        <a:lstStyle/>
        <a:p>
          <a:endParaRPr lang="tr-TR"/>
        </a:p>
      </dgm:t>
    </dgm:pt>
    <dgm:pt modelId="{6D3EEAE8-4D30-4085-8F80-711D22D44861}" type="pres">
      <dgm:prSet presAssocID="{8E338451-1B63-409F-8044-800E8C02A81B}" presName="sibTrans" presStyleLbl="sibTrans2D1" presStyleIdx="3" presStyleCnt="5"/>
      <dgm:spPr/>
      <dgm:t>
        <a:bodyPr/>
        <a:lstStyle/>
        <a:p>
          <a:endParaRPr lang="tr-TR"/>
        </a:p>
      </dgm:t>
    </dgm:pt>
    <dgm:pt modelId="{00F4F7AD-9B36-49E3-BDA4-A308834DC50C}" type="pres">
      <dgm:prSet presAssocID="{8E338451-1B63-409F-8044-800E8C02A81B}" presName="connectorText" presStyleLbl="sibTrans2D1" presStyleIdx="3" presStyleCnt="5"/>
      <dgm:spPr/>
      <dgm:t>
        <a:bodyPr/>
        <a:lstStyle/>
        <a:p>
          <a:endParaRPr lang="tr-TR"/>
        </a:p>
      </dgm:t>
    </dgm:pt>
    <dgm:pt modelId="{764351A6-73B4-4B50-8EE4-189C2A84A6DA}" type="pres">
      <dgm:prSet presAssocID="{E3F34031-A21D-4370-8EB4-C9C22FD5BF6F}" presName="node" presStyleLbl="node1" presStyleIdx="4" presStyleCnt="5">
        <dgm:presLayoutVars>
          <dgm:bulletEnabled val="1"/>
        </dgm:presLayoutVars>
      </dgm:prSet>
      <dgm:spPr/>
      <dgm:t>
        <a:bodyPr/>
        <a:lstStyle/>
        <a:p>
          <a:endParaRPr lang="tr-TR"/>
        </a:p>
      </dgm:t>
    </dgm:pt>
    <dgm:pt modelId="{D93A8B4E-8670-4F25-AD20-4E254A7B34B2}" type="pres">
      <dgm:prSet presAssocID="{4BE6EC5D-DDC2-4804-9D2A-11C79DE4EF7D}" presName="sibTrans" presStyleLbl="sibTrans2D1" presStyleIdx="4" presStyleCnt="5"/>
      <dgm:spPr/>
      <dgm:t>
        <a:bodyPr/>
        <a:lstStyle/>
        <a:p>
          <a:endParaRPr lang="tr-TR"/>
        </a:p>
      </dgm:t>
    </dgm:pt>
    <dgm:pt modelId="{69B184C2-6C04-4CFF-9A77-03BD6DDFDBF5}" type="pres">
      <dgm:prSet presAssocID="{4BE6EC5D-DDC2-4804-9D2A-11C79DE4EF7D}" presName="connectorText" presStyleLbl="sibTrans2D1" presStyleIdx="4" presStyleCnt="5"/>
      <dgm:spPr/>
      <dgm:t>
        <a:bodyPr/>
        <a:lstStyle/>
        <a:p>
          <a:endParaRPr lang="tr-TR"/>
        </a:p>
      </dgm:t>
    </dgm:pt>
  </dgm:ptLst>
  <dgm:cxnLst>
    <dgm:cxn modelId="{B502F9C6-5DAF-4042-868A-FB1D7E40FB16}" srcId="{BAB7E3F4-9D2F-4ED2-BA6E-31BC62B7BD92}" destId="{41C6C7ED-21B3-44B3-A61D-65048EE9A0E0}" srcOrd="3" destOrd="0" parTransId="{3C85B3A2-F6B8-4D43-A07E-6CB63F20D345}" sibTransId="{8E338451-1B63-409F-8044-800E8C02A81B}"/>
    <dgm:cxn modelId="{0BD90C1C-7E8E-4A29-8EF8-7E201E3CE9A5}" type="presOf" srcId="{4BE6EC5D-DDC2-4804-9D2A-11C79DE4EF7D}" destId="{D93A8B4E-8670-4F25-AD20-4E254A7B34B2}" srcOrd="0" destOrd="0" presId="urn:microsoft.com/office/officeart/2005/8/layout/cycle2"/>
    <dgm:cxn modelId="{196B0C40-7AF2-4734-BD0B-74BD1CE6DE53}" type="presOf" srcId="{1DFBC900-5231-40F6-8E0B-AA056F69B02D}" destId="{CA5164BC-4452-4CC4-9195-C38D96A24974}" srcOrd="0" destOrd="0" presId="urn:microsoft.com/office/officeart/2005/8/layout/cycle2"/>
    <dgm:cxn modelId="{A1C7229A-62F5-4E0A-A260-023F9E7D6165}" type="presOf" srcId="{E3F34031-A21D-4370-8EB4-C9C22FD5BF6F}" destId="{764351A6-73B4-4B50-8EE4-189C2A84A6DA}" srcOrd="0" destOrd="0" presId="urn:microsoft.com/office/officeart/2005/8/layout/cycle2"/>
    <dgm:cxn modelId="{5A8E1DC2-508C-42D5-9959-E32623B16620}" type="presOf" srcId="{1DFBC900-5231-40F6-8E0B-AA056F69B02D}" destId="{EEBDF723-69E1-4D1A-A365-D05FC41D5444}" srcOrd="1" destOrd="0" presId="urn:microsoft.com/office/officeart/2005/8/layout/cycle2"/>
    <dgm:cxn modelId="{58EE4707-A7AF-43EC-A21C-B0821D023F1B}" type="presOf" srcId="{D2BEC4D0-B73F-4171-A304-AFF979209D16}" destId="{E76E80F2-7422-4539-AA3F-DABA3CF7644F}" srcOrd="1" destOrd="0" presId="urn:microsoft.com/office/officeart/2005/8/layout/cycle2"/>
    <dgm:cxn modelId="{6AD20993-A860-4A77-9B9E-0522DD39EDCF}" type="presOf" srcId="{5825DEB3-8F0E-48F1-8BBD-D95575BA47CF}" destId="{59044B10-EF1A-4A34-A7B4-B4A2DE56ED09}" srcOrd="0" destOrd="0" presId="urn:microsoft.com/office/officeart/2005/8/layout/cycle2"/>
    <dgm:cxn modelId="{8CD0ECF0-57FE-47BB-A0B7-5D4911BB0303}" srcId="{BAB7E3F4-9D2F-4ED2-BA6E-31BC62B7BD92}" destId="{91360DB5-ADFB-4DD2-8BBA-9779B888B611}" srcOrd="1" destOrd="0" parTransId="{0F5E14FF-8016-49DF-93B9-35BAFCC16725}" sibTransId="{432FAB50-D424-40F2-BD90-9A32EB5ACFC7}"/>
    <dgm:cxn modelId="{A9CF9B48-DB6E-463F-81B8-C420211F9F92}" type="presOf" srcId="{0A57386B-6444-4092-994E-357DB24C63EB}" destId="{D9C4FA3D-C3C9-40C0-9D06-B2538D7E513D}" srcOrd="0" destOrd="0" presId="urn:microsoft.com/office/officeart/2005/8/layout/cycle2"/>
    <dgm:cxn modelId="{AF6F4917-A68E-4592-8B45-D259C62B4FF5}" type="presOf" srcId="{91360DB5-ADFB-4DD2-8BBA-9779B888B611}" destId="{B5D3C43E-BD41-4C5C-95EB-4BDFCB8D2896}" srcOrd="0" destOrd="0" presId="urn:microsoft.com/office/officeart/2005/8/layout/cycle2"/>
    <dgm:cxn modelId="{7292B666-BFA2-4DE1-ABEC-9EC8BA6F2097}" type="presOf" srcId="{8E338451-1B63-409F-8044-800E8C02A81B}" destId="{00F4F7AD-9B36-49E3-BDA4-A308834DC50C}" srcOrd="1" destOrd="0" presId="urn:microsoft.com/office/officeart/2005/8/layout/cycle2"/>
    <dgm:cxn modelId="{94B2D2DF-C281-4666-B209-54CC05279CFD}" type="presOf" srcId="{BAB7E3F4-9D2F-4ED2-BA6E-31BC62B7BD92}" destId="{84BC33FD-22F5-4B55-8682-CD828E572A64}" srcOrd="0" destOrd="0" presId="urn:microsoft.com/office/officeart/2005/8/layout/cycle2"/>
    <dgm:cxn modelId="{32AA6C05-E15B-4524-A807-A9E0DCF34348}" type="presOf" srcId="{8E338451-1B63-409F-8044-800E8C02A81B}" destId="{6D3EEAE8-4D30-4085-8F80-711D22D44861}" srcOrd="0" destOrd="0" presId="urn:microsoft.com/office/officeart/2005/8/layout/cycle2"/>
    <dgm:cxn modelId="{8FD0081A-3F96-4BDE-8C85-286A655FBA39}" srcId="{BAB7E3F4-9D2F-4ED2-BA6E-31BC62B7BD92}" destId="{0A57386B-6444-4092-994E-357DB24C63EB}" srcOrd="0" destOrd="0" parTransId="{234F682D-443E-4B82-AB29-2D4682FF85EF}" sibTransId="{1DFBC900-5231-40F6-8E0B-AA056F69B02D}"/>
    <dgm:cxn modelId="{FD6F22F6-FB91-49FE-8BAD-163B7F8B7095}" type="presOf" srcId="{432FAB50-D424-40F2-BD90-9A32EB5ACFC7}" destId="{653DD1E0-6C3F-4988-ACE1-18CE0CE75A89}" srcOrd="0" destOrd="0" presId="urn:microsoft.com/office/officeart/2005/8/layout/cycle2"/>
    <dgm:cxn modelId="{CC109CD1-C8FA-4814-9915-FB16FBD42F8F}" type="presOf" srcId="{432FAB50-D424-40F2-BD90-9A32EB5ACFC7}" destId="{3D26D664-53C1-4FF7-A1CD-481DD6FA8492}" srcOrd="1" destOrd="0" presId="urn:microsoft.com/office/officeart/2005/8/layout/cycle2"/>
    <dgm:cxn modelId="{0767920A-0CB5-4D24-B34F-9A46446832CB}" srcId="{BAB7E3F4-9D2F-4ED2-BA6E-31BC62B7BD92}" destId="{E3F34031-A21D-4370-8EB4-C9C22FD5BF6F}" srcOrd="4" destOrd="0" parTransId="{E41CCD3D-AD96-4135-94A0-CC2C9A2535B7}" sibTransId="{4BE6EC5D-DDC2-4804-9D2A-11C79DE4EF7D}"/>
    <dgm:cxn modelId="{477A3E11-71B2-414B-B130-68F6D1AA1198}" type="presOf" srcId="{4BE6EC5D-DDC2-4804-9D2A-11C79DE4EF7D}" destId="{69B184C2-6C04-4CFF-9A77-03BD6DDFDBF5}" srcOrd="1" destOrd="0" presId="urn:microsoft.com/office/officeart/2005/8/layout/cycle2"/>
    <dgm:cxn modelId="{F9A2C3A2-CD3D-40C2-8676-D4BB90BD8649}" type="presOf" srcId="{41C6C7ED-21B3-44B3-A61D-65048EE9A0E0}" destId="{8CB3B670-16F4-4005-9199-BC4DC024406C}" srcOrd="0" destOrd="0" presId="urn:microsoft.com/office/officeart/2005/8/layout/cycle2"/>
    <dgm:cxn modelId="{7FA878AD-B781-49E0-AACE-D38C515B5ACC}" type="presOf" srcId="{D2BEC4D0-B73F-4171-A304-AFF979209D16}" destId="{AFBC9EF9-BF34-444D-8886-1E5F70358E94}" srcOrd="0" destOrd="0" presId="urn:microsoft.com/office/officeart/2005/8/layout/cycle2"/>
    <dgm:cxn modelId="{E6F9F17A-2A11-4C40-B6E6-3543285170CF}" srcId="{BAB7E3F4-9D2F-4ED2-BA6E-31BC62B7BD92}" destId="{5825DEB3-8F0E-48F1-8BBD-D95575BA47CF}" srcOrd="2" destOrd="0" parTransId="{4BCE127B-85FC-4C60-A3A8-18BF99022194}" sibTransId="{D2BEC4D0-B73F-4171-A304-AFF979209D16}"/>
    <dgm:cxn modelId="{F46B539A-B5B8-4F73-8D33-3E14A65EA7CA}" type="presParOf" srcId="{84BC33FD-22F5-4B55-8682-CD828E572A64}" destId="{D9C4FA3D-C3C9-40C0-9D06-B2538D7E513D}" srcOrd="0" destOrd="0" presId="urn:microsoft.com/office/officeart/2005/8/layout/cycle2"/>
    <dgm:cxn modelId="{41B865B8-6CDF-4595-91DA-167DCF32116F}" type="presParOf" srcId="{84BC33FD-22F5-4B55-8682-CD828E572A64}" destId="{CA5164BC-4452-4CC4-9195-C38D96A24974}" srcOrd="1" destOrd="0" presId="urn:microsoft.com/office/officeart/2005/8/layout/cycle2"/>
    <dgm:cxn modelId="{66DD0A3A-DAE9-48B8-A980-573A9DD00415}" type="presParOf" srcId="{CA5164BC-4452-4CC4-9195-C38D96A24974}" destId="{EEBDF723-69E1-4D1A-A365-D05FC41D5444}" srcOrd="0" destOrd="0" presId="urn:microsoft.com/office/officeart/2005/8/layout/cycle2"/>
    <dgm:cxn modelId="{E89C0677-8CB1-49A9-99E3-7D14CF5CAA38}" type="presParOf" srcId="{84BC33FD-22F5-4B55-8682-CD828E572A64}" destId="{B5D3C43E-BD41-4C5C-95EB-4BDFCB8D2896}" srcOrd="2" destOrd="0" presId="urn:microsoft.com/office/officeart/2005/8/layout/cycle2"/>
    <dgm:cxn modelId="{98832BC9-DA74-41E1-983D-3D51C19126AA}" type="presParOf" srcId="{84BC33FD-22F5-4B55-8682-CD828E572A64}" destId="{653DD1E0-6C3F-4988-ACE1-18CE0CE75A89}" srcOrd="3" destOrd="0" presId="urn:microsoft.com/office/officeart/2005/8/layout/cycle2"/>
    <dgm:cxn modelId="{8AB9FCA9-3574-4726-B8EE-0A65EDE6FDAA}" type="presParOf" srcId="{653DD1E0-6C3F-4988-ACE1-18CE0CE75A89}" destId="{3D26D664-53C1-4FF7-A1CD-481DD6FA8492}" srcOrd="0" destOrd="0" presId="urn:microsoft.com/office/officeart/2005/8/layout/cycle2"/>
    <dgm:cxn modelId="{FD0CB919-CB0D-45BC-87CE-03130F8F54E6}" type="presParOf" srcId="{84BC33FD-22F5-4B55-8682-CD828E572A64}" destId="{59044B10-EF1A-4A34-A7B4-B4A2DE56ED09}" srcOrd="4" destOrd="0" presId="urn:microsoft.com/office/officeart/2005/8/layout/cycle2"/>
    <dgm:cxn modelId="{09025B8E-B342-42AA-B1D2-A0C01C0CE3E5}" type="presParOf" srcId="{84BC33FD-22F5-4B55-8682-CD828E572A64}" destId="{AFBC9EF9-BF34-444D-8886-1E5F70358E94}" srcOrd="5" destOrd="0" presId="urn:microsoft.com/office/officeart/2005/8/layout/cycle2"/>
    <dgm:cxn modelId="{A1CD5714-C45F-4568-9587-25A6A1A1F019}" type="presParOf" srcId="{AFBC9EF9-BF34-444D-8886-1E5F70358E94}" destId="{E76E80F2-7422-4539-AA3F-DABA3CF7644F}" srcOrd="0" destOrd="0" presId="urn:microsoft.com/office/officeart/2005/8/layout/cycle2"/>
    <dgm:cxn modelId="{0CDCBC9A-341B-4C19-AD7A-FBBBA7128A24}" type="presParOf" srcId="{84BC33FD-22F5-4B55-8682-CD828E572A64}" destId="{8CB3B670-16F4-4005-9199-BC4DC024406C}" srcOrd="6" destOrd="0" presId="urn:microsoft.com/office/officeart/2005/8/layout/cycle2"/>
    <dgm:cxn modelId="{1D114067-52FB-44BE-9399-AE4E9D6D63B9}" type="presParOf" srcId="{84BC33FD-22F5-4B55-8682-CD828E572A64}" destId="{6D3EEAE8-4D30-4085-8F80-711D22D44861}" srcOrd="7" destOrd="0" presId="urn:microsoft.com/office/officeart/2005/8/layout/cycle2"/>
    <dgm:cxn modelId="{9B6AA9B5-AF70-4352-B427-E43D6C61E620}" type="presParOf" srcId="{6D3EEAE8-4D30-4085-8F80-711D22D44861}" destId="{00F4F7AD-9B36-49E3-BDA4-A308834DC50C}" srcOrd="0" destOrd="0" presId="urn:microsoft.com/office/officeart/2005/8/layout/cycle2"/>
    <dgm:cxn modelId="{9BE11C83-CE5D-4F15-BC8C-D41CF27435D9}" type="presParOf" srcId="{84BC33FD-22F5-4B55-8682-CD828E572A64}" destId="{764351A6-73B4-4B50-8EE4-189C2A84A6DA}" srcOrd="8" destOrd="0" presId="urn:microsoft.com/office/officeart/2005/8/layout/cycle2"/>
    <dgm:cxn modelId="{F36094A3-55B2-40F4-B57C-088606E822E7}" type="presParOf" srcId="{84BC33FD-22F5-4B55-8682-CD828E572A64}" destId="{D93A8B4E-8670-4F25-AD20-4E254A7B34B2}" srcOrd="9" destOrd="0" presId="urn:microsoft.com/office/officeart/2005/8/layout/cycle2"/>
    <dgm:cxn modelId="{215D5ECC-D411-45C6-9902-4A90D14E47CA}" type="presParOf" srcId="{D93A8B4E-8670-4F25-AD20-4E254A7B34B2}" destId="{69B184C2-6C04-4CFF-9A77-03BD6DDFDBF5}"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93C8A-4DC5-426B-8B15-6B123DBA595E}" type="datetimeFigureOut">
              <a:rPr lang="tr-TR" smtClean="0"/>
              <a:pPr/>
              <a:t>29.04.2011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9E984-A5D4-40B4-B268-31239751D82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1B9E984-A5D4-40B4-B268-31239751D825}" type="slidenum">
              <a:rPr lang="tr-TR" smtClean="0"/>
              <a:pPr/>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29.04.2011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29.04.2011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28596" y="642918"/>
            <a:ext cx="3394387" cy="2786082"/>
          </a:xfrm>
          <a:prstGeom prst="rect">
            <a:avLst/>
          </a:prstGeom>
          <a:noFill/>
          <a:ln w="9525">
            <a:noFill/>
            <a:miter lim="800000"/>
            <a:headEnd/>
            <a:tailEnd/>
          </a:ln>
          <a:effectLst/>
        </p:spPr>
      </p:pic>
      <p:sp>
        <p:nvSpPr>
          <p:cNvPr id="3" name="2 Dikdörtgen"/>
          <p:cNvSpPr/>
          <p:nvPr/>
        </p:nvSpPr>
        <p:spPr>
          <a:xfrm>
            <a:off x="4000496" y="714356"/>
            <a:ext cx="5143504" cy="2246769"/>
          </a:xfrm>
          <a:prstGeom prst="rect">
            <a:avLst/>
          </a:prstGeom>
        </p:spPr>
        <p:txBody>
          <a:bodyPr wrap="square">
            <a:spAutoFit/>
          </a:bodyPr>
          <a:lstStyle/>
          <a:p>
            <a:pPr>
              <a:buFont typeface="Arial" pitchFamily="34" charset="0"/>
              <a:buChar char="•"/>
            </a:pPr>
            <a:r>
              <a:rPr lang="tr-TR" sz="2800" dirty="0" smtClean="0">
                <a:latin typeface="Comic Sans MS" pitchFamily="66" charset="0"/>
              </a:rPr>
              <a:t>Temiz ve sağlıklı bir çevre, bütün canlıların yaşayabilmesi için temel koşuldur. Her canlı gibi insanda çevresiyle uyum içinde yaşamak zorundadır.</a:t>
            </a:r>
            <a:endParaRPr lang="tr-TR" sz="2800" dirty="0">
              <a:latin typeface="Comic Sans MS" pitchFamily="66" charset="0"/>
            </a:endParaRPr>
          </a:p>
        </p:txBody>
      </p:sp>
      <p:sp>
        <p:nvSpPr>
          <p:cNvPr id="4098" name="Rectangle 2"/>
          <p:cNvSpPr>
            <a:spLocks noChangeArrowheads="1"/>
          </p:cNvSpPr>
          <p:nvPr/>
        </p:nvSpPr>
        <p:spPr bwMode="auto">
          <a:xfrm rot="10800000" flipV="1">
            <a:off x="500034" y="3687901"/>
            <a:ext cx="821537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tr-TR" sz="4000"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Bu nedenle vücudumuzu ve elbisemizi temiz tuttuğumuz gibi, yaşadığımız; uzak ve yakın çevremiz olan, evimizi, sokağımızı, okulumuzu, sınıfımızı, kısaca içinde yaşadığımız dünyamızı da temiz tutmalıyız. İnsan hayatının devamını sağlayan sağlığı korumak ise, ancak sağlıklı ve temiz bir çevre ile mümkündür.</a:t>
            </a:r>
            <a:endParaRPr kumimoji="0" lang="tr-TR" sz="400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lstStyle/>
          <a:p>
            <a:endParaRPr lang="tr-TR"/>
          </a:p>
        </p:txBody>
      </p:sp>
      <p:pic>
        <p:nvPicPr>
          <p:cNvPr id="2050" name="Picture 2" descr="C:\Users\WINXP\Desktop\resim\449-1115418937.jpg"/>
          <p:cNvPicPr>
            <a:picLocks noGrp="1" noChangeAspect="1" noChangeArrowheads="1"/>
          </p:cNvPicPr>
          <p:nvPr>
            <p:ph type="pic" idx="1"/>
          </p:nvPr>
        </p:nvPicPr>
        <p:blipFill>
          <a:blip r:embed="rId2"/>
          <a:srcRect t="21125" b="21125"/>
          <a:stretch>
            <a:fillRect/>
          </a:stretch>
        </p:blipFill>
        <p:spPr bwMode="auto">
          <a:xfrm>
            <a:off x="0" y="428604"/>
            <a:ext cx="9144000" cy="60007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WINXP\Desktop\resim\paris_sehir_merkezi.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57200" y="0"/>
            <a:ext cx="8229600" cy="2357430"/>
          </a:xfrm>
        </p:spPr>
        <p:txBody>
          <a:bodyPr>
            <a:normAutofit/>
          </a:bodyPr>
          <a:lstStyle/>
          <a:p>
            <a:r>
              <a:rPr lang="tr-TR" b="1" dirty="0" smtClean="0"/>
              <a:t>Çevre temizliği ile ilgili olarak neler yapmalıyız?</a:t>
            </a:r>
            <a:endParaRPr lang="tr-T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latin typeface="Comic Sans MS" pitchFamily="66" charset="0"/>
              </a:rPr>
              <a:t>Evimizi ve okulumuzu temiz tutmalıyız</a:t>
            </a:r>
            <a:endParaRPr lang="tr-TR" dirty="0">
              <a:latin typeface="Comic Sans MS" pitchFamily="66" charset="0"/>
            </a:endParaRPr>
          </a:p>
        </p:txBody>
      </p:sp>
      <p:pic>
        <p:nvPicPr>
          <p:cNvPr id="27650" name="Picture 2"/>
          <p:cNvPicPr>
            <a:picLocks noGrp="1" noChangeAspect="1" noChangeArrowheads="1"/>
          </p:cNvPicPr>
          <p:nvPr>
            <p:ph idx="1"/>
          </p:nvPr>
        </p:nvPicPr>
        <p:blipFill>
          <a:blip r:embed="rId2"/>
          <a:srcRect/>
          <a:stretch>
            <a:fillRect/>
          </a:stretch>
        </p:blipFill>
        <p:spPr bwMode="auto">
          <a:xfrm>
            <a:off x="1071539" y="1600200"/>
            <a:ext cx="7072362" cy="4829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smtClean="0"/>
              <a:t>Cadde, sokakları, park ve bahçeleri, ormanları piknik yerlerini temiz tutmalı, kirletenleri uyarmalıyız..</a:t>
            </a:r>
            <a:endParaRPr lang="tr-TR" sz="2800" dirty="0"/>
          </a:p>
        </p:txBody>
      </p:sp>
      <p:pic>
        <p:nvPicPr>
          <p:cNvPr id="28674" name="Picture 2" descr="C:\Users\WINXP\Desktop\resim\Gzel_gezilip_grlesi_yerler_manzaralar_14.jpg"/>
          <p:cNvPicPr>
            <a:picLocks noGrp="1" noChangeAspect="1" noChangeArrowheads="1"/>
          </p:cNvPicPr>
          <p:nvPr>
            <p:ph idx="1"/>
          </p:nvPr>
        </p:nvPicPr>
        <p:blipFill>
          <a:blip r:embed="rId2"/>
          <a:srcRect/>
          <a:stretch>
            <a:fillRect/>
          </a:stretch>
        </p:blipFill>
        <p:spPr bwMode="auto">
          <a:xfrm>
            <a:off x="785786" y="1600200"/>
            <a:ext cx="7572427" cy="47577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785786" y="357166"/>
            <a:ext cx="8358214" cy="6500834"/>
          </a:xfrm>
        </p:spPr>
        <p:txBody>
          <a:bodyPr>
            <a:normAutofit/>
          </a:bodyPr>
          <a:lstStyle/>
          <a:p>
            <a:endParaRPr lang="tr-TR" sz="3200" dirty="0" smtClean="0"/>
          </a:p>
          <a:p>
            <a:pPr>
              <a:buFont typeface="Arial" pitchFamily="34" charset="0"/>
              <a:buChar char="•"/>
            </a:pPr>
            <a:r>
              <a:rPr lang="tr-TR" sz="3600" dirty="0" smtClean="0">
                <a:latin typeface="Comic Sans MS" pitchFamily="66" charset="0"/>
              </a:rPr>
              <a:t>Biriken çöpler hemen kaldırılmalı, gerekli çöp kutularına atılmalıdır.</a:t>
            </a:r>
          </a:p>
          <a:p>
            <a:pPr>
              <a:buFont typeface="Arial" pitchFamily="34" charset="0"/>
              <a:buChar char="•"/>
            </a:pPr>
            <a:r>
              <a:rPr lang="tr-TR" sz="3600" dirty="0" smtClean="0">
                <a:latin typeface="Comic Sans MS" pitchFamily="66" charset="0"/>
              </a:rPr>
              <a:t>Kanalizasyondaki patlamalar hemen ilgililere bildirilmelidir.</a:t>
            </a:r>
          </a:p>
          <a:p>
            <a:pPr>
              <a:buFont typeface="Arial" pitchFamily="34" charset="0"/>
              <a:buChar char="•"/>
            </a:pPr>
            <a:r>
              <a:rPr lang="tr-TR" sz="3600" dirty="0" smtClean="0">
                <a:latin typeface="Comic Sans MS" pitchFamily="66" charset="0"/>
              </a:rPr>
              <a:t>Akarsular ve durgun sular, insan ve hayvan atıkları ile kirletilmemelidir.</a:t>
            </a:r>
          </a:p>
          <a:p>
            <a:pPr>
              <a:buFont typeface="Arial" pitchFamily="34" charset="0"/>
              <a:buChar char="•"/>
            </a:pPr>
            <a:r>
              <a:rPr lang="tr-TR" sz="3600" dirty="0" smtClean="0">
                <a:latin typeface="Comic Sans MS" pitchFamily="66" charset="0"/>
              </a:rPr>
              <a:t>Denizlere çöp (özellikle plastik maddeler</a:t>
            </a:r>
            <a:r>
              <a:rPr lang="tr-TR" sz="3600" smtClean="0">
                <a:latin typeface="Comic Sans MS" pitchFamily="66" charset="0"/>
              </a:rPr>
              <a:t>) atılmamalıdır.</a:t>
            </a:r>
            <a:endParaRPr lang="tr-TR" sz="3600" dirty="0">
              <a:latin typeface="Comic Sans MS" pitchFamily="66" charset="0"/>
            </a:endParaRPr>
          </a:p>
        </p:txBody>
      </p:sp>
      <p:sp>
        <p:nvSpPr>
          <p:cNvPr id="2" name="1 Başlık"/>
          <p:cNvSpPr>
            <a:spLocks noGrp="1"/>
          </p:cNvSpPr>
          <p:nvPr>
            <p:ph type="title"/>
          </p:nvPr>
        </p:nvSpPr>
        <p:spPr/>
        <p:txBody>
          <a:bodyPr/>
          <a:lstStyle/>
          <a:p>
            <a:endParaRPr lang="tr-TR"/>
          </a:p>
        </p:txBody>
      </p:sp>
      <p:sp>
        <p:nvSpPr>
          <p:cNvPr id="3" name="2 Resim Yer Tutucusu"/>
          <p:cNvSpPr>
            <a:spLocks noGrp="1"/>
          </p:cNvSpPr>
          <p:nvPr>
            <p:ph type="pic" idx="1"/>
          </p:nvPr>
        </p:nvSpPr>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type="pic" idx="1"/>
          </p:nvPr>
        </p:nvPicPr>
        <p:blipFill>
          <a:blip r:embed="rId2"/>
          <a:srcRect l="3333" r="3333"/>
          <a:stretch>
            <a:fillRect/>
          </a:stretch>
        </p:blipFill>
        <p:spPr bwMode="auto">
          <a:xfrm>
            <a:off x="0" y="0"/>
            <a:ext cx="9144000" cy="8000984"/>
          </a:xfrm>
          <a:prstGeom prst="rect">
            <a:avLst/>
          </a:prstGeom>
          <a:noFill/>
          <a:ln w="9525">
            <a:noFill/>
            <a:miter lim="800000"/>
            <a:headEnd/>
            <a:tailEnd/>
          </a:ln>
          <a:effectLst/>
        </p:spPr>
      </p:pic>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a:xfrm>
            <a:off x="2000232" y="1000108"/>
            <a:ext cx="5429288" cy="5172092"/>
          </a:xfrm>
        </p:spPr>
        <p:txBody>
          <a:bodyPr>
            <a:noAutofit/>
          </a:bodyPr>
          <a:lstStyle/>
          <a:p>
            <a:r>
              <a:rPr lang="tr-TR" sz="3600" b="1" dirty="0" smtClean="0">
                <a:solidFill>
                  <a:srgbClr val="FF0066"/>
                </a:solidFill>
                <a:latin typeface="Comic Sans MS" pitchFamily="66" charset="0"/>
              </a:rPr>
              <a:t>İnsanların kişisel çabaları dışında,çevreyi korumak için yaptıkları faaliyetler var mı?</a:t>
            </a:r>
            <a:endParaRPr lang="tr-TR" sz="3600" b="1" dirty="0">
              <a:solidFill>
                <a:srgbClr val="FF0066"/>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WINXP\Desktop\belgelerim\Fotoğraf.jpg"/>
          <p:cNvPicPr>
            <a:picLocks noGrp="1" noChangeAspect="1" noChangeArrowheads="1"/>
          </p:cNvPicPr>
          <p:nvPr>
            <p:ph type="pic" idx="1"/>
          </p:nvPr>
        </p:nvPicPr>
        <p:blipFill>
          <a:blip r:embed="rId2"/>
          <a:srcRect t="21875" b="21875"/>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1000100" y="0"/>
            <a:ext cx="6929486" cy="928670"/>
          </a:xfrm>
        </p:spPr>
        <p:txBody>
          <a:bodyPr>
            <a:normAutofit/>
          </a:bodyPr>
          <a:lstStyle/>
          <a:p>
            <a:r>
              <a:rPr lang="tr-TR" sz="2800" dirty="0" smtClean="0">
                <a:solidFill>
                  <a:schemeClr val="tx2">
                    <a:lumMod val="20000"/>
                    <a:lumOff val="80000"/>
                  </a:schemeClr>
                </a:solidFill>
                <a:latin typeface="Comic Sans MS" pitchFamily="66" charset="0"/>
              </a:rPr>
              <a:t>ÇEVRE KORUMA DERNEKLERİ</a:t>
            </a:r>
            <a:endParaRPr lang="tr-TR" sz="2800" dirty="0">
              <a:solidFill>
                <a:schemeClr val="tx2">
                  <a:lumMod val="20000"/>
                  <a:lumOff val="80000"/>
                </a:schemeClr>
              </a:solidFill>
              <a:latin typeface="Comic Sans MS" pitchFamily="66" charset="0"/>
            </a:endParaRPr>
          </a:p>
        </p:txBody>
      </p:sp>
      <p:sp>
        <p:nvSpPr>
          <p:cNvPr id="4" name="3 Metin Yer Tutucusu"/>
          <p:cNvSpPr>
            <a:spLocks noGrp="1"/>
          </p:cNvSpPr>
          <p:nvPr>
            <p:ph type="body" sz="half" idx="2"/>
          </p:nvPr>
        </p:nvSpPr>
        <p:spPr>
          <a:xfrm>
            <a:off x="357158" y="1214422"/>
            <a:ext cx="8358246" cy="5357850"/>
          </a:xfrm>
        </p:spPr>
        <p:txBody>
          <a:bodyPr>
            <a:normAutofit fontScale="92500" lnSpcReduction="10000"/>
          </a:bodyPr>
          <a:lstStyle/>
          <a:p>
            <a:pPr>
              <a:buFont typeface="Arial" pitchFamily="34" charset="0"/>
              <a:buChar char="•"/>
            </a:pPr>
            <a:r>
              <a:rPr lang="tr-TR" sz="2800" b="1" dirty="0" smtClean="0">
                <a:solidFill>
                  <a:schemeClr val="tx2">
                    <a:lumMod val="20000"/>
                    <a:lumOff val="80000"/>
                  </a:schemeClr>
                </a:solidFill>
                <a:latin typeface="Comic Sans MS" pitchFamily="66" charset="0"/>
              </a:rPr>
              <a:t>Türkiye Erozyonla Mücadele ve Ağaçlandırma Vakfı (</a:t>
            </a:r>
            <a:r>
              <a:rPr lang="tr-TR" sz="3200" b="1" dirty="0" smtClean="0">
                <a:solidFill>
                  <a:schemeClr val="tx2">
                    <a:lumMod val="20000"/>
                    <a:lumOff val="80000"/>
                  </a:schemeClr>
                </a:solidFill>
                <a:latin typeface="Comic Sans MS" pitchFamily="66" charset="0"/>
              </a:rPr>
              <a:t>TEMA</a:t>
            </a:r>
            <a:r>
              <a:rPr lang="tr-TR" sz="3200" b="1" dirty="0" smtClean="0">
                <a:solidFill>
                  <a:schemeClr val="tx2">
                    <a:lumMod val="20000"/>
                    <a:lumOff val="80000"/>
                  </a:schemeClr>
                </a:solidFill>
              </a:rPr>
              <a:t>)</a:t>
            </a:r>
          </a:p>
          <a:p>
            <a:pPr>
              <a:buFont typeface="Arial" pitchFamily="34" charset="0"/>
              <a:buChar char="•"/>
            </a:pPr>
            <a:endParaRPr lang="tr-TR" sz="3200" b="1" dirty="0" smtClean="0">
              <a:solidFill>
                <a:schemeClr val="tx2">
                  <a:lumMod val="20000"/>
                  <a:lumOff val="80000"/>
                </a:schemeClr>
              </a:solidFill>
            </a:endParaRPr>
          </a:p>
          <a:p>
            <a:pPr>
              <a:buFont typeface="Arial" pitchFamily="34" charset="0"/>
              <a:buChar char="•"/>
            </a:pPr>
            <a:r>
              <a:rPr lang="tr-TR" sz="2800" b="1" dirty="0" smtClean="0">
                <a:solidFill>
                  <a:schemeClr val="tx2">
                    <a:lumMod val="20000"/>
                    <a:lumOff val="80000"/>
                  </a:schemeClr>
                </a:solidFill>
                <a:latin typeface="Comic Sans MS" pitchFamily="66" charset="0"/>
              </a:rPr>
              <a:t>Çevre Koruma ve Ambalaj Atıkları Değerlendirme Vakfı (ÇEVKO)</a:t>
            </a:r>
          </a:p>
          <a:p>
            <a:pPr>
              <a:buFont typeface="Arial" pitchFamily="34" charset="0"/>
              <a:buChar char="•"/>
            </a:pPr>
            <a:endParaRPr lang="tr-TR" sz="2800" b="1" dirty="0" smtClean="0">
              <a:solidFill>
                <a:schemeClr val="tx2">
                  <a:lumMod val="20000"/>
                  <a:lumOff val="80000"/>
                </a:schemeClr>
              </a:solidFill>
              <a:latin typeface="Comic Sans MS" pitchFamily="66" charset="0"/>
            </a:endParaRPr>
          </a:p>
          <a:p>
            <a:pPr>
              <a:buFont typeface="Arial" pitchFamily="34" charset="0"/>
              <a:buChar char="•"/>
            </a:pPr>
            <a:r>
              <a:rPr lang="tr-TR" sz="3200" b="1" dirty="0" smtClean="0">
                <a:solidFill>
                  <a:schemeClr val="tx2">
                    <a:lumMod val="20000"/>
                    <a:lumOff val="80000"/>
                  </a:schemeClr>
                </a:solidFill>
                <a:latin typeface="Comic Sans MS" pitchFamily="66" charset="0"/>
              </a:rPr>
              <a:t>Türkiye Çevre Koruma ve Yeşillendirme Kurumu (TURÇEK)</a:t>
            </a:r>
          </a:p>
          <a:p>
            <a:endParaRPr lang="tr-TR" sz="3200" b="1" dirty="0" smtClean="0">
              <a:solidFill>
                <a:schemeClr val="tx2">
                  <a:lumMod val="20000"/>
                  <a:lumOff val="80000"/>
                </a:schemeClr>
              </a:solidFill>
              <a:latin typeface="Comic Sans MS" pitchFamily="66" charset="0"/>
            </a:endParaRPr>
          </a:p>
          <a:p>
            <a:pPr>
              <a:buFont typeface="Arial" pitchFamily="34" charset="0"/>
              <a:buChar char="•"/>
            </a:pPr>
            <a:r>
              <a:rPr lang="tr-TR" sz="3200" b="1" dirty="0" smtClean="0">
                <a:solidFill>
                  <a:schemeClr val="tx2">
                    <a:lumMod val="20000"/>
                    <a:lumOff val="80000"/>
                  </a:schemeClr>
                </a:solidFill>
                <a:latin typeface="Comic Sans MS" pitchFamily="66" charset="0"/>
              </a:rPr>
              <a:t>Doğal Hayatı Koruma Derneği (DHKD )</a:t>
            </a:r>
            <a:r>
              <a:rPr lang="tr-TR" sz="3200" dirty="0" smtClean="0">
                <a:solidFill>
                  <a:schemeClr val="tx2">
                    <a:lumMod val="20000"/>
                    <a:lumOff val="80000"/>
                  </a:schemeClr>
                </a:solidFill>
              </a:rPr>
              <a:t/>
            </a:r>
            <a:br>
              <a:rPr lang="tr-TR" sz="3200" dirty="0" smtClean="0">
                <a:solidFill>
                  <a:schemeClr val="tx2">
                    <a:lumMod val="20000"/>
                    <a:lumOff val="80000"/>
                  </a:schemeClr>
                </a:solidFill>
              </a:rPr>
            </a:br>
            <a:endParaRPr lang="tr-TR" sz="3200" dirty="0">
              <a:solidFill>
                <a:schemeClr val="tx2">
                  <a:lumMod val="20000"/>
                  <a:lumOff val="8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a:bodyPr>
          <a:lstStyle/>
          <a:p>
            <a:r>
              <a:rPr lang="tr-TR" sz="3600" dirty="0" smtClean="0">
                <a:latin typeface="Comic Sans MS" pitchFamily="66" charset="0"/>
              </a:rPr>
              <a:t>BU DERNEKLER NE İŞE YARAR?</a:t>
            </a:r>
            <a:endParaRPr lang="tr-TR" sz="3600" dirty="0">
              <a:latin typeface="Comic Sans MS" pitchFamily="66" charset="0"/>
            </a:endParaRPr>
          </a:p>
        </p:txBody>
      </p:sp>
      <p:sp>
        <p:nvSpPr>
          <p:cNvPr id="3" name="2 İçerik Yer Tutucusu"/>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tr-TR" dirty="0" smtClean="0"/>
              <a:t>çevreyi korurlar,</a:t>
            </a:r>
          </a:p>
          <a:p>
            <a:r>
              <a:rPr lang="tr-TR" dirty="0" smtClean="0"/>
              <a:t>Ağaçlandırma yaparlar,</a:t>
            </a:r>
          </a:p>
          <a:p>
            <a:r>
              <a:rPr lang="tr-TR" dirty="0" smtClean="0"/>
              <a:t>İnsanların dinlendiği park ve bahçeleri düzenlerler,</a:t>
            </a:r>
          </a:p>
          <a:p>
            <a:r>
              <a:rPr lang="tr-TR" dirty="0" smtClean="0"/>
              <a:t>Sanayi alanında,pet şişe,kağıt,cam gibi çeşitli maddelerin geri kazanım sistemini geliştirir ve doğaya yeniden kazandırılmasını sağlarlar…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p:cNvPicPr>
            <a:picLocks noGrp="1" noChangeAspect="1" noChangeArrowheads="1"/>
          </p:cNvPicPr>
          <p:nvPr>
            <p:ph sz="half" idx="1"/>
          </p:nvPr>
        </p:nvPicPr>
        <p:blipFill>
          <a:blip r:embed="rId2"/>
          <a:srcRect/>
          <a:stretch>
            <a:fillRect/>
          </a:stretch>
        </p:blipFill>
        <p:spPr bwMode="auto">
          <a:xfrm>
            <a:off x="500034" y="428604"/>
            <a:ext cx="4000528" cy="58579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8" name="Picture 4"/>
          <p:cNvPicPr>
            <a:picLocks noGrp="1" noChangeAspect="1" noChangeArrowheads="1"/>
          </p:cNvPicPr>
          <p:nvPr>
            <p:ph sz="half" idx="2"/>
          </p:nvPr>
        </p:nvPicPr>
        <p:blipFill>
          <a:blip r:embed="rId3"/>
          <a:srcRect/>
          <a:stretch>
            <a:fillRect/>
          </a:stretch>
        </p:blipFill>
        <p:spPr bwMode="auto">
          <a:xfrm>
            <a:off x="4572000" y="357166"/>
            <a:ext cx="4114800" cy="59293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 nedir?</a:t>
            </a:r>
            <a:endParaRPr lang="tr-TR" dirty="0"/>
          </a:p>
        </p:txBody>
      </p:sp>
      <p:pic>
        <p:nvPicPr>
          <p:cNvPr id="4098" name="Picture 2"/>
          <p:cNvPicPr>
            <a:picLocks noGrp="1" noChangeAspect="1" noChangeArrowheads="1"/>
          </p:cNvPicPr>
          <p:nvPr>
            <p:ph idx="1"/>
          </p:nvPr>
        </p:nvPicPr>
        <p:blipFill>
          <a:blip r:embed="rId2"/>
          <a:srcRect/>
          <a:stretch>
            <a:fillRect/>
          </a:stretch>
        </p:blipFill>
        <p:spPr bwMode="auto">
          <a:xfrm>
            <a:off x="1214414" y="1142984"/>
            <a:ext cx="6215106" cy="47149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WINXP\Desktop\resim\bingol629.jpg"/>
          <p:cNvPicPr>
            <a:picLocks noGrp="1" noChangeAspect="1" noChangeArrowheads="1"/>
          </p:cNvPicPr>
          <p:nvPr>
            <p:ph sz="half" idx="1"/>
          </p:nvPr>
        </p:nvPicPr>
        <p:blipFill>
          <a:blip r:embed="rId2"/>
          <a:srcRect/>
          <a:stretch>
            <a:fillRect/>
          </a:stretch>
        </p:blipFill>
        <p:spPr bwMode="auto">
          <a:xfrm>
            <a:off x="357158" y="571480"/>
            <a:ext cx="4071966" cy="57150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1" name="Picture 3" descr="C:\Users\WINXP\Desktop\resim\manzara2.jpg"/>
          <p:cNvPicPr>
            <a:picLocks noGrp="1" noChangeAspect="1" noChangeArrowheads="1"/>
          </p:cNvPicPr>
          <p:nvPr>
            <p:ph sz="half" idx="2"/>
          </p:nvPr>
        </p:nvPicPr>
        <p:blipFill>
          <a:blip r:embed="rId3"/>
          <a:srcRect/>
          <a:stretch>
            <a:fillRect/>
          </a:stretch>
        </p:blipFill>
        <p:spPr bwMode="auto">
          <a:xfrm>
            <a:off x="4500562" y="500042"/>
            <a:ext cx="4214842" cy="57150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INXP\Desktop\resim\119.jpg"/>
          <p:cNvPicPr>
            <a:picLocks noGrp="1" noChangeAspect="1" noChangeArrowheads="1"/>
          </p:cNvPicPr>
          <p:nvPr>
            <p:ph type="pic" idx="1"/>
          </p:nvPr>
        </p:nvPicPr>
        <p:blipFill>
          <a:blip r:embed="rId2"/>
          <a:srcRect t="71" b="71"/>
          <a:stretch>
            <a:fillRect/>
          </a:stretch>
        </p:blipFill>
        <p:spPr bwMode="auto">
          <a:xfrm>
            <a:off x="0" y="0"/>
            <a:ext cx="9144000" cy="6858000"/>
          </a:xfrm>
          <a:prstGeom prst="rect">
            <a:avLst/>
          </a:prstGeom>
          <a:noFill/>
        </p:spPr>
      </p:pic>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a:xfrm>
            <a:off x="0" y="500042"/>
            <a:ext cx="9144000" cy="6357958"/>
          </a:xfrm>
        </p:spPr>
        <p:txBody>
          <a:bodyPr>
            <a:noAutofit/>
          </a:bodyPr>
          <a:lstStyle/>
          <a:p>
            <a:r>
              <a:rPr lang="tr-TR" sz="4400" dirty="0" smtClean="0">
                <a:solidFill>
                  <a:srgbClr val="FFFF00"/>
                </a:solidFill>
              </a:rPr>
              <a:t>        </a:t>
            </a:r>
            <a:r>
              <a:rPr lang="tr-TR" sz="4800" dirty="0" smtClean="0">
                <a:solidFill>
                  <a:srgbClr val="FFFF00"/>
                </a:solidFill>
                <a:latin typeface="Comic Sans MS" pitchFamily="66" charset="0"/>
              </a:rPr>
              <a:t>Temizlik imanın yarısıdır.</a:t>
            </a:r>
          </a:p>
          <a:p>
            <a:r>
              <a:rPr lang="tr-TR" sz="4800" dirty="0" smtClean="0">
                <a:solidFill>
                  <a:srgbClr val="FFFF00"/>
                </a:solidFill>
                <a:latin typeface="Comic Sans MS" pitchFamily="66" charset="0"/>
              </a:rPr>
              <a:t>              (hadis-i şerif)</a:t>
            </a:r>
            <a:endParaRPr lang="tr-TR" sz="4800" dirty="0">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idx="1"/>
          </p:nvPr>
        </p:nvPicPr>
        <p:blipFill>
          <a:blip r:embed="rId2"/>
          <a:srcRect t="4532" b="4532"/>
          <a:stretch>
            <a:fillRect/>
          </a:stretch>
        </p:blipFill>
        <p:spPr bwMode="auto">
          <a:xfrm>
            <a:off x="642910" y="500042"/>
            <a:ext cx="7715304" cy="5786477"/>
          </a:xfrm>
          <a:prstGeom prst="rect">
            <a:avLst/>
          </a:prstGeom>
          <a:noFill/>
          <a:ln w="9525">
            <a:noFill/>
            <a:miter lim="800000"/>
            <a:headEnd/>
            <a:tailEnd/>
          </a:ln>
          <a:effectLst/>
        </p:spPr>
      </p:pic>
      <p:sp>
        <p:nvSpPr>
          <p:cNvPr id="2" name="1 Başlık"/>
          <p:cNvSpPr>
            <a:spLocks noGrp="1"/>
          </p:cNvSpPr>
          <p:nvPr>
            <p:ph type="title"/>
          </p:nvPr>
        </p:nvSpPr>
        <p:spPr>
          <a:xfrm>
            <a:off x="2357422" y="4857760"/>
            <a:ext cx="5572164" cy="928694"/>
          </a:xfrm>
        </p:spPr>
        <p:txBody>
          <a:bodyPr>
            <a:noAutofit/>
          </a:bodyPr>
          <a:lstStyle/>
          <a:p>
            <a:r>
              <a:rPr lang="tr-TR" sz="3600" dirty="0" smtClean="0">
                <a:latin typeface="Comic Sans MS" pitchFamily="66" charset="0"/>
              </a:rPr>
              <a:t>Konuyu kavrayalım..</a:t>
            </a:r>
            <a:endParaRPr lang="tr-TR" sz="3600" dirty="0">
              <a:latin typeface="Comic Sans MS" pitchFamily="66" charset="0"/>
            </a:endParaRPr>
          </a:p>
        </p:txBody>
      </p:sp>
      <p:sp>
        <p:nvSpPr>
          <p:cNvPr id="4" name="3 Metin Yer Tutucusu"/>
          <p:cNvSpPr>
            <a:spLocks noGrp="1"/>
          </p:cNvSpPr>
          <p:nvPr>
            <p:ph type="body" sz="half" idx="2"/>
          </p:nvPr>
        </p:nvSpPr>
        <p:spPr>
          <a:xfrm>
            <a:off x="1792288" y="5143512"/>
            <a:ext cx="5486400" cy="1028688"/>
          </a:xfrm>
        </p:spPr>
        <p:txBody>
          <a:bodyPr/>
          <a:lstStyle/>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714348" y="1285860"/>
            <a:ext cx="7786742" cy="382668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333333"/>
                </a:solidFill>
                <a:effectLst/>
                <a:latin typeface="Comic Sans MS" pitchFamily="66" charset="0"/>
                <a:ea typeface="Times New Roman" pitchFamily="18" charset="0"/>
                <a:cs typeface="Tahoma" pitchFamily="34" charset="0"/>
              </a:rPr>
              <a:t>1- Aşağıdakilerden hangisi çevre bilinci olan bir insanın yapmayacağı bir davranıştır?</a:t>
            </a:r>
          </a:p>
          <a:p>
            <a:pPr marL="0" marR="0" lvl="0" indent="0"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endParaRPr>
          </a:p>
          <a:p>
            <a:pPr marL="514350" marR="0" lvl="0" indent="-514350" defTabSz="914400" rtl="0" eaLnBrk="0" fontAlgn="base" latinLnBrk="0" hangingPunct="0">
              <a:lnSpc>
                <a:spcPct val="100000"/>
              </a:lnSpc>
              <a:spcBef>
                <a:spcPct val="0"/>
              </a:spcBef>
              <a:spcAft>
                <a:spcPct val="0"/>
              </a:spcAft>
              <a:buClrTx/>
              <a:buSzTx/>
              <a:tabLst/>
            </a:pPr>
            <a:r>
              <a:rPr kumimoji="0" lang="tr-TR" sz="28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     </a:t>
            </a: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a)Küçük fidanların gövdesinden tutup etrafında dönerek oyun oynamak</a:t>
            </a:r>
          </a:p>
          <a:p>
            <a:pPr marL="514350" marR="0" lvl="0" indent="-514350" defTabSz="914400" rtl="0" eaLnBrk="0" fontAlgn="base" latinLnBrk="0" hangingPunct="0">
              <a:lnSpc>
                <a:spcPct val="100000"/>
              </a:lnSpc>
              <a:spcBef>
                <a:spcPct val="0"/>
              </a:spcBef>
              <a:spcAft>
                <a:spcPct val="0"/>
              </a:spcAft>
              <a:buClrTx/>
              <a:buSzTx/>
              <a:tabLst/>
            </a:pPr>
            <a:r>
              <a:rPr kumimoji="0" lang="tr-TR" sz="28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
            </a:r>
            <a:br>
              <a:rPr kumimoji="0" lang="tr-TR" sz="28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b) Kâğıt çöpleri ayrı bir yerde biriktirmek</a:t>
            </a:r>
          </a:p>
          <a:p>
            <a:pPr marL="514350" marR="0" lvl="0" indent="-514350" defTabSz="914400" rtl="0" eaLnBrk="0" fontAlgn="base" latinLnBrk="0" hangingPunct="0">
              <a:lnSpc>
                <a:spcPct val="100000"/>
              </a:lnSpc>
              <a:spcBef>
                <a:spcPct val="0"/>
              </a:spcBef>
              <a:spcAft>
                <a:spcPct val="0"/>
              </a:spcAft>
              <a:buClrTx/>
              <a:buSzTx/>
              <a:tabLst/>
            </a:pP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c) Bitmiş pilleri çöp kutusuna atmamak, atık pil kutusuna atmak</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d) Yarım kalan defterleri atmamak</a:t>
            </a:r>
            <a:r>
              <a:rPr kumimoji="0" lang="tr-TR" sz="3200" b="0" i="0" u="none" strike="noStrike" cap="none" normalizeH="0" baseline="0" dirty="0" smtClean="0">
                <a:ln>
                  <a:noFill/>
                </a:ln>
                <a:solidFill>
                  <a:schemeClr val="tx1"/>
                </a:solidFill>
                <a:effectLst/>
                <a:latin typeface="Comic Sans MS" pitchFamily="66" charset="0"/>
                <a:cs typeface="Arial" pitchFamily="34" charset="0"/>
              </a:rPr>
              <a:t> </a:t>
            </a:r>
            <a:endParaRPr kumimoji="0" lang="tr-TR" sz="28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ransition>
    <p:sndAc>
      <p:stSnd>
        <p:snd r:embed="rId2"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WINXP\Desktop\soru-isaretibb.jpg"/>
          <p:cNvPicPr>
            <a:picLocks noGrp="1" noChangeAspect="1" noChangeArrowheads="1"/>
          </p:cNvPicPr>
          <p:nvPr>
            <p:ph type="pic" idx="1"/>
          </p:nvPr>
        </p:nvPicPr>
        <p:blipFill>
          <a:blip r:embed="rId3"/>
          <a:srcRect t="9532" b="9532"/>
          <a:stretch>
            <a:fillRect/>
          </a:stretch>
        </p:blipFill>
        <p:spPr bwMode="auto">
          <a:xfrm>
            <a:off x="1500166" y="642918"/>
            <a:ext cx="6215106" cy="4929222"/>
          </a:xfrm>
          <a:prstGeom prst="rect">
            <a:avLst/>
          </a:prstGeom>
          <a:noFill/>
        </p:spPr>
      </p:pic>
      <p:sp>
        <p:nvSpPr>
          <p:cNvPr id="2" name="1 Başlık"/>
          <p:cNvSpPr>
            <a:spLocks noGrp="1"/>
          </p:cNvSpPr>
          <p:nvPr>
            <p:ph type="title"/>
          </p:nvPr>
        </p:nvSpPr>
        <p:spPr/>
        <p:txBody>
          <a:bodyPr>
            <a:normAutofit/>
          </a:bodyPr>
          <a:lstStyle/>
          <a:p>
            <a:r>
              <a:rPr lang="tr-TR" sz="2800" dirty="0" smtClean="0"/>
              <a:t>Doğru cevap:A</a:t>
            </a:r>
            <a:endParaRPr lang="tr-TR" sz="2800" dirty="0"/>
          </a:p>
        </p:txBody>
      </p:sp>
      <p:sp>
        <p:nvSpPr>
          <p:cNvPr id="4" name="3 Metin Yer Tutucusu"/>
          <p:cNvSpPr>
            <a:spLocks noGrp="1"/>
          </p:cNvSpPr>
          <p:nvPr>
            <p:ph type="body" sz="half" idx="2"/>
          </p:nvPr>
        </p:nvSpPr>
        <p:spPr/>
        <p:txBody>
          <a:bodyPr/>
          <a:lstStyle/>
          <a:p>
            <a:endParaRPr lang="tr-TR"/>
          </a:p>
        </p:txBody>
      </p:sp>
    </p:spTree>
  </p:cSld>
  <p:clrMapOvr>
    <a:masterClrMapping/>
  </p:clrMapOvr>
  <p:transition>
    <p:sndAc>
      <p:stSnd>
        <p:snd r:embed="rId2" name="explode.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1571612"/>
            <a:ext cx="8501122" cy="35394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2400" dirty="0" smtClean="0">
                <a:solidFill>
                  <a:srgbClr val="333333"/>
                </a:solidFill>
                <a:latin typeface="Comic Sans MS" pitchFamily="66" charset="0"/>
                <a:ea typeface="Times New Roman" pitchFamily="18" charset="0"/>
                <a:cs typeface="Tahoma" pitchFamily="34" charset="0"/>
              </a:rPr>
              <a:t>2</a:t>
            </a:r>
            <a:r>
              <a:rPr kumimoji="0" lang="tr-TR" sz="2400" b="0" i="0" u="none" strike="noStrike" cap="none" normalizeH="0" baseline="0" dirty="0" smtClean="0">
                <a:ln>
                  <a:noFill/>
                </a:ln>
                <a:solidFill>
                  <a:srgbClr val="333333"/>
                </a:solidFill>
                <a:effectLst/>
                <a:latin typeface="Comic Sans MS" pitchFamily="66" charset="0"/>
                <a:ea typeface="Times New Roman" pitchFamily="18" charset="0"/>
                <a:cs typeface="Tahoma" pitchFamily="34" charset="0"/>
              </a:rPr>
              <a:t>- Peygamberimiz: “Allah temizdir, temiz olanları sever.” buyurmuştur. Buna göre Allah’ın sevdiği kimseler kimledir?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a) Herkesin korktuğu güçlü insanlar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b) Maddi ve manevi temizlik kurallarına dikkat edenler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c) Yalan söz söyleyenler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d) Kötü söz söyleyenler </a:t>
            </a:r>
            <a:endParaRPr kumimoji="0" lang="tr-TR" sz="7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ransition>
    <p:sndAc>
      <p:stSnd>
        <p:snd r:embed="rId2"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WINXP\Desktop\soru-isaretibb.jpg"/>
          <p:cNvPicPr>
            <a:picLocks noGrp="1" noChangeAspect="1" noChangeArrowheads="1"/>
          </p:cNvPicPr>
          <p:nvPr>
            <p:ph type="pic" idx="1"/>
          </p:nvPr>
        </p:nvPicPr>
        <p:blipFill>
          <a:blip r:embed="rId3"/>
          <a:srcRect t="9532" b="9532"/>
          <a:stretch>
            <a:fillRect/>
          </a:stretch>
        </p:blipFill>
        <p:spPr bwMode="auto">
          <a:xfrm>
            <a:off x="928662" y="428604"/>
            <a:ext cx="6858048" cy="5072098"/>
          </a:xfrm>
          <a:prstGeom prst="rect">
            <a:avLst/>
          </a:prstGeom>
          <a:noFill/>
        </p:spPr>
      </p:pic>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a:xfrm>
            <a:off x="1792288" y="4786322"/>
            <a:ext cx="5486400" cy="1385878"/>
          </a:xfrm>
        </p:spPr>
        <p:txBody>
          <a:bodyPr>
            <a:normAutofit/>
          </a:bodyPr>
          <a:lstStyle/>
          <a:p>
            <a:r>
              <a:rPr lang="tr-TR" sz="2800" dirty="0" smtClean="0"/>
              <a:t>Doğru cevap:B</a:t>
            </a:r>
            <a:endParaRPr lang="tr-TR" sz="2800" dirty="0"/>
          </a:p>
        </p:txBody>
      </p:sp>
    </p:spTree>
  </p:cSld>
  <p:clrMapOvr>
    <a:masterClrMapping/>
  </p:clrMapOvr>
  <p:transition>
    <p:sndAc>
      <p:stSnd>
        <p:snd r:embed="rId2" name="explode.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57158" y="1357298"/>
            <a:ext cx="8501122" cy="41960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2400" dirty="0" smtClean="0">
                <a:solidFill>
                  <a:srgbClr val="333333"/>
                </a:solidFill>
                <a:latin typeface="Tahoma" pitchFamily="34" charset="0"/>
                <a:ea typeface="Times New Roman" pitchFamily="18" charset="0"/>
                <a:cs typeface="Tahoma" pitchFamily="34" charset="0"/>
              </a:rPr>
              <a:t>3</a:t>
            </a:r>
            <a:r>
              <a:rPr kumimoji="0" lang="tr-TR" sz="24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Temizlik bilinci olan bir insan, aşağıdaki görüşlerden hangisini kabul edemez?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a) Çevremizi kirletmemek dinimizin emirlerinden biridir.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 </a:t>
            </a:r>
            <a:b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b) Kötü davranışlardan kaçınmak temizliktir.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
            </a:r>
            <a:b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c) Çevre temizliği, belediyeyi ilgilendiren bir konudur; şahısları ilgilendirmez.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
            </a:r>
            <a:b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rPr>
              <a:t>d) Salgın hastalıklardan korunmak için elleri sıkça yıkamak gerekir. </a:t>
            </a:r>
            <a:endParaRPr kumimoji="0" lang="tr-T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WINXP\Desktop\soru-isaretibb.jpg"/>
          <p:cNvPicPr>
            <a:picLocks noGrp="1" noChangeAspect="1" noChangeArrowheads="1"/>
          </p:cNvPicPr>
          <p:nvPr>
            <p:ph type="pic" idx="1"/>
          </p:nvPr>
        </p:nvPicPr>
        <p:blipFill>
          <a:blip r:embed="rId3"/>
          <a:srcRect t="9532" b="9532"/>
          <a:stretch>
            <a:fillRect/>
          </a:stretch>
        </p:blipFill>
        <p:spPr bwMode="auto">
          <a:xfrm>
            <a:off x="1214414" y="612774"/>
            <a:ext cx="6715172" cy="5030803"/>
          </a:xfrm>
          <a:prstGeom prst="rect">
            <a:avLst/>
          </a:prstGeom>
          <a:noFill/>
        </p:spPr>
      </p:pic>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a:xfrm>
            <a:off x="1792288" y="4857760"/>
            <a:ext cx="5486400" cy="1314440"/>
          </a:xfrm>
        </p:spPr>
        <p:txBody>
          <a:bodyPr>
            <a:normAutofit/>
          </a:bodyPr>
          <a:lstStyle/>
          <a:p>
            <a:r>
              <a:rPr lang="tr-TR" sz="2800" dirty="0" smtClean="0"/>
              <a:t>Doğru cevap:C</a:t>
            </a:r>
            <a:endParaRPr lang="tr-TR" sz="2800" dirty="0"/>
          </a:p>
        </p:txBody>
      </p:sp>
    </p:spTree>
  </p:cSld>
  <p:clrMapOvr>
    <a:masterClrMapping/>
  </p:clrMapOvr>
  <p:transition>
    <p:sndAc>
      <p:stSnd>
        <p:snd r:embed="rId2" name="explode.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785785" y="1500174"/>
            <a:ext cx="7572429" cy="292387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333333"/>
                </a:solidFill>
                <a:effectLst/>
                <a:latin typeface="Comic Sans MS" pitchFamily="66" charset="0"/>
                <a:ea typeface="Times New Roman" pitchFamily="18" charset="0"/>
                <a:cs typeface="Tahoma" pitchFamily="34" charset="0"/>
              </a:rPr>
              <a:t>4- “Temizlik................. yarısıdır.” </a:t>
            </a:r>
            <a:br>
              <a:rPr kumimoji="0" lang="tr-TR" sz="2400" b="0" i="0" u="none" strike="noStrike" cap="none" normalizeH="0" baseline="0" dirty="0" smtClean="0">
                <a:ln>
                  <a:noFill/>
                </a:ln>
                <a:solidFill>
                  <a:srgbClr val="333333"/>
                </a:solidFill>
                <a:effectLst/>
                <a:latin typeface="Comic Sans MS" pitchFamily="66" charset="0"/>
                <a:ea typeface="Times New Roman" pitchFamily="18" charset="0"/>
                <a:cs typeface="Tahoma" pitchFamily="34" charset="0"/>
              </a:rPr>
            </a:br>
            <a:r>
              <a:rPr kumimoji="0" lang="tr-TR" sz="2400" b="0" i="0" u="none" strike="noStrike" cap="none" normalizeH="0" baseline="0" dirty="0" smtClean="0">
                <a:ln>
                  <a:noFill/>
                </a:ln>
                <a:solidFill>
                  <a:srgbClr val="333333"/>
                </a:solidFill>
                <a:effectLst/>
                <a:latin typeface="Comic Sans MS" pitchFamily="66" charset="0"/>
                <a:ea typeface="Times New Roman" pitchFamily="18" charset="0"/>
                <a:cs typeface="Tahoma" pitchFamily="34" charset="0"/>
              </a:rPr>
              <a:t>Peygamberimizin bu sözünde boş bırakılan yere aşağıdakilerden hangisi gelmelidir?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30000" dirty="0" smtClean="0">
              <a:ln>
                <a:noFill/>
              </a:ln>
              <a:solidFill>
                <a:srgbClr val="333333"/>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a) Kuran’ın</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b) Sağlığın</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c) İmanın</a:t>
            </a:r>
            <a:b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br>
            <a:r>
              <a:rPr kumimoji="0" lang="tr-TR" sz="3200" b="1" i="0" u="none" strike="noStrike" cap="none" normalizeH="0" baseline="30000" dirty="0" smtClean="0">
                <a:ln>
                  <a:noFill/>
                </a:ln>
                <a:solidFill>
                  <a:srgbClr val="333333"/>
                </a:solidFill>
                <a:effectLst/>
                <a:latin typeface="Comic Sans MS" pitchFamily="66" charset="0"/>
                <a:ea typeface="Times New Roman" pitchFamily="18" charset="0"/>
                <a:cs typeface="Tahoma" pitchFamily="34" charset="0"/>
              </a:rPr>
              <a:t>d) Mutluluğun   </a:t>
            </a:r>
            <a:endParaRPr kumimoji="0" lang="tr-TR" sz="7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ransition>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WINXP\Desktop\soru-isaretibb.jpg"/>
          <p:cNvPicPr>
            <a:picLocks noGrp="1" noChangeAspect="1" noChangeArrowheads="1"/>
          </p:cNvPicPr>
          <p:nvPr>
            <p:ph type="pic" idx="1"/>
          </p:nvPr>
        </p:nvPicPr>
        <p:blipFill>
          <a:blip r:embed="rId3"/>
          <a:srcRect t="9532" b="9532"/>
          <a:stretch>
            <a:fillRect/>
          </a:stretch>
        </p:blipFill>
        <p:spPr bwMode="auto">
          <a:xfrm>
            <a:off x="1071538" y="612774"/>
            <a:ext cx="6929486" cy="5030803"/>
          </a:xfrm>
          <a:prstGeom prst="rect">
            <a:avLst/>
          </a:prstGeom>
          <a:noFill/>
        </p:spPr>
      </p:pic>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a:xfrm>
            <a:off x="1792288" y="4929198"/>
            <a:ext cx="5486400" cy="1243002"/>
          </a:xfrm>
        </p:spPr>
        <p:txBody>
          <a:bodyPr>
            <a:normAutofit/>
          </a:bodyPr>
          <a:lstStyle/>
          <a:p>
            <a:r>
              <a:rPr lang="tr-TR" sz="3200" dirty="0" smtClean="0">
                <a:latin typeface="Comic Sans MS" pitchFamily="66" charset="0"/>
              </a:rPr>
              <a:t>Doğru cevap:C</a:t>
            </a:r>
            <a:endParaRPr lang="tr-TR" sz="3200" dirty="0">
              <a:latin typeface="Comic Sans MS" pitchFamily="66" charset="0"/>
            </a:endParaRPr>
          </a:p>
        </p:txBody>
      </p:sp>
    </p:spTree>
  </p:cSld>
  <p:clrMapOvr>
    <a:masterClrMapping/>
  </p:clrMapOvr>
  <p:transition>
    <p:sndAc>
      <p:stSnd>
        <p:snd r:embed="rId2" name="explode.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lstStyle/>
          <a:p>
            <a:endParaRPr lang="tr-TR"/>
          </a:p>
        </p:txBody>
      </p:sp>
      <p:pic>
        <p:nvPicPr>
          <p:cNvPr id="4098" name="Picture 2" descr="C:\Users\WINXP\Desktop\resim\temiz-%C3%A7evre.jpg"/>
          <p:cNvPicPr>
            <a:picLocks noGrp="1" noChangeAspect="1" noChangeArrowheads="1"/>
          </p:cNvPicPr>
          <p:nvPr>
            <p:ph type="pic" idx="1"/>
          </p:nvPr>
        </p:nvPicPr>
        <p:blipFill>
          <a:blip r:embed="rId2"/>
          <a:srcRect t="12185" b="12185"/>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Güneş"/>
          <p:cNvSpPr/>
          <p:nvPr/>
        </p:nvSpPr>
        <p:spPr>
          <a:xfrm>
            <a:off x="3071802" y="0"/>
            <a:ext cx="2786082" cy="2214554"/>
          </a:xfrm>
          <a:prstGeom prst="sun">
            <a:avLst>
              <a:gd name="adj" fmla="val 17138"/>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ORMANLARI</a:t>
            </a:r>
            <a:endParaRPr lang="tr-TR" sz="2400" b="1" dirty="0"/>
          </a:p>
        </p:txBody>
      </p:sp>
      <p:sp>
        <p:nvSpPr>
          <p:cNvPr id="2" name="1 Güneş"/>
          <p:cNvSpPr/>
          <p:nvPr/>
        </p:nvSpPr>
        <p:spPr>
          <a:xfrm rot="20403587">
            <a:off x="510034" y="392562"/>
            <a:ext cx="2614177" cy="1775015"/>
          </a:xfrm>
          <a:prstGeom prst="sun">
            <a:avLst>
              <a:gd name="adj" fmla="val 18732"/>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HAVAYI</a:t>
            </a:r>
            <a:endParaRPr lang="tr-TR" sz="2400" b="1" dirty="0"/>
          </a:p>
        </p:txBody>
      </p:sp>
      <p:sp>
        <p:nvSpPr>
          <p:cNvPr id="4" name="3 Güneş"/>
          <p:cNvSpPr/>
          <p:nvPr/>
        </p:nvSpPr>
        <p:spPr>
          <a:xfrm rot="814986">
            <a:off x="5951811" y="278019"/>
            <a:ext cx="2571768" cy="1714512"/>
          </a:xfrm>
          <a:prstGeom prst="sun">
            <a:avLst>
              <a:gd name="adj" fmla="val 1250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YOLLARI</a:t>
            </a:r>
            <a:endParaRPr lang="tr-TR" sz="2400" b="1" dirty="0"/>
          </a:p>
        </p:txBody>
      </p:sp>
      <p:sp>
        <p:nvSpPr>
          <p:cNvPr id="5" name="4 Güneş"/>
          <p:cNvSpPr/>
          <p:nvPr/>
        </p:nvSpPr>
        <p:spPr>
          <a:xfrm rot="20858625">
            <a:off x="324094" y="2306095"/>
            <a:ext cx="2546714" cy="1811133"/>
          </a:xfrm>
          <a:prstGeom prst="sun">
            <a:avLst>
              <a:gd name="adj" fmla="val 12500"/>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EVİMİZİ</a:t>
            </a:r>
            <a:endParaRPr lang="tr-TR" sz="2400" b="1" dirty="0"/>
          </a:p>
        </p:txBody>
      </p:sp>
      <p:sp>
        <p:nvSpPr>
          <p:cNvPr id="6" name="5 Güneş"/>
          <p:cNvSpPr/>
          <p:nvPr/>
        </p:nvSpPr>
        <p:spPr>
          <a:xfrm>
            <a:off x="2928926" y="2357430"/>
            <a:ext cx="2928958" cy="1557342"/>
          </a:xfrm>
          <a:prstGeom prst="sun">
            <a:avLst>
              <a:gd name="adj" fmla="val 15776"/>
            </a:avLst>
          </a:prstGeom>
          <a:solidFill>
            <a:schemeClr val="accent4">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ODAMIZI</a:t>
            </a:r>
            <a:endParaRPr lang="tr-TR" sz="2400" b="1" dirty="0"/>
          </a:p>
        </p:txBody>
      </p:sp>
      <p:sp>
        <p:nvSpPr>
          <p:cNvPr id="7" name="6 Güneş"/>
          <p:cNvSpPr/>
          <p:nvPr/>
        </p:nvSpPr>
        <p:spPr>
          <a:xfrm>
            <a:off x="2928926" y="4286256"/>
            <a:ext cx="2786082" cy="2071702"/>
          </a:xfrm>
          <a:prstGeom prst="sun">
            <a:avLst>
              <a:gd name="adj" fmla="val 125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SINIFIM</a:t>
            </a:r>
            <a:r>
              <a:rPr lang="tr-TR" sz="2400" dirty="0" smtClean="0"/>
              <a:t>IZI</a:t>
            </a:r>
            <a:endParaRPr lang="tr-TR" sz="2400" dirty="0"/>
          </a:p>
        </p:txBody>
      </p:sp>
      <p:sp>
        <p:nvSpPr>
          <p:cNvPr id="8" name="7 Güneş"/>
          <p:cNvSpPr/>
          <p:nvPr/>
        </p:nvSpPr>
        <p:spPr>
          <a:xfrm rot="1041561">
            <a:off x="5750133" y="4286891"/>
            <a:ext cx="2928958" cy="2000264"/>
          </a:xfrm>
          <a:prstGeom prst="sun">
            <a:avLst>
              <a:gd name="adj" fmla="val 12500"/>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TOPLU TAŞIMA ARAÇLARINI</a:t>
            </a:r>
            <a:endParaRPr lang="tr-TR" sz="2400" b="1" dirty="0"/>
          </a:p>
        </p:txBody>
      </p:sp>
      <p:sp>
        <p:nvSpPr>
          <p:cNvPr id="9" name="8 Güneş"/>
          <p:cNvSpPr/>
          <p:nvPr/>
        </p:nvSpPr>
        <p:spPr>
          <a:xfrm rot="929670">
            <a:off x="6075037" y="2105628"/>
            <a:ext cx="2628886" cy="1856546"/>
          </a:xfrm>
          <a:prstGeom prst="sun">
            <a:avLst>
              <a:gd name="adj" fmla="val 14929"/>
            </a:avLst>
          </a:prstGeom>
          <a:solidFill>
            <a:schemeClr val="accent4">
              <a:lumMod val="60000"/>
              <a:lumOff val="40000"/>
            </a:schemeClr>
          </a:solidFill>
          <a:ln>
            <a:solidFill>
              <a:schemeClr val="bg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PARK VE BAHÇELERİ</a:t>
            </a:r>
            <a:endParaRPr lang="tr-TR" sz="2400" b="1" dirty="0"/>
          </a:p>
        </p:txBody>
      </p:sp>
      <p:sp>
        <p:nvSpPr>
          <p:cNvPr id="10" name="9 Güneş"/>
          <p:cNvSpPr/>
          <p:nvPr/>
        </p:nvSpPr>
        <p:spPr>
          <a:xfrm rot="20861904">
            <a:off x="166217" y="4411808"/>
            <a:ext cx="2719489" cy="1853365"/>
          </a:xfrm>
          <a:prstGeom prst="sun">
            <a:avLst>
              <a:gd name="adj" fmla="val 12500"/>
            </a:avLst>
          </a:prstGeom>
          <a:solidFill>
            <a:schemeClr val="accent5">
              <a:lumMod val="60000"/>
              <a:lumOff val="40000"/>
            </a:schemeClr>
          </a:solidFill>
          <a:ln>
            <a:solidFill>
              <a:schemeClr val="accent1">
                <a:lumMod val="50000"/>
              </a:schemeClr>
            </a:solidFill>
          </a:ln>
          <a:effectLst>
            <a:glow rad="228600">
              <a:schemeClr val="accent4">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GÖL,DENİZ,AKARSULA</a:t>
            </a:r>
            <a:r>
              <a:rPr lang="tr-TR" sz="2400" b="1" dirty="0" smtClean="0"/>
              <a:t>RI</a:t>
            </a:r>
            <a:endParaRPr lang="tr-TR" sz="20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amond(in)">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tr-TR" sz="4000" dirty="0" smtClean="0">
                <a:solidFill>
                  <a:schemeClr val="accent4">
                    <a:lumMod val="75000"/>
                  </a:schemeClr>
                </a:solidFill>
                <a:latin typeface="Comic Sans MS" pitchFamily="66" charset="0"/>
              </a:rPr>
              <a:t>Dinimizde çevre temizliğinin önemi</a:t>
            </a:r>
            <a:r>
              <a:rPr lang="tr-TR" dirty="0" smtClean="0"/>
              <a:t>,</a:t>
            </a:r>
            <a:endParaRPr lang="tr-TR" dirty="0"/>
          </a:p>
        </p:txBody>
      </p:sp>
      <p:sp>
        <p:nvSpPr>
          <p:cNvPr id="3" name="2 İçerik Yer Tutucusu"/>
          <p:cNvSpPr>
            <a:spLocks noGrp="1"/>
          </p:cNvSpPr>
          <p:nvPr>
            <p:ph idx="1"/>
          </p:nvPr>
        </p:nvSpPr>
        <p:spPr>
          <a:xfrm>
            <a:off x="428596" y="1214422"/>
            <a:ext cx="8286808" cy="535785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tr-TR" dirty="0" smtClean="0">
                <a:latin typeface="Comic Sans MS" pitchFamily="66" charset="0"/>
              </a:rPr>
              <a:t>Çevreyi korumak </a:t>
            </a:r>
            <a:r>
              <a:rPr lang="tr-TR" dirty="0" err="1" smtClean="0">
                <a:latin typeface="Comic Sans MS" pitchFamily="66" charset="0"/>
              </a:rPr>
              <a:t>islam</a:t>
            </a:r>
            <a:r>
              <a:rPr lang="tr-TR" dirty="0" smtClean="0">
                <a:latin typeface="Comic Sans MS" pitchFamily="66" charset="0"/>
              </a:rPr>
              <a:t> ahlakının temel ilkelerinden biridir.</a:t>
            </a:r>
          </a:p>
          <a:p>
            <a:r>
              <a:rPr lang="tr-TR" dirty="0" smtClean="0">
                <a:latin typeface="Comic Sans MS" pitchFamily="66" charset="0"/>
              </a:rPr>
              <a:t>Çevre Rabbimizin bize bir emanetidir ve insan bu çevreyi korumakla görevlidir,</a:t>
            </a:r>
          </a:p>
          <a:p>
            <a:r>
              <a:rPr lang="tr-TR" dirty="0" smtClean="0">
                <a:latin typeface="Comic Sans MS" pitchFamily="66" charset="0"/>
              </a:rPr>
              <a:t>Yüce Allah </a:t>
            </a:r>
            <a:r>
              <a:rPr lang="tr-TR" dirty="0" err="1" smtClean="0">
                <a:latin typeface="Comic Sans MS" pitchFamily="66" charset="0"/>
              </a:rPr>
              <a:t>Kur’an’da</a:t>
            </a:r>
            <a:r>
              <a:rPr lang="tr-TR" dirty="0" smtClean="0">
                <a:latin typeface="Comic Sans MS" pitchFamily="66" charset="0"/>
              </a:rPr>
              <a:t> “Göğü yükseltti ve dengeyi o koydu. Sakın dengeyi bozmayın.” (Rahman 7-8) buyurarak dengeyi bozacak davranışlardan kaçınılmasını istemektedir.</a:t>
            </a:r>
          </a:p>
          <a:p>
            <a:r>
              <a:rPr lang="tr-TR" sz="4800" baseline="30000" dirty="0" smtClean="0">
                <a:latin typeface="Comic Sans MS" pitchFamily="66" charset="0"/>
              </a:rPr>
              <a:t>Peygamberimiz de “Çevrenizi temizleyiniz” (</a:t>
            </a:r>
            <a:r>
              <a:rPr lang="tr-TR" sz="4800" baseline="30000" dirty="0" err="1" smtClean="0">
                <a:latin typeface="Comic Sans MS" pitchFamily="66" charset="0"/>
              </a:rPr>
              <a:t>Tirmizi</a:t>
            </a:r>
            <a:r>
              <a:rPr lang="tr-TR" sz="4800" baseline="30000" dirty="0" smtClean="0">
                <a:latin typeface="Comic Sans MS" pitchFamily="66" charset="0"/>
              </a:rPr>
              <a:t>, Edep, 41) buyurmuştur. Bu nedenle çevreyi korumak dini bir görevdir. </a:t>
            </a:r>
            <a:endParaRPr lang="tr-TR" sz="4800" b="1" baseline="30000" dirty="0" smtClean="0">
              <a:latin typeface="Comic Sans MS" pitchFamily="66" charset="0"/>
            </a:endParaRPr>
          </a:p>
          <a:p>
            <a:endParaRPr lang="tr-TR" dirty="0" smtClean="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İçerik Yer Tutucusu"/>
          <p:cNvSpPr>
            <a:spLocks noGrp="1"/>
          </p:cNvSpPr>
          <p:nvPr>
            <p:ph sz="half" idx="2"/>
          </p:nvPr>
        </p:nvSpPr>
        <p:spPr>
          <a:xfrm>
            <a:off x="4648200" y="1214422"/>
            <a:ext cx="4038600" cy="4911741"/>
          </a:xfrm>
        </p:spPr>
        <p:txBody>
          <a:bodyPr>
            <a:normAutofit/>
          </a:bodyPr>
          <a:lstStyle/>
          <a:p>
            <a:r>
              <a:rPr lang="tr-TR" sz="4800" baseline="30000" dirty="0">
                <a:latin typeface="Comic Sans MS" pitchFamily="66" charset="0"/>
              </a:rPr>
              <a:t>Peygamberimiz çevre temizliğine gereken önemi vermiş, Müslümanlar da her zaman bu emir ve tavsiyelere uymaya özen göstermişlerdir.</a:t>
            </a:r>
            <a:endParaRPr lang="tr-TR" sz="4800" dirty="0">
              <a:latin typeface="Comic Sans MS" pitchFamily="66" charset="0"/>
            </a:endParaRPr>
          </a:p>
        </p:txBody>
      </p:sp>
      <p:pic>
        <p:nvPicPr>
          <p:cNvPr id="20482" name="Picture 2" descr="C:\Users\WINXP\Desktop\resim\untitled.bmp"/>
          <p:cNvPicPr>
            <a:picLocks noGrp="1" noChangeAspect="1" noChangeArrowheads="1"/>
          </p:cNvPicPr>
          <p:nvPr>
            <p:ph sz="half" idx="1"/>
          </p:nvPr>
        </p:nvPicPr>
        <p:blipFill>
          <a:blip r:embed="rId2"/>
          <a:srcRect/>
          <a:stretch>
            <a:fillRect/>
          </a:stretch>
        </p:blipFill>
        <p:spPr bwMode="auto">
          <a:xfrm>
            <a:off x="457200" y="1142984"/>
            <a:ext cx="4038600" cy="51435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1538" y="714356"/>
            <a:ext cx="70009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tr-TR" sz="4800" baseline="30000" dirty="0" smtClean="0">
              <a:latin typeface="Comic Sans MS" pitchFamily="66" charset="0"/>
            </a:endParaRPr>
          </a:p>
          <a:p>
            <a:pPr algn="ctr"/>
            <a:r>
              <a:rPr lang="tr-TR" sz="4800" baseline="30000" dirty="0" smtClean="0">
                <a:latin typeface="Comic Sans MS" pitchFamily="66" charset="0"/>
              </a:rPr>
              <a:t> Efendimiz (</a:t>
            </a:r>
            <a:r>
              <a:rPr lang="tr-TR" sz="4800" baseline="30000" dirty="0" err="1" smtClean="0">
                <a:latin typeface="Comic Sans MS" pitchFamily="66" charset="0"/>
              </a:rPr>
              <a:t>sas</a:t>
            </a:r>
            <a:r>
              <a:rPr lang="tr-TR" sz="4800" baseline="30000" dirty="0" smtClean="0">
                <a:latin typeface="Comic Sans MS" pitchFamily="66" charset="0"/>
              </a:rPr>
              <a:t>); "Sakın lânete uğrayanlardan olmayınız," buyurunca, sahabeler, 'Bunlar kimlerdir?' diye sordular. Peygamberimiz de, "Herkesin gelip geçtiği yollara, gölgeliklere, su kenarlarına ve ağaçların altına abdest bozup kirletenlerdir." diye cevap verdi.</a:t>
            </a:r>
            <a:endParaRPr lang="tr-TR"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Dikdörtgen"/>
          <p:cNvSpPr/>
          <p:nvPr/>
        </p:nvSpPr>
        <p:spPr>
          <a:xfrm>
            <a:off x="571472" y="1142984"/>
            <a:ext cx="800105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3200" dirty="0" smtClean="0"/>
              <a:t>Müslümanlık temizdir, kirsizdir. Siz de temiz olun, temizlenin, Zira cennete temizler girer.</a:t>
            </a:r>
          </a:p>
          <a:p>
            <a:r>
              <a:rPr lang="tr-TR" sz="3200" dirty="0" smtClean="0"/>
              <a:t>                                                         (hadis-i şerif)</a:t>
            </a:r>
            <a:endParaRPr lang="tr-TR" sz="3200" dirty="0"/>
          </a:p>
        </p:txBody>
      </p:sp>
      <p:sp>
        <p:nvSpPr>
          <p:cNvPr id="4" name="3 Dikdörtgen"/>
          <p:cNvSpPr/>
          <p:nvPr/>
        </p:nvSpPr>
        <p:spPr>
          <a:xfrm>
            <a:off x="500034" y="3643314"/>
            <a:ext cx="8215370" cy="206210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3200" dirty="0" smtClean="0"/>
              <a:t>Şüphe yok ki Yüce Allah temizdir, temizliği sever. İkramı boldur, ikramı sever. Cömerttir, cömertliği sever. Artik evlerinizin çevresini temiz tutun..</a:t>
            </a:r>
          </a:p>
          <a:p>
            <a:r>
              <a:rPr lang="tr-TR" sz="3200" dirty="0" smtClean="0"/>
              <a:t>                                                               (hadis-i şerif)</a:t>
            </a:r>
            <a:endParaRPr lang="tr-TR"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Çevremizi niçin temiz tutmalıyız?</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TotalTime>
  <Words>544</Words>
  <PresentationFormat>Ekran Gösterisi (4:3)</PresentationFormat>
  <Paragraphs>80</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Slayt 1</vt:lpstr>
      <vt:lpstr>Çevre nedir?</vt:lpstr>
      <vt:lpstr>Slayt 3</vt:lpstr>
      <vt:lpstr>Slayt 4</vt:lpstr>
      <vt:lpstr>Dinimizde çevre temizliğinin önemi,</vt:lpstr>
      <vt:lpstr>Slayt 6</vt:lpstr>
      <vt:lpstr>Slayt 7</vt:lpstr>
      <vt:lpstr>Slayt 8</vt:lpstr>
      <vt:lpstr>Çevremizi niçin temiz tutmalıyız?</vt:lpstr>
      <vt:lpstr>Slayt 10</vt:lpstr>
      <vt:lpstr>Slayt 11</vt:lpstr>
      <vt:lpstr>Çevre temizliği ile ilgili olarak neler yapmalıyız?</vt:lpstr>
      <vt:lpstr>Evimizi ve okulumuzu temiz tutmalıyız</vt:lpstr>
      <vt:lpstr>Cadde, sokakları, park ve bahçeleri, ormanları piknik yerlerini temiz tutmalı, kirletenleri uyarmalıyız..</vt:lpstr>
      <vt:lpstr>Slayt 15</vt:lpstr>
      <vt:lpstr>Slayt 16</vt:lpstr>
      <vt:lpstr>ÇEVRE KORUMA DERNEKLERİ</vt:lpstr>
      <vt:lpstr>BU DERNEKLER NE İŞE YARAR?</vt:lpstr>
      <vt:lpstr>Slayt 19</vt:lpstr>
      <vt:lpstr>Slayt 20</vt:lpstr>
      <vt:lpstr>Slayt 21</vt:lpstr>
      <vt:lpstr>Konuyu kavrayalım..</vt:lpstr>
      <vt:lpstr>Slayt 23</vt:lpstr>
      <vt:lpstr>Doğru cevap:A</vt:lpstr>
      <vt:lpstr>Slayt 25</vt:lpstr>
      <vt:lpstr>Slayt 26</vt:lpstr>
      <vt:lpstr>Slayt 27</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WINXP</dc:creator>
  <cp:lastModifiedBy>Windows User</cp:lastModifiedBy>
  <cp:revision>47</cp:revision>
  <dcterms:created xsi:type="dcterms:W3CDTF">2011-04-28T14:03:17Z</dcterms:created>
  <dcterms:modified xsi:type="dcterms:W3CDTF">2011-04-29T04:54:46Z</dcterms:modified>
</cp:coreProperties>
</file>