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2" r:id="rId3"/>
    <p:sldMasterId id="2147483687" r:id="rId4"/>
    <p:sldMasterId id="2147483707" r:id="rId5"/>
  </p:sldMasterIdLst>
  <p:notesMasterIdLst>
    <p:notesMasterId r:id="rId24"/>
  </p:notesMasterIdLst>
  <p:sldIdLst>
    <p:sldId id="256" r:id="rId6"/>
    <p:sldId id="257" r:id="rId7"/>
    <p:sldId id="258" r:id="rId8"/>
    <p:sldId id="259" r:id="rId9"/>
    <p:sldId id="260" r:id="rId10"/>
    <p:sldId id="261" r:id="rId11"/>
    <p:sldId id="262" r:id="rId12"/>
    <p:sldId id="394" r:id="rId13"/>
    <p:sldId id="263" r:id="rId14"/>
    <p:sldId id="392" r:id="rId15"/>
    <p:sldId id="393" r:id="rId16"/>
    <p:sldId id="264" r:id="rId17"/>
    <p:sldId id="265" r:id="rId18"/>
    <p:sldId id="266" r:id="rId19"/>
    <p:sldId id="270" r:id="rId20"/>
    <p:sldId id="267" r:id="rId21"/>
    <p:sldId id="269" r:id="rId22"/>
    <p:sldId id="391" r:id="rId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B35ED8-4A2C-40EE-86F8-89F21306A44F}" type="datetimeFigureOut">
              <a:rPr lang="tr-TR" smtClean="0"/>
              <a:t>2.01.2025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F8D9E-1877-4726-A35A-FAE8A113086C}" type="slidenum">
              <a:rPr lang="tr-TR" smtClean="0"/>
              <a:t>‹#›</a:t>
            </a:fld>
            <a:endParaRPr lang="tr-TR"/>
          </a:p>
        </p:txBody>
      </p:sp>
    </p:spTree>
    <p:extLst>
      <p:ext uri="{BB962C8B-B14F-4D97-AF65-F5344CB8AC3E}">
        <p14:creationId xmlns:p14="http://schemas.microsoft.com/office/powerpoint/2010/main" val="111236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FD9EC41-C4E4-480C-A460-27CE145D8CB0}" type="slidenum">
              <a:rPr lang="tr-TR" smtClean="0"/>
              <a:t>1</a:t>
            </a:fld>
            <a:endParaRPr lang="tr-TR"/>
          </a:p>
        </p:txBody>
      </p:sp>
    </p:spTree>
    <p:extLst>
      <p:ext uri="{BB962C8B-B14F-4D97-AF65-F5344CB8AC3E}">
        <p14:creationId xmlns:p14="http://schemas.microsoft.com/office/powerpoint/2010/main" val="239029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FB385-E21B-44E2-9E68-54E94B12A54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59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FB385-E21B-44E2-9E68-54E94B12A54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30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FB385-E21B-44E2-9E68-54E94B12A54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623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FB385-E21B-44E2-9E68-54E94B12A54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372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FB385-E21B-44E2-9E68-54E94B12A54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74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2FB385-E21B-44E2-9E68-54E94B12A54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09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165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A6F7647C-551B-4023-B68E-7D6E88BB32D5}"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1378127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6F7647C-551B-4023-B68E-7D6E88BB32D5}"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268800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6F7647C-551B-4023-B68E-7D6E88BB32D5}"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4078430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477348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823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3117097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98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45084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31340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552338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82945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6F7647C-551B-4023-B68E-7D6E88BB32D5}"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283060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72421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538839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02440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3123180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19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54581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58217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204020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61982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959316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A6F7647C-551B-4023-B68E-7D6E88BB32D5}" type="datetimeFigureOut">
              <a:rPr lang="tr-TR" smtClean="0"/>
              <a:t>2.01.2025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1318651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08989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707767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576614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61709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555912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715630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2411270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492704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82309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43751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A6F7647C-551B-4023-B68E-7D6E88BB32D5}" type="datetimeFigureOut">
              <a:rPr lang="tr-TR" smtClean="0"/>
              <a:t>2.01.2025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42948597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772928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1294903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098829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46834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747945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237957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95045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1214924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805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848975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A6F7647C-551B-4023-B68E-7D6E88BB32D5}" type="datetimeFigureOut">
              <a:rPr lang="tr-TR" smtClean="0"/>
              <a:t>2.01.2025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3738610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21848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469348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2985205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6822562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27266542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32256611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299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474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7507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600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A6F7647C-551B-4023-B68E-7D6E88BB32D5}" type="datetimeFigureOut">
              <a:rPr lang="tr-TR" smtClean="0"/>
              <a:t>2.01.2025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38417106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25264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3073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15621726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9246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55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80317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325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6F7647C-551B-4023-B68E-7D6E88BB32D5}" type="datetimeFigureOut">
              <a:rPr lang="tr-TR" smtClean="0"/>
              <a:t>2.01.2025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223483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6F7647C-551B-4023-B68E-7D6E88BB32D5}" type="datetimeFigureOut">
              <a:rPr lang="tr-TR" smtClean="0"/>
              <a:t>2.01.2025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29128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A6F7647C-551B-4023-B68E-7D6E88BB32D5}" type="datetimeFigureOut">
              <a:rPr lang="tr-TR" smtClean="0"/>
              <a:t>2.01.2025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D1D413F-C2E1-45C3-880E-C7EE77A2A4FC}" type="slidenum">
              <a:rPr lang="tr-TR" smtClean="0"/>
              <a:t>‹#›</a:t>
            </a:fld>
            <a:endParaRPr lang="tr-TR"/>
          </a:p>
        </p:txBody>
      </p:sp>
    </p:spTree>
    <p:extLst>
      <p:ext uri="{BB962C8B-B14F-4D97-AF65-F5344CB8AC3E}">
        <p14:creationId xmlns:p14="http://schemas.microsoft.com/office/powerpoint/2010/main" val="4165986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F7647C-551B-4023-B68E-7D6E88BB32D5}" type="datetimeFigureOut">
              <a:rPr lang="tr-TR" smtClean="0"/>
              <a:t>2.01.2025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D413F-C2E1-45C3-880E-C7EE77A2A4FC}" type="slidenum">
              <a:rPr lang="tr-TR" smtClean="0"/>
              <a:t>‹#›</a:t>
            </a:fld>
            <a:endParaRPr lang="tr-TR"/>
          </a:p>
        </p:txBody>
      </p:sp>
    </p:spTree>
    <p:extLst>
      <p:ext uri="{BB962C8B-B14F-4D97-AF65-F5344CB8AC3E}">
        <p14:creationId xmlns:p14="http://schemas.microsoft.com/office/powerpoint/2010/main" val="3306584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16738697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71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980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858213973"/>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3195083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slideLayout" Target="../slideLayouts/slideLayout62.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gif"/><Relationship Id="rId10" Type="http://schemas.openxmlformats.org/officeDocument/2006/relationships/hyperlink" Target="https://www.youtube.com/watch?v=NXcn6Qc0NLY&amp;t=15s" TargetMode="External"/><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wordwall.net/play/84425/290/480" TargetMode="External"/><Relationship Id="rId2" Type="http://schemas.openxmlformats.org/officeDocument/2006/relationships/image" Target="../media/image12.pn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1.svg"/><Relationship Id="rId3" Type="http://schemas.openxmlformats.org/officeDocument/2006/relationships/notesSlide" Target="../notesSlides/notesSlide9.xml"/><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slideLayout" Target="../slideLayouts/slideLayout62.xml"/><Relationship Id="rId1" Type="http://schemas.openxmlformats.org/officeDocument/2006/relationships/tags" Target="../tags/tag3.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yil34/" TargetMode="External"/><Relationship Id="rId10" Type="http://schemas.openxmlformats.org/officeDocument/2006/relationships/image" Target="../media/image29.svg"/><Relationship Id="rId4" Type="http://schemas.openxmlformats.org/officeDocument/2006/relationships/image" Target="../media/image25.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ordwall.net/play/14115/936/762" TargetMode="External"/><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사각형: 둥근 위쪽 모서리 52">
            <a:extLst>
              <a:ext uri="{FF2B5EF4-FFF2-40B4-BE49-F238E27FC236}">
                <a16:creationId xmlns:a16="http://schemas.microsoft.com/office/drawing/2014/main" id="{71EA2BC2-15EA-4741-80BA-A12B08D7ADA2}"/>
              </a:ext>
            </a:extLst>
          </p:cNvPr>
          <p:cNvSpPr/>
          <p:nvPr/>
        </p:nvSpPr>
        <p:spPr>
          <a:xfrm rot="5400000">
            <a:off x="4685814" y="-3590258"/>
            <a:ext cx="813146" cy="85229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nvGrpSpPr>
          <p:cNvPr id="3" name="그룹 4">
            <a:extLst>
              <a:ext uri="{FF2B5EF4-FFF2-40B4-BE49-F238E27FC236}">
                <a16:creationId xmlns:a16="http://schemas.microsoft.com/office/drawing/2014/main" id="{A08C38DD-7AD2-4BB8-97E4-6D124D5CCECA}"/>
              </a:ext>
            </a:extLst>
          </p:cNvPr>
          <p:cNvGrpSpPr/>
          <p:nvPr/>
        </p:nvGrpSpPr>
        <p:grpSpPr>
          <a:xfrm>
            <a:off x="360157" y="264646"/>
            <a:ext cx="967424" cy="813613"/>
            <a:chOff x="1903751" y="1484784"/>
            <a:chExt cx="967424" cy="813613"/>
          </a:xfrm>
          <a:solidFill>
            <a:schemeClr val="tx2">
              <a:lumMod val="75000"/>
            </a:schemeClr>
          </a:solidFill>
        </p:grpSpPr>
        <p:sp>
          <p:nvSpPr>
            <p:cNvPr id="4" name="사각형: 둥근 위쪽 모서리 1">
              <a:extLst>
                <a:ext uri="{FF2B5EF4-FFF2-40B4-BE49-F238E27FC236}">
                  <a16:creationId xmlns:a16="http://schemas.microsoft.com/office/drawing/2014/main" id="{E3669431-1016-4716-9B58-7235B5B796E7}"/>
                </a:ext>
              </a:extLst>
            </p:cNvPr>
            <p:cNvSpPr/>
            <p:nvPr/>
          </p:nvSpPr>
          <p:spPr>
            <a:xfrm rot="16200000">
              <a:off x="1732555" y="1655980"/>
              <a:ext cx="813146" cy="47075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sp>
          <p:nvSpPr>
            <p:cNvPr id="5" name="직각 삼각형 2">
              <a:extLst>
                <a:ext uri="{FF2B5EF4-FFF2-40B4-BE49-F238E27FC236}">
                  <a16:creationId xmlns:a16="http://schemas.microsoft.com/office/drawing/2014/main" id="{9CEC95B0-A8F3-402A-864C-968DDC5C3E60}"/>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a:solidFill>
                  <a:schemeClr val="tx1"/>
                </a:solidFill>
              </a:endParaRPr>
            </a:p>
          </p:txBody>
        </p:sp>
      </p:grpSp>
      <p:sp>
        <p:nvSpPr>
          <p:cNvPr id="8" name="TextBox 66">
            <a:extLst>
              <a:ext uri="{FF2B5EF4-FFF2-40B4-BE49-F238E27FC236}">
                <a16:creationId xmlns:a16="http://schemas.microsoft.com/office/drawing/2014/main" id="{E29A8360-11B3-4C8E-9152-AB44914165C6}"/>
              </a:ext>
            </a:extLst>
          </p:cNvPr>
          <p:cNvSpPr txBox="1"/>
          <p:nvPr/>
        </p:nvSpPr>
        <p:spPr>
          <a:xfrm>
            <a:off x="385445" y="264301"/>
            <a:ext cx="619291" cy="809468"/>
          </a:xfrm>
          <a:prstGeom prst="rect">
            <a:avLst/>
          </a:prstGeom>
          <a:noFill/>
        </p:spPr>
        <p:txBody>
          <a:bodyPr wrap="square" lIns="0" tIns="0" rIns="0" bIns="0" rtlCol="0" anchor="ctr">
            <a:no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r>
              <a:rPr lang="tr-TR" altLang="ko-KR" sz="4800" b="1" dirty="0">
                <a:solidFill>
                  <a:schemeClr val="bg1"/>
                </a:solidFill>
                <a:latin typeface="Arial" panose="020B0604020202020204" pitchFamily="34" charset="0"/>
                <a:ea typeface="맑은 고딕" panose="020B0503020000020004" pitchFamily="50" charset="-127"/>
                <a:cs typeface="Arial" panose="020B0604020202020204" pitchFamily="34" charset="0"/>
              </a:rPr>
              <a:t>5</a:t>
            </a:r>
            <a:endParaRPr lang="ko-KR" altLang="en-US" sz="4800" b="1" dirty="0">
              <a:solidFill>
                <a:schemeClr val="bg1"/>
              </a:solidFill>
              <a:latin typeface="Arial" panose="020B0604020202020204" pitchFamily="34" charset="0"/>
              <a:ea typeface="맑은 고딕" panose="020B0503020000020004" pitchFamily="50" charset="-127"/>
              <a:cs typeface="Arial" panose="020B0604020202020204" pitchFamily="34" charset="0"/>
            </a:endParaRPr>
          </a:p>
        </p:txBody>
      </p:sp>
      <p:sp>
        <p:nvSpPr>
          <p:cNvPr id="10" name="Rectangle 236">
            <a:extLst>
              <a:ext uri="{FF2B5EF4-FFF2-40B4-BE49-F238E27FC236}">
                <a16:creationId xmlns:a16="http://schemas.microsoft.com/office/drawing/2014/main" id="{21157787-EC97-4193-A860-71D63AFF48DC}"/>
              </a:ext>
            </a:extLst>
          </p:cNvPr>
          <p:cNvSpPr/>
          <p:nvPr/>
        </p:nvSpPr>
        <p:spPr>
          <a:xfrm rot="5400000">
            <a:off x="8773496" y="512029"/>
            <a:ext cx="813148" cy="318389"/>
          </a:xfrm>
          <a:prstGeom prst="rect">
            <a:avLst/>
          </a:prstGeom>
          <a:blipFill dpi="0" rotWithShape="1">
            <a:blip r:embed="rId3">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ko-KR" altLang="en-US" dirty="0">
              <a:solidFill>
                <a:schemeClr val="tx1"/>
              </a:solidFill>
            </a:endParaRPr>
          </a:p>
        </p:txBody>
      </p:sp>
      <p:sp>
        <p:nvSpPr>
          <p:cNvPr id="54" name="Dikdörtgen 53"/>
          <p:cNvSpPr/>
          <p:nvPr/>
        </p:nvSpPr>
        <p:spPr>
          <a:xfrm>
            <a:off x="1052157" y="360705"/>
            <a:ext cx="8080738" cy="646331"/>
          </a:xfrm>
          <a:prstGeom prst="rect">
            <a:avLst/>
          </a:prstGeom>
        </p:spPr>
        <p:txBody>
          <a:bodyPr wrap="none">
            <a:spAutoFit/>
          </a:bodyPr>
          <a:lstStyle/>
          <a:p>
            <a:r>
              <a:rPr lang="tr-TR" sz="3600" dirty="0"/>
              <a:t>Müminler İsraftan ve Cimrilikten Kaçınırlar</a:t>
            </a:r>
          </a:p>
        </p:txBody>
      </p:sp>
      <p:sp>
        <p:nvSpPr>
          <p:cNvPr id="45" name="İçerik Yer Tutucusu 2"/>
          <p:cNvSpPr txBox="1">
            <a:spLocks/>
          </p:cNvSpPr>
          <p:nvPr/>
        </p:nvSpPr>
        <p:spPr>
          <a:xfrm>
            <a:off x="360156" y="2716690"/>
            <a:ext cx="4627480" cy="1913520"/>
          </a:xfrm>
          <a:prstGeom prst="rect">
            <a:avLst/>
          </a:prstGeom>
          <a:solidFill>
            <a:schemeClr val="accent4">
              <a:lumMod val="40000"/>
              <a:lumOff val="60000"/>
            </a:schemeClr>
          </a:solidFill>
          <a:ln>
            <a:noFill/>
          </a:ln>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buFont typeface="Wingdings" panose="05000000000000000000" pitchFamily="2" charset="2"/>
              <a:buChar char="Ø"/>
            </a:pPr>
            <a:r>
              <a:rPr lang="tr-TR" sz="3200" dirty="0"/>
              <a:t>Suyun olmadığı bir yerde yaşam olur mu? </a:t>
            </a:r>
          </a:p>
        </p:txBody>
      </p:sp>
      <p:pic>
        <p:nvPicPr>
          <p:cNvPr id="6" name="Resim 5"/>
          <p:cNvPicPr>
            <a:picLocks noChangeAspect="1"/>
          </p:cNvPicPr>
          <p:nvPr/>
        </p:nvPicPr>
        <p:blipFill rotWithShape="1">
          <a:blip r:embed="rId4"/>
          <a:srcRect t="1" r="17387" b="-1120"/>
          <a:stretch/>
        </p:blipFill>
        <p:spPr>
          <a:xfrm>
            <a:off x="5092387" y="1173385"/>
            <a:ext cx="6976254" cy="5689160"/>
          </a:xfrm>
          <a:prstGeom prst="rect">
            <a:avLst/>
          </a:prstGeom>
        </p:spPr>
      </p:pic>
    </p:spTree>
    <p:extLst>
      <p:ext uri="{BB962C8B-B14F-4D97-AF65-F5344CB8AC3E}">
        <p14:creationId xmlns:p14="http://schemas.microsoft.com/office/powerpoint/2010/main" val="35044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94FF">
                <a:alpha val="100000"/>
              </a:srgbClr>
            </a:gs>
            <a:gs pos="100000">
              <a:srgbClr val="003370">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a:off x="3045096" y="4914917"/>
            <a:ext cx="6101808" cy="1446276"/>
          </a:xfrm>
          <a:custGeom>
            <a:avLst/>
            <a:gdLst/>
            <a:ahLst/>
            <a:cxnLst/>
            <a:rect l="l" t="t" r="r" b="b"/>
            <a:pathLst>
              <a:path w="9152712" h="2169414">
                <a:moveTo>
                  <a:pt x="0" y="0"/>
                </a:moveTo>
                <a:lnTo>
                  <a:pt x="9152712" y="0"/>
                </a:lnTo>
                <a:lnTo>
                  <a:pt x="9152712" y="2169414"/>
                </a:lnTo>
                <a:lnTo>
                  <a:pt x="0" y="2169414"/>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hlinkClick r:id="" action="ppaction://hlinkshowjump?jump=nextslide"/>
          </p:cNvPr>
          <p:cNvSpPr/>
          <p:nvPr/>
        </p:nvSpPr>
        <p:spPr>
          <a:xfrm>
            <a:off x="2939357" y="1235323"/>
            <a:ext cx="6313287" cy="3991399"/>
          </a:xfrm>
          <a:custGeom>
            <a:avLst/>
            <a:gdLst/>
            <a:ahLst/>
            <a:cxnLst/>
            <a:rect l="l" t="t" r="r" b="b"/>
            <a:pathLst>
              <a:path w="9469930" h="5987098">
                <a:moveTo>
                  <a:pt x="0" y="0"/>
                </a:moveTo>
                <a:lnTo>
                  <a:pt x="9469930" y="0"/>
                </a:lnTo>
                <a:lnTo>
                  <a:pt x="9469930" y="5987099"/>
                </a:lnTo>
                <a:lnTo>
                  <a:pt x="0" y="5987099"/>
                </a:lnTo>
                <a:lnTo>
                  <a:pt x="0" y="0"/>
                </a:lnTo>
                <a:close/>
              </a:path>
            </a:pathLst>
          </a:custGeom>
          <a:blipFill>
            <a:blip r:embed="rId4"/>
            <a:stretch>
              <a:fillRect l="-22896" r="-2314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5"/>
          <a:srcRect/>
          <a:stretch>
            <a:fillRect/>
          </a:stretch>
        </p:blipFill>
        <p:spPr>
          <a:xfrm>
            <a:off x="-971981" y="-669912"/>
            <a:ext cx="1943961" cy="1652367"/>
          </a:xfrm>
          <a:prstGeom prst="rect">
            <a:avLst/>
          </a:prstGeom>
        </p:spPr>
      </p:pic>
      <p:pic>
        <p:nvPicPr>
          <p:cNvPr id="5" name="Picture 5"/>
          <p:cNvPicPr>
            <a:picLocks noChangeAspect="1"/>
          </p:cNvPicPr>
          <p:nvPr/>
        </p:nvPicPr>
        <p:blipFill>
          <a:blip r:embed="rId5"/>
          <a:srcRect/>
          <a:stretch>
            <a:fillRect/>
          </a:stretch>
        </p:blipFill>
        <p:spPr>
          <a:xfrm>
            <a:off x="11220020" y="6031817"/>
            <a:ext cx="1943961" cy="1652367"/>
          </a:xfrm>
          <a:prstGeom prst="rect">
            <a:avLst/>
          </a:prstGeom>
        </p:spPr>
      </p:pic>
      <p:sp>
        <p:nvSpPr>
          <p:cNvPr id="6" name="Freeform 6">
            <a:hlinkClick r:id="" action="ppaction://hlinkshowjump?jump=nextslide"/>
          </p:cNvPr>
          <p:cNvSpPr/>
          <p:nvPr/>
        </p:nvSpPr>
        <p:spPr>
          <a:xfrm>
            <a:off x="3543212" y="1487843"/>
            <a:ext cx="5179102" cy="3379364"/>
          </a:xfrm>
          <a:custGeom>
            <a:avLst/>
            <a:gdLst/>
            <a:ahLst/>
            <a:cxnLst/>
            <a:rect l="l" t="t" r="r" b="b"/>
            <a:pathLst>
              <a:path w="7768653" h="5069046">
                <a:moveTo>
                  <a:pt x="0" y="0"/>
                </a:moveTo>
                <a:lnTo>
                  <a:pt x="7768652" y="0"/>
                </a:lnTo>
                <a:lnTo>
                  <a:pt x="7768652" y="5069046"/>
                </a:lnTo>
                <a:lnTo>
                  <a:pt x="0" y="5069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4775200" y="228160"/>
            <a:ext cx="2975832" cy="1059149"/>
            <a:chOff x="1572461" y="-192881"/>
            <a:chExt cx="4336313" cy="1005645"/>
          </a:xfrm>
        </p:grpSpPr>
        <p:grpSp>
          <p:nvGrpSpPr>
            <p:cNvPr id="8" name="Group 8"/>
            <p:cNvGrpSpPr/>
            <p:nvPr/>
          </p:nvGrpSpPr>
          <p:grpSpPr>
            <a:xfrm>
              <a:off x="1598587" y="-192881"/>
              <a:ext cx="4310187" cy="1005645"/>
              <a:chOff x="0" y="-38100"/>
              <a:chExt cx="851395" cy="198646"/>
            </a:xfrm>
          </p:grpSpPr>
          <p:sp>
            <p:nvSpPr>
              <p:cNvPr id="9" name="Freeform 9"/>
              <p:cNvSpPr/>
              <p:nvPr/>
            </p:nvSpPr>
            <p:spPr>
              <a:xfrm>
                <a:off x="0" y="0"/>
                <a:ext cx="717690" cy="109011"/>
              </a:xfrm>
              <a:custGeom>
                <a:avLst/>
                <a:gdLst/>
                <a:ahLst/>
                <a:cxnLst/>
                <a:rect l="l" t="t" r="r" b="b"/>
                <a:pathLst>
                  <a:path w="851395" h="160546">
                    <a:moveTo>
                      <a:pt x="80273" y="0"/>
                    </a:moveTo>
                    <a:lnTo>
                      <a:pt x="771122" y="0"/>
                    </a:lnTo>
                    <a:cubicBezTo>
                      <a:pt x="792412" y="0"/>
                      <a:pt x="812829" y="8457"/>
                      <a:pt x="827884" y="23511"/>
                    </a:cubicBezTo>
                    <a:cubicBezTo>
                      <a:pt x="842938" y="38565"/>
                      <a:pt x="851395" y="58983"/>
                      <a:pt x="851395" y="80273"/>
                    </a:cubicBezTo>
                    <a:lnTo>
                      <a:pt x="851395" y="80273"/>
                    </a:lnTo>
                    <a:cubicBezTo>
                      <a:pt x="851395" y="101563"/>
                      <a:pt x="842938" y="121980"/>
                      <a:pt x="827884" y="137034"/>
                    </a:cubicBezTo>
                    <a:cubicBezTo>
                      <a:pt x="812829" y="152089"/>
                      <a:pt x="792412" y="160546"/>
                      <a:pt x="771122" y="160546"/>
                    </a:cubicBezTo>
                    <a:lnTo>
                      <a:pt x="80273" y="160546"/>
                    </a:lnTo>
                    <a:cubicBezTo>
                      <a:pt x="58983" y="160546"/>
                      <a:pt x="38565" y="152089"/>
                      <a:pt x="23511" y="137034"/>
                    </a:cubicBezTo>
                    <a:cubicBezTo>
                      <a:pt x="8457" y="121980"/>
                      <a:pt x="0" y="101563"/>
                      <a:pt x="0" y="80273"/>
                    </a:cubicBezTo>
                    <a:lnTo>
                      <a:pt x="0" y="80273"/>
                    </a:lnTo>
                    <a:cubicBezTo>
                      <a:pt x="0" y="58983"/>
                      <a:pt x="8457" y="38565"/>
                      <a:pt x="23511" y="23511"/>
                    </a:cubicBezTo>
                    <a:cubicBezTo>
                      <a:pt x="38565" y="8457"/>
                      <a:pt x="58983" y="0"/>
                      <a:pt x="80273" y="0"/>
                    </a:cubicBez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38100"/>
                <a:ext cx="851395" cy="19864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572461" y="137886"/>
              <a:ext cx="3633302" cy="332289"/>
            </a:xfrm>
            <a:prstGeom prst="rect">
              <a:avLst/>
            </a:prstGeom>
          </p:spPr>
          <p:txBody>
            <a:bodyPr wrap="square" lIns="0" tIns="0" rIns="0" bIns="0" rtlCol="0" anchor="t">
              <a:spAutoFit/>
            </a:bodyPr>
            <a:lstStyle/>
            <a:p>
              <a:pPr marL="0" marR="0" lvl="0" indent="0" algn="ctr" defTabSz="609630" rtl="0" eaLnBrk="1" fontAlgn="auto" latinLnBrk="0" hangingPunct="1">
                <a:lnSpc>
                  <a:spcPts val="266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Calibri"/>
                  <a:ea typeface="League Spartan"/>
                  <a:cs typeface="League Spartan"/>
                  <a:sym typeface="League Spartan"/>
                </a:rPr>
                <a:t>Video </a:t>
              </a:r>
              <a:r>
                <a:rPr kumimoji="0" lang="en-US" sz="2667" b="0" i="0" u="none" strike="noStrike" kern="1200" cap="none" spc="0" normalizeH="0" baseline="0" noProof="0" dirty="0" err="1">
                  <a:ln>
                    <a:noFill/>
                  </a:ln>
                  <a:solidFill>
                    <a:srgbClr val="FFFFFF"/>
                  </a:solidFill>
                  <a:effectLst/>
                  <a:uLnTx/>
                  <a:uFillTx/>
                  <a:latin typeface="Calibri"/>
                  <a:ea typeface="League Spartan"/>
                  <a:cs typeface="League Spartan"/>
                  <a:sym typeface="League Spartan"/>
                </a:rPr>
                <a:t>izliyoruz</a:t>
              </a:r>
              <a:endParaRPr kumimoji="0" lang="en-US" sz="2667" b="0" i="0" u="none" strike="noStrike" kern="1200" cap="none" spc="0" normalizeH="0" baseline="0" noProof="0" dirty="0">
                <a:ln>
                  <a:noFill/>
                </a:ln>
                <a:solidFill>
                  <a:srgbClr val="FFFFFF"/>
                </a:solidFill>
                <a:effectLst/>
                <a:uLnTx/>
                <a:uFillTx/>
                <a:latin typeface="Calibri"/>
                <a:ea typeface="League Spartan"/>
                <a:cs typeface="League Spartan"/>
                <a:sym typeface="League Spartan"/>
              </a:endParaRPr>
            </a:p>
          </p:txBody>
        </p:sp>
      </p:grpSp>
      <p:sp>
        <p:nvSpPr>
          <p:cNvPr id="12" name="Freeform 12"/>
          <p:cNvSpPr/>
          <p:nvPr/>
        </p:nvSpPr>
        <p:spPr>
          <a:xfrm>
            <a:off x="3148148" y="5505187"/>
            <a:ext cx="5895704" cy="776288"/>
          </a:xfrm>
          <a:custGeom>
            <a:avLst/>
            <a:gdLst/>
            <a:ahLst/>
            <a:cxnLst/>
            <a:rect l="l" t="t" r="r" b="b"/>
            <a:pathLst>
              <a:path w="9311321" h="1385059">
                <a:moveTo>
                  <a:pt x="0" y="0"/>
                </a:moveTo>
                <a:lnTo>
                  <a:pt x="9311321" y="0"/>
                </a:lnTo>
                <a:lnTo>
                  <a:pt x="9311321" y="1385059"/>
                </a:lnTo>
                <a:lnTo>
                  <a:pt x="0" y="13850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Metin kutusu 13">
            <a:extLst>
              <a:ext uri="{FF2B5EF4-FFF2-40B4-BE49-F238E27FC236}">
                <a16:creationId xmlns:a16="http://schemas.microsoft.com/office/drawing/2014/main" id="{3EEFAD04-09B0-879A-746C-4F06E8F88D61}"/>
              </a:ext>
            </a:extLst>
          </p:cNvPr>
          <p:cNvSpPr txBox="1"/>
          <p:nvPr/>
        </p:nvSpPr>
        <p:spPr>
          <a:xfrm>
            <a:off x="4228473" y="5622677"/>
            <a:ext cx="49184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hlinkClick r:id="rId10"/>
              </a:rPr>
              <a:t>https://www.youtube.com/watch?v=NXcn6Qc0NLY&amp;t=15s</a:t>
            </a:r>
            <a:r>
              <a:rPr kumimoji="0" lang="tr-TR" sz="1800" b="0" i="0" u="none" strike="noStrike" kern="1200" cap="none" spc="0" normalizeH="0" baseline="0" noProof="0" dirty="0">
                <a:ln>
                  <a:noFill/>
                </a:ln>
                <a:solidFill>
                  <a:prstClr val="black"/>
                </a:solidFill>
                <a:effectLst/>
                <a:uLnTx/>
                <a:uFillTx/>
                <a:latin typeface="Calibri"/>
                <a:ea typeface="+mn-ea"/>
                <a:cs typeface="+mn-cs"/>
              </a:rPr>
              <a:t> </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_İsraf Belgeseli">
            <a:hlinkClick r:id="" action="ppaction://media"/>
            <a:extLst>
              <a:ext uri="{FF2B5EF4-FFF2-40B4-BE49-F238E27FC236}">
                <a16:creationId xmlns:a16="http://schemas.microsoft.com/office/drawing/2014/main" id="{5ACA32A8-E8AD-4B8B-ABA9-FEA897BA9F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5488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3832519" y="291228"/>
            <a:ext cx="2905166" cy="703384"/>
          </a:xfrm>
          <a:prstGeom prst="rect">
            <a:avLst/>
          </a:prstGeom>
          <a:solidFill>
            <a:schemeClr val="accent4">
              <a:lumMod val="60000"/>
              <a:lumOff val="40000"/>
            </a:schemeClr>
          </a:solidFill>
          <a:ln w="6350"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Tutumluluk</a:t>
            </a:r>
          </a:p>
        </p:txBody>
      </p:sp>
      <p:sp>
        <p:nvSpPr>
          <p:cNvPr id="3" name="İçerik Yer Tutucusu 2"/>
          <p:cNvSpPr txBox="1">
            <a:spLocks/>
          </p:cNvSpPr>
          <p:nvPr/>
        </p:nvSpPr>
        <p:spPr>
          <a:xfrm>
            <a:off x="6440512" y="1899019"/>
            <a:ext cx="5350436" cy="4164898"/>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noFill/>
            <a:prstDash val="solid"/>
            <a:miter lim="800000"/>
          </a:ln>
          <a:effectLst/>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600" b="1" i="0" u="none" strike="noStrike" kern="1200" cap="none" spc="0" normalizeH="0" baseline="0" noProof="0">
                <a:ln>
                  <a:noFill/>
                </a:ln>
                <a:solidFill>
                  <a:sysClr val="windowText" lastClr="000000"/>
                </a:solidFill>
                <a:effectLst/>
                <a:uLnTx/>
                <a:uFillTx/>
                <a:latin typeface="Calibri" panose="020F0502020204030204"/>
                <a:ea typeface="맑은 고딕"/>
                <a:cs typeface="+mn-cs"/>
              </a:rPr>
              <a:t>Tutumlu olmak; </a:t>
            </a:r>
            <a:r>
              <a:rPr kumimoji="0" lang="tr-TR" sz="3600" b="0" i="0" u="none" strike="noStrike" kern="1200" cap="none" spc="0" normalizeH="0" baseline="0" noProof="0">
                <a:ln>
                  <a:noFill/>
                </a:ln>
                <a:solidFill>
                  <a:sysClr val="windowText" lastClr="000000"/>
                </a:solidFill>
                <a:effectLst/>
                <a:uLnTx/>
                <a:uFillTx/>
                <a:latin typeface="Calibri" panose="020F0502020204030204"/>
                <a:ea typeface="맑은 고딕"/>
                <a:cs typeface="+mn-cs"/>
              </a:rPr>
              <a:t>her zaman ölçülü davranmak, ihtiyaç sınırlarını aşmamak, aşırı harcamalarda ve ölçüsüz davranışlarda bulunmamak; ayağını yorganına göre uzatmaktır.</a:t>
            </a: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endParaRPr>
          </a:p>
        </p:txBody>
      </p:sp>
      <p:pic>
        <p:nvPicPr>
          <p:cNvPr id="4" name="Resim 3"/>
          <p:cNvPicPr>
            <a:picLocks noChangeAspect="1"/>
          </p:cNvPicPr>
          <p:nvPr/>
        </p:nvPicPr>
        <p:blipFill>
          <a:blip r:embed="rId3"/>
          <a:stretch>
            <a:fillRect/>
          </a:stretch>
        </p:blipFill>
        <p:spPr>
          <a:xfrm>
            <a:off x="54964" y="1514007"/>
            <a:ext cx="6041036" cy="4706911"/>
          </a:xfrm>
          <a:prstGeom prst="rect">
            <a:avLst/>
          </a:prstGeom>
        </p:spPr>
      </p:pic>
    </p:spTree>
    <p:extLst>
      <p:ext uri="{BB962C8B-B14F-4D97-AF65-F5344CB8AC3E}">
        <p14:creationId xmlns:p14="http://schemas.microsoft.com/office/powerpoint/2010/main" val="7226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2935704" y="183663"/>
            <a:ext cx="6593307" cy="666569"/>
          </a:xfrm>
          <a:prstGeom prst="rect">
            <a:avLst/>
          </a:prstGeom>
          <a:solidFill>
            <a:schemeClr val="accent1">
              <a:lumMod val="40000"/>
              <a:lumOff val="60000"/>
            </a:schemeClr>
          </a:solidFill>
          <a:ln w="63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a:ln>
                  <a:noFill/>
                </a:ln>
                <a:solidFill>
                  <a:sysClr val="windowText" lastClr="000000"/>
                </a:solidFill>
                <a:effectLst/>
                <a:uLnTx/>
                <a:uFillTx/>
                <a:latin typeface="Calibri" panose="020F0502020204030204"/>
                <a:ea typeface="맑은 고딕"/>
                <a:cs typeface="+mn-cs"/>
              </a:rPr>
              <a:t>Aşağıdaki cümleleri tamamlayalım</a:t>
            </a: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endParaRPr>
          </a:p>
        </p:txBody>
      </p:sp>
      <p:sp>
        <p:nvSpPr>
          <p:cNvPr id="3" name="İçerik Yer Tutucusu 2"/>
          <p:cNvSpPr txBox="1">
            <a:spLocks/>
          </p:cNvSpPr>
          <p:nvPr/>
        </p:nvSpPr>
        <p:spPr>
          <a:xfrm>
            <a:off x="99309" y="4979545"/>
            <a:ext cx="11836018" cy="1222374"/>
          </a:xfrm>
          <a:prstGeom prst="rect">
            <a:avLst/>
          </a:prstGeom>
          <a:solidFill>
            <a:srgbClr val="ACD5DF"/>
          </a:solidFill>
          <a:ln w="6350" cap="flat" cmpd="sng" algn="ctr">
            <a:no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2800" b="0" i="0" u="none" strike="noStrike" kern="1200" cap="none" spc="0" normalizeH="0" baseline="0" noProof="0">
                <a:ln>
                  <a:noFill/>
                </a:ln>
                <a:solidFill>
                  <a:sysClr val="windowText" lastClr="000000"/>
                </a:solidFill>
                <a:effectLst/>
                <a:uLnTx/>
                <a:uFillTx/>
                <a:latin typeface="Calibri" panose="020F0502020204030204"/>
                <a:ea typeface="맑은 고딕"/>
                <a:cs typeface="+mn-cs"/>
              </a:rPr>
              <a:t>Her zaman tutumlu ve tasarruflu olmayım çünkü ………………………………………..</a:t>
            </a:r>
            <a:endPar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endParaRPr>
          </a:p>
        </p:txBody>
      </p:sp>
      <p:sp>
        <p:nvSpPr>
          <p:cNvPr id="4" name="İçerik Yer Tutucusu 2"/>
          <p:cNvSpPr txBox="1">
            <a:spLocks/>
          </p:cNvSpPr>
          <p:nvPr/>
        </p:nvSpPr>
        <p:spPr>
          <a:xfrm>
            <a:off x="147434" y="1704770"/>
            <a:ext cx="11611429" cy="1502229"/>
          </a:xfrm>
          <a:prstGeom prst="rect">
            <a:avLst/>
          </a:prstGeom>
          <a:solidFill>
            <a:srgbClr val="ACD5DF"/>
          </a:solidFill>
          <a:ln w="6350" cap="flat" cmpd="sng" algn="ctr">
            <a:no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맑은 고딕"/>
                <a:cs typeface="+mn-cs"/>
              </a:rPr>
              <a:t>İsraftan uzak durmalıyım çünkü ………………………………………..</a:t>
            </a:r>
          </a:p>
        </p:txBody>
      </p:sp>
      <p:sp>
        <p:nvSpPr>
          <p:cNvPr id="5" name="Dikdörtgen 4"/>
          <p:cNvSpPr/>
          <p:nvPr/>
        </p:nvSpPr>
        <p:spPr>
          <a:xfrm>
            <a:off x="5805617" y="1140395"/>
            <a:ext cx="6205527" cy="612571"/>
          </a:xfrm>
          <a:prstGeom prst="rect">
            <a:avLst/>
          </a:prstGeom>
          <a:solidFill>
            <a:schemeClr val="accent4">
              <a:lumMod val="60000"/>
              <a:lumOff val="4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prstClr val="black"/>
                </a:solidFill>
                <a:effectLst/>
                <a:uLnTx/>
                <a:uFillTx/>
                <a:latin typeface="Calibri" panose="020F0502020204030204"/>
                <a:ea typeface="맑은 고딕"/>
                <a:cs typeface="+mn-cs"/>
              </a:rPr>
              <a:t>Allah israf edenleri sevmez. </a:t>
            </a:r>
          </a:p>
        </p:txBody>
      </p:sp>
      <p:sp>
        <p:nvSpPr>
          <p:cNvPr id="6" name="Dikdörtgen 5"/>
          <p:cNvSpPr/>
          <p:nvPr/>
        </p:nvSpPr>
        <p:spPr>
          <a:xfrm>
            <a:off x="7532818" y="5728560"/>
            <a:ext cx="4530850" cy="522514"/>
          </a:xfrm>
          <a:prstGeom prst="rect">
            <a:avLst/>
          </a:prstGeom>
          <a:solidFill>
            <a:srgbClr val="F4B18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prstClr val="black"/>
                </a:solidFill>
                <a:effectLst/>
                <a:uLnTx/>
                <a:uFillTx/>
                <a:latin typeface="Calibri" panose="020F0502020204030204"/>
                <a:ea typeface="맑은 고딕"/>
                <a:cs typeface="+mn-cs"/>
              </a:rPr>
              <a:t>Allah Tutumlu olanları sever</a:t>
            </a:r>
          </a:p>
        </p:txBody>
      </p:sp>
      <p:sp>
        <p:nvSpPr>
          <p:cNvPr id="7" name="Dikdörtgen 6"/>
          <p:cNvSpPr/>
          <p:nvPr/>
        </p:nvSpPr>
        <p:spPr>
          <a:xfrm>
            <a:off x="5805617" y="1949278"/>
            <a:ext cx="6222760" cy="612571"/>
          </a:xfrm>
          <a:prstGeom prst="rect">
            <a:avLst/>
          </a:prstGeom>
          <a:solidFill>
            <a:schemeClr val="accent5">
              <a:lumMod val="60000"/>
              <a:lumOff val="4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prstClr val="black"/>
                </a:solidFill>
                <a:effectLst/>
                <a:uLnTx/>
                <a:uFillTx/>
                <a:latin typeface="Calibri" panose="020F0502020204030204"/>
                <a:ea typeface="맑은 고딕"/>
                <a:cs typeface="+mn-cs"/>
              </a:rPr>
              <a:t>İsraf etmek haramdır.</a:t>
            </a:r>
          </a:p>
        </p:txBody>
      </p:sp>
      <p:sp>
        <p:nvSpPr>
          <p:cNvPr id="8" name="Dikdörtgen 7"/>
          <p:cNvSpPr/>
          <p:nvPr/>
        </p:nvSpPr>
        <p:spPr>
          <a:xfrm>
            <a:off x="7532815" y="4900475"/>
            <a:ext cx="4530851" cy="612571"/>
          </a:xfrm>
          <a:prstGeom prst="rect">
            <a:avLst/>
          </a:prstGeom>
          <a:solidFill>
            <a:schemeClr val="accent5">
              <a:lumMod val="60000"/>
              <a:lumOff val="4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prstClr val="black"/>
                </a:solidFill>
                <a:effectLst/>
                <a:uLnTx/>
                <a:uFillTx/>
                <a:latin typeface="Calibri" panose="020F0502020204030204"/>
                <a:ea typeface="맑은 고딕"/>
                <a:cs typeface="+mn-cs"/>
              </a:rPr>
              <a:t>Tutumlu olmak sevaptır.</a:t>
            </a:r>
          </a:p>
        </p:txBody>
      </p:sp>
      <p:sp>
        <p:nvSpPr>
          <p:cNvPr id="9" name="Dikdörtgen 8"/>
          <p:cNvSpPr/>
          <p:nvPr/>
        </p:nvSpPr>
        <p:spPr>
          <a:xfrm>
            <a:off x="5805618" y="2758161"/>
            <a:ext cx="6258046" cy="612571"/>
          </a:xfrm>
          <a:prstGeom prst="rect">
            <a:avLst/>
          </a:prstGeom>
          <a:solidFill>
            <a:schemeClr val="accent2">
              <a:lumMod val="60000"/>
              <a:lumOff val="4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prstClr val="black"/>
                </a:solidFill>
                <a:effectLst/>
                <a:uLnTx/>
                <a:uFillTx/>
                <a:latin typeface="Calibri" panose="020F0502020204030204"/>
                <a:ea typeface="맑은 고딕"/>
                <a:cs typeface="+mn-cs"/>
              </a:rPr>
              <a:t>Peygamberimi örnek alıyorum. O israfı sevmezdi.</a:t>
            </a:r>
          </a:p>
        </p:txBody>
      </p:sp>
      <p:sp>
        <p:nvSpPr>
          <p:cNvPr id="10" name="Dikdörtgen 9"/>
          <p:cNvSpPr/>
          <p:nvPr/>
        </p:nvSpPr>
        <p:spPr>
          <a:xfrm>
            <a:off x="7532813" y="4072390"/>
            <a:ext cx="4530851" cy="612571"/>
          </a:xfrm>
          <a:prstGeom prst="rect">
            <a:avLst/>
          </a:prstGeom>
          <a:solidFill>
            <a:srgbClr val="FFD96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prstClr val="black"/>
                </a:solidFill>
                <a:effectLst/>
                <a:uLnTx/>
                <a:uFillTx/>
                <a:latin typeface="Calibri" panose="020F0502020204030204"/>
                <a:ea typeface="맑은 고딕"/>
                <a:cs typeface="+mn-cs"/>
              </a:rPr>
              <a:t>Peygamberimin ailesi tutumluydu.</a:t>
            </a:r>
          </a:p>
        </p:txBody>
      </p:sp>
    </p:spTree>
    <p:extLst>
      <p:ext uri="{BB962C8B-B14F-4D97-AF65-F5344CB8AC3E}">
        <p14:creationId xmlns:p14="http://schemas.microsoft.com/office/powerpoint/2010/main" val="5716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1093411" y="199357"/>
            <a:ext cx="6292311" cy="666015"/>
          </a:xfrm>
          <a:prstGeom prst="rect">
            <a:avLst/>
          </a:prstGeom>
          <a:solidFill>
            <a:srgbClr val="ACD5DF"/>
          </a:solidFill>
          <a:ln w="6350" cap="flat" cmpd="sng" algn="ctr">
            <a:solidFill>
              <a:srgbClr val="5B9BD5"/>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0" i="0" u="none" strike="noStrike" kern="1200" cap="none" spc="0" normalizeH="0" baseline="0" noProof="0">
                <a:ln>
                  <a:noFill/>
                </a:ln>
                <a:solidFill>
                  <a:sysClr val="windowText" lastClr="000000"/>
                </a:solidFill>
                <a:effectLst/>
                <a:uLnTx/>
                <a:uFillTx/>
                <a:latin typeface="Calibri" panose="020F0502020204030204"/>
                <a:ea typeface="맑은 고딕"/>
                <a:cs typeface="+mn-cs"/>
              </a:rPr>
              <a:t>Tutumluluk için neler yapabiliriz?</a:t>
            </a:r>
            <a:endParaRPr kumimoji="0" lang="tr-TR" sz="36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endParaRPr>
          </a:p>
        </p:txBody>
      </p:sp>
      <p:sp>
        <p:nvSpPr>
          <p:cNvPr id="3" name="Dikdörtgen 2"/>
          <p:cNvSpPr/>
          <p:nvPr/>
        </p:nvSpPr>
        <p:spPr>
          <a:xfrm>
            <a:off x="503256" y="1125624"/>
            <a:ext cx="7036533" cy="722671"/>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latin typeface="Calibri" panose="020F0502020204030204"/>
                <a:ea typeface="맑은 고딕"/>
                <a:cs typeface="+mn-cs"/>
              </a:rPr>
              <a:t>Kullanmadığımız zaman ışıkları kapatabiliriz.</a:t>
            </a:r>
            <a:endParaRPr kumimoji="0" lang="tr-TR" sz="28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endParaRPr>
          </a:p>
        </p:txBody>
      </p:sp>
      <p:sp>
        <p:nvSpPr>
          <p:cNvPr id="4" name="10-Noktalı Yıldız 3"/>
          <p:cNvSpPr/>
          <p:nvPr/>
        </p:nvSpPr>
        <p:spPr>
          <a:xfrm>
            <a:off x="0" y="764286"/>
            <a:ext cx="958645" cy="1312607"/>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a:ln>
                  <a:noFill/>
                </a:ln>
                <a:solidFill>
                  <a:prstClr val="black"/>
                </a:solidFill>
                <a:effectLst/>
                <a:uLnTx/>
                <a:uFillTx/>
                <a:latin typeface="Calibri" panose="020F0502020204030204"/>
                <a:ea typeface="맑은 고딕"/>
                <a:cs typeface="+mn-cs"/>
              </a:rPr>
              <a:t>1</a:t>
            </a:r>
          </a:p>
        </p:txBody>
      </p:sp>
      <p:sp>
        <p:nvSpPr>
          <p:cNvPr id="5" name="Dikdörtgen 4"/>
          <p:cNvSpPr/>
          <p:nvPr/>
        </p:nvSpPr>
        <p:spPr>
          <a:xfrm>
            <a:off x="1666292" y="2189600"/>
            <a:ext cx="7654171" cy="589934"/>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rPr>
              <a:t>    </a:t>
            </a:r>
            <a:r>
              <a:rPr kumimoji="0" lang="tr-TR" sz="2800" b="0" i="0" u="none" strike="noStrike" kern="0" cap="none" spc="0" normalizeH="0" baseline="0" noProof="0" dirty="0">
                <a:ln>
                  <a:noFill/>
                </a:ln>
                <a:solidFill>
                  <a:prstClr val="black"/>
                </a:solidFill>
                <a:effectLst/>
                <a:uLnTx/>
                <a:uFillTx/>
                <a:latin typeface="Calibri" panose="020F0502020204030204"/>
                <a:ea typeface="맑은 고딕"/>
                <a:cs typeface="+mn-cs"/>
              </a:rPr>
              <a:t>Suyu, elektriği boş yere açık bırakmamalıyız. </a:t>
            </a:r>
            <a:endParaRPr kumimoji="0" lang="tr-TR" sz="28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endParaRPr>
          </a:p>
        </p:txBody>
      </p:sp>
      <p:sp>
        <p:nvSpPr>
          <p:cNvPr id="6" name="10-Noktalı Yıldız 5"/>
          <p:cNvSpPr/>
          <p:nvPr/>
        </p:nvSpPr>
        <p:spPr>
          <a:xfrm>
            <a:off x="1140111" y="1936843"/>
            <a:ext cx="763169" cy="1132794"/>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rPr>
              <a:t>2</a:t>
            </a:r>
          </a:p>
        </p:txBody>
      </p:sp>
      <p:sp>
        <p:nvSpPr>
          <p:cNvPr id="7" name="Dikdörtgen 6"/>
          <p:cNvSpPr/>
          <p:nvPr/>
        </p:nvSpPr>
        <p:spPr>
          <a:xfrm>
            <a:off x="2880850" y="3110999"/>
            <a:ext cx="9168582" cy="1054509"/>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0" cap="none" spc="0" normalizeH="0" baseline="0" noProof="0" dirty="0">
                <a:ln>
                  <a:noFill/>
                </a:ln>
                <a:solidFill>
                  <a:prstClr val="black"/>
                </a:solidFill>
                <a:effectLst/>
                <a:uLnTx/>
                <a:uFillTx/>
                <a:latin typeface="Calibri" panose="020F0502020204030204"/>
                <a:ea typeface="맑은 고딕"/>
                <a:cs typeface="+mn-cs"/>
              </a:rPr>
              <a:t>Çöplerinizi ve geri dönüştürülebilir atıklarınızı birbirinden ayırın. Böylece hem geri dönüşüme katkı sağlamış hem de çevre kirliliğini önlemiş oluruz.</a:t>
            </a:r>
            <a:endParaRPr kumimoji="0" lang="tr-TR" sz="40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endParaRPr>
          </a:p>
        </p:txBody>
      </p:sp>
      <p:sp>
        <p:nvSpPr>
          <p:cNvPr id="8" name="10-Noktalı Yıldız 7"/>
          <p:cNvSpPr/>
          <p:nvPr/>
        </p:nvSpPr>
        <p:spPr>
          <a:xfrm>
            <a:off x="2292623" y="2981949"/>
            <a:ext cx="1008515" cy="1312607"/>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rPr>
              <a:t>3</a:t>
            </a:r>
          </a:p>
        </p:txBody>
      </p:sp>
      <p:sp>
        <p:nvSpPr>
          <p:cNvPr id="9" name="Dikdörtgen 8"/>
          <p:cNvSpPr/>
          <p:nvPr/>
        </p:nvSpPr>
        <p:spPr>
          <a:xfrm>
            <a:off x="4363452" y="4398470"/>
            <a:ext cx="7685979" cy="958647"/>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rPr>
              <a:t>İhtiyacımız olmadığı halde elbise, ayakkabı çanta vb. şeyleri almamalıyız.</a:t>
            </a:r>
          </a:p>
        </p:txBody>
      </p:sp>
      <p:sp>
        <p:nvSpPr>
          <p:cNvPr id="10" name="10-Noktalı Yıldız 9"/>
          <p:cNvSpPr/>
          <p:nvPr/>
        </p:nvSpPr>
        <p:spPr>
          <a:xfrm>
            <a:off x="3900814" y="4165508"/>
            <a:ext cx="839857" cy="1312607"/>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rPr>
              <a:t>4</a:t>
            </a:r>
          </a:p>
        </p:txBody>
      </p:sp>
      <p:sp>
        <p:nvSpPr>
          <p:cNvPr id="11" name="Dikdörtgen 10"/>
          <p:cNvSpPr/>
          <p:nvPr/>
        </p:nvSpPr>
        <p:spPr>
          <a:xfrm>
            <a:off x="7310772" y="0"/>
            <a:ext cx="2130517" cy="911277"/>
          </a:xfrm>
          <a:prstGeom prst="rect">
            <a:avLst/>
          </a:prstGeom>
          <a:solidFill>
            <a:schemeClr val="accent4">
              <a:lumMod val="60000"/>
              <a:lumOff val="40000"/>
            </a:schemeClr>
          </a:solidFill>
          <a:ln w="635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0" cap="none" spc="0" normalizeH="0" baseline="0" noProof="0" dirty="0">
                <a:ln>
                  <a:noFill/>
                </a:ln>
                <a:solidFill>
                  <a:prstClr val="black"/>
                </a:solidFill>
                <a:effectLst/>
                <a:uLnTx/>
                <a:uFillTx/>
                <a:latin typeface="Calibri" panose="020F0502020204030204"/>
                <a:ea typeface="맑은 고딕"/>
                <a:cs typeface="+mn-cs"/>
              </a:rPr>
              <a:t>TASARRUF </a:t>
            </a:r>
          </a:p>
        </p:txBody>
      </p:sp>
      <p:sp>
        <p:nvSpPr>
          <p:cNvPr id="12" name="Dikdörtgen 11"/>
          <p:cNvSpPr/>
          <p:nvPr/>
        </p:nvSpPr>
        <p:spPr>
          <a:xfrm>
            <a:off x="5983705" y="5640209"/>
            <a:ext cx="5935580" cy="892416"/>
          </a:xfrm>
          <a:prstGeom prst="rect">
            <a:avLst/>
          </a:prstGeom>
          <a:solidFill>
            <a:schemeClr val="accent4">
              <a:lumMod val="40000"/>
              <a:lumOff val="60000"/>
            </a:schemeClr>
          </a:soli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rPr>
              <a:t>Zamanımızı planlı kullanmalıyız.</a:t>
            </a:r>
          </a:p>
        </p:txBody>
      </p:sp>
      <p:sp>
        <p:nvSpPr>
          <p:cNvPr id="13" name="10-Noktalı Yıldız 12"/>
          <p:cNvSpPr/>
          <p:nvPr/>
        </p:nvSpPr>
        <p:spPr>
          <a:xfrm>
            <a:off x="5609454" y="5430113"/>
            <a:ext cx="839857" cy="1312607"/>
          </a:xfrm>
          <a:prstGeom prst="star10">
            <a:avLst/>
          </a:prstGeom>
          <a:solidFill>
            <a:srgbClr val="ACD5DF"/>
          </a:soli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0" cap="none" spc="0" normalizeH="0" baseline="0" noProof="0" dirty="0">
                <a:ln>
                  <a:noFill/>
                </a:ln>
                <a:solidFill>
                  <a:prstClr val="black">
                    <a:lumMod val="95000"/>
                    <a:lumOff val="5000"/>
                  </a:prstClr>
                </a:solidFill>
                <a:effectLst/>
                <a:uLnTx/>
                <a:uFillTx/>
                <a:latin typeface="Calibri" panose="020F0502020204030204"/>
                <a:ea typeface="맑은 고딕"/>
                <a:cs typeface="+mn-cs"/>
              </a:rPr>
              <a:t>5</a:t>
            </a:r>
          </a:p>
        </p:txBody>
      </p:sp>
    </p:spTree>
    <p:extLst>
      <p:ext uri="{BB962C8B-B14F-4D97-AF65-F5344CB8AC3E}">
        <p14:creationId xmlns:p14="http://schemas.microsoft.com/office/powerpoint/2010/main" val="324558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133463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57;p20"/>
          <p:cNvSpPr/>
          <p:nvPr/>
        </p:nvSpPr>
        <p:spPr>
          <a:xfrm flipH="1">
            <a:off x="8741482" y="1619172"/>
            <a:ext cx="537430" cy="974126"/>
          </a:xfrm>
          <a:custGeom>
            <a:avLst/>
            <a:gdLst/>
            <a:ahLst/>
            <a:cxnLst/>
            <a:rect l="l" t="t" r="r" b="b"/>
            <a:pathLst>
              <a:path w="4703" h="19661" extrusionOk="0">
                <a:moveTo>
                  <a:pt x="1215" y="0"/>
                </a:moveTo>
                <a:cubicBezTo>
                  <a:pt x="1102" y="0"/>
                  <a:pt x="996" y="74"/>
                  <a:pt x="1009" y="220"/>
                </a:cubicBezTo>
                <a:cubicBezTo>
                  <a:pt x="1116" y="3258"/>
                  <a:pt x="1355" y="6242"/>
                  <a:pt x="1595" y="9253"/>
                </a:cubicBezTo>
                <a:cubicBezTo>
                  <a:pt x="1835" y="12157"/>
                  <a:pt x="1862" y="15062"/>
                  <a:pt x="1942" y="17966"/>
                </a:cubicBezTo>
                <a:cubicBezTo>
                  <a:pt x="1515" y="17273"/>
                  <a:pt x="1062" y="16581"/>
                  <a:pt x="636" y="15888"/>
                </a:cubicBezTo>
                <a:cubicBezTo>
                  <a:pt x="579" y="15790"/>
                  <a:pt x="492" y="15750"/>
                  <a:pt x="404" y="15750"/>
                </a:cubicBezTo>
                <a:cubicBezTo>
                  <a:pt x="205" y="15750"/>
                  <a:pt x="0" y="15959"/>
                  <a:pt x="130" y="16181"/>
                </a:cubicBezTo>
                <a:cubicBezTo>
                  <a:pt x="689" y="17273"/>
                  <a:pt x="1222" y="18393"/>
                  <a:pt x="1808" y="19458"/>
                </a:cubicBezTo>
                <a:cubicBezTo>
                  <a:pt x="1883" y="19593"/>
                  <a:pt x="2026" y="19661"/>
                  <a:pt x="2174" y="19661"/>
                </a:cubicBezTo>
                <a:cubicBezTo>
                  <a:pt x="2289" y="19661"/>
                  <a:pt x="2408" y="19620"/>
                  <a:pt x="2501" y="19538"/>
                </a:cubicBezTo>
                <a:cubicBezTo>
                  <a:pt x="3407" y="18659"/>
                  <a:pt x="4126" y="17567"/>
                  <a:pt x="4579" y="16394"/>
                </a:cubicBezTo>
                <a:cubicBezTo>
                  <a:pt x="4703" y="16077"/>
                  <a:pt x="4407" y="15830"/>
                  <a:pt x="4130" y="15830"/>
                </a:cubicBezTo>
                <a:cubicBezTo>
                  <a:pt x="3989" y="15830"/>
                  <a:pt x="3852" y="15894"/>
                  <a:pt x="3780" y="16048"/>
                </a:cubicBezTo>
                <a:cubicBezTo>
                  <a:pt x="3487" y="16661"/>
                  <a:pt x="3167" y="17273"/>
                  <a:pt x="2794" y="17833"/>
                </a:cubicBezTo>
                <a:cubicBezTo>
                  <a:pt x="2794" y="11918"/>
                  <a:pt x="2208" y="6082"/>
                  <a:pt x="1462" y="220"/>
                </a:cubicBezTo>
                <a:cubicBezTo>
                  <a:pt x="1449" y="74"/>
                  <a:pt x="1329" y="0"/>
                  <a:pt x="1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3" name="Grup 2"/>
          <p:cNvGrpSpPr/>
          <p:nvPr/>
        </p:nvGrpSpPr>
        <p:grpSpPr>
          <a:xfrm>
            <a:off x="8077089" y="643793"/>
            <a:ext cx="1830013" cy="867907"/>
            <a:chOff x="522046" y="1783046"/>
            <a:chExt cx="1830013" cy="867907"/>
          </a:xfrm>
        </p:grpSpPr>
        <p:grpSp>
          <p:nvGrpSpPr>
            <p:cNvPr id="4" name="Google Shape;554;p20"/>
            <p:cNvGrpSpPr/>
            <p:nvPr/>
          </p:nvGrpSpPr>
          <p:grpSpPr>
            <a:xfrm rot="10800000">
              <a:off x="522046" y="1783046"/>
              <a:ext cx="1830013" cy="867907"/>
              <a:chOff x="6410625" y="3981275"/>
              <a:chExt cx="843350" cy="524375"/>
            </a:xfrm>
          </p:grpSpPr>
          <p:sp>
            <p:nvSpPr>
              <p:cNvPr id="6" name="Google Shape;555;p20"/>
              <p:cNvSpPr/>
              <p:nvPr/>
            </p:nvSpPr>
            <p:spPr>
              <a:xfrm>
                <a:off x="6410625" y="3981275"/>
                <a:ext cx="843350" cy="489675"/>
              </a:xfrm>
              <a:custGeom>
                <a:avLst/>
                <a:gdLst/>
                <a:ahLst/>
                <a:cxnLst/>
                <a:rect l="l" t="t" r="r" b="b"/>
                <a:pathLst>
                  <a:path w="33734" h="19587" extrusionOk="0">
                    <a:moveTo>
                      <a:pt x="14869" y="1306"/>
                    </a:moveTo>
                    <a:cubicBezTo>
                      <a:pt x="15748" y="2425"/>
                      <a:pt x="16627" y="3598"/>
                      <a:pt x="17480" y="4743"/>
                    </a:cubicBezTo>
                    <a:cubicBezTo>
                      <a:pt x="17533" y="4823"/>
                      <a:pt x="17613" y="4877"/>
                      <a:pt x="17720" y="4903"/>
                    </a:cubicBezTo>
                    <a:cubicBezTo>
                      <a:pt x="17747" y="4930"/>
                      <a:pt x="17800" y="4983"/>
                      <a:pt x="17880" y="4983"/>
                    </a:cubicBezTo>
                    <a:cubicBezTo>
                      <a:pt x="19788" y="5188"/>
                      <a:pt x="21715" y="5315"/>
                      <a:pt x="23662" y="5315"/>
                    </a:cubicBezTo>
                    <a:cubicBezTo>
                      <a:pt x="23999" y="5315"/>
                      <a:pt x="24336" y="5311"/>
                      <a:pt x="24674" y="5303"/>
                    </a:cubicBezTo>
                    <a:cubicBezTo>
                      <a:pt x="25314" y="5303"/>
                      <a:pt x="25960" y="5307"/>
                      <a:pt x="26608" y="5307"/>
                    </a:cubicBezTo>
                    <a:cubicBezTo>
                      <a:pt x="28229" y="5307"/>
                      <a:pt x="29863" y="5280"/>
                      <a:pt x="31442" y="5090"/>
                    </a:cubicBezTo>
                    <a:lnTo>
                      <a:pt x="31522" y="5090"/>
                    </a:lnTo>
                    <a:cubicBezTo>
                      <a:pt x="31522" y="6982"/>
                      <a:pt x="31922" y="8927"/>
                      <a:pt x="32109" y="10792"/>
                    </a:cubicBezTo>
                    <a:cubicBezTo>
                      <a:pt x="32215" y="11778"/>
                      <a:pt x="32322" y="12764"/>
                      <a:pt x="32402" y="13723"/>
                    </a:cubicBezTo>
                    <a:cubicBezTo>
                      <a:pt x="32455" y="14389"/>
                      <a:pt x="32828" y="15881"/>
                      <a:pt x="32615" y="16681"/>
                    </a:cubicBezTo>
                    <a:cubicBezTo>
                      <a:pt x="22170" y="18066"/>
                      <a:pt x="11485" y="16894"/>
                      <a:pt x="1093" y="18812"/>
                    </a:cubicBezTo>
                    <a:cubicBezTo>
                      <a:pt x="1466" y="16761"/>
                      <a:pt x="1306" y="14496"/>
                      <a:pt x="1253" y="12417"/>
                    </a:cubicBezTo>
                    <a:cubicBezTo>
                      <a:pt x="1253" y="11272"/>
                      <a:pt x="1199" y="10099"/>
                      <a:pt x="1146" y="8953"/>
                    </a:cubicBezTo>
                    <a:cubicBezTo>
                      <a:pt x="1093" y="8021"/>
                      <a:pt x="1093" y="7035"/>
                      <a:pt x="800" y="6156"/>
                    </a:cubicBezTo>
                    <a:lnTo>
                      <a:pt x="800" y="6156"/>
                    </a:lnTo>
                    <a:cubicBezTo>
                      <a:pt x="1540" y="6266"/>
                      <a:pt x="2289" y="6303"/>
                      <a:pt x="3038" y="6303"/>
                    </a:cubicBezTo>
                    <a:cubicBezTo>
                      <a:pt x="4096" y="6303"/>
                      <a:pt x="5153" y="6229"/>
                      <a:pt x="6182" y="6182"/>
                    </a:cubicBezTo>
                    <a:cubicBezTo>
                      <a:pt x="8021" y="6102"/>
                      <a:pt x="9993" y="6129"/>
                      <a:pt x="11778" y="5729"/>
                    </a:cubicBezTo>
                    <a:cubicBezTo>
                      <a:pt x="11991" y="5703"/>
                      <a:pt x="12098" y="5516"/>
                      <a:pt x="12071" y="5330"/>
                    </a:cubicBezTo>
                    <a:cubicBezTo>
                      <a:pt x="13110" y="4051"/>
                      <a:pt x="14043" y="2718"/>
                      <a:pt x="14869" y="1306"/>
                    </a:cubicBezTo>
                    <a:close/>
                    <a:moveTo>
                      <a:pt x="14802" y="0"/>
                    </a:moveTo>
                    <a:cubicBezTo>
                      <a:pt x="14642" y="0"/>
                      <a:pt x="14482" y="80"/>
                      <a:pt x="14389" y="240"/>
                    </a:cubicBezTo>
                    <a:cubicBezTo>
                      <a:pt x="13430" y="1759"/>
                      <a:pt x="12337" y="3278"/>
                      <a:pt x="11618" y="4957"/>
                    </a:cubicBezTo>
                    <a:cubicBezTo>
                      <a:pt x="11462" y="4952"/>
                      <a:pt x="11306" y="4950"/>
                      <a:pt x="11150" y="4950"/>
                    </a:cubicBezTo>
                    <a:cubicBezTo>
                      <a:pt x="9410" y="4950"/>
                      <a:pt x="7652" y="5203"/>
                      <a:pt x="5916" y="5276"/>
                    </a:cubicBezTo>
                    <a:cubicBezTo>
                      <a:pt x="4157" y="5383"/>
                      <a:pt x="2345" y="5303"/>
                      <a:pt x="587" y="5649"/>
                    </a:cubicBezTo>
                    <a:cubicBezTo>
                      <a:pt x="533" y="5649"/>
                      <a:pt x="480" y="5703"/>
                      <a:pt x="453" y="5756"/>
                    </a:cubicBezTo>
                    <a:cubicBezTo>
                      <a:pt x="347" y="5756"/>
                      <a:pt x="267" y="5836"/>
                      <a:pt x="240" y="5916"/>
                    </a:cubicBezTo>
                    <a:cubicBezTo>
                      <a:pt x="0" y="6902"/>
                      <a:pt x="160" y="7941"/>
                      <a:pt x="187" y="8953"/>
                    </a:cubicBezTo>
                    <a:cubicBezTo>
                      <a:pt x="240" y="10019"/>
                      <a:pt x="267" y="11085"/>
                      <a:pt x="293" y="12178"/>
                    </a:cubicBezTo>
                    <a:cubicBezTo>
                      <a:pt x="320" y="14363"/>
                      <a:pt x="54" y="16654"/>
                      <a:pt x="240" y="18839"/>
                    </a:cubicBezTo>
                    <a:cubicBezTo>
                      <a:pt x="267" y="18919"/>
                      <a:pt x="293" y="18999"/>
                      <a:pt x="347" y="19079"/>
                    </a:cubicBezTo>
                    <a:cubicBezTo>
                      <a:pt x="244" y="19259"/>
                      <a:pt x="339" y="19587"/>
                      <a:pt x="608" y="19587"/>
                    </a:cubicBezTo>
                    <a:cubicBezTo>
                      <a:pt x="619" y="19587"/>
                      <a:pt x="629" y="19586"/>
                      <a:pt x="640" y="19585"/>
                    </a:cubicBezTo>
                    <a:cubicBezTo>
                      <a:pt x="11272" y="18439"/>
                      <a:pt x="22010" y="19052"/>
                      <a:pt x="32615" y="17667"/>
                    </a:cubicBezTo>
                    <a:cubicBezTo>
                      <a:pt x="32668" y="17667"/>
                      <a:pt x="32721" y="17640"/>
                      <a:pt x="32748" y="17613"/>
                    </a:cubicBezTo>
                    <a:cubicBezTo>
                      <a:pt x="32792" y="17624"/>
                      <a:pt x="32836" y="17631"/>
                      <a:pt x="32881" y="17631"/>
                    </a:cubicBezTo>
                    <a:cubicBezTo>
                      <a:pt x="32943" y="17631"/>
                      <a:pt x="33005" y="17618"/>
                      <a:pt x="33068" y="17587"/>
                    </a:cubicBezTo>
                    <a:cubicBezTo>
                      <a:pt x="33734" y="17240"/>
                      <a:pt x="33654" y="16654"/>
                      <a:pt x="33601" y="15961"/>
                    </a:cubicBezTo>
                    <a:cubicBezTo>
                      <a:pt x="33521" y="14629"/>
                      <a:pt x="33361" y="13323"/>
                      <a:pt x="33228" y="12018"/>
                    </a:cubicBezTo>
                    <a:cubicBezTo>
                      <a:pt x="32961" y="9593"/>
                      <a:pt x="32908" y="6928"/>
                      <a:pt x="32162" y="4584"/>
                    </a:cubicBezTo>
                    <a:cubicBezTo>
                      <a:pt x="32123" y="4448"/>
                      <a:pt x="32000" y="4355"/>
                      <a:pt x="31864" y="4355"/>
                    </a:cubicBezTo>
                    <a:cubicBezTo>
                      <a:pt x="31813" y="4355"/>
                      <a:pt x="31760" y="4368"/>
                      <a:pt x="31709" y="4397"/>
                    </a:cubicBezTo>
                    <a:cubicBezTo>
                      <a:pt x="31629" y="4317"/>
                      <a:pt x="31549" y="4290"/>
                      <a:pt x="31442" y="4290"/>
                    </a:cubicBezTo>
                    <a:cubicBezTo>
                      <a:pt x="31126" y="4283"/>
                      <a:pt x="30809" y="4280"/>
                      <a:pt x="30491" y="4280"/>
                    </a:cubicBezTo>
                    <a:cubicBezTo>
                      <a:pt x="28558" y="4280"/>
                      <a:pt x="26597" y="4401"/>
                      <a:pt x="24674" y="4424"/>
                    </a:cubicBezTo>
                    <a:cubicBezTo>
                      <a:pt x="22543" y="4424"/>
                      <a:pt x="20411" y="4424"/>
                      <a:pt x="18306" y="4504"/>
                    </a:cubicBezTo>
                    <a:cubicBezTo>
                      <a:pt x="18279" y="4450"/>
                      <a:pt x="18253" y="4370"/>
                      <a:pt x="18199" y="4317"/>
                    </a:cubicBezTo>
                    <a:cubicBezTo>
                      <a:pt x="17214" y="2958"/>
                      <a:pt x="16201" y="1599"/>
                      <a:pt x="15215" y="240"/>
                    </a:cubicBezTo>
                    <a:cubicBezTo>
                      <a:pt x="15122" y="80"/>
                      <a:pt x="14962" y="0"/>
                      <a:pt x="1480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 name="Google Shape;556;p20"/>
              <p:cNvSpPr/>
              <p:nvPr/>
            </p:nvSpPr>
            <p:spPr>
              <a:xfrm>
                <a:off x="6584475" y="4474150"/>
                <a:ext cx="504300" cy="31500"/>
              </a:xfrm>
              <a:custGeom>
                <a:avLst/>
                <a:gdLst/>
                <a:ahLst/>
                <a:cxnLst/>
                <a:rect l="l" t="t" r="r" b="b"/>
                <a:pathLst>
                  <a:path w="20172" h="1260" extrusionOk="0">
                    <a:moveTo>
                      <a:pt x="18865" y="1"/>
                    </a:moveTo>
                    <a:cubicBezTo>
                      <a:pt x="17536" y="1"/>
                      <a:pt x="16172" y="147"/>
                      <a:pt x="14843" y="190"/>
                    </a:cubicBezTo>
                    <a:cubicBezTo>
                      <a:pt x="13271" y="243"/>
                      <a:pt x="11698" y="296"/>
                      <a:pt x="10126" y="350"/>
                    </a:cubicBezTo>
                    <a:cubicBezTo>
                      <a:pt x="6876" y="430"/>
                      <a:pt x="3625" y="483"/>
                      <a:pt x="401" y="563"/>
                    </a:cubicBezTo>
                    <a:cubicBezTo>
                      <a:pt x="1" y="563"/>
                      <a:pt x="1" y="1149"/>
                      <a:pt x="401" y="1149"/>
                    </a:cubicBezTo>
                    <a:cubicBezTo>
                      <a:pt x="1991" y="1225"/>
                      <a:pt x="3581" y="1259"/>
                      <a:pt x="5168" y="1259"/>
                    </a:cubicBezTo>
                    <a:cubicBezTo>
                      <a:pt x="6906" y="1259"/>
                      <a:pt x="8640" y="1219"/>
                      <a:pt x="10366" y="1149"/>
                    </a:cubicBezTo>
                    <a:cubicBezTo>
                      <a:pt x="13457" y="1043"/>
                      <a:pt x="16841" y="1122"/>
                      <a:pt x="19879" y="483"/>
                    </a:cubicBezTo>
                    <a:cubicBezTo>
                      <a:pt x="20172" y="430"/>
                      <a:pt x="20065" y="57"/>
                      <a:pt x="19825" y="30"/>
                    </a:cubicBezTo>
                    <a:cubicBezTo>
                      <a:pt x="19508" y="9"/>
                      <a:pt x="19188" y="1"/>
                      <a:pt x="1886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5" name="Metin kutusu 4"/>
            <p:cNvSpPr txBox="1"/>
            <p:nvPr/>
          </p:nvSpPr>
          <p:spPr>
            <a:xfrm>
              <a:off x="879720" y="1953531"/>
              <a:ext cx="1208868" cy="430887"/>
            </a:xfrm>
            <a:prstGeom prst="rect">
              <a:avLst/>
            </a:prstGeom>
            <a:noFill/>
          </p:spPr>
          <p:txBody>
            <a:bodyPr wrap="square" lIns="0" tIns="0" rIns="0" bIns="0" rtlCol="0">
              <a:spAutoFit/>
            </a:bodyPr>
            <a:lstStyle/>
            <a:p>
              <a:pPr algn="ctr"/>
              <a:r>
                <a:rPr lang="tr-TR" sz="2800" dirty="0">
                  <a:solidFill>
                    <a:srgbClr val="F3722C"/>
                  </a:solidFill>
                </a:rPr>
                <a:t>Cimrilik</a:t>
              </a:r>
            </a:p>
          </p:txBody>
        </p:sp>
      </p:grpSp>
      <p:grpSp>
        <p:nvGrpSpPr>
          <p:cNvPr id="8" name="Grup 7"/>
          <p:cNvGrpSpPr/>
          <p:nvPr/>
        </p:nvGrpSpPr>
        <p:grpSpPr>
          <a:xfrm>
            <a:off x="7145941" y="2893102"/>
            <a:ext cx="4276563" cy="2503358"/>
            <a:chOff x="205496" y="3834063"/>
            <a:chExt cx="2633956" cy="2342148"/>
          </a:xfrm>
        </p:grpSpPr>
        <p:grpSp>
          <p:nvGrpSpPr>
            <p:cNvPr id="9" name="Google Shape;550;p20"/>
            <p:cNvGrpSpPr/>
            <p:nvPr/>
          </p:nvGrpSpPr>
          <p:grpSpPr>
            <a:xfrm>
              <a:off x="205496" y="3834063"/>
              <a:ext cx="2633956" cy="2342148"/>
              <a:chOff x="4524100" y="1270075"/>
              <a:chExt cx="1529500" cy="1401450"/>
            </a:xfrm>
          </p:grpSpPr>
          <p:sp>
            <p:nvSpPr>
              <p:cNvPr id="11" name="Google Shape;551;p20"/>
              <p:cNvSpPr/>
              <p:nvPr/>
            </p:nvSpPr>
            <p:spPr>
              <a:xfrm>
                <a:off x="4542075" y="1270075"/>
                <a:ext cx="1511525" cy="1344300"/>
              </a:xfrm>
              <a:custGeom>
                <a:avLst/>
                <a:gdLst/>
                <a:ahLst/>
                <a:cxnLst/>
                <a:rect l="l" t="t" r="r" b="b"/>
                <a:pathLst>
                  <a:path w="60461" h="53772" extrusionOk="0">
                    <a:moveTo>
                      <a:pt x="60460" y="0"/>
                    </a:moveTo>
                    <a:lnTo>
                      <a:pt x="21397" y="373"/>
                    </a:lnTo>
                    <a:lnTo>
                      <a:pt x="187" y="0"/>
                    </a:lnTo>
                    <a:lnTo>
                      <a:pt x="187" y="0"/>
                    </a:lnTo>
                    <a:lnTo>
                      <a:pt x="560" y="42234"/>
                    </a:lnTo>
                    <a:lnTo>
                      <a:pt x="1" y="53398"/>
                    </a:lnTo>
                    <a:lnTo>
                      <a:pt x="55264" y="53771"/>
                    </a:lnTo>
                    <a:lnTo>
                      <a:pt x="59554" y="53212"/>
                    </a:lnTo>
                    <a:lnTo>
                      <a:pt x="60460" y="0"/>
                    </a:lnTo>
                    <a:close/>
                  </a:path>
                </a:pathLst>
              </a:custGeom>
              <a:solidFill>
                <a:srgbClr val="F3722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2" name="Google Shape;552;p20"/>
              <p:cNvSpPr/>
              <p:nvPr/>
            </p:nvSpPr>
            <p:spPr>
              <a:xfrm>
                <a:off x="4524100" y="2647925"/>
                <a:ext cx="309775" cy="23600"/>
              </a:xfrm>
              <a:custGeom>
                <a:avLst/>
                <a:gdLst/>
                <a:ahLst/>
                <a:cxnLst/>
                <a:rect l="l" t="t" r="r" b="b"/>
                <a:pathLst>
                  <a:path w="12391" h="944" extrusionOk="0">
                    <a:moveTo>
                      <a:pt x="2643" y="0"/>
                    </a:moveTo>
                    <a:cubicBezTo>
                      <a:pt x="1855" y="0"/>
                      <a:pt x="1070" y="25"/>
                      <a:pt x="293" y="96"/>
                    </a:cubicBezTo>
                    <a:cubicBezTo>
                      <a:pt x="80" y="96"/>
                      <a:pt x="0" y="443"/>
                      <a:pt x="240" y="469"/>
                    </a:cubicBezTo>
                    <a:cubicBezTo>
                      <a:pt x="2212" y="736"/>
                      <a:pt x="4237" y="709"/>
                      <a:pt x="6209" y="789"/>
                    </a:cubicBezTo>
                    <a:cubicBezTo>
                      <a:pt x="7467" y="823"/>
                      <a:pt x="8778" y="944"/>
                      <a:pt x="10062" y="944"/>
                    </a:cubicBezTo>
                    <a:cubicBezTo>
                      <a:pt x="10790" y="944"/>
                      <a:pt x="11509" y="905"/>
                      <a:pt x="12204" y="789"/>
                    </a:cubicBezTo>
                    <a:cubicBezTo>
                      <a:pt x="12391" y="709"/>
                      <a:pt x="12364" y="443"/>
                      <a:pt x="12177" y="363"/>
                    </a:cubicBezTo>
                    <a:cubicBezTo>
                      <a:pt x="11115" y="128"/>
                      <a:pt x="9970" y="86"/>
                      <a:pt x="8829" y="86"/>
                    </a:cubicBezTo>
                    <a:cubicBezTo>
                      <a:pt x="8192" y="86"/>
                      <a:pt x="7556" y="99"/>
                      <a:pt x="6936" y="99"/>
                    </a:cubicBezTo>
                    <a:cubicBezTo>
                      <a:pt x="6772" y="99"/>
                      <a:pt x="6610" y="98"/>
                      <a:pt x="6449" y="96"/>
                    </a:cubicBezTo>
                    <a:cubicBezTo>
                      <a:pt x="5184" y="63"/>
                      <a:pt x="3909" y="0"/>
                      <a:pt x="26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10" name="Dikdörtgen 9"/>
            <p:cNvSpPr/>
            <p:nvPr/>
          </p:nvSpPr>
          <p:spPr>
            <a:xfrm>
              <a:off x="326122" y="3952583"/>
              <a:ext cx="2421006" cy="1814126"/>
            </a:xfrm>
            <a:prstGeom prst="rect">
              <a:avLst/>
            </a:prstGeom>
          </p:spPr>
          <p:txBody>
            <a:bodyPr wrap="square">
              <a:spAutoFit/>
            </a:bodyPr>
            <a:lstStyle/>
            <a:p>
              <a:pPr algn="just"/>
              <a:r>
                <a:rPr lang="tr-TR" sz="2400" dirty="0">
                  <a:solidFill>
                    <a:schemeClr val="bg1"/>
                  </a:solidFill>
                </a:rPr>
                <a:t>Cimrilik, kişiyi mal edinme hırsıyla harcamada bulunmaktan ve yardım etmekten alıkoyan bencillik duygusudur. </a:t>
              </a:r>
            </a:p>
          </p:txBody>
        </p:sp>
      </p:grpSp>
      <p:sp>
        <p:nvSpPr>
          <p:cNvPr id="13" name="Dikdörtgen 12"/>
          <p:cNvSpPr/>
          <p:nvPr/>
        </p:nvSpPr>
        <p:spPr>
          <a:xfrm>
            <a:off x="434714" y="3103609"/>
            <a:ext cx="5756224" cy="1993048"/>
          </a:xfrm>
          <a:prstGeom prst="rect">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marL="457200" lvl="0" indent="-457200" algn="just">
              <a:buFont typeface="Wingdings" panose="05000000000000000000" pitchFamily="2" charset="2"/>
              <a:buChar char="Ø"/>
              <a:defRPr/>
            </a:pPr>
            <a:r>
              <a:rPr lang="tr-TR" sz="3200" kern="0" dirty="0">
                <a:solidFill>
                  <a:prstClr val="black"/>
                </a:solidFill>
                <a:latin typeface="Calibri" panose="020F0502020204030204"/>
              </a:rPr>
              <a:t>Müminlerin sakınması gereken davranışlardan biri de cimriliktir. </a:t>
            </a:r>
            <a:endParaRPr kumimoji="0" lang="tr-TR" sz="3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73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6541" y="6096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ea typeface="맑은 고딕"/>
                <a:cs typeface="+mn-cs"/>
              </a:rPr>
              <a:t>Gereğinden fazla ve boş konuşmak da bir tür israftır. </a:t>
            </a:r>
          </a:p>
        </p:txBody>
      </p:sp>
      <p:sp>
        <p:nvSpPr>
          <p:cNvPr id="3" name="Dikdörtgen 2"/>
          <p:cNvSpPr/>
          <p:nvPr/>
        </p:nvSpPr>
        <p:spPr>
          <a:xfrm>
            <a:off x="112295" y="6096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1</a:t>
            </a:r>
          </a:p>
        </p:txBody>
      </p:sp>
      <p:sp>
        <p:nvSpPr>
          <p:cNvPr id="8" name="Dikdörtgen 7"/>
          <p:cNvSpPr/>
          <p:nvPr/>
        </p:nvSpPr>
        <p:spPr>
          <a:xfrm>
            <a:off x="9592428" y="6059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37766" y="5970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28305" y="5810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67231" y="6689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12" name="Y 1"/>
          <p:cNvSpPr/>
          <p:nvPr/>
        </p:nvSpPr>
        <p:spPr>
          <a:xfrm>
            <a:off x="10496346" y="6689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378217" y="26075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defRPr/>
            </a:pPr>
            <a:r>
              <a:rPr lang="tr-TR" sz="2400" dirty="0">
                <a:solidFill>
                  <a:prstClr val="black"/>
                </a:solidFill>
              </a:rPr>
              <a:t>  </a:t>
            </a:r>
            <a:r>
              <a:rPr lang="es-ES" sz="2400" dirty="0">
                <a:solidFill>
                  <a:prstClr val="black"/>
                </a:solidFill>
              </a:rPr>
              <a:t>İsraf sadece mal ve paranın boşa</a:t>
            </a:r>
            <a:r>
              <a:rPr lang="tr-TR" sz="2400" dirty="0">
                <a:solidFill>
                  <a:prstClr val="black"/>
                </a:solidFill>
              </a:rPr>
              <a:t> </a:t>
            </a:r>
            <a:r>
              <a:rPr lang="es-ES" sz="2400" dirty="0">
                <a:solidFill>
                  <a:prstClr val="black"/>
                </a:solidFill>
              </a:rPr>
              <a:t>harcanması</a:t>
            </a:r>
            <a:r>
              <a:rPr lang="tr-TR" sz="2400" dirty="0" err="1">
                <a:solidFill>
                  <a:prstClr val="black"/>
                </a:solidFill>
              </a:rPr>
              <a:t>dır</a:t>
            </a:r>
            <a:r>
              <a:rPr lang="tr-TR" sz="2400" dirty="0">
                <a:solidFill>
                  <a:prstClr val="black"/>
                </a:solidFill>
              </a:rPr>
              <a:t>.</a:t>
            </a:r>
            <a:r>
              <a:rPr lang="es-ES" sz="2400" dirty="0">
                <a:solidFill>
                  <a:prstClr val="black"/>
                </a:solidFill>
              </a:rPr>
              <a:t> </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19" name="Dikdörtgen 18"/>
          <p:cNvSpPr/>
          <p:nvPr/>
        </p:nvSpPr>
        <p:spPr>
          <a:xfrm>
            <a:off x="64169" y="26148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3</a:t>
            </a:r>
          </a:p>
        </p:txBody>
      </p:sp>
      <p:sp>
        <p:nvSpPr>
          <p:cNvPr id="28" name="Dikdörtgen 27"/>
          <p:cNvSpPr/>
          <p:nvPr/>
        </p:nvSpPr>
        <p:spPr>
          <a:xfrm>
            <a:off x="9544302" y="26047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089640" y="26087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268410" y="253815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19105" y="26485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32" name="Y 3"/>
          <p:cNvSpPr/>
          <p:nvPr/>
        </p:nvSpPr>
        <p:spPr>
          <a:xfrm>
            <a:off x="10448220" y="26485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166436" y="16282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defRPr/>
            </a:pPr>
            <a:r>
              <a:rPr lang="tr-TR" sz="2400" dirty="0">
                <a:solidFill>
                  <a:prstClr val="black"/>
                </a:solidFill>
              </a:rPr>
              <a:t>Allah’ın (c.c.) insana verdiği bütün nimetlerin faydasızca kullanılması da israftır. </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9" name="Dikdörtgen 48"/>
          <p:cNvSpPr/>
          <p:nvPr/>
        </p:nvSpPr>
        <p:spPr>
          <a:xfrm>
            <a:off x="72190" y="16282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2</a:t>
            </a:r>
          </a:p>
        </p:txBody>
      </p:sp>
      <p:sp>
        <p:nvSpPr>
          <p:cNvPr id="50" name="Dikdörtgen 49"/>
          <p:cNvSpPr/>
          <p:nvPr/>
        </p:nvSpPr>
        <p:spPr>
          <a:xfrm>
            <a:off x="9552323"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27126"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54" name="Y 1"/>
          <p:cNvSpPr/>
          <p:nvPr/>
        </p:nvSpPr>
        <p:spPr>
          <a:xfrm>
            <a:off x="10456241"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174457" y="3505200"/>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defRPr/>
            </a:pPr>
            <a:r>
              <a:rPr lang="tr-TR" sz="2400" dirty="0">
                <a:solidFill>
                  <a:prstClr val="black"/>
                </a:solidFill>
              </a:rPr>
              <a:t>Sınırsız harcama isteği, lüks ve aşırı tüketim alışkanlığı savurganlıktır.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70" name="Dikdörtgen 69"/>
          <p:cNvSpPr/>
          <p:nvPr/>
        </p:nvSpPr>
        <p:spPr>
          <a:xfrm>
            <a:off x="80211" y="3505200"/>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4</a:t>
            </a:r>
          </a:p>
        </p:txBody>
      </p:sp>
      <p:sp>
        <p:nvSpPr>
          <p:cNvPr id="71" name="Dikdörtgen 70"/>
          <p:cNvSpPr/>
          <p:nvPr/>
        </p:nvSpPr>
        <p:spPr>
          <a:xfrm>
            <a:off x="9560344"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35147"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75" name="Y 1"/>
          <p:cNvSpPr/>
          <p:nvPr/>
        </p:nvSpPr>
        <p:spPr>
          <a:xfrm>
            <a:off x="10464262"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46133" y="5503102"/>
            <a:ext cx="931545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defRPr/>
            </a:pPr>
            <a:r>
              <a:rPr lang="tr-TR" sz="2400" dirty="0">
                <a:solidFill>
                  <a:prstClr val="black"/>
                </a:solidFill>
                <a:latin typeface="Arial"/>
                <a:ea typeface="맑은 고딕"/>
              </a:rPr>
              <a:t>  Cimriliğin zıddı tutumlu olmaktır. </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77" name="Dikdörtgen 76"/>
          <p:cNvSpPr/>
          <p:nvPr/>
        </p:nvSpPr>
        <p:spPr>
          <a:xfrm>
            <a:off x="32085" y="5510464"/>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6</a:t>
            </a:r>
          </a:p>
        </p:txBody>
      </p:sp>
      <p:sp>
        <p:nvSpPr>
          <p:cNvPr id="78" name="Dikdörtgen 77"/>
          <p:cNvSpPr/>
          <p:nvPr/>
        </p:nvSpPr>
        <p:spPr>
          <a:xfrm>
            <a:off x="9512218" y="5500352"/>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057556" y="550432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140073" y="546583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587021" y="5544122"/>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2" name="Y 3"/>
          <p:cNvSpPr/>
          <p:nvPr/>
        </p:nvSpPr>
        <p:spPr>
          <a:xfrm>
            <a:off x="10416136" y="5544122"/>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134352" y="4523873"/>
            <a:ext cx="9386637"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defRPr/>
            </a:pPr>
            <a:r>
              <a:rPr kumimoji="0" lang="tr-TR" sz="2400" b="0" i="0" u="none" strike="noStrike" kern="1200" cap="none" spc="0" normalizeH="0" baseline="0" noProof="0" dirty="0">
                <a:ln>
                  <a:noFill/>
                </a:ln>
                <a:solidFill>
                  <a:schemeClr val="tx1"/>
                </a:solidFill>
                <a:effectLst/>
                <a:uLnTx/>
                <a:uFillTx/>
                <a:latin typeface="Arial"/>
                <a:ea typeface="맑은 고딕"/>
                <a:cs typeface="+mn-cs"/>
              </a:rPr>
              <a:t>Cimrilik bir </a:t>
            </a:r>
            <a:r>
              <a:rPr lang="tr-TR" sz="2400" dirty="0">
                <a:solidFill>
                  <a:schemeClr val="tx1"/>
                </a:solidFill>
              </a:rPr>
              <a:t>bencillik duygusudur.</a:t>
            </a:r>
            <a:endParaRPr kumimoji="0" lang="tr-TR" sz="2400" b="0" i="0" u="none" strike="noStrike" kern="1200" cap="none" spc="0" normalizeH="0" baseline="0" noProof="0" dirty="0">
              <a:ln>
                <a:noFill/>
              </a:ln>
              <a:solidFill>
                <a:schemeClr val="tx1"/>
              </a:solidFill>
              <a:effectLst/>
              <a:uLnTx/>
              <a:uFillTx/>
              <a:latin typeface="Arial"/>
              <a:ea typeface="맑은 고딕"/>
            </a:endParaRPr>
          </a:p>
        </p:txBody>
      </p:sp>
      <p:sp>
        <p:nvSpPr>
          <p:cNvPr id="84" name="Dikdörtgen 83"/>
          <p:cNvSpPr/>
          <p:nvPr/>
        </p:nvSpPr>
        <p:spPr>
          <a:xfrm>
            <a:off x="40106" y="4523873"/>
            <a:ext cx="344904" cy="781050"/>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Arial"/>
                <a:ea typeface="맑은 고딕"/>
                <a:cs typeface="+mn-cs"/>
              </a:rPr>
              <a:t>5</a:t>
            </a:r>
          </a:p>
        </p:txBody>
      </p:sp>
      <p:sp>
        <p:nvSpPr>
          <p:cNvPr id="85" name="Dikdörtgen 84"/>
          <p:cNvSpPr/>
          <p:nvPr/>
        </p:nvSpPr>
        <p:spPr>
          <a:xfrm>
            <a:off x="9520239" y="45201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65577" y="45113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56116" y="44952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595042" y="45831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9" name="Y 1"/>
          <p:cNvSpPr/>
          <p:nvPr/>
        </p:nvSpPr>
        <p:spPr>
          <a:xfrm>
            <a:off x="10424157" y="45831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3" name="Yuvarlatılmış Dikdörtgen 92"/>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Arial"/>
                <a:ea typeface="맑은 고딕"/>
                <a:cs typeface="+mn-cs"/>
              </a:rPr>
              <a:t>Doğru Yanlış Soruları</a:t>
            </a:r>
          </a:p>
        </p:txBody>
      </p:sp>
    </p:spTree>
    <p:extLst>
      <p:ext uri="{BB962C8B-B14F-4D97-AF65-F5344CB8AC3E}">
        <p14:creationId xmlns:p14="http://schemas.microsoft.com/office/powerpoint/2010/main" val="2065761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8"/>
        </a:solidFill>
        <a:effectLst/>
      </p:bgPr>
    </p:bg>
    <p:spTree>
      <p:nvGrpSpPr>
        <p:cNvPr id="1" name=""/>
        <p:cNvGrpSpPr/>
        <p:nvPr/>
      </p:nvGrpSpPr>
      <p:grpSpPr>
        <a:xfrm>
          <a:off x="0" y="0"/>
          <a:ext cx="0" cy="0"/>
          <a:chOff x="0" y="0"/>
          <a:chExt cx="0" cy="0"/>
        </a:xfrm>
      </p:grpSpPr>
      <p:grpSp>
        <p:nvGrpSpPr>
          <p:cNvPr id="2" name="Group 2"/>
          <p:cNvGrpSpPr/>
          <p:nvPr/>
        </p:nvGrpSpPr>
        <p:grpSpPr>
          <a:xfrm>
            <a:off x="1"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2"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5"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2318112" y="1543352"/>
            <a:ext cx="3071682" cy="369332"/>
          </a:xfrm>
          <a:prstGeom prst="rect">
            <a:avLst/>
          </a:prstGeom>
          <a:solidFill>
            <a:srgbClr val="FDF7F5"/>
          </a:solidFill>
        </p:spPr>
        <p:txBody>
          <a:bodyPr wrap="square" lIns="0" tIns="0" rIns="0" bIns="0" rtlCol="0" anchor="ctr">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476312" y="1905371"/>
            <a:ext cx="4470624" cy="373692"/>
          </a:xfrm>
          <a:prstGeom prst="rect">
            <a:avLst/>
          </a:prstGeom>
        </p:spPr>
        <p:txBody>
          <a:bodyPr wrap="square" lIns="0" tIns="0" rIns="0" bIns="0" rtlCol="0" anchor="t">
            <a:spAutoFit/>
          </a:bodyPr>
          <a:lstStyle/>
          <a:p>
            <a:pPr marL="0" marR="0" lvl="0" indent="0" algn="l" defTabSz="609660" rtl="0" eaLnBrk="1" fontAlgn="auto" latinLnBrk="0" hangingPunct="1">
              <a:lnSpc>
                <a:spcPts val="342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p:cNvSpPr txBox="1"/>
          <p:nvPr/>
        </p:nvSpPr>
        <p:spPr>
          <a:xfrm>
            <a:off x="2450551" y="2655903"/>
            <a:ext cx="4249688" cy="369332"/>
          </a:xfrm>
          <a:prstGeom prst="rect">
            <a:avLst/>
          </a:prstGeom>
        </p:spPr>
        <p:txBody>
          <a:bodyPr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1446404" y="3445281"/>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1446404" y="4464470"/>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1580443" y="4607399"/>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1564156" y="3563033"/>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hlinkClick r:id="rId5"/>
            <a:extLst>
              <a:ext uri="{FF2B5EF4-FFF2-40B4-BE49-F238E27FC236}">
                <a16:creationId xmlns:a16="http://schemas.microsoft.com/office/drawing/2014/main" id="{397FB586-151D-101B-6DB2-44BBF9717EF3}"/>
              </a:ext>
            </a:extLst>
          </p:cNvPr>
          <p:cNvSpPr txBox="1"/>
          <p:nvPr/>
        </p:nvSpPr>
        <p:spPr>
          <a:xfrm>
            <a:off x="2450551" y="3713423"/>
            <a:ext cx="1856252" cy="369332"/>
          </a:xfrm>
          <a:prstGeom prst="rect">
            <a:avLst/>
          </a:prstGeom>
        </p:spPr>
        <p:txBody>
          <a:bodyPr wrap="square"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mustafayil34</a:t>
            </a:r>
          </a:p>
        </p:txBody>
      </p:sp>
      <p:sp>
        <p:nvSpPr>
          <p:cNvPr id="50" name="TextBox 32">
            <a:extLst>
              <a:ext uri="{FF2B5EF4-FFF2-40B4-BE49-F238E27FC236}">
                <a16:creationId xmlns:a16="http://schemas.microsoft.com/office/drawing/2014/main" id="{4DD7BF1C-DEC9-F6C3-8AC2-90B3DD2F1541}"/>
              </a:ext>
            </a:extLst>
          </p:cNvPr>
          <p:cNvSpPr txBox="1"/>
          <p:nvPr/>
        </p:nvSpPr>
        <p:spPr>
          <a:xfrm>
            <a:off x="2409292" y="4679495"/>
            <a:ext cx="4249688" cy="369332"/>
          </a:xfrm>
          <a:prstGeom prst="rect">
            <a:avLst/>
          </a:prstGeom>
        </p:spPr>
        <p:txBody>
          <a:bodyPr lIns="0" tIns="0" rIns="0" bIns="0" rtlCol="0" anchor="t">
            <a:spAutoFit/>
          </a:bodyPr>
          <a:lstStyle/>
          <a:p>
            <a:pPr marL="0" marR="0" lvl="0" indent="0" algn="l" defTabSz="60966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5"/>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1446404" y="2426092"/>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1511469" y="2502975"/>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srcRect l="627" r="1413" b="1669"/>
          <a:stretch/>
        </p:blipFill>
        <p:spPr>
          <a:xfrm>
            <a:off x="1229193" y="1"/>
            <a:ext cx="9667264" cy="6011056"/>
          </a:xfrm>
          <a:prstGeom prst="rect">
            <a:avLst/>
          </a:prstGeom>
        </p:spPr>
      </p:pic>
      <p:sp>
        <p:nvSpPr>
          <p:cNvPr id="4" name="Yuvarlatılmış Dikdörtgen 3"/>
          <p:cNvSpPr/>
          <p:nvPr/>
        </p:nvSpPr>
        <p:spPr>
          <a:xfrm>
            <a:off x="1963711" y="5718748"/>
            <a:ext cx="8379502" cy="1139252"/>
          </a:xfrm>
          <a:prstGeom prst="roundRect">
            <a:avLst/>
          </a:prstGeom>
          <a:solidFill>
            <a:srgbClr val="5B9BD5">
              <a:lumMod val="60000"/>
              <a:lumOff val="40000"/>
            </a:srgbClr>
          </a:solidFill>
          <a:ln w="12700" cap="flat" cmpd="sng" algn="ctr">
            <a:noFill/>
            <a:prstDash val="solid"/>
            <a:miter lim="800000"/>
          </a:ln>
          <a:effectLst/>
        </p:spPr>
        <p:txBody>
          <a:bodyPr lIns="0" tIns="0" rIns="0" bIns="0" rtlCol="0" anchor="ctr"/>
          <a:lstStyle/>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0" cap="none" spc="0" normalizeH="0" baseline="0" noProof="0" dirty="0">
                <a:ln>
                  <a:noFill/>
                </a:ln>
                <a:solidFill>
                  <a:prstClr val="black"/>
                </a:solidFill>
                <a:effectLst/>
                <a:uLnTx/>
                <a:uFillTx/>
                <a:latin typeface="Arial"/>
                <a:ea typeface="맑은 고딕"/>
                <a:cs typeface="+mn-cs"/>
              </a:rPr>
              <a:t>Görselde eleştirilen durum nedir? </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2800" b="0" i="0" u="none" strike="noStrike" kern="0" cap="none" spc="0" normalizeH="0" baseline="0" noProof="0" dirty="0">
                <a:ln>
                  <a:noFill/>
                </a:ln>
                <a:solidFill>
                  <a:prstClr val="black"/>
                </a:solidFill>
                <a:effectLst/>
                <a:uLnTx/>
                <a:uFillTx/>
                <a:latin typeface="Arial"/>
                <a:ea typeface="맑은 고딕"/>
                <a:cs typeface="+mn-cs"/>
              </a:rPr>
              <a:t>Görseldeki hatalı davranışın asıl nedeni nedir?</a:t>
            </a:r>
          </a:p>
        </p:txBody>
      </p:sp>
    </p:spTree>
    <p:extLst>
      <p:ext uri="{BB962C8B-B14F-4D97-AF65-F5344CB8AC3E}">
        <p14:creationId xmlns:p14="http://schemas.microsoft.com/office/powerpoint/2010/main" val="2114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raphic 19" descr="Arrow: Counter-clockwise curve">
            <a:extLst>
              <a:ext uri="{FF2B5EF4-FFF2-40B4-BE49-F238E27FC236}">
                <a16:creationId xmlns:a16="http://schemas.microsoft.com/office/drawing/2014/main" id="{FC575C97-E545-4F82-8123-16AFED508DA2}"/>
              </a:ext>
            </a:extLst>
          </p:cNvPr>
          <p:cNvSpPr/>
          <p:nvPr/>
        </p:nvSpPr>
        <p:spPr>
          <a:xfrm rot="13806863" flipH="1">
            <a:off x="6654238" y="2904284"/>
            <a:ext cx="903414" cy="2524739"/>
          </a:xfrm>
          <a:custGeom>
            <a:avLst/>
            <a:gdLst>
              <a:gd name="connsiteX0" fmla="*/ 536902 w 708299"/>
              <a:gd name="connsiteY0" fmla="*/ 1439274 h 1439274"/>
              <a:gd name="connsiteX1" fmla="*/ 188387 w 708299"/>
              <a:gd name="connsiteY1" fmla="*/ 454012 h 1439274"/>
              <a:gd name="connsiteX2" fmla="*/ 0 w 708299"/>
              <a:gd name="connsiteY2" fmla="*/ 640515 h 1439274"/>
              <a:gd name="connsiteX3" fmla="*/ 0 w 708299"/>
              <a:gd name="connsiteY3" fmla="*/ 0 h 1439274"/>
              <a:gd name="connsiteX4" fmla="*/ 640515 w 708299"/>
              <a:gd name="connsiteY4" fmla="*/ 0 h 1439274"/>
              <a:gd name="connsiteX5" fmla="*/ 467199 w 708299"/>
              <a:gd name="connsiteY5" fmla="*/ 173316 h 1439274"/>
              <a:gd name="connsiteX6" fmla="*/ 536902 w 708299"/>
              <a:gd name="connsiteY6" fmla="*/ 1439274 h 143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299" h="1439274">
                <a:moveTo>
                  <a:pt x="536902" y="1439274"/>
                </a:moveTo>
                <a:cubicBezTo>
                  <a:pt x="536902" y="1439274"/>
                  <a:pt x="755431" y="1019172"/>
                  <a:pt x="188387" y="454012"/>
                </a:cubicBezTo>
                <a:lnTo>
                  <a:pt x="0" y="640515"/>
                </a:lnTo>
                <a:lnTo>
                  <a:pt x="0" y="0"/>
                </a:lnTo>
                <a:lnTo>
                  <a:pt x="640515" y="0"/>
                </a:lnTo>
                <a:lnTo>
                  <a:pt x="467199" y="173316"/>
                </a:lnTo>
                <a:cubicBezTo>
                  <a:pt x="469083" y="175200"/>
                  <a:pt x="958888" y="762966"/>
                  <a:pt x="536902" y="1439274"/>
                </a:cubicBezTo>
                <a:close/>
              </a:path>
            </a:pathLst>
          </a:custGeom>
          <a:solidFill>
            <a:sysClr val="windowText" lastClr="000000">
              <a:lumMod val="75000"/>
              <a:lumOff val="25000"/>
            </a:sysClr>
          </a:solidFill>
          <a:ln w="1875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endParaRPr>
          </a:p>
        </p:txBody>
      </p:sp>
      <p:sp>
        <p:nvSpPr>
          <p:cNvPr id="3" name="Yuvarlatılmış Dikdörtgen 2"/>
          <p:cNvSpPr/>
          <p:nvPr/>
        </p:nvSpPr>
        <p:spPr>
          <a:xfrm>
            <a:off x="7315200" y="2036427"/>
            <a:ext cx="4107305" cy="1801056"/>
          </a:xfrm>
          <a:prstGeom prst="roundRect">
            <a:avLst>
              <a:gd name="adj" fmla="val 417"/>
            </a:avLst>
          </a:prstGeom>
          <a:solidFill>
            <a:srgbClr val="ED7D31">
              <a:lumMod val="60000"/>
              <a:lumOff val="4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latin typeface="Arial"/>
                <a:ea typeface="맑은 고딕"/>
                <a:cs typeface="+mn-cs"/>
              </a:rPr>
              <a:t>Tanıma göre neler israf sayılır?</a:t>
            </a:r>
          </a:p>
        </p:txBody>
      </p:sp>
      <p:sp>
        <p:nvSpPr>
          <p:cNvPr id="4" name="Dikdörtgen 3"/>
          <p:cNvSpPr/>
          <p:nvPr/>
        </p:nvSpPr>
        <p:spPr>
          <a:xfrm>
            <a:off x="336497" y="1515348"/>
            <a:ext cx="5344776" cy="3671249"/>
          </a:xfrm>
          <a:prstGeom prst="rect">
            <a:avLst/>
          </a:prstGeom>
          <a:solidFill>
            <a:srgbClr val="5B9BD5">
              <a:lumMod val="40000"/>
              <a:lumOff val="60000"/>
            </a:srgbClr>
          </a:solidFill>
          <a:ln w="12700" cap="flat" cmpd="sng" algn="ctr">
            <a:solidFill>
              <a:sysClr val="windowText" lastClr="000000"/>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black"/>
              </a:solidFill>
              <a:effectLst/>
              <a:uLnTx/>
              <a:uFillTx/>
              <a:latin typeface="Arial"/>
              <a:ea typeface="맑은 고딕"/>
              <a:cs typeface="+mn-cs"/>
            </a:endParaRPr>
          </a:p>
        </p:txBody>
      </p:sp>
      <p:sp>
        <p:nvSpPr>
          <p:cNvPr id="5" name="Dikdörtgen 4"/>
          <p:cNvSpPr/>
          <p:nvPr/>
        </p:nvSpPr>
        <p:spPr>
          <a:xfrm>
            <a:off x="374755" y="1960357"/>
            <a:ext cx="5171606" cy="3196260"/>
          </a:xfrm>
          <a:prstGeom prst="rect">
            <a:avLst/>
          </a:prstGeom>
        </p:spPr>
        <p:txBody>
          <a:bodyPr wrap="square">
            <a:spAutoFit/>
          </a:bodyPr>
          <a:lstStyle/>
          <a:p>
            <a:pPr algn="just"/>
            <a:r>
              <a:rPr lang="tr-TR" sz="2800" dirty="0">
                <a:solidFill>
                  <a:prstClr val="black"/>
                </a:solidFill>
                <a:latin typeface="Arial"/>
                <a:ea typeface="맑은 고딕"/>
              </a:rPr>
              <a:t>İsraf, insanın herhangi bir işte aşırı gitmesi, sözünü, gücünü, zamanını, malını ve mülkünü boş yere harcaması, bunları yerli yerinde kullanmaması, saçıp savurması, ölçülü hareket etmemesidir. </a:t>
            </a:r>
          </a:p>
        </p:txBody>
      </p:sp>
      <p:sp>
        <p:nvSpPr>
          <p:cNvPr id="6" name="Dikdörtgen 5"/>
          <p:cNvSpPr/>
          <p:nvPr/>
        </p:nvSpPr>
        <p:spPr>
          <a:xfrm>
            <a:off x="1740202" y="1064302"/>
            <a:ext cx="2292152" cy="779488"/>
          </a:xfrm>
          <a:prstGeom prst="rect">
            <a:avLst/>
          </a:prstGeom>
          <a:solidFill>
            <a:srgbClr val="ED7D31">
              <a:lumMod val="60000"/>
              <a:lumOff val="40000"/>
            </a:srgbClr>
          </a:soli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tr-TR" sz="4000" kern="0" dirty="0">
                <a:solidFill>
                  <a:prstClr val="black"/>
                </a:solidFill>
                <a:latin typeface="Arial"/>
                <a:ea typeface="맑은 고딕"/>
              </a:rPr>
              <a:t>İsraf</a:t>
            </a:r>
            <a:endParaRPr kumimoji="0" lang="tr-TR" sz="4000" b="0" i="0" u="none" strike="noStrike" kern="0" cap="none" spc="0" normalizeH="0" baseline="0" noProof="0" dirty="0">
              <a:ln>
                <a:noFill/>
              </a:ln>
              <a:solidFill>
                <a:prstClr val="black"/>
              </a:solidFill>
              <a:effectLst/>
              <a:uLnTx/>
              <a:uFillTx/>
              <a:latin typeface="Arial"/>
              <a:ea typeface="맑은 고딕"/>
            </a:endParaRPr>
          </a:p>
        </p:txBody>
      </p:sp>
    </p:spTree>
    <p:extLst>
      <p:ext uri="{BB962C8B-B14F-4D97-AF65-F5344CB8AC3E}">
        <p14:creationId xmlns:p14="http://schemas.microsoft.com/office/powerpoint/2010/main" val="39052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3877456" y="0"/>
            <a:ext cx="4317167" cy="519294"/>
          </a:xfrm>
          <a:prstGeom prst="rect">
            <a:avLst/>
          </a:prstGeom>
          <a:solidFill>
            <a:schemeClr val="accent4">
              <a:lumMod val="60000"/>
              <a:lumOff val="40000"/>
            </a:schemeClr>
          </a:solidFill>
          <a:ln w="6350" cap="flat" cmpd="sng" algn="ctr">
            <a:noFill/>
            <a:prstDash val="solid"/>
            <a:miter lim="800000"/>
          </a:ln>
        </p:spPr>
        <p:style>
          <a:lnRef idx="1">
            <a:schemeClr val="accent1"/>
          </a:lnRef>
          <a:fillRef idx="2">
            <a:schemeClr val="accent1"/>
          </a:fillRef>
          <a:effectRef idx="1">
            <a:schemeClr val="accent1"/>
          </a:effectRef>
          <a:fontRef idx="minor">
            <a:schemeClr val="dk1"/>
          </a:fontRef>
        </p:style>
        <p:txBody>
          <a:bodyPr anchor="ctr">
            <a:normAutofit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tr-TR" sz="3200"/>
              <a:t>BİLİYOR MUSUNUZ?</a:t>
            </a:r>
            <a:endParaRPr lang="tr-TR" sz="3200" dirty="0"/>
          </a:p>
        </p:txBody>
      </p:sp>
      <p:sp>
        <p:nvSpPr>
          <p:cNvPr id="3" name="İçerik Yer Tutucusu 2"/>
          <p:cNvSpPr txBox="1">
            <a:spLocks/>
          </p:cNvSpPr>
          <p:nvPr/>
        </p:nvSpPr>
        <p:spPr>
          <a:xfrm>
            <a:off x="194872" y="464695"/>
            <a:ext cx="11722308" cy="5141626"/>
          </a:xfrm>
          <a:prstGeom prst="rect">
            <a:avLst/>
          </a:prstGeom>
          <a:noFill/>
          <a:ln w="28575">
            <a:solidFill>
              <a:srgbClr val="002060"/>
            </a:solidFill>
          </a:ln>
        </p:spPr>
        <p:style>
          <a:lnRef idx="2">
            <a:schemeClr val="accent2"/>
          </a:lnRef>
          <a:fillRef idx="1">
            <a:schemeClr val="lt1"/>
          </a:fillRef>
          <a:effectRef idx="0">
            <a:schemeClr val="accent2"/>
          </a:effectRef>
          <a:fontRef idx="minor">
            <a:schemeClr val="dk1"/>
          </a:fontRef>
        </p:style>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lnSpc>
                <a:spcPct val="170000"/>
              </a:lnSpc>
              <a:buFont typeface="Arial" panose="020B0604020202020204" pitchFamily="34" charset="0"/>
              <a:buNone/>
            </a:pPr>
            <a:r>
              <a:rPr lang="tr-TR" sz="2000" dirty="0"/>
              <a:t>Toprak Mahsulleri Ofisi tarafından açıklanan bilgilere göre; “Kişi başı ekmek israfı günlük 20 gr’dır. Bu miktar az gibi gözükse de ülke nüfusu göz önünde bulundurulduğunda israfın yıllık ekonomik boyutu, ekmeğin 2,80 TL olan kg birim fiyatından hareketle 1,5 milyar TL’dir.  Bir yılda israf edilen ekmeğin parasal karşılığı ile: 104 bin aile (5 kişilik) bir yıl boyunca yoksulluk sınırında geçinebilmekte, 162 bin asgari ücretli kişi bir yıl boyunca geçinebilmekte, 460 bin üniversite öğrencisine 12 ay boyunca aylık 280 TL burs verilebilmektedir. Bu parayla 100 yataklı 80 hastane, yıllık 500 bin yolcu kapasiteli 18 havaalanı, 16 derslikli 500 okul, 300 öğrenci kapasiteli 250 yurt, 500 kilometrelik bölünmüş yol gibi hizmetlerden herhangi biri yapılabilmektedir. Ayrıca, 1 günde israf edilen 6 milyon adet ekmek, 4,7 milyon kişinin 1 günlük ekmek ihtiyacını karşılamaktadır. Bir yılda israf edilen 2,1 milyar adet ekmek, ülkenin 23 günlük ekmek ihtiyacı kadardır.”</a:t>
            </a:r>
          </a:p>
          <a:p>
            <a:pPr marL="0" indent="0" algn="r">
              <a:buFont typeface="Arial" panose="020B0604020202020204" pitchFamily="34" charset="0"/>
              <a:buNone/>
            </a:pPr>
            <a:r>
              <a:rPr lang="tr-TR" sz="2000" dirty="0"/>
              <a:t>(http://www.bik.gov.tr/214-milyar-lira-israf-yuzunden-cope-gidiyor/)</a:t>
            </a:r>
          </a:p>
        </p:txBody>
      </p:sp>
      <p:sp>
        <p:nvSpPr>
          <p:cNvPr id="4" name="Dikdörtgen 3"/>
          <p:cNvSpPr/>
          <p:nvPr/>
        </p:nvSpPr>
        <p:spPr>
          <a:xfrm>
            <a:off x="2173574" y="5786202"/>
            <a:ext cx="7629993" cy="854439"/>
          </a:xfrm>
          <a:prstGeom prst="rect">
            <a:avLst/>
          </a:prstGeom>
          <a:solidFill>
            <a:schemeClr val="accent4">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marL="571500" indent="-571500">
              <a:buFont typeface="Wingdings" panose="05000000000000000000" pitchFamily="2" charset="2"/>
              <a:buChar char="Ø"/>
            </a:pPr>
            <a:r>
              <a:rPr lang="tr-TR" sz="3200" dirty="0"/>
              <a:t>Parçaya göre yaşanan sorun nedir? </a:t>
            </a:r>
          </a:p>
          <a:p>
            <a:pPr marL="571500" indent="-571500">
              <a:buFont typeface="Wingdings" panose="05000000000000000000" pitchFamily="2" charset="2"/>
              <a:buChar char="Ø"/>
            </a:pPr>
            <a:r>
              <a:rPr lang="tr-TR" sz="3200" dirty="0"/>
              <a:t>Bu soruna nasıl çözümler bulabiliriz?</a:t>
            </a:r>
          </a:p>
        </p:txBody>
      </p:sp>
    </p:spTree>
    <p:extLst>
      <p:ext uri="{BB962C8B-B14F-4D97-AF65-F5344CB8AC3E}">
        <p14:creationId xmlns:p14="http://schemas.microsoft.com/office/powerpoint/2010/main" val="258274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0"/>
            <a:ext cx="12089416" cy="6645216"/>
          </a:xfrm>
          <a:prstGeom prst="rect">
            <a:avLst/>
          </a:prstGeom>
        </p:spPr>
      </p:pic>
    </p:spTree>
    <p:extLst>
      <p:ext uri="{BB962C8B-B14F-4D97-AF65-F5344CB8AC3E}">
        <p14:creationId xmlns:p14="http://schemas.microsoft.com/office/powerpoint/2010/main" val="2842757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4182256" y="908980"/>
            <a:ext cx="2877322" cy="674455"/>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a:ln>
                  <a:noFill/>
                </a:ln>
                <a:solidFill>
                  <a:sysClr val="windowText" lastClr="000000"/>
                </a:solidFill>
                <a:effectLst/>
                <a:uLnTx/>
                <a:uFillTx/>
                <a:latin typeface="Calibri" panose="020F0502020204030204"/>
                <a:ea typeface="맑은 고딕"/>
                <a:cs typeface="+mn-cs"/>
              </a:rPr>
              <a:t>Örnek olay</a:t>
            </a:r>
            <a:endParaRPr kumimoji="0" lang="tr-TR" sz="40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endParaRPr>
          </a:p>
        </p:txBody>
      </p:sp>
      <p:sp>
        <p:nvSpPr>
          <p:cNvPr id="3" name="İçerik Yer Tutucusu 2"/>
          <p:cNvSpPr txBox="1">
            <a:spLocks/>
          </p:cNvSpPr>
          <p:nvPr/>
        </p:nvSpPr>
        <p:spPr>
          <a:xfrm>
            <a:off x="134912" y="1888762"/>
            <a:ext cx="11852748" cy="2845238"/>
          </a:xfrm>
          <a:prstGeom prst="rect">
            <a:avLst/>
          </a:prstGeom>
          <a:noFill/>
          <a:ln w="12700" cap="flat" cmpd="sng" algn="ctr">
            <a:solidFill>
              <a:srgbClr val="ED7D31"/>
            </a:solidFill>
            <a:prstDash val="solid"/>
            <a:miter lim="800000"/>
          </a:ln>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Bir gün Peygamberimiz (sav), </a:t>
            </a:r>
            <a:r>
              <a:rPr kumimoji="0" lang="tr-TR" sz="2800" b="0" i="0" u="none" strike="noStrike" kern="1200" cap="none" spc="0" normalizeH="0" baseline="0" noProof="0" dirty="0" err="1">
                <a:ln>
                  <a:noFill/>
                </a:ln>
                <a:solidFill>
                  <a:sysClr val="windowText" lastClr="000000"/>
                </a:solidFill>
                <a:effectLst/>
                <a:uLnTx/>
                <a:uFillTx/>
                <a:latin typeface="Calibri" panose="020F0502020204030204"/>
                <a:ea typeface="맑은 고딕"/>
                <a:cs typeface="+mn-cs"/>
              </a:rPr>
              <a:t>sahabîlerden</a:t>
            </a: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birinin abdest alırken suyu israf ettiğini görür. </a:t>
            </a:r>
            <a:r>
              <a:rPr kumimoji="0" lang="tr-TR" sz="2800" b="1"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“Bu israf nedir?” </a:t>
            </a: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diye sorar. Bunun üzerine </a:t>
            </a:r>
            <a:r>
              <a:rPr kumimoji="0" lang="tr-TR" sz="2800" b="0" i="0" u="none" strike="noStrike" kern="1200" cap="none" spc="0" normalizeH="0" baseline="0" noProof="0" dirty="0" err="1">
                <a:ln>
                  <a:noFill/>
                </a:ln>
                <a:solidFill>
                  <a:sysClr val="windowText" lastClr="000000"/>
                </a:solidFill>
                <a:effectLst/>
                <a:uLnTx/>
                <a:uFillTx/>
                <a:latin typeface="Calibri" panose="020F0502020204030204"/>
                <a:ea typeface="맑은 고딕"/>
                <a:cs typeface="+mn-cs"/>
              </a:rPr>
              <a:t>sahabî</a:t>
            </a: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0" i="1"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“Abdestte israf olur mu?”</a:t>
            </a:r>
            <a:r>
              <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diye karşılık verir.</a:t>
            </a: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Bunu üzerine Peygamberimiz (sav):</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a:t>
            </a:r>
          </a:p>
        </p:txBody>
      </p:sp>
      <p:sp>
        <p:nvSpPr>
          <p:cNvPr id="4" name="Dikdörtgen 3"/>
          <p:cNvSpPr/>
          <p:nvPr/>
        </p:nvSpPr>
        <p:spPr>
          <a:xfrm>
            <a:off x="1154242" y="5081666"/>
            <a:ext cx="10620663" cy="918082"/>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rPr>
              <a:t>Olayın devamında Peygamberimiz ne demiş olabilir?</a:t>
            </a:r>
          </a:p>
        </p:txBody>
      </p:sp>
    </p:spTree>
    <p:extLst>
      <p:ext uri="{BB962C8B-B14F-4D97-AF65-F5344CB8AC3E}">
        <p14:creationId xmlns:p14="http://schemas.microsoft.com/office/powerpoint/2010/main" val="157627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4062333" y="320156"/>
            <a:ext cx="4017364" cy="969000"/>
          </a:xfrm>
          <a:prstGeom prst="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400" b="0" i="0" u="none" strike="noStrike" kern="1200" cap="none" spc="0" normalizeH="0" baseline="0" noProof="0">
                <a:ln>
                  <a:noFill/>
                </a:ln>
                <a:solidFill>
                  <a:sysClr val="windowText" lastClr="000000"/>
                </a:solidFill>
                <a:effectLst/>
                <a:uLnTx/>
                <a:uFillTx/>
                <a:latin typeface="Calibri" panose="020F0502020204030204"/>
                <a:ea typeface="맑은 고딕"/>
                <a:cs typeface="+mn-cs"/>
              </a:rPr>
              <a:t>Örnek olay</a:t>
            </a:r>
            <a:endParaRPr kumimoji="0" lang="tr-TR" sz="44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endParaRPr>
          </a:p>
        </p:txBody>
      </p:sp>
      <p:sp>
        <p:nvSpPr>
          <p:cNvPr id="3" name="İçerik Yer Tutucusu 2"/>
          <p:cNvSpPr txBox="1">
            <a:spLocks/>
          </p:cNvSpPr>
          <p:nvPr/>
        </p:nvSpPr>
        <p:spPr>
          <a:xfrm>
            <a:off x="179883" y="1364105"/>
            <a:ext cx="11722307" cy="3867462"/>
          </a:xfrm>
          <a:prstGeom prst="rect">
            <a:avLst/>
          </a:prstGeom>
          <a:noFill/>
          <a:ln w="12700" cap="flat" cmpd="sng" algn="ctr">
            <a:solidFill>
              <a:srgbClr val="ED7D31"/>
            </a:solidFill>
            <a:prstDash val="solid"/>
            <a:miter lim="800000"/>
          </a:ln>
          <a:effectLst/>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Bir gün Peygamberimiz (sav), </a:t>
            </a:r>
            <a:r>
              <a:rPr kumimoji="0" lang="tr-TR" sz="2800" b="0" i="0" u="none" strike="noStrike" kern="1200" cap="none" spc="0" normalizeH="0" baseline="0" noProof="0" dirty="0" err="1">
                <a:ln>
                  <a:noFill/>
                </a:ln>
                <a:solidFill>
                  <a:sysClr val="windowText" lastClr="000000"/>
                </a:solidFill>
                <a:effectLst/>
                <a:uLnTx/>
                <a:uFillTx/>
                <a:latin typeface="Calibri" panose="020F0502020204030204"/>
                <a:ea typeface="맑은 고딕"/>
                <a:cs typeface="+mn-cs"/>
              </a:rPr>
              <a:t>sahabîlerden</a:t>
            </a: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birinin abdest alırken suyu israf ettiğini görür. </a:t>
            </a:r>
            <a:r>
              <a:rPr kumimoji="0" lang="tr-TR" sz="2800" b="1"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“Bu israf nedir?” </a:t>
            </a: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diye sorar. Bunun üzerine </a:t>
            </a:r>
            <a:r>
              <a:rPr kumimoji="0" lang="tr-TR" sz="2800" b="0" i="0" u="none" strike="noStrike" kern="1200" cap="none" spc="0" normalizeH="0" baseline="0" noProof="0" dirty="0" err="1">
                <a:ln>
                  <a:noFill/>
                </a:ln>
                <a:solidFill>
                  <a:sysClr val="windowText" lastClr="000000"/>
                </a:solidFill>
                <a:effectLst/>
                <a:uLnTx/>
                <a:uFillTx/>
                <a:latin typeface="Calibri" panose="020F0502020204030204"/>
                <a:ea typeface="맑은 고딕"/>
                <a:cs typeface="+mn-cs"/>
              </a:rPr>
              <a:t>sahabî</a:t>
            </a: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a:t>
            </a:r>
          </a:p>
          <a:p>
            <a:pPr marL="457200" marR="0" lvl="1"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2600" b="0" i="1"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“Abdestte israf olur mu?”</a:t>
            </a:r>
            <a:r>
              <a:rPr kumimoji="0" lang="tr-TR" sz="26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 diye karşılık verir. </a:t>
            </a:r>
          </a:p>
          <a:p>
            <a:pPr marL="0" marR="0" lvl="0"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28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Bunu üzerine Peygamberimiz (sav):</a:t>
            </a:r>
          </a:p>
          <a:p>
            <a:pPr marL="457200" marR="0" lvl="1" indent="0" algn="just"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tr-TR" sz="26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a:t>
            </a:r>
            <a:r>
              <a:rPr kumimoji="0" lang="tr-TR" sz="2600" b="1"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“Evet, akan bir nehrin kenarında bile olsan, normal bir miktarın üzerinde su kullanman israf olur.” </a:t>
            </a:r>
            <a:r>
              <a:rPr kumimoji="0" lang="tr-TR" sz="26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rPr>
              <a:t>buyurur.</a:t>
            </a:r>
          </a:p>
        </p:txBody>
      </p:sp>
      <p:sp>
        <p:nvSpPr>
          <p:cNvPr id="4" name="Dikdörtgen 3"/>
          <p:cNvSpPr/>
          <p:nvPr/>
        </p:nvSpPr>
        <p:spPr>
          <a:xfrm>
            <a:off x="194873" y="5441430"/>
            <a:ext cx="11677338" cy="869428"/>
          </a:xfrm>
          <a:prstGeom prst="rect">
            <a:avLst/>
          </a:prstGeom>
          <a:solidFill>
            <a:schemeClr val="accent4">
              <a:lumMod val="60000"/>
              <a:lumOff val="40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0" cap="none" spc="0" normalizeH="0" baseline="0" noProof="0" dirty="0">
                <a:ln>
                  <a:noFill/>
                </a:ln>
                <a:solidFill>
                  <a:prstClr val="black"/>
                </a:solidFill>
                <a:effectLst/>
                <a:uLnTx/>
                <a:uFillTx/>
                <a:latin typeface="Calibri" panose="020F0502020204030204"/>
                <a:ea typeface="맑은 고딕"/>
                <a:cs typeface="+mn-cs"/>
              </a:rPr>
              <a:t>Peygamberimizin verdiği cevabın ana mesajı nedir?</a:t>
            </a:r>
          </a:p>
        </p:txBody>
      </p:sp>
    </p:spTree>
    <p:extLst>
      <p:ext uri="{BB962C8B-B14F-4D97-AF65-F5344CB8AC3E}">
        <p14:creationId xmlns:p14="http://schemas.microsoft.com/office/powerpoint/2010/main" val="30697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766B2-4F36-F697-F2E0-58FFEFF1FC54}"/>
            </a:ext>
          </a:extLst>
        </p:cNvPr>
        <p:cNvGrpSpPr/>
        <p:nvPr/>
      </p:nvGrpSpPr>
      <p:grpSpPr>
        <a:xfrm>
          <a:off x="0" y="0"/>
          <a:ext cx="0" cy="0"/>
          <a:chOff x="0" y="0"/>
          <a:chExt cx="0" cy="0"/>
        </a:xfrm>
      </p:grpSpPr>
      <p:grpSp>
        <p:nvGrpSpPr>
          <p:cNvPr id="2" name="Google Shape;2282;p54">
            <a:extLst>
              <a:ext uri="{FF2B5EF4-FFF2-40B4-BE49-F238E27FC236}">
                <a16:creationId xmlns:a16="http://schemas.microsoft.com/office/drawing/2014/main" id="{88304B5B-CA86-46D0-EA26-4052215AC7A4}"/>
              </a:ext>
            </a:extLst>
          </p:cNvPr>
          <p:cNvGrpSpPr/>
          <p:nvPr/>
        </p:nvGrpSpPr>
        <p:grpSpPr>
          <a:xfrm>
            <a:off x="5197396" y="1289616"/>
            <a:ext cx="6404053" cy="4634934"/>
            <a:chOff x="3578510" y="1419647"/>
            <a:chExt cx="4021500" cy="3062887"/>
          </a:xfrm>
        </p:grpSpPr>
        <p:sp>
          <p:nvSpPr>
            <p:cNvPr id="3" name="Google Shape;2283;p54">
              <a:extLst>
                <a:ext uri="{FF2B5EF4-FFF2-40B4-BE49-F238E27FC236}">
                  <a16:creationId xmlns:a16="http://schemas.microsoft.com/office/drawing/2014/main" id="{A027A385-1698-B3B4-BE11-794FC3EBB63B}"/>
                </a:ext>
              </a:extLst>
            </p:cNvPr>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a:extLst>
                <a:ext uri="{FF2B5EF4-FFF2-40B4-BE49-F238E27FC236}">
                  <a16:creationId xmlns:a16="http://schemas.microsoft.com/office/drawing/2014/main" id="{3479A8A9-0432-B980-5C6E-92832F575F98}"/>
                </a:ext>
              </a:extLst>
            </p:cNvPr>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a:extLst>
                <a:ext uri="{FF2B5EF4-FFF2-40B4-BE49-F238E27FC236}">
                  <a16:creationId xmlns:a16="http://schemas.microsoft.com/office/drawing/2014/main" id="{4FC37DB0-53BF-6371-7BE1-AA92431C1271}"/>
                </a:ext>
              </a:extLst>
            </p:cNvPr>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a:extLst>
                <a:ext uri="{FF2B5EF4-FFF2-40B4-BE49-F238E27FC236}">
                  <a16:creationId xmlns:a16="http://schemas.microsoft.com/office/drawing/2014/main" id="{3D38233F-470C-5DF8-9F54-49E90043A877}"/>
                </a:ext>
              </a:extLst>
            </p:cNvPr>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a:extLst>
              <a:ext uri="{FF2B5EF4-FFF2-40B4-BE49-F238E27FC236}">
                <a16:creationId xmlns:a16="http://schemas.microsoft.com/office/drawing/2014/main" id="{B5F39E75-C38D-CF3C-5608-0412919D6CB2}"/>
              </a:ext>
            </a:extLst>
          </p:cNvPr>
          <p:cNvGrpSpPr/>
          <p:nvPr/>
        </p:nvGrpSpPr>
        <p:grpSpPr>
          <a:xfrm>
            <a:off x="7086600" y="6095160"/>
            <a:ext cx="2358113" cy="362790"/>
            <a:chOff x="1816609" y="3851001"/>
            <a:chExt cx="1093674" cy="222193"/>
          </a:xfrm>
        </p:grpSpPr>
        <p:sp>
          <p:nvSpPr>
            <p:cNvPr id="9" name="Google Shape;2300;p54">
              <a:extLst>
                <a:ext uri="{FF2B5EF4-FFF2-40B4-BE49-F238E27FC236}">
                  <a16:creationId xmlns:a16="http://schemas.microsoft.com/office/drawing/2014/main" id="{584B8290-88A3-30DF-B226-A47C2F42D3F8}"/>
                </a:ext>
              </a:extLst>
            </p:cNvPr>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a:extLst>
                <a:ext uri="{FF2B5EF4-FFF2-40B4-BE49-F238E27FC236}">
                  <a16:creationId xmlns:a16="http://schemas.microsoft.com/office/drawing/2014/main" id="{4E8CF34B-4544-167B-00D8-CFED2AE0E09D}"/>
                </a:ext>
              </a:extLst>
            </p:cNvPr>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a:extLst>
                <a:ext uri="{FF2B5EF4-FFF2-40B4-BE49-F238E27FC236}">
                  <a16:creationId xmlns:a16="http://schemas.microsoft.com/office/drawing/2014/main" id="{D30E59C9-C59E-B75F-F805-F85D12A6F072}"/>
                </a:ext>
              </a:extLst>
            </p:cNvPr>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a:extLst>
                <a:ext uri="{FF2B5EF4-FFF2-40B4-BE49-F238E27FC236}">
                  <a16:creationId xmlns:a16="http://schemas.microsoft.com/office/drawing/2014/main" id="{359336F6-00F2-BBCA-3596-21CFFC5A8FA1}"/>
                </a:ext>
              </a:extLst>
            </p:cNvPr>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a:extLst>
                <a:ext uri="{FF2B5EF4-FFF2-40B4-BE49-F238E27FC236}">
                  <a16:creationId xmlns:a16="http://schemas.microsoft.com/office/drawing/2014/main" id="{C73E8CD2-058D-BB2F-E927-DB8208E6087F}"/>
                </a:ext>
              </a:extLst>
            </p:cNvPr>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a:extLst>
                <a:ext uri="{FF2B5EF4-FFF2-40B4-BE49-F238E27FC236}">
                  <a16:creationId xmlns:a16="http://schemas.microsoft.com/office/drawing/2014/main" id="{4D158976-D398-B764-07C7-778CDCB08246}"/>
                </a:ext>
              </a:extLst>
            </p:cNvPr>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a:extLst>
                <a:ext uri="{FF2B5EF4-FFF2-40B4-BE49-F238E27FC236}">
                  <a16:creationId xmlns:a16="http://schemas.microsoft.com/office/drawing/2014/main" id="{7D749979-4ABD-7835-0EA7-5FEFB6D8BCB0}"/>
                </a:ext>
              </a:extLst>
            </p:cNvPr>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a:extLst>
                <a:ext uri="{FF2B5EF4-FFF2-40B4-BE49-F238E27FC236}">
                  <a16:creationId xmlns:a16="http://schemas.microsoft.com/office/drawing/2014/main" id="{1AF8F9AA-C336-9FF8-280B-64539E66EBD2}"/>
                </a:ext>
              </a:extLst>
            </p:cNvPr>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a:extLst>
                <a:ext uri="{FF2B5EF4-FFF2-40B4-BE49-F238E27FC236}">
                  <a16:creationId xmlns:a16="http://schemas.microsoft.com/office/drawing/2014/main" id="{5DC3EF4E-1B8E-04D6-0F89-E9C3AE18A131}"/>
                </a:ext>
              </a:extLst>
            </p:cNvPr>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a:extLst>
              <a:ext uri="{FF2B5EF4-FFF2-40B4-BE49-F238E27FC236}">
                <a16:creationId xmlns:a16="http://schemas.microsoft.com/office/drawing/2014/main" id="{3B654B0D-CA41-154D-5494-3B2BF7732E3A}"/>
              </a:ext>
            </a:extLst>
          </p:cNvPr>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a:extLst>
              <a:ext uri="{FF2B5EF4-FFF2-40B4-BE49-F238E27FC236}">
                <a16:creationId xmlns:a16="http://schemas.microsoft.com/office/drawing/2014/main" id="{445B61E2-4F92-B52F-1CCB-B2B48B00FB58}"/>
              </a:ext>
            </a:extLst>
          </p:cNvPr>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a:extLst>
              <a:ext uri="{FF2B5EF4-FFF2-40B4-BE49-F238E27FC236}">
                <a16:creationId xmlns:a16="http://schemas.microsoft.com/office/drawing/2014/main" id="{B3625E02-9638-B35E-436A-9B5DE4B2E973}"/>
              </a:ext>
            </a:extLst>
          </p:cNvPr>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a:extLst>
              <a:ext uri="{FF2B5EF4-FFF2-40B4-BE49-F238E27FC236}">
                <a16:creationId xmlns:a16="http://schemas.microsoft.com/office/drawing/2014/main" id="{D0BA3526-29E3-EB91-54C9-6B305D73DC34}"/>
              </a:ext>
            </a:extLst>
          </p:cNvPr>
          <p:cNvGrpSpPr/>
          <p:nvPr/>
        </p:nvGrpSpPr>
        <p:grpSpPr>
          <a:xfrm>
            <a:off x="5410200" y="1466850"/>
            <a:ext cx="5943600" cy="3448050"/>
            <a:chOff x="5410200" y="1466850"/>
            <a:chExt cx="5943600" cy="3448050"/>
          </a:xfrm>
        </p:grpSpPr>
        <p:pic>
          <p:nvPicPr>
            <p:cNvPr id="7" name="Google Shape;2287;p54">
              <a:extLst>
                <a:ext uri="{FF2B5EF4-FFF2-40B4-BE49-F238E27FC236}">
                  <a16:creationId xmlns:a16="http://schemas.microsoft.com/office/drawing/2014/main" id="{4EE98BD6-74D5-DAC2-A2CD-8BEEF518EA14}"/>
                </a:ext>
              </a:extLst>
            </p:cNvPr>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a:extLst>
                <a:ext uri="{FF2B5EF4-FFF2-40B4-BE49-F238E27FC236}">
                  <a16:creationId xmlns:a16="http://schemas.microsoft.com/office/drawing/2014/main" id="{F0363E0F-1498-4295-59E2-86CA011F8B07}"/>
                </a:ext>
              </a:extLst>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879119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p:cNvSpPr txBox="1">
            <a:spLocks/>
          </p:cNvSpPr>
          <p:nvPr/>
        </p:nvSpPr>
        <p:spPr>
          <a:xfrm>
            <a:off x="189611" y="1724381"/>
            <a:ext cx="7863526" cy="2341641"/>
          </a:xfrm>
          <a:prstGeom prst="rect">
            <a:avLst/>
          </a:prstGeom>
          <a:solidFill>
            <a:schemeClr val="accent1">
              <a:lumMod val="40000"/>
              <a:lumOff val="60000"/>
            </a:schemeClr>
          </a:solidFill>
          <a:ln w="6350" cap="flat" cmpd="sng" algn="ctr">
            <a:noFill/>
            <a:prstDash val="solid"/>
            <a:miter lim="800000"/>
          </a:ln>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tr-TR" sz="3600" b="1" i="0" u="none" strike="noStrike" kern="1200" cap="none" spc="0" normalizeH="0" baseline="0" noProof="0">
                <a:ln>
                  <a:noFill/>
                </a:ln>
                <a:solidFill>
                  <a:sysClr val="windowText" lastClr="000000"/>
                </a:solidFill>
                <a:effectLst/>
                <a:uLnTx/>
                <a:uFillTx/>
                <a:latin typeface="Calibri" panose="020F0502020204030204"/>
                <a:ea typeface="맑은 고딕"/>
                <a:cs typeface="+mn-cs"/>
              </a:rPr>
              <a:t>“…Yiyin, için fakat israf etmeyin. Çünkü Allah israf edenleri sevmez.”</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0" i="0" u="none" strike="noStrike" kern="1200" cap="none" spc="0" normalizeH="0" baseline="0" noProof="0">
                <a:ln>
                  <a:noFill/>
                </a:ln>
                <a:solidFill>
                  <a:sysClr val="windowText" lastClr="000000"/>
                </a:solidFill>
                <a:effectLst/>
                <a:uLnTx/>
                <a:uFillTx/>
                <a:latin typeface="Calibri" panose="020F0502020204030204"/>
                <a:ea typeface="맑은 고딕"/>
                <a:cs typeface="+mn-cs"/>
              </a:rPr>
              <a:t>A’râf suresi, 31. ayet.</a:t>
            </a:r>
            <a:endParaRPr kumimoji="0" lang="tr-TR" sz="3200" b="0" i="0" u="none" strike="noStrike" kern="1200" cap="none" spc="0" normalizeH="0" baseline="0" noProof="0" dirty="0">
              <a:ln>
                <a:noFill/>
              </a:ln>
              <a:solidFill>
                <a:sysClr val="windowText" lastClr="000000"/>
              </a:solidFill>
              <a:effectLst/>
              <a:uLnTx/>
              <a:uFillTx/>
              <a:latin typeface="Calibri" panose="020F0502020204030204"/>
              <a:ea typeface="맑은 고딕"/>
              <a:cs typeface="+mn-cs"/>
            </a:endParaRPr>
          </a:p>
        </p:txBody>
      </p:sp>
      <p:pic>
        <p:nvPicPr>
          <p:cNvPr id="3" name="Resim 2"/>
          <p:cNvPicPr>
            <a:picLocks noChangeAspect="1"/>
          </p:cNvPicPr>
          <p:nvPr/>
        </p:nvPicPr>
        <p:blipFill>
          <a:blip r:embed="rId3"/>
          <a:stretch>
            <a:fillRect/>
          </a:stretch>
        </p:blipFill>
        <p:spPr>
          <a:xfrm>
            <a:off x="8248950" y="1941095"/>
            <a:ext cx="3730185" cy="3668908"/>
          </a:xfrm>
          <a:prstGeom prst="rect">
            <a:avLst/>
          </a:prstGeom>
        </p:spPr>
      </p:pic>
      <p:sp>
        <p:nvSpPr>
          <p:cNvPr id="4" name="Dikdörtgen 3"/>
          <p:cNvSpPr/>
          <p:nvPr/>
        </p:nvSpPr>
        <p:spPr>
          <a:xfrm>
            <a:off x="269822" y="4841824"/>
            <a:ext cx="7847484" cy="1125839"/>
          </a:xfrm>
          <a:prstGeom prst="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600" b="0" i="0" u="none" strike="noStrike" kern="0" cap="none" spc="0" normalizeH="0" baseline="0" noProof="0" dirty="0">
                <a:ln>
                  <a:noFill/>
                </a:ln>
                <a:solidFill>
                  <a:prstClr val="black"/>
                </a:solidFill>
                <a:effectLst/>
                <a:uLnTx/>
                <a:uFillTx/>
                <a:latin typeface="Calibri" panose="020F0502020204030204"/>
                <a:ea typeface="맑은 고딕"/>
                <a:cs typeface="+mn-cs"/>
              </a:rPr>
              <a:t>İsrafı önlemek için neler yapılmalıdır?</a:t>
            </a:r>
          </a:p>
        </p:txBody>
      </p:sp>
    </p:spTree>
    <p:extLst>
      <p:ext uri="{BB962C8B-B14F-4D97-AF65-F5344CB8AC3E}">
        <p14:creationId xmlns:p14="http://schemas.microsoft.com/office/powerpoint/2010/main" val="3317924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UDIO_ID" val="391"/>
  <p:tag name="ARTICULATE_USED_LAYOUT" val="7"/>
  <p:tag name="ARTICULATE_SLIDE_THUMBNAIL_REFRESH" val="1"/>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705</Words>
  <Application>Microsoft Office PowerPoint</Application>
  <PresentationFormat>Geniş ekran</PresentationFormat>
  <Paragraphs>99</Paragraphs>
  <Slides>18</Slides>
  <Notes>9</Notes>
  <HiddenSlides>0</HiddenSlides>
  <MMClips>1</MMClips>
  <ScaleCrop>false</ScaleCrop>
  <HeadingPairs>
    <vt:vector size="6" baseType="variant">
      <vt:variant>
        <vt:lpstr>Kullanılan Yazı Tipleri</vt:lpstr>
      </vt:variant>
      <vt:variant>
        <vt:i4>10</vt:i4>
      </vt:variant>
      <vt:variant>
        <vt:lpstr>Tema</vt:lpstr>
      </vt:variant>
      <vt:variant>
        <vt:i4>5</vt:i4>
      </vt:variant>
      <vt:variant>
        <vt:lpstr>Slayt Başlıkları</vt:lpstr>
      </vt:variant>
      <vt:variant>
        <vt:i4>18</vt:i4>
      </vt:variant>
    </vt:vector>
  </HeadingPairs>
  <TitlesOfParts>
    <vt:vector size="33" baseType="lpstr">
      <vt:lpstr>맑은 고딕</vt:lpstr>
      <vt:lpstr>Aptos</vt:lpstr>
      <vt:lpstr>Arial</vt:lpstr>
      <vt:lpstr>Bahnschrift SemiCondensed</vt:lpstr>
      <vt:lpstr>Calibri</vt:lpstr>
      <vt:lpstr>Calibri Light</vt:lpstr>
      <vt:lpstr>Comfortaa</vt:lpstr>
      <vt:lpstr>Helvetica</vt:lpstr>
      <vt:lpstr>Permanent Marker</vt:lpstr>
      <vt:lpstr>Wingdings</vt:lpstr>
      <vt:lpstr>Office Teması</vt:lpstr>
      <vt:lpstr>1_JAY DESIGN</vt:lpstr>
      <vt:lpstr>Contents Slide Master</vt:lpstr>
      <vt:lpstr>SKETCH LESSON</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Yıldırım</dc:creator>
  <cp:lastModifiedBy>Mustafa YILDIRIM</cp:lastModifiedBy>
  <cp:revision>11</cp:revision>
  <dcterms:created xsi:type="dcterms:W3CDTF">2021-03-24T19:08:44Z</dcterms:created>
  <dcterms:modified xsi:type="dcterms:W3CDTF">2025-01-01T23:32:02Z</dcterms:modified>
</cp:coreProperties>
</file>