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61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1"/>
      </p:bgRef>
    </p:bg>
    <p:spTree>
      <p:nvGrpSpPr>
        <p:cNvPr id="1" name=""/>
        <p:cNvGrpSpPr/>
        <p:nvPr/>
      </p:nvGrpSpPr>
      <p:grpSpPr>
        <a:xfrm>
          <a:off x="0" y="0"/>
          <a:ext cx="0" cy="0"/>
          <a:chOff x="0" y="0"/>
          <a:chExt cx="0" cy="0"/>
        </a:xfrm>
      </p:grpSpPr>
      <p:sp>
        <p:nvSpPr>
          <p:cNvPr id="8" name="7 Dikdörtgen"/>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Başlık"/>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30 Veri Yer Tutucusu"/>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1295825E-B498-42A7-9D47-D7BAB90F804D}" type="datetimeFigureOut">
              <a:rPr lang="tr-TR" smtClean="0"/>
              <a:pPr/>
              <a:t>13.01.2013</a:t>
            </a:fld>
            <a:endParaRPr lang="tr-TR"/>
          </a:p>
        </p:txBody>
      </p:sp>
      <p:sp>
        <p:nvSpPr>
          <p:cNvPr id="18" name="17 Altbilgi Yer Tutucusu"/>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tr-TR"/>
          </a:p>
        </p:txBody>
      </p:sp>
      <p:sp>
        <p:nvSpPr>
          <p:cNvPr id="29" name="28 Slayt Numarası Yer Tutucusu"/>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22F7DA86-4DB0-46EC-9FA8-3890B01893A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1295825E-B498-42A7-9D47-D7BAB90F804D}" type="datetimeFigureOut">
              <a:rPr lang="tr-TR" smtClean="0"/>
              <a:pPr/>
              <a:t>13.01.2013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22F7DA86-4DB0-46EC-9FA8-3890B01893A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2"/>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242816" y="6557946"/>
            <a:ext cx="2002464" cy="226902"/>
          </a:xfrm>
        </p:spPr>
        <p:txBody>
          <a:bodyPr/>
          <a:lstStyle>
            <a:extLst/>
          </a:lstStyle>
          <a:p>
            <a:fld id="{1295825E-B498-42A7-9D47-D7BAB90F804D}" type="datetimeFigureOut">
              <a:rPr lang="tr-TR" smtClean="0"/>
              <a:pPr/>
              <a:t>13.01.2013</a:t>
            </a:fld>
            <a:endParaRPr lang="tr-TR"/>
          </a:p>
        </p:txBody>
      </p:sp>
      <p:sp>
        <p:nvSpPr>
          <p:cNvPr id="5" name="4 Altbilgi Yer Tutucusu"/>
          <p:cNvSpPr>
            <a:spLocks noGrp="1"/>
          </p:cNvSpPr>
          <p:nvPr>
            <p:ph type="ftr" sz="quarter" idx="11"/>
          </p:nvPr>
        </p:nvSpPr>
        <p:spPr>
          <a:xfrm>
            <a:off x="457200" y="6556248"/>
            <a:ext cx="3657600" cy="228600"/>
          </a:xfrm>
        </p:spPr>
        <p:txBody>
          <a:bodyPr/>
          <a:lstStyle>
            <a:extLst/>
          </a:lstStyle>
          <a:p>
            <a:endParaRPr lang="tr-TR"/>
          </a:p>
        </p:txBody>
      </p:sp>
      <p:sp>
        <p:nvSpPr>
          <p:cNvPr id="6" name="5 Slayt Numarası Yer Tutucusu"/>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22F7DA86-4DB0-46EC-9FA8-3890B01893A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1295825E-B498-42A7-9D47-D7BAB90F804D}" type="datetimeFigureOut">
              <a:rPr lang="tr-TR" smtClean="0"/>
              <a:pPr/>
              <a:t>13.01.2013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22F7DA86-4DB0-46EC-9FA8-3890B01893A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1">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1295825E-B498-42A7-9D47-D7BAB90F804D}" type="datetimeFigureOut">
              <a:rPr lang="tr-TR" smtClean="0"/>
              <a:pPr/>
              <a:t>13.01.2013</a:t>
            </a:fld>
            <a:endParaRPr lang="tr-TR"/>
          </a:p>
        </p:txBody>
      </p:sp>
      <p:sp>
        <p:nvSpPr>
          <p:cNvPr id="5" name="4 Altbilgi Yer Tutucusu"/>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tr-TR"/>
          </a:p>
        </p:txBody>
      </p:sp>
      <p:sp>
        <p:nvSpPr>
          <p:cNvPr id="6" name="5 Slayt Numarası Yer Tutucusu"/>
          <p:cNvSpPr>
            <a:spLocks noGrp="1"/>
          </p:cNvSpPr>
          <p:nvPr>
            <p:ph type="sldNum" sz="quarter" idx="12"/>
          </p:nvPr>
        </p:nvSpPr>
        <p:spPr>
          <a:xfrm>
            <a:off x="6733952" y="6555112"/>
            <a:ext cx="588336" cy="228600"/>
          </a:xfrm>
        </p:spPr>
        <p:txBody>
          <a:bodyPr/>
          <a:lstStyle>
            <a:extLst/>
          </a:lstStyle>
          <a:p>
            <a:fld id="{22F7DA86-4DB0-46EC-9FA8-3890B01893A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1295825E-B498-42A7-9D47-D7BAB90F804D}" type="datetimeFigureOut">
              <a:rPr lang="tr-TR" smtClean="0"/>
              <a:pPr/>
              <a:t>13.01.2013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22F7DA86-4DB0-46EC-9FA8-3890B01893A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1295825E-B498-42A7-9D47-D7BAB90F804D}" type="datetimeFigureOut">
              <a:rPr lang="tr-TR" smtClean="0"/>
              <a:pPr/>
              <a:t>13.01.2013</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22F7DA86-4DB0-46EC-9FA8-3890B01893A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1295825E-B498-42A7-9D47-D7BAB90F804D}" type="datetimeFigureOut">
              <a:rPr lang="tr-TR" smtClean="0"/>
              <a:pPr/>
              <a:t>13.01.2013</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22F7DA86-4DB0-46EC-9FA8-3890B01893A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solidFill>
                  <a:schemeClr val="tx2"/>
                </a:solidFill>
              </a:defRPr>
            </a:lvl1pPr>
            <a:extLst/>
          </a:lstStyle>
          <a:p>
            <a:fld id="{1295825E-B498-42A7-9D47-D7BAB90F804D}" type="datetimeFigureOut">
              <a:rPr lang="tr-TR" smtClean="0"/>
              <a:pPr/>
              <a:t>13.01.2013</a:t>
            </a:fld>
            <a:endParaRPr lang="tr-TR"/>
          </a:p>
        </p:txBody>
      </p:sp>
      <p:sp>
        <p:nvSpPr>
          <p:cNvPr id="3" name="2 Altbilgi Yer Tutucusu"/>
          <p:cNvSpPr>
            <a:spLocks noGrp="1"/>
          </p:cNvSpPr>
          <p:nvPr>
            <p:ph type="ftr" sz="quarter" idx="11"/>
          </p:nvPr>
        </p:nvSpPr>
        <p:spPr/>
        <p:txBody>
          <a:bodyPr/>
          <a:lstStyle>
            <a:lvl1pPr>
              <a:defRPr>
                <a:solidFill>
                  <a:schemeClr val="tx2"/>
                </a:solidFill>
              </a:defRPr>
            </a:lvl1pPr>
            <a:extLst/>
          </a:lstStyle>
          <a:p>
            <a:endParaRPr lang="tr-TR"/>
          </a:p>
        </p:txBody>
      </p:sp>
      <p:sp>
        <p:nvSpPr>
          <p:cNvPr id="4" name="3 Slayt Numarası Yer Tutucusu"/>
          <p:cNvSpPr>
            <a:spLocks noGrp="1"/>
          </p:cNvSpPr>
          <p:nvPr>
            <p:ph type="sldNum" sz="quarter" idx="12"/>
          </p:nvPr>
        </p:nvSpPr>
        <p:spPr/>
        <p:txBody>
          <a:bodyPr/>
          <a:lstStyle>
            <a:extLst/>
          </a:lstStyle>
          <a:p>
            <a:fld id="{22F7DA86-4DB0-46EC-9FA8-3890B01893A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1295825E-B498-42A7-9D47-D7BAB90F804D}" type="datetimeFigureOut">
              <a:rPr lang="tr-TR" smtClean="0"/>
              <a:pPr/>
              <a:t>13.01.2013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22F7DA86-4DB0-46EC-9FA8-3890B01893A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2"/>
      </p:bgRef>
    </p:bg>
    <p:spTree>
      <p:nvGrpSpPr>
        <p:cNvPr id="1" name=""/>
        <p:cNvGrpSpPr/>
        <p:nvPr/>
      </p:nvGrpSpPr>
      <p:grpSpPr>
        <a:xfrm>
          <a:off x="0" y="0"/>
          <a:ext cx="0" cy="0"/>
          <a:chOff x="0" y="0"/>
          <a:chExt cx="0" cy="0"/>
        </a:xfrm>
      </p:grpSpPr>
      <p:sp>
        <p:nvSpPr>
          <p:cNvPr id="8" name="7 Dikdörtgen"/>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Dikdörtgen"/>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4 Veri Yer Tutucusu"/>
          <p:cNvSpPr>
            <a:spLocks noGrp="1"/>
          </p:cNvSpPr>
          <p:nvPr>
            <p:ph type="dt" sz="half" idx="10"/>
          </p:nvPr>
        </p:nvSpPr>
        <p:spPr/>
        <p:txBody>
          <a:bodyPr/>
          <a:lstStyle>
            <a:extLst/>
          </a:lstStyle>
          <a:p>
            <a:fld id="{1295825E-B498-42A7-9D47-D7BAB90F804D}" type="datetimeFigureOut">
              <a:rPr lang="tr-TR" smtClean="0"/>
              <a:pPr/>
              <a:t>13.01.2013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22F7DA86-4DB0-46EC-9FA8-3890B01893A1}" type="slidenum">
              <a:rPr lang="tr-TR" smtClean="0"/>
              <a:pPr/>
              <a:t>‹#›</a:t>
            </a:fld>
            <a:endParaRPr lang="tr-TR"/>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Başlık Yer Tutucusu"/>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30 Metin Yer Tutucusu"/>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26 Veri Yer Tutucusu"/>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1295825E-B498-42A7-9D47-D7BAB90F804D}" type="datetimeFigureOut">
              <a:rPr lang="tr-TR" smtClean="0"/>
              <a:pPr/>
              <a:t>13.01.2013</a:t>
            </a:fld>
            <a:endParaRPr lang="tr-TR"/>
          </a:p>
        </p:txBody>
      </p:sp>
      <p:sp>
        <p:nvSpPr>
          <p:cNvPr id="4" name="3 Altbilgi Yer Tutucusu"/>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tr-TR"/>
          </a:p>
        </p:txBody>
      </p:sp>
      <p:sp>
        <p:nvSpPr>
          <p:cNvPr id="16" name="15 Slayt Numarası Yer Tutucusu"/>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22F7DA86-4DB0-46EC-9FA8-3890B01893A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dirty="0" smtClean="0"/>
              <a:t>TOPLUMSAL DAYANIŞMA İBADETİ OLARAK SADAKA</a:t>
            </a:r>
            <a:endParaRPr lang="tr-TR" dirty="0"/>
          </a:p>
        </p:txBody>
      </p:sp>
      <p:sp>
        <p:nvSpPr>
          <p:cNvPr id="3" name="2 İçerik Yer Tutucusu"/>
          <p:cNvSpPr>
            <a:spLocks noGrp="1"/>
          </p:cNvSpPr>
          <p:nvPr>
            <p:ph idx="1"/>
          </p:nvPr>
        </p:nvSpPr>
        <p:spPr/>
        <p:txBody>
          <a:bodyPr/>
          <a:lstStyle/>
          <a:p>
            <a:r>
              <a:rPr lang="tr-TR" dirty="0" smtClean="0"/>
              <a:t>Sadaka nedir?</a:t>
            </a:r>
          </a:p>
          <a:p>
            <a:r>
              <a:rPr lang="tr-TR" dirty="0" smtClean="0"/>
              <a:t>Sadaka ile ilgili ayetler yazınız.</a:t>
            </a:r>
          </a:p>
          <a:p>
            <a:r>
              <a:rPr lang="tr-TR" dirty="0" smtClean="0"/>
              <a:t>Sadaka ile ilgili hadisler yazınız.</a:t>
            </a:r>
          </a:p>
          <a:p>
            <a:r>
              <a:rPr lang="tr-TR" dirty="0" smtClean="0"/>
              <a:t>Sadaka neleri kapsar?</a:t>
            </a:r>
          </a:p>
          <a:p>
            <a:r>
              <a:rPr lang="tr-TR" dirty="0" smtClean="0"/>
              <a:t>Sadaka için hangi şartlar gereklidir?</a:t>
            </a:r>
          </a:p>
          <a:p>
            <a:r>
              <a:rPr lang="tr-TR" dirty="0" smtClean="0"/>
              <a:t>Fitre (Sadaka-i Fıtır) nedir?</a:t>
            </a:r>
          </a:p>
          <a:p>
            <a:r>
              <a:rPr lang="tr-TR" dirty="0" smtClean="0"/>
              <a:t>Sadaka-i Cariye nedir?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380768"/>
          </a:xfrm>
        </p:spPr>
        <p:txBody>
          <a:bodyPr>
            <a:normAutofit fontScale="90000"/>
          </a:bodyPr>
          <a:lstStyle/>
          <a:p>
            <a:r>
              <a:rPr lang="tr-TR" dirty="0" smtClean="0"/>
              <a:t>Sadaka için hangi şartlar gereklidir?</a:t>
            </a:r>
            <a:br>
              <a:rPr lang="tr-TR" dirty="0" smtClean="0"/>
            </a:br>
            <a:endParaRPr lang="tr-TR" dirty="0"/>
          </a:p>
        </p:txBody>
      </p:sp>
      <p:sp>
        <p:nvSpPr>
          <p:cNvPr id="3" name="2 İçerik Yer Tutucusu"/>
          <p:cNvSpPr>
            <a:spLocks noGrp="1"/>
          </p:cNvSpPr>
          <p:nvPr>
            <p:ph idx="1"/>
          </p:nvPr>
        </p:nvSpPr>
        <p:spPr/>
        <p:txBody>
          <a:bodyPr/>
          <a:lstStyle/>
          <a:p>
            <a:r>
              <a:rPr lang="tr-TR" dirty="0" smtClean="0"/>
              <a:t>Sadaka vermek için herhangi bir şart aranmaz. </a:t>
            </a:r>
          </a:p>
          <a:p>
            <a:r>
              <a:rPr lang="tr-TR" dirty="0" smtClean="0"/>
              <a:t>Sadaka vermek için zengin olmak gerekmez.</a:t>
            </a:r>
          </a:p>
          <a:p>
            <a:r>
              <a:rPr lang="tr-TR" dirty="0" smtClean="0"/>
              <a:t>Sadakanın belli bir miktarı ve zamanı yoktur.</a:t>
            </a:r>
          </a:p>
        </p:txBody>
      </p:sp>
      <p:pic>
        <p:nvPicPr>
          <p:cNvPr id="4098" name="Picture 2" descr="C:\Sitelerin Takibi\Dersimiz.com\dersimiz.com.png"/>
          <p:cNvPicPr>
            <a:picLocks noChangeAspect="1" noChangeArrowheads="1"/>
          </p:cNvPicPr>
          <p:nvPr/>
        </p:nvPicPr>
        <p:blipFill>
          <a:blip r:embed="rId2" cstate="print"/>
          <a:srcRect/>
          <a:stretch>
            <a:fillRect/>
          </a:stretch>
        </p:blipFill>
        <p:spPr bwMode="auto">
          <a:xfrm>
            <a:off x="3203848" y="6524625"/>
            <a:ext cx="1809750" cy="3333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Fitre (Sadaka-i Fıtır) nedir?</a:t>
            </a:r>
            <a:br>
              <a:rPr lang="tr-TR" dirty="0" smtClean="0"/>
            </a:br>
            <a:endParaRPr lang="tr-TR" dirty="0"/>
          </a:p>
        </p:txBody>
      </p:sp>
      <p:sp>
        <p:nvSpPr>
          <p:cNvPr id="3" name="2 İçerik Yer Tutucusu"/>
          <p:cNvSpPr>
            <a:spLocks noGrp="1"/>
          </p:cNvSpPr>
          <p:nvPr>
            <p:ph idx="1"/>
          </p:nvPr>
        </p:nvSpPr>
        <p:spPr/>
        <p:txBody>
          <a:bodyPr>
            <a:normAutofit lnSpcReduction="10000"/>
          </a:bodyPr>
          <a:lstStyle/>
          <a:p>
            <a:r>
              <a:rPr lang="tr-TR" dirty="0" smtClean="0"/>
              <a:t>Ramazan ayında, en geç bayram namazından önce verilir.</a:t>
            </a:r>
          </a:p>
          <a:p>
            <a:r>
              <a:rPr lang="tr-TR" dirty="0" smtClean="0"/>
              <a:t>Sadaka-i Fıtır da denir.</a:t>
            </a:r>
          </a:p>
          <a:p>
            <a:r>
              <a:rPr lang="tr-TR" dirty="0" smtClean="0"/>
              <a:t>Ailedeki her birey için verilir.</a:t>
            </a:r>
          </a:p>
          <a:p>
            <a:r>
              <a:rPr lang="tr-TR" dirty="0" smtClean="0"/>
              <a:t>Verilen para bir kişinin bir günlük yiyecek ihtiyacını karşılayacak miktarda olmalıdır. (En az 8.5 TL)</a:t>
            </a:r>
          </a:p>
          <a:p>
            <a:r>
              <a:rPr lang="tr-TR" dirty="0" smtClean="0"/>
              <a:t>Çocukların fitresini aile reisi verir.</a:t>
            </a:r>
          </a:p>
          <a:p>
            <a:r>
              <a:rPr lang="tr-TR" dirty="0" smtClean="0"/>
              <a:t>Ramazan ayına sağlıklı bir şekilde ulaşıldığı için Allah’a teşekkür etmek amacıyla verilir.</a:t>
            </a:r>
          </a:p>
          <a:p>
            <a:r>
              <a:rPr lang="tr-TR" dirty="0" smtClean="0"/>
              <a:t>Zenginlik şartı vardır. Ramazan bayramı günü vacip olur.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Sadaka-i Cariye nedir?</a:t>
            </a:r>
            <a:br>
              <a:rPr lang="tr-TR" dirty="0" smtClean="0"/>
            </a:br>
            <a:endParaRPr lang="tr-TR" dirty="0"/>
          </a:p>
        </p:txBody>
      </p:sp>
      <p:sp>
        <p:nvSpPr>
          <p:cNvPr id="3" name="2 İçerik Yer Tutucusu"/>
          <p:cNvSpPr>
            <a:spLocks noGrp="1"/>
          </p:cNvSpPr>
          <p:nvPr>
            <p:ph idx="1"/>
          </p:nvPr>
        </p:nvSpPr>
        <p:spPr/>
        <p:txBody>
          <a:bodyPr/>
          <a:lstStyle/>
          <a:p>
            <a:r>
              <a:rPr lang="tr-TR" dirty="0" smtClean="0"/>
              <a:t>Toplum yararına olup Allah rızası için karşılıksız yapılan veya yaptırılan eserlere Sadaka-i Cariye denir.</a:t>
            </a:r>
          </a:p>
          <a:p>
            <a:r>
              <a:rPr lang="tr-TR" dirty="0" smtClean="0"/>
              <a:t>Okul, cami, çeşme, sağlık ocağı, hastane gibi eserler yapılır.</a:t>
            </a:r>
          </a:p>
          <a:p>
            <a:r>
              <a:rPr lang="tr-TR" dirty="0" smtClean="0"/>
              <a:t>Kesintisiz sadaka anlamına gelir.</a:t>
            </a:r>
          </a:p>
          <a:p>
            <a:r>
              <a:rPr lang="tr-TR" dirty="0" smtClean="0"/>
              <a:t>Bu sadakada kişi öldükten sonra da sevap kazanmaya devam eder.</a:t>
            </a:r>
          </a:p>
          <a:p>
            <a:r>
              <a:rPr lang="tr-TR" dirty="0" smtClean="0"/>
              <a:t>Geriye hayırlı bir evlat bırakan kimsenin de amel defterine sevap yazılmaya devam eder.</a:t>
            </a:r>
          </a:p>
          <a:p>
            <a:r>
              <a:rPr lang="tr-TR" dirty="0" smtClean="0"/>
              <a:t>Meyve ağacı dikmek de Sadaka-i Cariye’dir.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normAutofit fontScale="90000"/>
          </a:bodyPr>
          <a:lstStyle/>
          <a:p>
            <a:r>
              <a:rPr lang="tr-TR" dirty="0" smtClean="0"/>
              <a:t>Sadaka nedir?</a:t>
            </a:r>
            <a:br>
              <a:rPr lang="tr-TR" dirty="0" smtClean="0"/>
            </a:br>
            <a:endParaRPr lang="tr-TR" dirty="0"/>
          </a:p>
        </p:txBody>
      </p:sp>
      <p:sp>
        <p:nvSpPr>
          <p:cNvPr id="5" name="4 İçerik Yer Tutucusu"/>
          <p:cNvSpPr>
            <a:spLocks noGrp="1"/>
          </p:cNvSpPr>
          <p:nvPr>
            <p:ph idx="1"/>
          </p:nvPr>
        </p:nvSpPr>
        <p:spPr/>
        <p:txBody>
          <a:bodyPr/>
          <a:lstStyle/>
          <a:p>
            <a:r>
              <a:rPr lang="tr-TR" dirty="0" smtClean="0"/>
              <a:t>Karşılıksız olarak Allah rızası için yapılan her türlü yardıma Sadaka denir.</a:t>
            </a:r>
            <a:endParaRPr lang="tr-TR" dirty="0"/>
          </a:p>
        </p:txBody>
      </p:sp>
      <p:pic>
        <p:nvPicPr>
          <p:cNvPr id="1026" name="Picture 2" descr="C:\Sitelerin Takibi\Dersimiz.com\dersimiz.com.png"/>
          <p:cNvPicPr>
            <a:picLocks noChangeAspect="1" noChangeArrowheads="1"/>
          </p:cNvPicPr>
          <p:nvPr/>
        </p:nvPicPr>
        <p:blipFill>
          <a:blip r:embed="rId2" cstate="print"/>
          <a:srcRect/>
          <a:stretch>
            <a:fillRect/>
          </a:stretch>
        </p:blipFill>
        <p:spPr bwMode="auto">
          <a:xfrm>
            <a:off x="3203848" y="6309320"/>
            <a:ext cx="1809750" cy="33337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a:xfrm>
            <a:off x="457200" y="320040"/>
            <a:ext cx="7239000" cy="1380768"/>
          </a:xfrm>
        </p:spPr>
        <p:txBody>
          <a:bodyPr>
            <a:normAutofit fontScale="90000"/>
          </a:bodyPr>
          <a:lstStyle/>
          <a:p>
            <a:r>
              <a:rPr lang="tr-TR" dirty="0" smtClean="0"/>
              <a:t>Sadaka ile ilgili ayetler yazınız.</a:t>
            </a:r>
            <a:br>
              <a:rPr lang="tr-TR" dirty="0" smtClean="0"/>
            </a:br>
            <a:endParaRPr lang="tr-TR" dirty="0"/>
          </a:p>
        </p:txBody>
      </p:sp>
      <p:sp>
        <p:nvSpPr>
          <p:cNvPr id="5" name="4 İçerik Yer Tutucusu"/>
          <p:cNvSpPr>
            <a:spLocks noGrp="1"/>
          </p:cNvSpPr>
          <p:nvPr>
            <p:ph idx="1"/>
          </p:nvPr>
        </p:nvSpPr>
        <p:spPr/>
        <p:txBody>
          <a:bodyPr/>
          <a:lstStyle/>
          <a:p>
            <a:r>
              <a:rPr lang="tr-TR" dirty="0" smtClean="0"/>
              <a:t>“Ey iman edenler! Kazandıklarınızın iyilerinden ve rızık olarak yerden size çıkardıklarımızdan hayra harcayın…”</a:t>
            </a:r>
          </a:p>
          <a:p>
            <a:r>
              <a:rPr lang="tr-TR" dirty="0" smtClean="0"/>
              <a:t>HADİD SURESİ :  18 Şu bir gerçek: Sadaka veren erkeklerle sadaka veren kadınlar, bir de Allah'a güzelce borç verenler için karşılıklar kat kat yapılır. Onlar için, onur verici bir ödül de vardır.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812816"/>
          </a:xfrm>
        </p:spPr>
        <p:txBody>
          <a:bodyPr>
            <a:normAutofit/>
          </a:bodyPr>
          <a:lstStyle/>
          <a:p>
            <a:r>
              <a:rPr lang="tr-TR" dirty="0" smtClean="0"/>
              <a:t>Sadaka ile ilgili hadisler yazınız.</a:t>
            </a:r>
            <a:br>
              <a:rPr lang="tr-TR" dirty="0" smtClean="0"/>
            </a:br>
            <a:endParaRPr lang="tr-TR" dirty="0"/>
          </a:p>
        </p:txBody>
      </p:sp>
      <p:sp>
        <p:nvSpPr>
          <p:cNvPr id="3" name="2 İçerik Yer Tutucusu"/>
          <p:cNvSpPr>
            <a:spLocks noGrp="1"/>
          </p:cNvSpPr>
          <p:nvPr>
            <p:ph idx="1"/>
          </p:nvPr>
        </p:nvSpPr>
        <p:spPr/>
        <p:txBody>
          <a:bodyPr>
            <a:normAutofit/>
          </a:bodyPr>
          <a:lstStyle/>
          <a:p>
            <a:r>
              <a:rPr lang="tr-TR" dirty="0" smtClean="0"/>
              <a:t>"En faziletli en üstün sadaka, müslüman kişinin ilim öğrenmesi, sonra da müslüman kardeşine öğretmesidir."</a:t>
            </a:r>
            <a:r>
              <a:rPr lang="tr-TR" baseline="30000" dirty="0" smtClean="0"/>
              <a:t> </a:t>
            </a:r>
          </a:p>
          <a:p>
            <a:r>
              <a:rPr lang="tr-TR" dirty="0" smtClean="0"/>
              <a:t>"Sadaka Rabbin öfkesini söndürür ve kötü ölü mü bertaraf eder.“</a:t>
            </a:r>
          </a:p>
        </p:txBody>
      </p:sp>
      <p:pic>
        <p:nvPicPr>
          <p:cNvPr id="2050" name="Picture 2" descr="C:\Sitelerin Takibi\Dersimiz.com\dersimiz.com.png"/>
          <p:cNvPicPr>
            <a:picLocks noChangeAspect="1" noChangeArrowheads="1"/>
          </p:cNvPicPr>
          <p:nvPr/>
        </p:nvPicPr>
        <p:blipFill>
          <a:blip r:embed="rId2" cstate="print"/>
          <a:srcRect/>
          <a:stretch>
            <a:fillRect/>
          </a:stretch>
        </p:blipFill>
        <p:spPr bwMode="auto">
          <a:xfrm>
            <a:off x="2915816" y="6165304"/>
            <a:ext cx="1809750" cy="3333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164744"/>
          </a:xfrm>
        </p:spPr>
        <p:txBody>
          <a:bodyPr>
            <a:normAutofit/>
          </a:bodyPr>
          <a:lstStyle/>
          <a:p>
            <a:r>
              <a:rPr lang="tr-TR" dirty="0" smtClean="0"/>
              <a:t>Sadaka ile ilgili hadisler yazınız.</a:t>
            </a:r>
            <a:endParaRPr lang="tr-TR" dirty="0"/>
          </a:p>
        </p:txBody>
      </p:sp>
      <p:sp>
        <p:nvSpPr>
          <p:cNvPr id="3" name="2 İçerik Yer Tutucusu"/>
          <p:cNvSpPr>
            <a:spLocks noGrp="1"/>
          </p:cNvSpPr>
          <p:nvPr>
            <p:ph idx="1"/>
          </p:nvPr>
        </p:nvSpPr>
        <p:spPr/>
        <p:txBody>
          <a:bodyPr/>
          <a:lstStyle/>
          <a:p>
            <a:r>
              <a:rPr lang="tr-TR" dirty="0" smtClean="0"/>
              <a:t>Ebu Hureyre (radıyallahu anh) anlatıyor: "Resulullah (aleyhissalâtu vesselâm) buyurdular ki: "Bir dinar var Allah yolunda harcadın, bir dinar var köle azad etmede harcadın, bir dinar var fakirler için tasadduk ettin, yine bir dinar var onu da ailen için harcadın. İşte (hep hayırda harcanan) bu dinarların sana en çok sevap getirecek olanı ehlin için harcadığındır.“</a:t>
            </a:r>
          </a:p>
          <a:p>
            <a:r>
              <a:rPr lang="tr-TR" dirty="0" smtClean="0"/>
              <a:t>"Müslüman kişi, ailesinin nafakası için harcar ve bundan sevap umarsa bu ona sadaka olur."</a:t>
            </a:r>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Sadaka ile ilgili hadisler yazınız.</a:t>
            </a: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t>"Resulullah (aleyhissalâtu vesselâm) buyurdular ki: "Sadaka vermede acele edin. Çünkü belâ sadakanın önüne geçemez.“</a:t>
            </a:r>
          </a:p>
          <a:p>
            <a:r>
              <a:rPr lang="tr-TR" dirty="0" smtClean="0"/>
              <a:t>"Resulullah (aleyhissalâtu vesselâm) minberde, sadakadan ve dilenmeye tevessül etmemekten bahsettiği sırada:</a:t>
            </a:r>
          </a:p>
          <a:p>
            <a:pPr>
              <a:buNone/>
            </a:pPr>
            <a:r>
              <a:rPr lang="tr-TR" dirty="0" smtClean="0"/>
              <a:t>   "Üstteki el, alttaki elden hayırlıdır!" buyurdu.  "Üstteki" infak eden, "alttaki" de dilenen demektir."</a:t>
            </a:r>
          </a:p>
          <a:p>
            <a:r>
              <a:rPr lang="tr-TR" dirty="0" smtClean="0"/>
              <a:t>"Bir gün: "Ey Allah'ın Resûlü! dendi, hangi sadaka daha üstündür?"</a:t>
            </a:r>
          </a:p>
          <a:p>
            <a:pPr>
              <a:buNone/>
            </a:pPr>
            <a:r>
              <a:rPr lang="tr-TR" dirty="0" smtClean="0"/>
              <a:t>   "Fakirin cömertliğidir. Sen bakımıyla mükellef olduklarından başla."</a:t>
            </a:r>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Sadaka ile ilgili hadisler yazınız.</a:t>
            </a:r>
            <a:endParaRPr lang="tr-TR" dirty="0"/>
          </a:p>
        </p:txBody>
      </p:sp>
      <p:sp>
        <p:nvSpPr>
          <p:cNvPr id="3" name="2 İçerik Yer Tutucusu"/>
          <p:cNvSpPr>
            <a:spLocks noGrp="1"/>
          </p:cNvSpPr>
          <p:nvPr>
            <p:ph idx="1"/>
          </p:nvPr>
        </p:nvSpPr>
        <p:spPr/>
        <p:txBody>
          <a:bodyPr/>
          <a:lstStyle/>
          <a:p>
            <a:r>
              <a:rPr lang="tr-TR" dirty="0" smtClean="0"/>
              <a:t>"Sa'd İbnu Ubâde (radıyallahu anh), Resulullah (aleyhissalâtu vesselâm)'a gelerek sordu:"Senin hoşuna giden sadaka hangisidir?“ "Su!" cevabını verdi."</a:t>
            </a:r>
          </a:p>
          <a:p>
            <a:r>
              <a:rPr lang="tr-TR" b="1" dirty="0" smtClean="0"/>
              <a:t>*</a:t>
            </a:r>
            <a:r>
              <a:rPr lang="tr-TR" dirty="0" smtClean="0"/>
              <a:t> "Mal sadaka ile eksilmez."</a:t>
            </a:r>
          </a:p>
          <a:p>
            <a:pPr>
              <a:buNone/>
            </a:pPr>
            <a:r>
              <a:rPr lang="tr-TR" b="1" dirty="0" smtClean="0"/>
              <a:t>* </a:t>
            </a:r>
            <a:r>
              <a:rPr lang="tr-TR" dirty="0" smtClean="0"/>
              <a:t>"Allah affı sebebiyle kulun izzetini artırır."</a:t>
            </a:r>
          </a:p>
          <a:p>
            <a:pPr>
              <a:buNone/>
            </a:pPr>
            <a:r>
              <a:rPr lang="tr-TR" b="1" dirty="0" smtClean="0"/>
              <a:t>* </a:t>
            </a:r>
            <a:r>
              <a:rPr lang="tr-TR" dirty="0" smtClean="0"/>
              <a:t>"Allah için mütevazi olan bir kimseyi Allah yüceltir."</a:t>
            </a:r>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Sadaka ile ilgili hadisler yazınız.</a:t>
            </a:r>
            <a:endParaRPr lang="tr-TR" dirty="0"/>
          </a:p>
        </p:txBody>
      </p:sp>
      <p:sp>
        <p:nvSpPr>
          <p:cNvPr id="3" name="2 İçerik Yer Tutucusu"/>
          <p:cNvSpPr>
            <a:spLocks noGrp="1"/>
          </p:cNvSpPr>
          <p:nvPr>
            <p:ph idx="1"/>
          </p:nvPr>
        </p:nvSpPr>
        <p:spPr/>
        <p:txBody>
          <a:bodyPr>
            <a:normAutofit fontScale="55000" lnSpcReduction="20000"/>
          </a:bodyPr>
          <a:lstStyle/>
          <a:p>
            <a:pPr>
              <a:buNone/>
            </a:pPr>
            <a:r>
              <a:rPr lang="tr-TR" dirty="0" smtClean="0"/>
              <a:t>     		"Resulullah (aleyhissalâtu vesselâm) buyurdular ki: "Bir adam: "Bu gece mutlaka bir sadaka vereceğim!" deyip, sadakasıyla çıktı. Fakat (farkına varmadan) onu bir hırsızın avucuna sıkıştırdı. Sabah olunca herkes:</a:t>
            </a:r>
          </a:p>
          <a:p>
            <a:pPr>
              <a:buNone/>
            </a:pPr>
            <a:r>
              <a:rPr lang="tr-TR" dirty="0" smtClean="0"/>
              <a:t>    		"Bu gece bir hırsıza sadaka verilmiş!" diye dedikodu yaptı. Adam: </a:t>
            </a:r>
          </a:p>
          <a:p>
            <a:pPr>
              <a:buNone/>
            </a:pPr>
            <a:r>
              <a:rPr lang="tr-TR" dirty="0" smtClean="0"/>
              <a:t>    		"Ya Rabbi bir hırsıza sadaka verdiğim için sana hamdediyorum" dedi ve ilâve etti: "Ancak mutlaka bir sadaka daha vereceğim!"</a:t>
            </a:r>
          </a:p>
          <a:p>
            <a:pPr>
              <a:buNone/>
            </a:pPr>
            <a:r>
              <a:rPr lang="tr-TR" dirty="0" smtClean="0"/>
              <a:t>     		Yine sadakasıyla çıktı. (Gece karanlığında bu sefer de) bir zaniyenin avucuna sıkıştırdı. Sabahleyin herkes:</a:t>
            </a:r>
          </a:p>
          <a:p>
            <a:pPr>
              <a:buNone/>
            </a:pPr>
            <a:r>
              <a:rPr lang="tr-TR" dirty="0" smtClean="0"/>
              <a:t>     		"Bu gece bir zâniyeye sadaka verilmiş!" diye dedikodu yaptı. Adam: </a:t>
            </a:r>
          </a:p>
          <a:p>
            <a:pPr>
              <a:buNone/>
            </a:pPr>
            <a:r>
              <a:rPr lang="tr-TR" dirty="0" smtClean="0"/>
              <a:t>     		"Allah'ım bir hırsız ve zâniyeye sadaka verdiğim için sana hamdolsun! Ancak yine de bir sadakada bulunacağım!" dedi. Sadakasıyla birlikte sokağa çıktı. (Karanlıkta) bu sefer de bir zenginin eline sıkıştırdı. Sabahleyin herkes:</a:t>
            </a:r>
          </a:p>
          <a:p>
            <a:pPr>
              <a:buNone/>
            </a:pPr>
            <a:r>
              <a:rPr lang="tr-TR" dirty="0" smtClean="0"/>
              <a:t>     		"Bu gece bir zengine sadaka verilmiş!" diye dedikodu yaptı. Adam: </a:t>
            </a:r>
          </a:p>
          <a:p>
            <a:pPr>
              <a:buNone/>
            </a:pPr>
            <a:r>
              <a:rPr lang="tr-TR" dirty="0" smtClean="0"/>
              <a:t>     		"Allah'ım, bir hırsız, bir zâniyeye ve bir zengine sadaka verdiğim için sana hamdediyorum!" dedi. (Bilahare rüyasında ona gelip şöyle denildi): </a:t>
            </a:r>
          </a:p>
          <a:p>
            <a:pPr>
              <a:buNone/>
            </a:pPr>
            <a:r>
              <a:rPr lang="tr-TR" dirty="0" smtClean="0"/>
              <a:t>     		"Senin sadakaların kabul edildi. Şöyle ki: (İhlasla yani Allah rızası için vermen sebebiyle) hırsızın hırsızlıktan vazgeçip iffete gelinesi, zâniyenin zinadan vazgeçmesi, zenginin ibret alıp Allah'ın kendine verdiklerinden tasadduk etmesi umulur."</a:t>
            </a:r>
          </a:p>
          <a:p>
            <a:endParaRPr lang="tr-TR" dirty="0"/>
          </a:p>
        </p:txBody>
      </p:sp>
      <p:pic>
        <p:nvPicPr>
          <p:cNvPr id="3074" name="Picture 2" descr="C:\Sitelerin Takibi\Dersimiz.com\dersimiz.com.png"/>
          <p:cNvPicPr>
            <a:picLocks noChangeAspect="1" noChangeArrowheads="1"/>
          </p:cNvPicPr>
          <p:nvPr/>
        </p:nvPicPr>
        <p:blipFill>
          <a:blip r:embed="rId2" cstate="print"/>
          <a:srcRect/>
          <a:stretch>
            <a:fillRect/>
          </a:stretch>
        </p:blipFill>
        <p:spPr bwMode="auto">
          <a:xfrm>
            <a:off x="2771800" y="6524625"/>
            <a:ext cx="1809750" cy="3333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Sadaka neleri kapsar?</a:t>
            </a:r>
            <a:br>
              <a:rPr lang="tr-TR" dirty="0" smtClean="0"/>
            </a:br>
            <a:endParaRPr lang="tr-TR" dirty="0"/>
          </a:p>
        </p:txBody>
      </p:sp>
      <p:sp>
        <p:nvSpPr>
          <p:cNvPr id="3" name="2 İçerik Yer Tutucusu"/>
          <p:cNvSpPr>
            <a:spLocks noGrp="1"/>
          </p:cNvSpPr>
          <p:nvPr>
            <p:ph idx="1"/>
          </p:nvPr>
        </p:nvSpPr>
        <p:spPr/>
        <p:txBody>
          <a:bodyPr/>
          <a:lstStyle/>
          <a:p>
            <a:r>
              <a:rPr lang="tr-TR" dirty="0" smtClean="0"/>
              <a:t>Sadaka yalnızca maddi yardımlarla sınırlı değildir. Yapılan davranışlar ve iyilikler de sadaka yerine geçer. Örnek:</a:t>
            </a:r>
          </a:p>
          <a:p>
            <a:r>
              <a:rPr lang="tr-TR" dirty="0" smtClean="0"/>
              <a:t>Hastaları ziyaret etmek.</a:t>
            </a:r>
          </a:p>
          <a:p>
            <a:r>
              <a:rPr lang="tr-TR" dirty="0" smtClean="0"/>
              <a:t>Selam vererek güler yüz göstermek.</a:t>
            </a:r>
          </a:p>
          <a:p>
            <a:r>
              <a:rPr lang="tr-TR" dirty="0" smtClean="0"/>
              <a:t>Yaşlıların eşyalarını taşımada onlara yardım etmek.</a:t>
            </a:r>
          </a:p>
          <a:p>
            <a:r>
              <a:rPr lang="tr-TR" dirty="0" smtClean="0"/>
              <a:t>Otobüslerde hasta ve hamilelere yer vermek.</a:t>
            </a:r>
          </a:p>
          <a:p>
            <a:r>
              <a:rPr lang="tr-TR" dirty="0" smtClean="0"/>
              <a:t>Bir yabancıya yol göstermek.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Sunu 8230 Paylaşma ve Yardımlaşma İbadeti Olarak Zekat</Template>
  <TotalTime>103</TotalTime>
  <Words>631</Words>
  <Application>Microsoft Office PowerPoint</Application>
  <PresentationFormat>Ekran Gösterisi (4:3)</PresentationFormat>
  <Paragraphs>66</Paragraphs>
  <Slides>12</Slides>
  <Notes>0</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Zengin</vt:lpstr>
      <vt:lpstr>TOPLUMSAL DAYANIŞMA İBADETİ OLARAK SADAKA</vt:lpstr>
      <vt:lpstr>Sadaka nedir? </vt:lpstr>
      <vt:lpstr>Sadaka ile ilgili ayetler yazınız. </vt:lpstr>
      <vt:lpstr>Sadaka ile ilgili hadisler yazınız. </vt:lpstr>
      <vt:lpstr>Sadaka ile ilgili hadisler yazınız.</vt:lpstr>
      <vt:lpstr>Sadaka ile ilgili hadisler yazınız.</vt:lpstr>
      <vt:lpstr>Sadaka ile ilgili hadisler yazınız.</vt:lpstr>
      <vt:lpstr>Sadaka ile ilgili hadisler yazınız.</vt:lpstr>
      <vt:lpstr>Sadaka neleri kapsar? </vt:lpstr>
      <vt:lpstr>Sadaka için hangi şartlar gereklidir? </vt:lpstr>
      <vt:lpstr>Fitre (Sadaka-i Fıtır) nedir? </vt:lpstr>
      <vt:lpstr>Sadaka-i Cariye nedir? </vt:lpstr>
    </vt:vector>
  </TitlesOfParts>
  <Manager>dersimiz.com</Manager>
  <Company>dersimiz.com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dersimiz.com</dc:title>
  <dc:subject>dersimiz.com</dc:subject>
  <dc:creator>dersimiz.com</dc:creator>
  <cp:keywords>dersimiz.com</cp:keywords>
  <dc:description>dersimiz.com</dc:description>
  <cp:lastModifiedBy>dersimiz.com</cp:lastModifiedBy>
  <cp:revision>12</cp:revision>
  <dcterms:created xsi:type="dcterms:W3CDTF">2012-11-28T20:22:41Z</dcterms:created>
  <dcterms:modified xsi:type="dcterms:W3CDTF">2013-01-13T07:37:58Z</dcterms:modified>
  <cp:category>dersimiz.com</cp:category>
</cp:coreProperties>
</file>