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5" r:id="rId26"/>
    <p:sldId id="303" r:id="rId27"/>
    <p:sldId id="304"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6" r:id="rId47"/>
    <p:sldId id="324" r:id="rId48"/>
    <p:sldId id="325" r:id="rId49"/>
    <p:sldId id="327" r:id="rId50"/>
    <p:sldId id="328" r:id="rId51"/>
    <p:sldId id="329" r:id="rId52"/>
    <p:sldId id="330" r:id="rId53"/>
    <p:sldId id="331" r:id="rId54"/>
    <p:sldId id="332" r:id="rId55"/>
    <p:sldId id="333" r:id="rId56"/>
    <p:sldId id="339" r:id="rId57"/>
    <p:sldId id="334" r:id="rId58"/>
    <p:sldId id="335" r:id="rId59"/>
    <p:sldId id="336" r:id="rId60"/>
    <p:sldId id="337" r:id="rId61"/>
    <p:sldId id="338" r:id="rId62"/>
    <p:sldId id="278" r:id="rId63"/>
    <p:sldId id="259" r:id="rId6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A688FC9-F8CF-4D99-BB44-DBC6DFCC3E86}" type="datetimeFigureOut">
              <a:rPr lang="tr-TR" smtClean="0"/>
              <a:pPr/>
              <a:t>05.07.2015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2EE1DF6-6510-4A0E-A716-8DF44C2380F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88FC9-F8CF-4D99-BB44-DBC6DFCC3E86}" type="datetimeFigureOut">
              <a:rPr lang="tr-TR" smtClean="0"/>
              <a:pPr/>
              <a:t>05.07.2015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E1DF6-6510-4A0E-A716-8DF44C2380F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071810"/>
            <a:ext cx="8858280" cy="3541727"/>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tr-TR" sz="3600" dirty="0" smtClean="0"/>
              <a:t/>
            </a:r>
            <a:br>
              <a:rPr lang="tr-TR" sz="3600" dirty="0" smtClean="0"/>
            </a:br>
            <a:r>
              <a:rPr lang="tr-TR" sz="3600" dirty="0" smtClean="0"/>
              <a:t>Peygamberimiz otuz beş yaşından itibaren ramazan ayında Mekke yakınlarındaki Nur Dağı’nda bulunan </a:t>
            </a:r>
            <a:r>
              <a:rPr lang="tr-TR" sz="3600" dirty="0" err="1" smtClean="0"/>
              <a:t>Hira</a:t>
            </a:r>
            <a:r>
              <a:rPr lang="tr-TR" sz="3600" dirty="0" smtClean="0"/>
              <a:t> Mağarası’na çekiliyordu. Burada yalnız kalmayı tercih ederek Allah’ın kudret ve büyüklüğünü düşünüyor, ibadet ediyordu. </a:t>
            </a:r>
            <a:endParaRPr lang="tr-TR" sz="3600" dirty="0"/>
          </a:p>
        </p:txBody>
      </p:sp>
      <p:sp>
        <p:nvSpPr>
          <p:cNvPr id="3" name="2 Dikdörtgen"/>
          <p:cNvSpPr/>
          <p:nvPr/>
        </p:nvSpPr>
        <p:spPr>
          <a:xfrm>
            <a:off x="1928794" y="0"/>
            <a:ext cx="6643734"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sz="3200" b="1" dirty="0" smtClean="0"/>
              <a:t>3. Hz. Muhammed’in Peygamber Oluşu ve Mekke Dönemi</a:t>
            </a:r>
            <a:endParaRPr lang="tr-TR" sz="3200" b="1" dirty="0"/>
          </a:p>
        </p:txBody>
      </p:sp>
      <p:sp>
        <p:nvSpPr>
          <p:cNvPr id="5" name="4 Dikdörtgen"/>
          <p:cNvSpPr/>
          <p:nvPr/>
        </p:nvSpPr>
        <p:spPr>
          <a:xfrm>
            <a:off x="0" y="1785926"/>
            <a:ext cx="6357982"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b="1" dirty="0" smtClean="0"/>
              <a:t>Milâdî 610’da Peygamber Efendimize ilk vahiy geldi.</a:t>
            </a:r>
            <a:endParaRPr lang="tr-TR" sz="3200" b="1"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1000"/>
                                        <p:tgtEl>
                                          <p:spTgt spid="5"/>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1928802"/>
            <a:ext cx="6272202" cy="1470025"/>
          </a:xfrm>
        </p:spPr>
        <p:txBody>
          <a:bodyPr>
            <a:normAutofit/>
          </a:bodyPr>
          <a:lstStyle/>
          <a:p>
            <a:endParaRPr lang="tr-TR" sz="3200" dirty="0"/>
          </a:p>
        </p:txBody>
      </p:sp>
      <p:sp>
        <p:nvSpPr>
          <p:cNvPr id="3" name="2 Alt Başlık"/>
          <p:cNvSpPr>
            <a:spLocks noGrp="1"/>
          </p:cNvSpPr>
          <p:nvPr>
            <p:ph type="subTitle" idx="1"/>
          </p:nvPr>
        </p:nvSpPr>
        <p:spPr/>
        <p:txBody>
          <a:bodyPr/>
          <a:lstStyle/>
          <a:p>
            <a:endParaRPr lang="tr-TR" dirty="0">
              <a:solidFill>
                <a:schemeClr val="tx1"/>
              </a:solidFill>
            </a:endParaRPr>
          </a:p>
        </p:txBody>
      </p:sp>
      <p:pic>
        <p:nvPicPr>
          <p:cNvPr id="6145" name="Picture 1"/>
          <p:cNvPicPr>
            <a:picLocks noChangeAspect="1" noChangeArrowheads="1"/>
          </p:cNvPicPr>
          <p:nvPr/>
        </p:nvPicPr>
        <p:blipFill>
          <a:blip r:embed="rId2"/>
          <a:srcRect/>
          <a:stretch>
            <a:fillRect/>
          </a:stretch>
        </p:blipFill>
        <p:spPr bwMode="auto">
          <a:xfrm>
            <a:off x="0" y="0"/>
            <a:ext cx="9207249" cy="6858000"/>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checkerboard(across)">
                                      <p:cBhvr>
                                        <p:cTn id="7" dur="1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1928802"/>
            <a:ext cx="6272202" cy="1470025"/>
          </a:xfrm>
        </p:spPr>
        <p:txBody>
          <a:bodyPr>
            <a:normAutofit/>
          </a:bodyPr>
          <a:lstStyle/>
          <a:p>
            <a:endParaRPr lang="tr-TR" sz="3200" dirty="0"/>
          </a:p>
        </p:txBody>
      </p:sp>
      <p:sp>
        <p:nvSpPr>
          <p:cNvPr id="3" name="2 Alt Başlık"/>
          <p:cNvSpPr>
            <a:spLocks noGrp="1"/>
          </p:cNvSpPr>
          <p:nvPr>
            <p:ph type="subTitle" idx="1"/>
          </p:nvPr>
        </p:nvSpPr>
        <p:spPr/>
        <p:txBody>
          <a:bodyPr/>
          <a:lstStyle/>
          <a:p>
            <a:endParaRPr lang="tr-TR" dirty="0">
              <a:solidFill>
                <a:schemeClr val="tx1"/>
              </a:solidFill>
            </a:endParaRPr>
          </a:p>
        </p:txBody>
      </p:sp>
      <p:pic>
        <p:nvPicPr>
          <p:cNvPr id="8194" name="Picture 2" descr="http://scontent-b.cdninstagram.com/hphotos-xap1/t51.2885-15/s306x306/e15/10784985_990027117691005_263554538_n.jpg"/>
          <p:cNvPicPr>
            <a:picLocks noChangeAspect="1" noChangeArrowheads="1"/>
          </p:cNvPicPr>
          <p:nvPr/>
        </p:nvPicPr>
        <p:blipFill>
          <a:blip r:embed="rId2"/>
          <a:srcRect/>
          <a:stretch>
            <a:fillRect/>
          </a:stretch>
        </p:blipFill>
        <p:spPr bwMode="auto">
          <a:xfrm>
            <a:off x="714348" y="500042"/>
            <a:ext cx="7715304" cy="5786478"/>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solidFill>
                <a:schemeClr val="tx1"/>
              </a:solidFill>
            </a:endParaRPr>
          </a:p>
        </p:txBody>
      </p:sp>
      <p:sp>
        <p:nvSpPr>
          <p:cNvPr id="7172" name="AutoShape 4" descr="https://scontent.cdninstagram.com/hphotos-xaf1/t51.2885-15/s306x306/e15/11123956_904442629579004_1461647886_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174" name="Picture 6" descr="https://scontent.cdninstagram.com/hphotos-xaf1/t51.2885-15/s306x306/e15/11123956_904442629579004_1461647886_n.jpg"/>
          <p:cNvPicPr>
            <a:picLocks noChangeAspect="1" noChangeArrowheads="1"/>
          </p:cNvPicPr>
          <p:nvPr/>
        </p:nvPicPr>
        <p:blipFill>
          <a:blip r:embed="rId2"/>
          <a:srcRect/>
          <a:stretch>
            <a:fillRect/>
          </a:stretch>
        </p:blipFill>
        <p:spPr bwMode="auto">
          <a:xfrm>
            <a:off x="857224" y="642918"/>
            <a:ext cx="7572428" cy="5429288"/>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1000" fill="hold"/>
                                        <p:tgtEl>
                                          <p:spTgt spid="7174"/>
                                        </p:tgtEl>
                                        <p:attrNameLst>
                                          <p:attrName>ppt_x</p:attrName>
                                        </p:attrNameLst>
                                      </p:cBhvr>
                                      <p:tavLst>
                                        <p:tav tm="0">
                                          <p:val>
                                            <p:strVal val="#ppt_x"/>
                                          </p:val>
                                        </p:tav>
                                        <p:tav tm="100000">
                                          <p:val>
                                            <p:strVal val="#ppt_x"/>
                                          </p:val>
                                        </p:tav>
                                      </p:tavLst>
                                    </p:anim>
                                    <p:anim calcmode="lin" valueType="num">
                                      <p:cBhvr additive="base">
                                        <p:cTn id="8" dur="10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1928802"/>
            <a:ext cx="6272202" cy="14700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tr-TR" sz="3200" dirty="0" smtClean="0"/>
              <a:t>Hz. Muhammed de kendisine okunan bu ayetleri Cebrail ile birlikte tekrar etti. </a:t>
            </a:r>
            <a:endParaRPr lang="tr-TR" sz="3200" dirty="0"/>
          </a:p>
        </p:txBody>
      </p:sp>
      <p:sp>
        <p:nvSpPr>
          <p:cNvPr id="3" name="2 Alt Başlık"/>
          <p:cNvSpPr>
            <a:spLocks noGrp="1"/>
          </p:cNvSpPr>
          <p:nvPr>
            <p:ph type="subTitle" idx="1"/>
          </p:nvPr>
        </p:nvSpPr>
        <p:spPr/>
        <p:style>
          <a:lnRef idx="1">
            <a:schemeClr val="accent6"/>
          </a:lnRef>
          <a:fillRef idx="2">
            <a:schemeClr val="accent6"/>
          </a:fillRef>
          <a:effectRef idx="1">
            <a:schemeClr val="accent6"/>
          </a:effectRef>
          <a:fontRef idx="minor">
            <a:schemeClr val="dk1"/>
          </a:fontRef>
        </p:style>
        <p:txBody>
          <a:bodyPr>
            <a:normAutofit/>
          </a:bodyPr>
          <a:lstStyle/>
          <a:p>
            <a:pPr algn="l"/>
            <a:r>
              <a:rPr lang="tr-TR" dirty="0" smtClean="0">
                <a:solidFill>
                  <a:schemeClr val="tx1"/>
                </a:solidFill>
              </a:rPr>
              <a:t>Böylece Allah'tan ilk vahiyleri ve peygamberlik görevini almış oldu.</a:t>
            </a:r>
            <a:endParaRPr lang="tr-TR" dirty="0">
              <a:solidFill>
                <a:schemeClr val="tx1"/>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linds(horizontal)">
                                      <p:cBhvr>
                                        <p:cTn id="11" dur="1000"/>
                                        <p:tgtEl>
                                          <p:spTgt spid="3">
                                            <p:bg/>
                                          </p:spTgt>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1928802"/>
            <a:ext cx="6272202" cy="1470025"/>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tr-TR" sz="3200" dirty="0" smtClean="0"/>
              <a:t>Peygamberimiz yaşadığı bu olayın verdiği korku içerisinde koşarak evine gitti. </a:t>
            </a:r>
            <a:r>
              <a:rPr lang="tr-TR" sz="3200" b="1" dirty="0" smtClean="0"/>
              <a:t> </a:t>
            </a:r>
            <a:endParaRPr lang="tr-TR" sz="3200" dirty="0"/>
          </a:p>
        </p:txBody>
      </p:sp>
      <p:sp>
        <p:nvSpPr>
          <p:cNvPr id="3" name="2 Alt Başlık"/>
          <p:cNvSpPr>
            <a:spLocks noGrp="1"/>
          </p:cNvSpPr>
          <p:nvPr>
            <p:ph type="subTitle" idx="1"/>
          </p:nvPr>
        </p:nvSpPr>
        <p:spPr/>
        <p:style>
          <a:lnRef idx="3">
            <a:schemeClr val="lt1"/>
          </a:lnRef>
          <a:fillRef idx="1">
            <a:schemeClr val="accent6"/>
          </a:fillRef>
          <a:effectRef idx="1">
            <a:schemeClr val="accent6"/>
          </a:effectRef>
          <a:fontRef idx="minor">
            <a:schemeClr val="lt1"/>
          </a:fontRef>
        </p:style>
        <p:txBody>
          <a:bodyPr/>
          <a:lstStyle/>
          <a:p>
            <a:pPr algn="l"/>
            <a:r>
              <a:rPr lang="tr-TR" dirty="0" smtClean="0">
                <a:solidFill>
                  <a:schemeClr val="tx1"/>
                </a:solidFill>
              </a:rPr>
              <a:t>Hemen yatağına yatıp eşi Hatice'ye "Beni örtün, beni örtün!" dedi.</a:t>
            </a:r>
            <a:endParaRPr lang="tr-TR" dirty="0">
              <a:solidFill>
                <a:schemeClr val="tx1"/>
              </a:solidFill>
            </a:endParaRPr>
          </a:p>
        </p:txBody>
      </p:sp>
      <p:sp>
        <p:nvSpPr>
          <p:cNvPr id="4" name="1 Başlık"/>
          <p:cNvSpPr txBox="1">
            <a:spLocks/>
          </p:cNvSpPr>
          <p:nvPr/>
        </p:nvSpPr>
        <p:spPr>
          <a:xfrm>
            <a:off x="1571604" y="714357"/>
            <a:ext cx="6272202" cy="85725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chemeClr val="bg1"/>
                </a:solidFill>
                <a:effectLst/>
                <a:uLnTx/>
                <a:uFillTx/>
                <a:latin typeface="+mj-lt"/>
                <a:ea typeface="+mj-ea"/>
                <a:cs typeface="+mj-cs"/>
              </a:rPr>
              <a:t>Varaka'ya danışma: </a:t>
            </a:r>
            <a:endParaRPr kumimoji="0" lang="tr-TR"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heel(4)">
                                      <p:cBhvr>
                                        <p:cTn id="15" dur="2000"/>
                                        <p:tgtEl>
                                          <p:spTgt spid="3">
                                            <p:bg/>
                                          </p:spTgt>
                                        </p:tgtEl>
                                      </p:cBhvr>
                                    </p:animEffect>
                                  </p:childTnLst>
                                </p:cTn>
                              </p:par>
                            </p:childTnLst>
                          </p:cTn>
                        </p:par>
                        <p:par>
                          <p:cTn id="16" fill="hold">
                            <p:stCondLst>
                              <p:cond delay="6000"/>
                            </p:stCondLst>
                            <p:childTnLst>
                              <p:par>
                                <p:cTn id="17" presetID="21"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4)">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3108" y="1357298"/>
            <a:ext cx="6272202" cy="1643074"/>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tr-TR" sz="3200" dirty="0" smtClean="0"/>
              <a:t>Bir süre dinlenip sakinleştikten sonra başından geçenleri eşine anlattı.</a:t>
            </a:r>
            <a:endParaRPr lang="tr-TR" sz="3200" dirty="0"/>
          </a:p>
        </p:txBody>
      </p:sp>
      <p:sp>
        <p:nvSpPr>
          <p:cNvPr id="3" name="2 Alt Başlık"/>
          <p:cNvSpPr>
            <a:spLocks noGrp="1"/>
          </p:cNvSpPr>
          <p:nvPr>
            <p:ph type="subTitle" idx="1"/>
          </p:nvPr>
        </p:nvSpPr>
        <p:spPr>
          <a:xfrm>
            <a:off x="1285852" y="3714752"/>
            <a:ext cx="6400800" cy="2424114"/>
          </a:xfrm>
        </p:spPr>
        <p:style>
          <a:lnRef idx="1">
            <a:schemeClr val="dk1"/>
          </a:lnRef>
          <a:fillRef idx="2">
            <a:schemeClr val="dk1"/>
          </a:fillRef>
          <a:effectRef idx="1">
            <a:schemeClr val="dk1"/>
          </a:effectRef>
          <a:fontRef idx="minor">
            <a:schemeClr val="dk1"/>
          </a:fontRef>
        </p:style>
        <p:txBody>
          <a:bodyPr>
            <a:normAutofit lnSpcReduction="10000"/>
          </a:bodyPr>
          <a:lstStyle/>
          <a:p>
            <a:pPr algn="l"/>
            <a:r>
              <a:rPr lang="tr-TR" dirty="0" smtClean="0">
                <a:solidFill>
                  <a:schemeClr val="tx1"/>
                </a:solidFill>
              </a:rPr>
              <a:t>Eşi O'nu "Korkma! Allah seni hiçbir zaman utandırmaz.</a:t>
            </a:r>
            <a:r>
              <a:rPr lang="tr-TR" dirty="0" smtClean="0"/>
              <a:t> </a:t>
            </a:r>
            <a:r>
              <a:rPr lang="tr-TR" dirty="0" smtClean="0">
                <a:solidFill>
                  <a:schemeClr val="tx1"/>
                </a:solidFill>
              </a:rPr>
              <a:t>Sen hep doğruyu söylersin. Eli açık ve cömertsin. Fakir ve muhtaçlara yardım eder, misafiri ağırlarsın." diyerek teselli etti. </a:t>
            </a:r>
            <a:endParaRPr lang="tr-TR" dirty="0">
              <a:solidFill>
                <a:schemeClr val="tx1"/>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heckerboard(across)">
                                      <p:cBhvr>
                                        <p:cTn id="11" dur="1000"/>
                                        <p:tgtEl>
                                          <p:spTgt spid="3">
                                            <p:bg/>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14414" y="1571612"/>
            <a:ext cx="6786610" cy="2500330"/>
          </a:xfrm>
        </p:spPr>
        <p:style>
          <a:lnRef idx="0">
            <a:schemeClr val="accent3"/>
          </a:lnRef>
          <a:fillRef idx="3">
            <a:schemeClr val="accent3"/>
          </a:fillRef>
          <a:effectRef idx="3">
            <a:schemeClr val="accent3"/>
          </a:effectRef>
          <a:fontRef idx="minor">
            <a:schemeClr val="lt1"/>
          </a:fontRef>
        </p:style>
        <p:txBody>
          <a:bodyPr>
            <a:noAutofit/>
          </a:bodyPr>
          <a:lstStyle/>
          <a:p>
            <a:pPr algn="l"/>
            <a:r>
              <a:rPr lang="tr-TR" sz="3200" dirty="0" smtClean="0">
                <a:solidFill>
                  <a:schemeClr val="tx1"/>
                </a:solidFill>
                <a:latin typeface="+mn-lt"/>
              </a:rPr>
              <a:t>Hatice daha sonra O'nu, Tevrat ve İncil hakkında geniş bilgi sahibi olan amcasının oğlu </a:t>
            </a:r>
            <a:r>
              <a:rPr lang="tr-TR" sz="3200" b="1" dirty="0" smtClean="0">
                <a:solidFill>
                  <a:schemeClr val="tx1"/>
                </a:solidFill>
                <a:latin typeface="+mn-lt"/>
              </a:rPr>
              <a:t>Varaka bin </a:t>
            </a:r>
            <a:r>
              <a:rPr lang="tr-TR" sz="3200" b="1" dirty="0" err="1" smtClean="0">
                <a:solidFill>
                  <a:schemeClr val="tx1"/>
                </a:solidFill>
                <a:latin typeface="+mn-lt"/>
              </a:rPr>
              <a:t>Nevfel</a:t>
            </a:r>
            <a:r>
              <a:rPr lang="tr-TR" sz="3200" dirty="0" err="1" smtClean="0">
                <a:solidFill>
                  <a:schemeClr val="tx1"/>
                </a:solidFill>
                <a:latin typeface="+mn-lt"/>
              </a:rPr>
              <a:t>'e</a:t>
            </a:r>
            <a:r>
              <a:rPr lang="tr-TR" sz="3200" dirty="0" smtClean="0">
                <a:solidFill>
                  <a:schemeClr val="tx1"/>
                </a:solidFill>
                <a:latin typeface="+mn-lt"/>
              </a:rPr>
              <a:t> götürdü.</a:t>
            </a:r>
            <a:endParaRPr lang="tr-TR" sz="3200" dirty="0">
              <a:solidFill>
                <a:schemeClr val="tx1"/>
              </a:solidFill>
              <a:latin typeface="+mn-lt"/>
            </a:endParaRPr>
          </a:p>
        </p:txBody>
      </p:sp>
      <p:sp>
        <p:nvSpPr>
          <p:cNvPr id="3" name="2 Alt Başlık"/>
          <p:cNvSpPr>
            <a:spLocks noGrp="1"/>
          </p:cNvSpPr>
          <p:nvPr>
            <p:ph type="subTitle" idx="1"/>
          </p:nvPr>
        </p:nvSpPr>
        <p:spPr>
          <a:xfrm>
            <a:off x="1285852" y="4500570"/>
            <a:ext cx="6715172" cy="1357322"/>
          </a:xfrm>
        </p:spPr>
        <p:style>
          <a:lnRef idx="0">
            <a:schemeClr val="accent1"/>
          </a:lnRef>
          <a:fillRef idx="3">
            <a:schemeClr val="accent1"/>
          </a:fillRef>
          <a:effectRef idx="3">
            <a:schemeClr val="accent1"/>
          </a:effectRef>
          <a:fontRef idx="minor">
            <a:schemeClr val="lt1"/>
          </a:fontRef>
        </p:style>
        <p:txBody>
          <a:bodyPr>
            <a:normAutofit/>
          </a:bodyPr>
          <a:lstStyle/>
          <a:p>
            <a:pPr algn="l"/>
            <a:r>
              <a:rPr lang="tr-TR" dirty="0" smtClean="0">
                <a:solidFill>
                  <a:schemeClr val="tx1"/>
                </a:solidFill>
              </a:rPr>
              <a:t>Varaka Hz. Muhammed'i dikkatlice dinledikten sonra…</a:t>
            </a:r>
            <a:endParaRPr lang="tr-TR" dirty="0">
              <a:solidFill>
                <a:schemeClr val="tx1"/>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ox(in)">
                                      <p:cBhvr>
                                        <p:cTn id="11" dur="1000"/>
                                        <p:tgtEl>
                                          <p:spTgt spid="3">
                                            <p:bg/>
                                          </p:spTgt>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14480" y="2500306"/>
            <a:ext cx="6272202" cy="3714776"/>
          </a:xfrm>
        </p:spPr>
        <p:style>
          <a:lnRef idx="0">
            <a:schemeClr val="accent2"/>
          </a:lnRef>
          <a:fillRef idx="3">
            <a:schemeClr val="accent2"/>
          </a:fillRef>
          <a:effectRef idx="3">
            <a:schemeClr val="accent2"/>
          </a:effectRef>
          <a:fontRef idx="minor">
            <a:schemeClr val="lt1"/>
          </a:fontRef>
        </p:style>
        <p:txBody>
          <a:bodyPr>
            <a:noAutofit/>
          </a:bodyPr>
          <a:lstStyle/>
          <a:p>
            <a:pPr algn="l"/>
            <a:r>
              <a:rPr lang="tr-TR" sz="3200" dirty="0" smtClean="0"/>
              <a:t>"Sen bu ümmetin peygamberi olacaksın. Sana gelen melek, Musa'ya (a.s.) gelen melektir. Kavmin sana eziyet edecek ve seni yurdundan çıkaracaklar. Şayet o günlere yetişirsem Allah için sana yardım ederim." dedi.</a:t>
            </a:r>
            <a:br>
              <a:rPr lang="tr-TR" sz="3200" dirty="0" smtClean="0"/>
            </a:br>
            <a:endParaRPr lang="tr-TR" sz="32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1928802"/>
            <a:ext cx="6272202" cy="1470025"/>
          </a:xfrm>
        </p:spPr>
        <p:txBody>
          <a:bodyPr>
            <a:normAutofit/>
          </a:bodyPr>
          <a:lstStyle/>
          <a:p>
            <a:endParaRPr lang="tr-TR" sz="3200" dirty="0"/>
          </a:p>
        </p:txBody>
      </p:sp>
      <p:sp>
        <p:nvSpPr>
          <p:cNvPr id="3" name="2 Alt Başlık"/>
          <p:cNvSpPr>
            <a:spLocks noGrp="1"/>
          </p:cNvSpPr>
          <p:nvPr>
            <p:ph type="subTitle" idx="1"/>
          </p:nvPr>
        </p:nvSpPr>
        <p:spPr/>
        <p:txBody>
          <a:bodyPr/>
          <a:lstStyle/>
          <a:p>
            <a:endParaRPr lang="tr-TR" dirty="0">
              <a:solidFill>
                <a:schemeClr val="tx1"/>
              </a:solidFill>
            </a:endParaRPr>
          </a:p>
        </p:txBody>
      </p:sp>
      <p:pic>
        <p:nvPicPr>
          <p:cNvPr id="9218" name="Picture 2" descr="http://images.slideplayer.biz.tr/8/2298248/slides/slide_15.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1928802"/>
            <a:ext cx="6272202" cy="1470025"/>
          </a:xfrm>
        </p:spPr>
        <p:txBody>
          <a:bodyPr>
            <a:normAutofit/>
          </a:bodyPr>
          <a:lstStyle/>
          <a:p>
            <a:endParaRPr lang="tr-TR" sz="3200" dirty="0"/>
          </a:p>
        </p:txBody>
      </p:sp>
      <p:sp>
        <p:nvSpPr>
          <p:cNvPr id="3" name="2 Alt Başlık"/>
          <p:cNvSpPr>
            <a:spLocks noGrp="1"/>
          </p:cNvSpPr>
          <p:nvPr>
            <p:ph type="subTitle" idx="1"/>
          </p:nvPr>
        </p:nvSpPr>
        <p:spPr/>
        <p:txBody>
          <a:bodyPr/>
          <a:lstStyle/>
          <a:p>
            <a:endParaRPr lang="tr-TR" dirty="0">
              <a:solidFill>
                <a:schemeClr val="tx1"/>
              </a:solidFill>
            </a:endParaRPr>
          </a:p>
        </p:txBody>
      </p:sp>
      <p:pic>
        <p:nvPicPr>
          <p:cNvPr id="8194" name="Picture 2" descr="http://sonpeygamber.info/images/upload/image/news/030820100001470028811.jpg"/>
          <p:cNvPicPr>
            <a:picLocks noChangeAspect="1" noChangeArrowheads="1"/>
          </p:cNvPicPr>
          <p:nvPr/>
        </p:nvPicPr>
        <p:blipFill>
          <a:blip r:embed="rId2"/>
          <a:srcRect/>
          <a:stretch>
            <a:fillRect/>
          </a:stretch>
        </p:blipFill>
        <p:spPr bwMode="auto">
          <a:xfrm>
            <a:off x="0" y="0"/>
            <a:ext cx="9186888" cy="685800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143504" y="0"/>
            <a:ext cx="4000496" cy="6858000"/>
          </a:xfrm>
        </p:spPr>
        <p:style>
          <a:lnRef idx="1">
            <a:schemeClr val="accent3"/>
          </a:lnRef>
          <a:fillRef idx="2">
            <a:schemeClr val="accent3"/>
          </a:fillRef>
          <a:effectRef idx="1">
            <a:schemeClr val="accent3"/>
          </a:effectRef>
          <a:fontRef idx="minor">
            <a:schemeClr val="dk1"/>
          </a:fontRef>
        </p:style>
        <p:txBody>
          <a:bodyPr>
            <a:noAutofit/>
          </a:bodyPr>
          <a:lstStyle/>
          <a:p>
            <a:pPr algn="l"/>
            <a:r>
              <a:rPr lang="tr-TR" sz="3200" dirty="0" smtClean="0"/>
              <a:t>Peygamber Efendimiz kırk yaşındayken yine Nur Dağı’ndaki </a:t>
            </a:r>
            <a:r>
              <a:rPr lang="tr-TR" sz="3200" dirty="0" err="1" smtClean="0"/>
              <a:t>Hira</a:t>
            </a:r>
            <a:r>
              <a:rPr lang="tr-TR" sz="3200" dirty="0" smtClean="0"/>
              <a:t> Mağarası’na çekilmişti. Gecenin sessizliğini bozan, yeri ve göğü dolduran bir sesle irkildi. Bu, vahiy meleği Cebrail’in sesiydi. 610 yılında Ramazan ayının 27. gecesinde Cebrail, fendimize ilk vahyi getirdi.</a:t>
            </a:r>
            <a:endParaRPr lang="tr-TR" sz="3200" dirty="0"/>
          </a:p>
        </p:txBody>
      </p:sp>
      <p:sp>
        <p:nvSpPr>
          <p:cNvPr id="48130" name="AutoShape 2" descr="hira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8132" name="AutoShape 4" descr="hira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8134" name="Picture 6" descr="hira ile ilgili görsel sonucu"/>
          <p:cNvPicPr>
            <a:picLocks noChangeAspect="1" noChangeArrowheads="1"/>
          </p:cNvPicPr>
          <p:nvPr/>
        </p:nvPicPr>
        <p:blipFill>
          <a:blip r:embed="rId2"/>
          <a:srcRect/>
          <a:stretch>
            <a:fillRect/>
          </a:stretch>
        </p:blipFill>
        <p:spPr bwMode="auto">
          <a:xfrm>
            <a:off x="30715" y="1857364"/>
            <a:ext cx="5041351" cy="500063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diamond(in)">
                                      <p:cBhvr>
                                        <p:cTn id="7" dur="2000"/>
                                        <p:tgtEl>
                                          <p:spTgt spid="4813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2357430"/>
            <a:ext cx="8858280" cy="4357718"/>
          </a:xfrm>
        </p:spPr>
        <p:txBody>
          <a:bodyPr>
            <a:normAutofit fontScale="90000"/>
          </a:bodyPr>
          <a:lstStyle/>
          <a:p>
            <a:pPr algn="l"/>
            <a:r>
              <a:rPr lang="tr-TR" sz="3600" dirty="0" smtClean="0"/>
              <a:t>Hz. Hatice, eşinin yaşadıklarının ne anlama geldiğini öğrenmek için Peygamberimizle birlikte amcasının</a:t>
            </a:r>
            <a:br>
              <a:rPr lang="tr-TR" sz="3600" dirty="0" smtClean="0"/>
            </a:br>
            <a:r>
              <a:rPr lang="tr-TR" sz="3600" dirty="0" smtClean="0"/>
              <a:t>oğlu Varaka b. </a:t>
            </a:r>
            <a:r>
              <a:rPr lang="tr-TR" sz="3600" dirty="0" err="1" smtClean="0"/>
              <a:t>Nevfel’in</a:t>
            </a:r>
            <a:r>
              <a:rPr lang="tr-TR" sz="3600" dirty="0" smtClean="0"/>
              <a:t> yanına </a:t>
            </a:r>
            <a:r>
              <a:rPr lang="fi-FI" sz="3600" dirty="0" smtClean="0"/>
              <a:t>gitti. Varaka, Tevrat ve İncil’i</a:t>
            </a:r>
            <a:r>
              <a:rPr lang="tr-TR" sz="3600" dirty="0" smtClean="0"/>
              <a:t> bilen, bilgin bir insandı. Peygamberimizin başından geçenleri dinleyen Varaka, ona gelenin vahiy meleği Cebrail olduğunu ifade etti. Onun Allah Teâlâ tarafından peygamberlikle görevlendirildiğini</a:t>
            </a:r>
            <a:br>
              <a:rPr lang="tr-TR" sz="3600" dirty="0" smtClean="0"/>
            </a:br>
            <a:r>
              <a:rPr lang="tr-TR" sz="3600" dirty="0" smtClean="0"/>
              <a:t>anlattı. Varaka’nın verdiği bilgiler onu rahatlatmış, aklındaki sorulara cevap olmuştu.</a:t>
            </a:r>
            <a:endParaRPr lang="tr-TR" sz="3600" dirty="0"/>
          </a:p>
        </p:txBody>
      </p:sp>
      <p:pic>
        <p:nvPicPr>
          <p:cNvPr id="46082" name="Picture 2" descr="http://maranki.com/Images/Thumbs/News/2517-allahin-cc-ilk-emri-oku-degil-mi-450x0.jpeg"/>
          <p:cNvPicPr>
            <a:picLocks noChangeAspect="1" noChangeArrowheads="1"/>
          </p:cNvPicPr>
          <p:nvPr/>
        </p:nvPicPr>
        <p:blipFill>
          <a:blip r:embed="rId2"/>
          <a:srcRect/>
          <a:stretch>
            <a:fillRect/>
          </a:stretch>
        </p:blipFill>
        <p:spPr bwMode="auto">
          <a:xfrm>
            <a:off x="2571736" y="0"/>
            <a:ext cx="4286250" cy="2314575"/>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checkerboard(across)">
                                      <p:cBhvr>
                                        <p:cTn id="7" dur="1000"/>
                                        <p:tgtEl>
                                          <p:spTgt spid="4608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286248" y="357166"/>
            <a:ext cx="4857752" cy="6715172"/>
          </a:xfrm>
        </p:spPr>
        <p:txBody>
          <a:bodyPr>
            <a:normAutofit fontScale="90000"/>
          </a:bodyPr>
          <a:lstStyle/>
          <a:p>
            <a:pPr algn="l"/>
            <a:r>
              <a:rPr lang="tr-TR" sz="3600" dirty="0" smtClean="0"/>
              <a:t>Hz. Peygamber, Allah </a:t>
            </a:r>
            <a:r>
              <a:rPr lang="tr-TR" sz="3600" dirty="0" err="1" smtClean="0"/>
              <a:t>Teâlânın</a:t>
            </a:r>
            <a:r>
              <a:rPr lang="tr-TR" sz="3600" dirty="0" smtClean="0"/>
              <a:t> kendisine verdiği görevin büyüklüğü ve sorumluluk duygusunun etkisiyle eve titreyerek döndü. Eşi Hz. Hatice’den kendisini örtmesini istedi. Bir müddet uyuduktan sonra başından geçenleri Hz. Hatice’ye anlattı. Eşi de Allah’ın kendisini yalnız bırakmayacağını söyleyerek onu sakinleştirdi.</a:t>
            </a:r>
            <a:br>
              <a:rPr lang="tr-TR" sz="3600" dirty="0" smtClean="0"/>
            </a:br>
            <a:endParaRPr lang="tr-TR" sz="3600" dirty="0"/>
          </a:p>
        </p:txBody>
      </p:sp>
      <p:sp>
        <p:nvSpPr>
          <p:cNvPr id="47106" name="AutoShape 2" descr="allah'ın adı ile oku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7108" name="AutoShape 4" descr="allah'ın adı ile oku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7110" name="Picture 6" descr="http://t1.gstatic.com/images?q=tbn:ANd9GcQu6uQrvixdgKfxe5AAIFBVSrNbsHchgXFWpaRvkcZ4OnnB6pszgQ"/>
          <p:cNvPicPr>
            <a:picLocks noChangeAspect="1" noChangeArrowheads="1"/>
          </p:cNvPicPr>
          <p:nvPr/>
        </p:nvPicPr>
        <p:blipFill>
          <a:blip r:embed="rId2"/>
          <a:srcRect/>
          <a:stretch>
            <a:fillRect/>
          </a:stretch>
        </p:blipFill>
        <p:spPr bwMode="auto">
          <a:xfrm>
            <a:off x="357158" y="1928802"/>
            <a:ext cx="3587844" cy="357190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diamond(in)">
                                      <p:cBhvr>
                                        <p:cTn id="7" dur="2000"/>
                                        <p:tgtEl>
                                          <p:spTgt spid="47110"/>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929066"/>
            <a:ext cx="8858280" cy="2571768"/>
          </a:xfrm>
        </p:spPr>
        <p:txBody>
          <a:bodyPr>
            <a:normAutofit fontScale="90000"/>
          </a:bodyPr>
          <a:lstStyle/>
          <a:p>
            <a:pPr algn="l"/>
            <a:r>
              <a:rPr lang="tr-TR" sz="3600" dirty="0" smtClean="0"/>
              <a:t/>
            </a:r>
            <a:br>
              <a:rPr lang="tr-TR" sz="3600" dirty="0" smtClean="0"/>
            </a:br>
            <a:r>
              <a:rPr lang="tr-TR" sz="3600" dirty="0" smtClean="0"/>
              <a:t>İlk vahiyden sonra bir süre vahiy gelmedi. Vahyin gelmediği bu zamana “</a:t>
            </a:r>
            <a:r>
              <a:rPr lang="tr-TR" sz="3600" dirty="0" err="1" smtClean="0"/>
              <a:t>fetretü’l</a:t>
            </a:r>
            <a:r>
              <a:rPr lang="tr-TR" sz="3600" dirty="0" smtClean="0"/>
              <a:t>-vahiy” denir.</a:t>
            </a:r>
            <a:br>
              <a:rPr lang="tr-TR" sz="3600" dirty="0" smtClean="0"/>
            </a:br>
            <a:r>
              <a:rPr lang="tr-TR" sz="3600" dirty="0" smtClean="0"/>
              <a:t>Daha sonra Cebrail, Peygamberimize yeniden göründü. Peygamberimiz onu ilk gördüğü zamanki</a:t>
            </a:r>
            <a:br>
              <a:rPr lang="tr-TR" sz="3600" dirty="0" smtClean="0"/>
            </a:br>
            <a:r>
              <a:rPr lang="tr-TR" sz="3600" dirty="0" smtClean="0"/>
              <a:t>gibi endişe ve telaş içinde evine geldi ve uyudu. </a:t>
            </a:r>
            <a:endParaRPr lang="tr-TR" sz="3600" dirty="0"/>
          </a:p>
        </p:txBody>
      </p:sp>
      <p:sp>
        <p:nvSpPr>
          <p:cNvPr id="3" name="2 Dikdörtgen"/>
          <p:cNvSpPr/>
          <p:nvPr/>
        </p:nvSpPr>
        <p:spPr>
          <a:xfrm>
            <a:off x="2000232" y="214290"/>
            <a:ext cx="6572296"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dirty="0" smtClean="0"/>
              <a:t>Milâdî 610’da Peygamber Efendimiz İslam’ı anlatmaya başladı.</a:t>
            </a:r>
            <a:endParaRPr lang="tr-TR" sz="3200" dirty="0"/>
          </a:p>
        </p:txBody>
      </p:sp>
      <p:pic>
        <p:nvPicPr>
          <p:cNvPr id="45058" name="Picture 2" descr="allahın adı ile oku ile ilgili görsel sonucu"/>
          <p:cNvPicPr>
            <a:picLocks noChangeAspect="1" noChangeArrowheads="1"/>
          </p:cNvPicPr>
          <p:nvPr/>
        </p:nvPicPr>
        <p:blipFill>
          <a:blip r:embed="rId2"/>
          <a:srcRect/>
          <a:stretch>
            <a:fillRect/>
          </a:stretch>
        </p:blipFill>
        <p:spPr bwMode="auto">
          <a:xfrm>
            <a:off x="3857620" y="1714488"/>
            <a:ext cx="2714644" cy="221932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45058"/>
                                        </p:tgtEl>
                                        <p:attrNameLst>
                                          <p:attrName>style.visibility</p:attrName>
                                        </p:attrNameLst>
                                      </p:cBhvr>
                                      <p:to>
                                        <p:strVal val="visible"/>
                                      </p:to>
                                    </p:set>
                                    <p:animEffect transition="in" filter="box(in)">
                                      <p:cBhvr>
                                        <p:cTn id="11" dur="1000"/>
                                        <p:tgtEl>
                                          <p:spTgt spid="45058"/>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642878" y="2143116"/>
            <a:ext cx="8501122" cy="3970355"/>
          </a:xfrm>
        </p:spPr>
        <p:txBody>
          <a:bodyPr>
            <a:normAutofit fontScale="90000"/>
          </a:bodyPr>
          <a:lstStyle/>
          <a:p>
            <a:pPr algn="l"/>
            <a:r>
              <a:rPr lang="tr-TR" sz="3600" dirty="0" smtClean="0"/>
              <a:t>Allah Teâlâ daha sonra Cebrail ile şu ayetleri</a:t>
            </a:r>
            <a:br>
              <a:rPr lang="tr-TR" sz="3600" dirty="0" smtClean="0"/>
            </a:br>
            <a:r>
              <a:rPr lang="tr-TR" sz="3600" dirty="0" smtClean="0"/>
              <a:t>bildirerek Peygamberimize İslam’ı anlatmasını emretti: </a:t>
            </a:r>
            <a:r>
              <a:rPr lang="tr-TR" sz="3600" b="1" dirty="0" smtClean="0"/>
              <a:t>“Ey örtüsüne bürünen! Kalk ve insanları</a:t>
            </a:r>
            <a:br>
              <a:rPr lang="tr-TR" sz="3600" b="1" dirty="0" smtClean="0"/>
            </a:br>
            <a:r>
              <a:rPr lang="tr-TR" sz="3600" b="1" dirty="0" smtClean="0"/>
              <a:t>uyar. </a:t>
            </a:r>
            <a:r>
              <a:rPr lang="tr-TR" sz="3600" b="1" dirty="0" err="1" smtClean="0"/>
              <a:t>Rabb’inin</a:t>
            </a:r>
            <a:r>
              <a:rPr lang="tr-TR" sz="3600" b="1" dirty="0" smtClean="0"/>
              <a:t> adını yücelt, elbiseni temiz tut. Kötülüklerden uzak dur.” Bunun üzerine</a:t>
            </a:r>
            <a:br>
              <a:rPr lang="tr-TR" sz="3600" b="1" dirty="0" smtClean="0"/>
            </a:br>
            <a:r>
              <a:rPr lang="tr-TR" sz="3600" dirty="0" smtClean="0"/>
              <a:t>Peygamber Efendimiz yakın çevresi ve arkadaşlarından güvendiği kişilere İslam’ı anlatmaya başladı, onları İslam’a davet etti</a:t>
            </a:r>
            <a:endParaRPr lang="tr-TR" sz="36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571472" y="1142984"/>
            <a:ext cx="8286808" cy="5399115"/>
          </a:xfrm>
        </p:spPr>
        <p:txBody>
          <a:bodyPr>
            <a:normAutofit/>
          </a:bodyPr>
          <a:lstStyle/>
          <a:p>
            <a:r>
              <a:rPr lang="ar-AE" sz="7200" dirty="0" smtClean="0"/>
              <a:t>يَا اَيُّهَا الْمُدَّثِّرُ قُمْ فَاَنْذِرْ وَرَبَّكَ فَكَبِّرْ وَثِيَابَكَ فَطَهِّرْ وَالرُّجْزَ فَاهْجُرْ وَلَا تَمْنُنْ تَسْتَكْثِرُ وَلِرَبِّكَ فَاصْبِرْ</a:t>
            </a:r>
            <a:endParaRPr lang="tr-TR" sz="72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500298" y="1643050"/>
            <a:ext cx="6643702" cy="5214950"/>
          </a:xfrm>
        </p:spPr>
        <p:txBody>
          <a:bodyPr>
            <a:normAutofit fontScale="90000"/>
          </a:bodyPr>
          <a:lstStyle/>
          <a:p>
            <a:pPr algn="r"/>
            <a:r>
              <a:rPr lang="tr-TR" sz="3600" dirty="0" smtClean="0"/>
              <a:t/>
            </a:r>
            <a:br>
              <a:rPr lang="tr-TR" sz="3600" dirty="0" smtClean="0"/>
            </a:br>
            <a:r>
              <a:rPr lang="tr-TR" sz="3600" dirty="0" smtClean="0"/>
              <a:t>Geçen üç yıllık sürede Peygamberimiz İslam’ı en yakın çevresine gizlice anlattı. Kısa bir süre</a:t>
            </a:r>
            <a:br>
              <a:rPr lang="tr-TR" sz="3600" dirty="0" smtClean="0"/>
            </a:br>
            <a:r>
              <a:rPr lang="tr-TR" sz="3600" dirty="0" smtClean="0"/>
              <a:t>sonra inen, </a:t>
            </a:r>
            <a:r>
              <a:rPr lang="tr-TR" sz="3600" b="1" dirty="0" smtClean="0"/>
              <a:t>“Sana </a:t>
            </a:r>
            <a:r>
              <a:rPr lang="tr-TR" sz="3600" b="1" dirty="0" err="1" smtClean="0"/>
              <a:t>emrolunan</a:t>
            </a:r>
            <a:r>
              <a:rPr lang="tr-TR" sz="3600" b="1" dirty="0" smtClean="0"/>
              <a:t> şeyi açıkça ortaya koy, müşriklere aldırma.” </a:t>
            </a:r>
            <a:r>
              <a:rPr lang="tr-TR" sz="3600" dirty="0" smtClean="0"/>
              <a:t>anlamındaki ayet</a:t>
            </a:r>
            <a:r>
              <a:rPr lang="tr-TR" sz="3600" b="1" dirty="0" smtClean="0"/>
              <a:t/>
            </a:r>
            <a:br>
              <a:rPr lang="tr-TR" sz="3600" b="1" dirty="0" smtClean="0"/>
            </a:br>
            <a:r>
              <a:rPr lang="tr-TR" sz="3600" dirty="0" smtClean="0"/>
              <a:t>ile Allah Teâlâ Peygamberimizden İslam’ı artık tüm insanlara tebliğ etmesini istedi.</a:t>
            </a:r>
            <a:endParaRPr lang="tr-TR" sz="3600" dirty="0"/>
          </a:p>
        </p:txBody>
      </p:sp>
      <p:sp>
        <p:nvSpPr>
          <p:cNvPr id="3" name="2 Dikdörtgen"/>
          <p:cNvSpPr/>
          <p:nvPr/>
        </p:nvSpPr>
        <p:spPr>
          <a:xfrm>
            <a:off x="1928794" y="0"/>
            <a:ext cx="6286544"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dirty="0" smtClean="0"/>
              <a:t>Milâdî 614’te Peygamber Efendimiz üç yıl gizli davetten sonra açıktan davete başladı.</a:t>
            </a:r>
            <a:endParaRPr lang="tr-TR" sz="3200" dirty="0"/>
          </a:p>
        </p:txBody>
      </p:sp>
      <p:pic>
        <p:nvPicPr>
          <p:cNvPr id="40962" name="Picture 2" descr="ey örtüsüne bürünen kalk ve uyar ile ilgili görsel sonucu"/>
          <p:cNvPicPr>
            <a:picLocks noChangeAspect="1" noChangeArrowheads="1"/>
          </p:cNvPicPr>
          <p:nvPr/>
        </p:nvPicPr>
        <p:blipFill>
          <a:blip r:embed="rId2"/>
          <a:srcRect/>
          <a:stretch>
            <a:fillRect/>
          </a:stretch>
        </p:blipFill>
        <p:spPr bwMode="auto">
          <a:xfrm>
            <a:off x="0" y="2143115"/>
            <a:ext cx="2857488" cy="4714885"/>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40962"/>
                                        </p:tgtEl>
                                        <p:attrNameLst>
                                          <p:attrName>style.visibility</p:attrName>
                                        </p:attrNameLst>
                                      </p:cBhvr>
                                      <p:to>
                                        <p:strVal val="visible"/>
                                      </p:to>
                                    </p:set>
                                    <p:animEffect transition="in" filter="wheel(4)">
                                      <p:cBhvr>
                                        <p:cTn id="11" dur="2000"/>
                                        <p:tgtEl>
                                          <p:spTgt spid="40962"/>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3000364" y="0"/>
            <a:ext cx="6500858" cy="6858000"/>
          </a:xfrm>
        </p:spPr>
        <p:txBody>
          <a:bodyPr>
            <a:normAutofit fontScale="90000"/>
          </a:bodyPr>
          <a:lstStyle/>
          <a:p>
            <a:pPr algn="l"/>
            <a:r>
              <a:rPr lang="tr-TR" sz="3600" dirty="0" smtClean="0"/>
              <a:t>İlk önce sadık ve fedakâr eşi</a:t>
            </a:r>
            <a:br>
              <a:rPr lang="tr-TR" sz="3600" dirty="0" smtClean="0"/>
            </a:br>
            <a:r>
              <a:rPr lang="tr-TR" sz="3600" dirty="0" smtClean="0"/>
              <a:t>Hz. Hatice Müslüman oldu. Daha</a:t>
            </a:r>
            <a:br>
              <a:rPr lang="tr-TR" sz="3600" dirty="0" smtClean="0"/>
            </a:br>
            <a:r>
              <a:rPr lang="tr-TR" sz="3600" dirty="0" smtClean="0"/>
              <a:t>sonra Peygamberimizin evinde</a:t>
            </a:r>
            <a:br>
              <a:rPr lang="tr-TR" sz="3600" dirty="0" smtClean="0"/>
            </a:br>
            <a:r>
              <a:rPr lang="fi-FI" sz="3600" dirty="0" smtClean="0"/>
              <a:t>kalan ve o sırada on yaşında olan</a:t>
            </a:r>
            <a:br>
              <a:rPr lang="fi-FI" sz="3600" dirty="0" smtClean="0"/>
            </a:br>
            <a:r>
              <a:rPr lang="tr-TR" sz="3600" dirty="0" smtClean="0"/>
              <a:t>Hz. Ali, İslam’ı kabul ederek ilk</a:t>
            </a:r>
            <a:br>
              <a:rPr lang="tr-TR" sz="3600" dirty="0" smtClean="0"/>
            </a:br>
            <a:r>
              <a:rPr lang="tr-TR" sz="3600" dirty="0" smtClean="0"/>
              <a:t>Müslüman olan çocuk oldu. Hz.</a:t>
            </a:r>
            <a:br>
              <a:rPr lang="tr-TR" sz="3600" dirty="0" smtClean="0"/>
            </a:br>
            <a:r>
              <a:rPr lang="tr-TR" sz="3600" dirty="0" smtClean="0"/>
              <a:t>Peygamberin özgürlüğüne kavuşturduğu hizmetçisi </a:t>
            </a:r>
            <a:r>
              <a:rPr lang="tr-TR" sz="3600" dirty="0" err="1" smtClean="0"/>
              <a:t>Zeyd</a:t>
            </a:r>
            <a:r>
              <a:rPr lang="tr-TR" sz="3600" dirty="0" smtClean="0"/>
              <a:t> b. Harise de İslam’ı hemen kabul etti. Bunlarla </a:t>
            </a:r>
            <a:r>
              <a:rPr lang="sv-SE" sz="3600" dirty="0" smtClean="0"/>
              <a:t>birlikte o en yakın arkadaşı</a:t>
            </a:r>
            <a:br>
              <a:rPr lang="sv-SE" sz="3600" dirty="0" smtClean="0"/>
            </a:br>
            <a:r>
              <a:rPr lang="tr-TR" sz="3600" dirty="0" smtClean="0"/>
              <a:t>Hz. Ebu Bekir de İslam’a ilk  girenlerden oldu.</a:t>
            </a:r>
            <a:endParaRPr lang="tr-TR" sz="3600" dirty="0"/>
          </a:p>
        </p:txBody>
      </p:sp>
      <p:sp>
        <p:nvSpPr>
          <p:cNvPr id="43010" name="AutoShape 2" descr="hz hatice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3012" name="Picture 4" descr="http://img03.blogcu.com/images/g/e/n/gencmumine/1a6b38894398efc592ec02604c3f41c0_1290771478.jpg"/>
          <p:cNvPicPr>
            <a:picLocks noChangeAspect="1" noChangeArrowheads="1"/>
          </p:cNvPicPr>
          <p:nvPr/>
        </p:nvPicPr>
        <p:blipFill>
          <a:blip r:embed="rId2"/>
          <a:srcRect/>
          <a:stretch>
            <a:fillRect/>
          </a:stretch>
        </p:blipFill>
        <p:spPr bwMode="auto">
          <a:xfrm>
            <a:off x="0" y="1928802"/>
            <a:ext cx="2928926" cy="4714908"/>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1000"/>
                                        <p:tgtEl>
                                          <p:spTgt spid="4301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143372" y="428604"/>
            <a:ext cx="5000628" cy="6429396"/>
          </a:xfrm>
        </p:spPr>
        <p:txBody>
          <a:bodyPr>
            <a:normAutofit fontScale="90000"/>
          </a:bodyPr>
          <a:lstStyle/>
          <a:p>
            <a:pPr algn="l"/>
            <a:r>
              <a:rPr lang="tr-TR" sz="3600" dirty="0" err="1" smtClean="0"/>
              <a:t>Zübeyr</a:t>
            </a:r>
            <a:r>
              <a:rPr lang="tr-TR" sz="3600" dirty="0" smtClean="0"/>
              <a:t> b. </a:t>
            </a:r>
            <a:r>
              <a:rPr lang="tr-TR" sz="3600" dirty="0" err="1" smtClean="0"/>
              <a:t>Avvam</a:t>
            </a:r>
            <a:r>
              <a:rPr lang="tr-TR" sz="3600" dirty="0" smtClean="0"/>
              <a:t>, </a:t>
            </a:r>
            <a:r>
              <a:rPr lang="tr-TR" sz="3600" dirty="0" err="1" smtClean="0"/>
              <a:t>Sa’d</a:t>
            </a:r>
            <a:r>
              <a:rPr lang="tr-TR" sz="3600" dirty="0" smtClean="0"/>
              <a:t> b. </a:t>
            </a:r>
            <a:r>
              <a:rPr lang="tr-TR" sz="3600" dirty="0" err="1" smtClean="0"/>
              <a:t>Ebi</a:t>
            </a:r>
            <a:r>
              <a:rPr lang="tr-TR" sz="3600" dirty="0" smtClean="0"/>
              <a:t> </a:t>
            </a:r>
            <a:r>
              <a:rPr lang="tr-TR" sz="3600" dirty="0" err="1" smtClean="0"/>
              <a:t>Vakkas</a:t>
            </a:r>
            <a:r>
              <a:rPr lang="tr-TR" sz="3600" dirty="0" smtClean="0"/>
              <a:t>, </a:t>
            </a:r>
            <a:r>
              <a:rPr lang="tr-TR" sz="3600" dirty="0" err="1" smtClean="0"/>
              <a:t>Abdurrahman</a:t>
            </a:r>
            <a:r>
              <a:rPr lang="tr-TR" sz="3600" dirty="0" smtClean="0"/>
              <a:t> b. </a:t>
            </a:r>
            <a:r>
              <a:rPr lang="tr-TR" sz="3600" dirty="0" err="1" smtClean="0"/>
              <a:t>Avf</a:t>
            </a:r>
            <a:r>
              <a:rPr lang="tr-TR" sz="3600" dirty="0" smtClean="0"/>
              <a:t> ve Hz. Osman gibi Mekke’nin tanınan kişileri de Hz. Ebu Bekir’in daveti üzerine İslam dinini kabul ettiler. Peygamber Efendimiz, İslam’ı tebliğle görevlendirildikten sonra her fırsatta yakın çevresinde bulunanları İslam’a gizlice davete devam etti.</a:t>
            </a:r>
            <a:endParaRPr lang="tr-TR" sz="3600" dirty="0"/>
          </a:p>
        </p:txBody>
      </p:sp>
      <p:pic>
        <p:nvPicPr>
          <p:cNvPr id="41986" name="Picture 2" descr="http://dusuneninsanlaricin.com/wp-content/uploads/2014/10/Slide14.jpg"/>
          <p:cNvPicPr>
            <a:picLocks noChangeAspect="1" noChangeArrowheads="1"/>
          </p:cNvPicPr>
          <p:nvPr/>
        </p:nvPicPr>
        <p:blipFill>
          <a:blip r:embed="rId2"/>
          <a:srcRect l="12964"/>
          <a:stretch>
            <a:fillRect/>
          </a:stretch>
        </p:blipFill>
        <p:spPr bwMode="auto">
          <a:xfrm>
            <a:off x="0" y="2143116"/>
            <a:ext cx="3857620" cy="3719492"/>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1000" fill="hold"/>
                                        <p:tgtEl>
                                          <p:spTgt spid="41986"/>
                                        </p:tgtEl>
                                        <p:attrNameLst>
                                          <p:attrName>ppt_x</p:attrName>
                                        </p:attrNameLst>
                                      </p:cBhvr>
                                      <p:tavLst>
                                        <p:tav tm="0">
                                          <p:val>
                                            <p:strVal val="#ppt_x"/>
                                          </p:val>
                                        </p:tav>
                                        <p:tav tm="100000">
                                          <p:val>
                                            <p:strVal val="#ppt_x"/>
                                          </p:val>
                                        </p:tav>
                                      </p:tavLst>
                                    </p:anim>
                                    <p:anim calcmode="lin" valueType="num">
                                      <p:cBhvr additive="base">
                                        <p:cTn id="8" dur="1000" fill="hold"/>
                                        <p:tgtEl>
                                          <p:spTgt spid="4198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429001"/>
            <a:ext cx="8858280" cy="3429000"/>
          </a:xfrm>
        </p:spPr>
        <p:txBody>
          <a:bodyPr>
            <a:normAutofit fontScale="90000"/>
          </a:bodyPr>
          <a:lstStyle/>
          <a:p>
            <a:pPr algn="l"/>
            <a:r>
              <a:rPr lang="tr-TR" sz="3600" dirty="0" smtClean="0"/>
              <a:t>Peygamber Efendimiz; </a:t>
            </a:r>
            <a:r>
              <a:rPr lang="tr-TR" sz="3600" b="1" dirty="0" smtClean="0"/>
              <a:t>“Yakın akrabanı uyar. Sana uyan müminlere kol kanat ger.” ayeti</a:t>
            </a:r>
            <a:br>
              <a:rPr lang="tr-TR" sz="3600" b="1" dirty="0" smtClean="0"/>
            </a:br>
            <a:r>
              <a:rPr lang="tr-TR" sz="3600" dirty="0" smtClean="0"/>
              <a:t>gereğince açıktan tebliğe önce akrabalarından başladı. </a:t>
            </a:r>
            <a:r>
              <a:rPr lang="tr-TR" sz="3600" dirty="0" err="1" smtClean="0"/>
              <a:t>Haşimoğullarına</a:t>
            </a:r>
            <a:r>
              <a:rPr lang="tr-TR" sz="3600" dirty="0" smtClean="0"/>
              <a:t> bir yemek verdi ve onları</a:t>
            </a:r>
            <a:br>
              <a:rPr lang="tr-TR" sz="3600" dirty="0" smtClean="0"/>
            </a:br>
            <a:r>
              <a:rPr lang="tr-TR" sz="3600" dirty="0" smtClean="0"/>
              <a:t>İslam’a girmeye davet etti. Akrabalarından bazıları Peygamber Efendimizin çağrısını kabul edip</a:t>
            </a:r>
            <a:br>
              <a:rPr lang="tr-TR" sz="3600" dirty="0" smtClean="0"/>
            </a:br>
            <a:r>
              <a:rPr lang="tr-TR" sz="3600" dirty="0" smtClean="0"/>
              <a:t>imanla şereflendi. </a:t>
            </a:r>
            <a:endParaRPr lang="tr-TR" sz="3600" dirty="0"/>
          </a:p>
        </p:txBody>
      </p:sp>
      <p:pic>
        <p:nvPicPr>
          <p:cNvPr id="39940" name="Picture 4" descr="ey örtüsüne bürünen müslümaN ile ilgili görsel sonucu"/>
          <p:cNvPicPr>
            <a:picLocks noChangeAspect="1" noChangeArrowheads="1"/>
          </p:cNvPicPr>
          <p:nvPr/>
        </p:nvPicPr>
        <p:blipFill>
          <a:blip r:embed="rId2"/>
          <a:srcRect/>
          <a:stretch>
            <a:fillRect/>
          </a:stretch>
        </p:blipFill>
        <p:spPr bwMode="auto">
          <a:xfrm>
            <a:off x="2143108" y="0"/>
            <a:ext cx="4857784" cy="328612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checkerboard(across)">
                                      <p:cBhvr>
                                        <p:cTn id="11"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1601761"/>
            <a:ext cx="8858280" cy="5256239"/>
          </a:xfrm>
        </p:spPr>
        <p:txBody>
          <a:bodyPr>
            <a:normAutofit/>
          </a:bodyPr>
          <a:lstStyle/>
          <a:p>
            <a:pPr algn="l"/>
            <a:r>
              <a:rPr lang="tr-TR" sz="3600" dirty="0" smtClean="0"/>
              <a:t>Ancak amcası Ebu </a:t>
            </a:r>
            <a:r>
              <a:rPr lang="tr-TR" sz="3600" dirty="0" err="1" smtClean="0"/>
              <a:t>Leheb</a:t>
            </a:r>
            <a:r>
              <a:rPr lang="tr-TR" sz="3600" dirty="0" smtClean="0"/>
              <a:t> gibi kişiler her seferinde itiraz ederek şiddetli bir şekilde İslam’a karşı çıktı. Amcası Ebu Talip ise İslam’a girmemesine rağmen ömrünün sonuna kadar Peygamberimizi korudu. Efendimiz yakın akrabalarını İslam’a davetten sonra artık herkese İslam’ı tebliğe başladı. Kâbe’ye gidip kendisine inen ayetleri açıktan okudu ve insanları </a:t>
            </a:r>
            <a:r>
              <a:rPr lang="tr-TR" sz="3600" dirty="0" err="1" smtClean="0"/>
              <a:t>Allah’aiman</a:t>
            </a:r>
            <a:r>
              <a:rPr lang="tr-TR" sz="3600" dirty="0" smtClean="0"/>
              <a:t> etmeye çağırdı.</a:t>
            </a:r>
            <a:endParaRPr lang="tr-TR" sz="36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1714480" y="214290"/>
            <a:ext cx="7072362" cy="2571768"/>
          </a:xfrm>
        </p:spPr>
        <p:style>
          <a:lnRef idx="1">
            <a:schemeClr val="accent2"/>
          </a:lnRef>
          <a:fillRef idx="2">
            <a:schemeClr val="accent2"/>
          </a:fillRef>
          <a:effectRef idx="1">
            <a:schemeClr val="accent2"/>
          </a:effectRef>
          <a:fontRef idx="minor">
            <a:schemeClr val="dk1"/>
          </a:fontRef>
        </p:style>
        <p:txBody>
          <a:bodyPr>
            <a:normAutofit/>
          </a:bodyPr>
          <a:lstStyle/>
          <a:p>
            <a:pPr algn="l"/>
            <a:r>
              <a:rPr lang="tr-TR" sz="3200" dirty="0" smtClean="0"/>
              <a:t>Cebrail, Peygamberimize “Oku!” dedi. Hz. Peygamber, </a:t>
            </a:r>
            <a:r>
              <a:rPr lang="tr-TR" sz="3200" b="1" dirty="0" smtClean="0"/>
              <a:t>“Ben okuma bilmem.” </a:t>
            </a:r>
            <a:r>
              <a:rPr lang="tr-TR" sz="3200" dirty="0" smtClean="0"/>
              <a:t>karşılığını verdi. Buna rağmen Cebrail aynı emri iki kere daha tekrarladı. Sonra </a:t>
            </a:r>
            <a:r>
              <a:rPr lang="tr-TR" sz="3200" dirty="0" err="1" smtClean="0"/>
              <a:t>Alak</a:t>
            </a:r>
            <a:r>
              <a:rPr lang="tr-TR" sz="3200" dirty="0" smtClean="0"/>
              <a:t> </a:t>
            </a:r>
            <a:r>
              <a:rPr lang="tr-TR" sz="3200" dirty="0" err="1" smtClean="0"/>
              <a:t>sûresinin</a:t>
            </a:r>
            <a:r>
              <a:rPr lang="tr-TR" sz="3200" dirty="0" smtClean="0"/>
              <a:t> ilk beş ayetini okudu. </a:t>
            </a:r>
            <a:endParaRPr lang="tr-TR" sz="3200" dirty="0"/>
          </a:p>
        </p:txBody>
      </p:sp>
      <p:sp>
        <p:nvSpPr>
          <p:cNvPr id="3" name="2 Dikdörtgen"/>
          <p:cNvSpPr/>
          <p:nvPr/>
        </p:nvSpPr>
        <p:spPr>
          <a:xfrm>
            <a:off x="3286116" y="3000372"/>
            <a:ext cx="5643570"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3200" dirty="0" smtClean="0"/>
              <a:t>Yüce </a:t>
            </a:r>
            <a:r>
              <a:rPr lang="tr-TR" sz="3200" dirty="0" err="1" smtClean="0"/>
              <a:t>Rabb’imiz</a:t>
            </a:r>
            <a:r>
              <a:rPr lang="tr-TR" sz="3200" dirty="0" smtClean="0"/>
              <a:t>, </a:t>
            </a:r>
            <a:r>
              <a:rPr lang="tr-TR" sz="3200" b="1" dirty="0" smtClean="0"/>
              <a:t>“Yaratan </a:t>
            </a:r>
            <a:br>
              <a:rPr lang="tr-TR" sz="3200" b="1" dirty="0" smtClean="0"/>
            </a:br>
            <a:r>
              <a:rPr lang="tr-TR" sz="3200" b="1" dirty="0" err="1" smtClean="0"/>
              <a:t>Rabb’inin</a:t>
            </a:r>
            <a:r>
              <a:rPr lang="tr-TR" sz="3200" b="1" dirty="0" smtClean="0"/>
              <a:t> adıyla oku. O insanı bir kan pıhtısından yarattı. Oku! İnsana bilmediğini kalemle öğreten </a:t>
            </a:r>
            <a:r>
              <a:rPr lang="tr-TR" sz="3200" b="1" dirty="0" err="1" smtClean="0"/>
              <a:t>Rabb’in</a:t>
            </a:r>
            <a:r>
              <a:rPr lang="tr-TR" sz="3200" b="1" dirty="0" smtClean="0"/>
              <a:t>,büyük ikram sahibidir.” ayetlerini </a:t>
            </a:r>
            <a:r>
              <a:rPr lang="tr-TR" sz="3200" dirty="0" smtClean="0"/>
              <a:t>Peygamberimize indirdi.</a:t>
            </a:r>
            <a:endParaRPr lang="tr-TR" sz="3200" dirty="0"/>
          </a:p>
        </p:txBody>
      </p:sp>
      <p:pic>
        <p:nvPicPr>
          <p:cNvPr id="1026" name="Picture 2" descr="allahın adı ile oku ile ilgili görsel sonucu"/>
          <p:cNvPicPr>
            <a:picLocks noChangeAspect="1" noChangeArrowheads="1"/>
          </p:cNvPicPr>
          <p:nvPr/>
        </p:nvPicPr>
        <p:blipFill>
          <a:blip r:embed="rId2"/>
          <a:srcRect t="12727" b="12727"/>
          <a:stretch>
            <a:fillRect/>
          </a:stretch>
        </p:blipFill>
        <p:spPr bwMode="auto">
          <a:xfrm>
            <a:off x="0" y="3071810"/>
            <a:ext cx="3245324" cy="3500462"/>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ox(in)">
                                      <p:cBhvr>
                                        <p:cTn id="11" dur="1000"/>
                                        <p:tgtEl>
                                          <p:spTgt spid="1026"/>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0" y="4143380"/>
            <a:ext cx="9144000" cy="2714620"/>
          </a:xfrm>
        </p:spPr>
        <p:style>
          <a:lnRef idx="0">
            <a:schemeClr val="accent3"/>
          </a:lnRef>
          <a:fillRef idx="3">
            <a:schemeClr val="accent3"/>
          </a:fillRef>
          <a:effectRef idx="3">
            <a:schemeClr val="accent3"/>
          </a:effectRef>
          <a:fontRef idx="minor">
            <a:schemeClr val="lt1"/>
          </a:fontRef>
        </p:style>
        <p:txBody>
          <a:bodyPr>
            <a:normAutofit/>
          </a:bodyPr>
          <a:lstStyle/>
          <a:p>
            <a:r>
              <a:rPr lang="tr-TR" sz="3600" b="1" dirty="0" smtClean="0">
                <a:solidFill>
                  <a:schemeClr val="tx1"/>
                </a:solidFill>
              </a:rPr>
              <a:t>Sen Hiç Yalan Söylemezsin!</a:t>
            </a:r>
            <a:r>
              <a:rPr lang="tr-TR" sz="3600" dirty="0" smtClean="0"/>
              <a:t/>
            </a:r>
            <a:br>
              <a:rPr lang="tr-TR" sz="3600" dirty="0" smtClean="0"/>
            </a:br>
            <a:r>
              <a:rPr lang="tr-TR" sz="3600" dirty="0" err="1" smtClean="0"/>
              <a:t>Hicr</a:t>
            </a:r>
            <a:r>
              <a:rPr lang="tr-TR" sz="3600" dirty="0" smtClean="0"/>
              <a:t>  </a:t>
            </a:r>
            <a:r>
              <a:rPr lang="tr-TR" sz="3600" dirty="0" err="1" smtClean="0"/>
              <a:t>sûresi’nin</a:t>
            </a:r>
            <a:r>
              <a:rPr lang="tr-TR" sz="3600" dirty="0" smtClean="0"/>
              <a:t> 94. ayeti ile İslam’a açıkça davet emri geldikten sonra Peygamber Efendimiz, bir gün Safa Tepesi’ne çıkarak Mekkelilere seslendi:</a:t>
            </a:r>
            <a:endParaRPr lang="tr-TR" sz="3600" dirty="0"/>
          </a:p>
        </p:txBody>
      </p:sp>
      <p:sp>
        <p:nvSpPr>
          <p:cNvPr id="37890" name="AutoShape 2" descr="islamı tebliğ etme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7892" name="Picture 4" descr="http://www.tahahaber.com/images/haberresim/islami-teblig-ve-mustekbirlerin-tutumu1996e58323.jpg"/>
          <p:cNvPicPr>
            <a:picLocks noChangeAspect="1" noChangeArrowheads="1"/>
          </p:cNvPicPr>
          <p:nvPr/>
        </p:nvPicPr>
        <p:blipFill>
          <a:blip r:embed="rId2"/>
          <a:srcRect l="10515" r="15887"/>
          <a:stretch>
            <a:fillRect/>
          </a:stretch>
        </p:blipFill>
        <p:spPr bwMode="auto">
          <a:xfrm>
            <a:off x="1785918" y="-1"/>
            <a:ext cx="6072230" cy="3855385"/>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randombar(horizontal)">
                                      <p:cBhvr>
                                        <p:cTn id="7" dur="1000"/>
                                        <p:tgtEl>
                                          <p:spTgt spid="3789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14282" y="2143116"/>
            <a:ext cx="8929718" cy="4398959"/>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l"/>
            <a:r>
              <a:rPr lang="tr-TR" sz="3600" dirty="0" smtClean="0"/>
              <a:t>- </a:t>
            </a:r>
            <a:r>
              <a:rPr lang="tr-TR" sz="3600" b="1" dirty="0" smtClean="0">
                <a:solidFill>
                  <a:schemeClr val="tx1"/>
                </a:solidFill>
              </a:rPr>
              <a:t>Ey </a:t>
            </a:r>
            <a:r>
              <a:rPr lang="tr-TR" sz="3600" b="1" dirty="0" err="1" smtClean="0">
                <a:solidFill>
                  <a:schemeClr val="tx1"/>
                </a:solidFill>
              </a:rPr>
              <a:t>Kureyşliler</a:t>
            </a:r>
            <a:r>
              <a:rPr lang="tr-TR" sz="3600" b="1" dirty="0" smtClean="0">
                <a:solidFill>
                  <a:schemeClr val="tx1"/>
                </a:solidFill>
              </a:rPr>
              <a:t>, şu dağın arkasında size saldırmak üzere bir düşman ordusunun hazır beklediğini söylesem, bana inanır mısınız? </a:t>
            </a:r>
            <a:r>
              <a:rPr lang="tr-TR" sz="3600" dirty="0" smtClean="0"/>
              <a:t>Diye onlara sordu. Hepsi bir ağızdan: </a:t>
            </a:r>
            <a:r>
              <a:rPr lang="tr-TR" sz="3600" b="1" dirty="0" smtClean="0">
                <a:solidFill>
                  <a:srgbClr val="FF0000"/>
                </a:solidFill>
              </a:rPr>
              <a:t>- Evet, inanırız. Çünkü senden hiç yalan duymadık, sen yalan söylemezsin,dediler.  </a:t>
            </a:r>
            <a:r>
              <a:rPr lang="tr-TR" sz="3600" dirty="0" smtClean="0"/>
              <a:t/>
            </a:r>
            <a:br>
              <a:rPr lang="tr-TR" sz="3600" dirty="0" smtClean="0"/>
            </a:br>
            <a:r>
              <a:rPr lang="tr-TR" sz="3600" dirty="0" smtClean="0"/>
              <a:t>Bunun üzerine </a:t>
            </a:r>
            <a:r>
              <a:rPr lang="tr-TR" sz="3600" dirty="0" err="1" smtClean="0"/>
              <a:t>Resûlullah</a:t>
            </a:r>
            <a:r>
              <a:rPr lang="tr-TR" sz="3600" dirty="0" smtClean="0"/>
              <a:t>: </a:t>
            </a:r>
            <a:r>
              <a:rPr lang="tr-TR" sz="3600" b="1" dirty="0" smtClean="0">
                <a:solidFill>
                  <a:schemeClr val="tx1"/>
                </a:solidFill>
              </a:rPr>
              <a:t>- O hâlde ben, Allah’ın size ve bütün insanlara gönderdiği Peygamberiyim, </a:t>
            </a:r>
            <a:r>
              <a:rPr lang="tr-TR" sz="3600" dirty="0" smtClean="0"/>
              <a:t>diyerek onları İslam’a davet etti. (</a:t>
            </a:r>
            <a:r>
              <a:rPr lang="tr-TR" sz="3600" dirty="0" err="1" smtClean="0"/>
              <a:t>Târih</a:t>
            </a:r>
            <a:r>
              <a:rPr lang="tr-TR" sz="3600" dirty="0" smtClean="0"/>
              <a:t>-i Din-i İslâm, 2/151)</a:t>
            </a:r>
            <a:endParaRPr lang="tr-TR" sz="3600" dirty="0"/>
          </a:p>
        </p:txBody>
      </p:sp>
      <p:pic>
        <p:nvPicPr>
          <p:cNvPr id="36866" name="Picture 2" descr="islamı tebliğ etmek ile ilgili görsel sonucu"/>
          <p:cNvPicPr>
            <a:picLocks noChangeAspect="1" noChangeArrowheads="1"/>
          </p:cNvPicPr>
          <p:nvPr/>
        </p:nvPicPr>
        <p:blipFill>
          <a:blip r:embed="rId2"/>
          <a:srcRect/>
          <a:stretch>
            <a:fillRect/>
          </a:stretch>
        </p:blipFill>
        <p:spPr bwMode="auto">
          <a:xfrm>
            <a:off x="6677025" y="0"/>
            <a:ext cx="2466975" cy="1847851"/>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heckerboard(across)">
                                      <p:cBhvr>
                                        <p:cTn id="7" dur="1000"/>
                                        <p:tgtEl>
                                          <p:spTgt spid="36866"/>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714752"/>
            <a:ext cx="8858280" cy="2898785"/>
          </a:xfrm>
        </p:spPr>
        <p:txBody>
          <a:bodyPr>
            <a:normAutofit fontScale="90000"/>
          </a:bodyPr>
          <a:lstStyle/>
          <a:p>
            <a:pPr algn="l"/>
            <a:r>
              <a:rPr lang="tr-TR" sz="3600" dirty="0" smtClean="0"/>
              <a:t>Kâbe’de yüzlerce put bulunuyordu ve Mekke her gün bu putları ziyarete gelenlerle dolup taşıyordu. Bu sayede Mekkeliler Arabistan’da büyük saygınlık kazanıyor ve ticaret yoluyla zengin oluyorlardı. Mekke’de İslam yayılırsa bu imkânlar ellerinden gidecekti.</a:t>
            </a:r>
            <a:endParaRPr lang="tr-TR" sz="3600" dirty="0"/>
          </a:p>
        </p:txBody>
      </p:sp>
      <p:pic>
        <p:nvPicPr>
          <p:cNvPr id="5" name="Picture 2" descr="mekkeli putlar ile ilgili görsel sonucu"/>
          <p:cNvPicPr>
            <a:picLocks noChangeAspect="1" noChangeArrowheads="1"/>
          </p:cNvPicPr>
          <p:nvPr/>
        </p:nvPicPr>
        <p:blipFill>
          <a:blip r:embed="rId2"/>
          <a:srcRect/>
          <a:stretch>
            <a:fillRect/>
          </a:stretch>
        </p:blipFill>
        <p:spPr bwMode="auto">
          <a:xfrm>
            <a:off x="1928794" y="214290"/>
            <a:ext cx="6929486" cy="335758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4143380"/>
            <a:ext cx="8858280" cy="2714620"/>
          </a:xfrm>
        </p:spPr>
        <p:txBody>
          <a:bodyPr>
            <a:normAutofit fontScale="90000"/>
          </a:bodyPr>
          <a:lstStyle/>
          <a:p>
            <a:pPr algn="l"/>
            <a:r>
              <a:rPr lang="tr-TR" sz="3600" dirty="0" smtClean="0"/>
              <a:t>Ayrıca İslam herkesi eşit sayıyor; insanlar arasında soy, asillik, zenginlik, fakirlik farkı gözetmiyordu. Bu nedenle Mekke’nin ileri gelenleri İslam’ı kendi çıkarları için tehlikeli gördü ve İslam’ın yayılmasını önlemek için her yola başvurdular.</a:t>
            </a:r>
            <a:endParaRPr lang="tr-TR" sz="3600" dirty="0"/>
          </a:p>
        </p:txBody>
      </p:sp>
      <p:sp>
        <p:nvSpPr>
          <p:cNvPr id="34818" name="AutoShape 2" descr="mekkeli müşrikle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4820" name="AutoShape 4" descr="mekkeli müşrikle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4822" name="Picture 6" descr="http://sultaniislambol.com/wp-content/uploads/2013/06/5fllhk-1.jpg"/>
          <p:cNvPicPr>
            <a:picLocks noChangeAspect="1" noChangeArrowheads="1"/>
          </p:cNvPicPr>
          <p:nvPr/>
        </p:nvPicPr>
        <p:blipFill>
          <a:blip r:embed="rId2"/>
          <a:srcRect/>
          <a:stretch>
            <a:fillRect/>
          </a:stretch>
        </p:blipFill>
        <p:spPr bwMode="auto">
          <a:xfrm>
            <a:off x="2143108" y="357166"/>
            <a:ext cx="6667500" cy="3376603"/>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randombar(horizontal)">
                                      <p:cBhvr>
                                        <p:cTn id="7" dur="1000"/>
                                        <p:tgtEl>
                                          <p:spTgt spid="3482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000496" y="285728"/>
            <a:ext cx="5143504" cy="6572272"/>
          </a:xfrm>
        </p:spPr>
        <p:txBody>
          <a:bodyPr>
            <a:normAutofit fontScale="90000"/>
          </a:bodyPr>
          <a:lstStyle/>
          <a:p>
            <a:pPr algn="l"/>
            <a:r>
              <a:rPr lang="tr-TR" sz="3600" dirty="0" smtClean="0"/>
              <a:t>Müşrikler, Peygamberimizin çağrısına ilk önce olumsuz karşılık verdiler. Atalarının ve kendilerinin taptıkları putları reddettikleri için </a:t>
            </a:r>
            <a:r>
              <a:rPr lang="es-ES" sz="3600" dirty="0" smtClean="0"/>
              <a:t>Peygamber Efendimizi ve sahabeleri alaya</a:t>
            </a:r>
            <a:r>
              <a:rPr lang="tr-TR" sz="3600" dirty="0" smtClean="0"/>
              <a:t> alıp küçümsediler. Yaptıklarının işe yaramadığını, Müslümanların sayısının her geçen gün arttığını gördükçe, güçlerinin yettiklerine zulüm ve işkence yapmaya başladılar.</a:t>
            </a:r>
            <a:endParaRPr lang="tr-TR" sz="3600" dirty="0"/>
          </a:p>
        </p:txBody>
      </p:sp>
      <p:pic>
        <p:nvPicPr>
          <p:cNvPr id="33794" name="Picture 2" descr="mekkeli müşrikler ile ilgili görsel sonucu"/>
          <p:cNvPicPr>
            <a:picLocks noChangeAspect="1" noChangeArrowheads="1"/>
          </p:cNvPicPr>
          <p:nvPr/>
        </p:nvPicPr>
        <p:blipFill>
          <a:blip r:embed="rId2"/>
          <a:srcRect/>
          <a:stretch>
            <a:fillRect/>
          </a:stretch>
        </p:blipFill>
        <p:spPr bwMode="auto">
          <a:xfrm>
            <a:off x="0" y="1857364"/>
            <a:ext cx="3929058" cy="3857652"/>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strips(downLeft)">
                                      <p:cBhvr>
                                        <p:cTn id="7" dur="1000"/>
                                        <p:tgtEl>
                                          <p:spTgt spid="3379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3571868" y="0"/>
            <a:ext cx="5572132" cy="6858000"/>
          </a:xfrm>
        </p:spPr>
        <p:txBody>
          <a:bodyPr>
            <a:normAutofit fontScale="90000"/>
          </a:bodyPr>
          <a:lstStyle/>
          <a:p>
            <a:pPr algn="l"/>
            <a:r>
              <a:rPr lang="tr-TR" sz="3600" dirty="0" smtClean="0"/>
              <a:t>Zulme uğrayan ve işkence edilenlerin başında köleler ve kimsesi olmayan zayıf Müslümanlar geliyordu. </a:t>
            </a:r>
            <a:r>
              <a:rPr lang="tr-TR" sz="3600" dirty="0" err="1" smtClean="0"/>
              <a:t>Safvân</a:t>
            </a:r>
            <a:r>
              <a:rPr lang="tr-TR" sz="3600" dirty="0" smtClean="0"/>
              <a:t> b. </a:t>
            </a:r>
            <a:r>
              <a:rPr lang="tr-TR" sz="3600" dirty="0" err="1" smtClean="0"/>
              <a:t>Ümeyye’nin</a:t>
            </a:r>
            <a:r>
              <a:rPr lang="tr-TR" sz="3600" dirty="0" smtClean="0"/>
              <a:t> kölesi olan Ebu </a:t>
            </a:r>
            <a:r>
              <a:rPr lang="tr-TR" sz="3600" dirty="0" err="1" smtClean="0"/>
              <a:t>Füheyke</a:t>
            </a:r>
            <a:r>
              <a:rPr lang="tr-TR" sz="3600" dirty="0" smtClean="0"/>
              <a:t>, efendisi tarafından her gün ayağına ip bağlanarak kızgın kumlar üzerinde sürükleniyordu. </a:t>
            </a:r>
            <a:r>
              <a:rPr lang="tr-TR" sz="3600" dirty="0" err="1" smtClean="0"/>
              <a:t>Ümeyye</a:t>
            </a:r>
            <a:r>
              <a:rPr lang="tr-TR" sz="3600" dirty="0" smtClean="0"/>
              <a:t> b. Halef, kölesi Bilal-i Habeşi’yi her gün kızgın kumlara yatırıyor, güneşin altında saatlerce susuz bırakıyordu. </a:t>
            </a:r>
            <a:endParaRPr lang="tr-TR" sz="3600" dirty="0"/>
          </a:p>
        </p:txBody>
      </p:sp>
      <p:pic>
        <p:nvPicPr>
          <p:cNvPr id="32770" name="Picture 2" descr="mekkeli müşrikler ile ilgili görsel sonucu"/>
          <p:cNvPicPr>
            <a:picLocks noChangeAspect="1" noChangeArrowheads="1"/>
          </p:cNvPicPr>
          <p:nvPr/>
        </p:nvPicPr>
        <p:blipFill>
          <a:blip r:embed="rId2"/>
          <a:srcRect/>
          <a:stretch>
            <a:fillRect/>
          </a:stretch>
        </p:blipFill>
        <p:spPr bwMode="auto">
          <a:xfrm>
            <a:off x="357158" y="2143116"/>
            <a:ext cx="2771775" cy="335758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checkerboard(across)">
                                      <p:cBhvr>
                                        <p:cTn id="7" dur="1000"/>
                                        <p:tgtEl>
                                          <p:spTgt spid="32770"/>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786190"/>
            <a:ext cx="8858280" cy="3071810"/>
          </a:xfrm>
        </p:spPr>
        <p:txBody>
          <a:bodyPr>
            <a:normAutofit fontScale="90000"/>
          </a:bodyPr>
          <a:lstStyle/>
          <a:p>
            <a:pPr algn="l"/>
            <a:r>
              <a:rPr lang="tr-TR" sz="3600" dirty="0" smtClean="0"/>
              <a:t>Göğsüne kocaman bir taş koyarak onu İslam’ı inkâra, putlara tapmaya zorluyordu. Bilal ise imanından aldığı güçle “</a:t>
            </a:r>
            <a:r>
              <a:rPr lang="tr-TR" sz="3600" dirty="0" err="1" smtClean="0"/>
              <a:t>Allahbirdir</a:t>
            </a:r>
            <a:r>
              <a:rPr lang="tr-TR" sz="3600" dirty="0" smtClean="0"/>
              <a:t>!” diyerek yapılan işkencelere rağmen putlara tapmayı reddediyordu. Aynı şekilde </a:t>
            </a:r>
            <a:r>
              <a:rPr lang="tr-TR" sz="3600" dirty="0" err="1" smtClean="0"/>
              <a:t>Habbab</a:t>
            </a:r>
            <a:r>
              <a:rPr lang="tr-TR" sz="3600" dirty="0" smtClean="0"/>
              <a:t> b. </a:t>
            </a:r>
            <a:r>
              <a:rPr lang="tr-TR" sz="3600" dirty="0" err="1" smtClean="0"/>
              <a:t>Eret’in</a:t>
            </a:r>
            <a:r>
              <a:rPr lang="tr-TR" sz="3600" dirty="0" smtClean="0"/>
              <a:t> gördüğü işkencelerden dolayı vücudunda izler meydana gelmişti.</a:t>
            </a:r>
            <a:endParaRPr lang="tr-TR" sz="3600" dirty="0"/>
          </a:p>
        </p:txBody>
      </p:sp>
      <p:pic>
        <p:nvPicPr>
          <p:cNvPr id="31746" name="Picture 2" descr="http://i.ytimg.com/vi/w5PH3sA1bbs/maxresdefault.jpg"/>
          <p:cNvPicPr>
            <a:picLocks noChangeAspect="1" noChangeArrowheads="1"/>
          </p:cNvPicPr>
          <p:nvPr/>
        </p:nvPicPr>
        <p:blipFill>
          <a:blip r:embed="rId2"/>
          <a:srcRect l="14063" t="14583" r="16796" b="11457"/>
          <a:stretch>
            <a:fillRect/>
          </a:stretch>
        </p:blipFill>
        <p:spPr bwMode="auto">
          <a:xfrm>
            <a:off x="2714612" y="0"/>
            <a:ext cx="6429388" cy="358275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1000"/>
                                        <p:tgtEl>
                                          <p:spTgt spid="31746"/>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071810"/>
            <a:ext cx="8858280" cy="3571900"/>
          </a:xfrm>
        </p:spPr>
        <p:txBody>
          <a:bodyPr>
            <a:normAutofit fontScale="90000"/>
          </a:bodyPr>
          <a:lstStyle/>
          <a:p>
            <a:pPr algn="l"/>
            <a:r>
              <a:rPr lang="tr-TR" sz="3600" dirty="0" smtClean="0"/>
              <a:t>Zulüm ve işkenceler artık bütün Müslümanlara yapılıyordu. Peygamber Efendimize de hakaret,</a:t>
            </a:r>
            <a:br>
              <a:rPr lang="tr-TR" sz="3600" dirty="0" smtClean="0"/>
            </a:br>
            <a:r>
              <a:rPr lang="tr-TR" sz="3600" dirty="0" smtClean="0"/>
              <a:t>işkence ve her türlü kötülüğü yapmaya başladılar. Geçeceği yollara dikenler döktüler, namaz kılarken üzerine deve işkembesi attılar. Ancak Hz. Peygamber tüm bunlara davası uğruna göğüs gerdi ve sabırla tebliğe devam</a:t>
            </a:r>
            <a:endParaRPr lang="tr-TR" sz="3600" dirty="0"/>
          </a:p>
        </p:txBody>
      </p:sp>
      <p:pic>
        <p:nvPicPr>
          <p:cNvPr id="3" name="Picture 2" descr="islamı tebliğ etmek ile ilgili görsel sonucu"/>
          <p:cNvPicPr>
            <a:picLocks noChangeAspect="1" noChangeArrowheads="1"/>
          </p:cNvPicPr>
          <p:nvPr/>
        </p:nvPicPr>
        <p:blipFill>
          <a:blip r:embed="rId2"/>
          <a:srcRect/>
          <a:stretch>
            <a:fillRect/>
          </a:stretch>
        </p:blipFill>
        <p:spPr bwMode="auto">
          <a:xfrm>
            <a:off x="4071934" y="0"/>
            <a:ext cx="5072066" cy="307181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571472" y="3643314"/>
            <a:ext cx="8072494" cy="3214686"/>
          </a:xfrm>
        </p:spPr>
        <p:txBody>
          <a:bodyPr>
            <a:normAutofit fontScale="90000"/>
          </a:bodyPr>
          <a:lstStyle/>
          <a:p>
            <a:pPr algn="l"/>
            <a:r>
              <a:rPr lang="tr-TR" sz="3600" dirty="0" smtClean="0"/>
              <a:t>Baskı ve işkencelerin işe yaramadığını gören Mekkeli müşrikler, Hz. Peygamberin amcası Ebu Talip’e başvurarak ondan Peygamberimizi korumayı bırakmasını istediler. Ebu Talip müşriklerin isteğini Peygamberimize anlatınca Hz. Peygamber amcasına:</a:t>
            </a:r>
            <a:endParaRPr lang="tr-TR" sz="3600" dirty="0"/>
          </a:p>
        </p:txBody>
      </p:sp>
      <p:pic>
        <p:nvPicPr>
          <p:cNvPr id="29698" name="Picture 2" descr="ilk müslümanlara işkenceler ile ilgili görsel sonucu"/>
          <p:cNvPicPr>
            <a:picLocks noChangeAspect="1" noChangeArrowheads="1"/>
          </p:cNvPicPr>
          <p:nvPr/>
        </p:nvPicPr>
        <p:blipFill>
          <a:blip r:embed="rId2"/>
          <a:srcRect/>
          <a:stretch>
            <a:fillRect/>
          </a:stretch>
        </p:blipFill>
        <p:spPr bwMode="auto">
          <a:xfrm>
            <a:off x="3428992" y="0"/>
            <a:ext cx="3071834" cy="364331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randombar(horizontal)">
                                      <p:cBhvr>
                                        <p:cTn id="7" dur="1000"/>
                                        <p:tgtEl>
                                          <p:spTgt spid="29698"/>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1428728" y="0"/>
            <a:ext cx="7715272" cy="2357430"/>
          </a:xfrm>
        </p:spPr>
        <p:txBody>
          <a:bodyPr>
            <a:normAutofit fontScale="90000"/>
          </a:bodyPr>
          <a:lstStyle/>
          <a:p>
            <a:pPr algn="l"/>
            <a:r>
              <a:rPr lang="tr-TR" sz="3600" b="1" i="1" dirty="0" smtClean="0"/>
              <a:t>“Ey amcacığım! Allah’a yemin ederim ki onlar sağ elime güneşi, sol elime de ayı koysalar, ben yine de davamdan vazgeçmem.” </a:t>
            </a:r>
            <a:r>
              <a:rPr lang="tr-TR" sz="3600" i="1" dirty="0" smtClean="0"/>
              <a:t>diyerek kararlılığını ortaya koydu.</a:t>
            </a:r>
            <a:endParaRPr lang="tr-TR" sz="3600" dirty="0"/>
          </a:p>
        </p:txBody>
      </p:sp>
      <p:sp>
        <p:nvSpPr>
          <p:cNvPr id="8196" name="AutoShape 4" descr="sağ elime güneşi, sol elime de ay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198" name="Picture 6" descr="https://pbs.twimg.com/media/BrxXpqNIEAAKhU4.jpg:large"/>
          <p:cNvPicPr>
            <a:picLocks noChangeAspect="1" noChangeArrowheads="1"/>
          </p:cNvPicPr>
          <p:nvPr/>
        </p:nvPicPr>
        <p:blipFill>
          <a:blip r:embed="rId2"/>
          <a:srcRect/>
          <a:stretch>
            <a:fillRect/>
          </a:stretch>
        </p:blipFill>
        <p:spPr bwMode="auto">
          <a:xfrm>
            <a:off x="0" y="2592500"/>
            <a:ext cx="9144000" cy="426550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down)">
                                      <p:cBhvr>
                                        <p:cTn id="11"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85918" y="214290"/>
            <a:ext cx="6272202" cy="92869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sz="3200" b="1" dirty="0" smtClean="0">
                <a:solidFill>
                  <a:srgbClr val="FF0000"/>
                </a:solidFill>
              </a:rPr>
              <a:t>İlk Vahiy: Yaratan Rabb'inin Adıyla Oku</a:t>
            </a:r>
            <a:endParaRPr lang="tr-TR" sz="3200" dirty="0">
              <a:solidFill>
                <a:srgbClr val="FF0000"/>
              </a:solidFill>
            </a:endParaRPr>
          </a:p>
        </p:txBody>
      </p:sp>
      <p:sp>
        <p:nvSpPr>
          <p:cNvPr id="3" name="2 Alt Başlık"/>
          <p:cNvSpPr>
            <a:spLocks noGrp="1"/>
          </p:cNvSpPr>
          <p:nvPr>
            <p:ph type="subTitle" idx="1"/>
          </p:nvPr>
        </p:nvSpPr>
        <p:spPr>
          <a:xfrm>
            <a:off x="428596" y="2143116"/>
            <a:ext cx="3714776" cy="4143404"/>
          </a:xfrm>
        </p:spPr>
        <p:style>
          <a:lnRef idx="1">
            <a:schemeClr val="accent1"/>
          </a:lnRef>
          <a:fillRef idx="2">
            <a:schemeClr val="accent1"/>
          </a:fillRef>
          <a:effectRef idx="1">
            <a:schemeClr val="accent1"/>
          </a:effectRef>
          <a:fontRef idx="minor">
            <a:schemeClr val="dk1"/>
          </a:fontRef>
        </p:style>
        <p:txBody>
          <a:bodyPr>
            <a:normAutofit/>
          </a:bodyPr>
          <a:lstStyle/>
          <a:p>
            <a:pPr algn="l"/>
            <a:r>
              <a:rPr lang="tr-TR" b="1" dirty="0" smtClean="0">
                <a:solidFill>
                  <a:srgbClr val="FF0000"/>
                </a:solidFill>
              </a:rPr>
              <a:t>İlk vahiy:</a:t>
            </a:r>
            <a:r>
              <a:rPr lang="tr-TR" b="1" dirty="0" smtClean="0">
                <a:solidFill>
                  <a:schemeClr val="tx1"/>
                </a:solidFill>
              </a:rPr>
              <a:t> </a:t>
            </a:r>
            <a:r>
              <a:rPr lang="tr-TR" dirty="0" smtClean="0">
                <a:solidFill>
                  <a:schemeClr val="tx1"/>
                </a:solidFill>
              </a:rPr>
              <a:t>610 yılının Ramazan ayında </a:t>
            </a:r>
            <a:r>
              <a:rPr lang="tr-TR" dirty="0" err="1" smtClean="0">
                <a:solidFill>
                  <a:schemeClr val="tx1"/>
                </a:solidFill>
              </a:rPr>
              <a:t>Hira</a:t>
            </a:r>
            <a:r>
              <a:rPr lang="tr-TR" dirty="0" smtClean="0">
                <a:solidFill>
                  <a:schemeClr val="tx1"/>
                </a:solidFill>
              </a:rPr>
              <a:t> Mağarası'nda Cebrail meleği Peygamberimize Allah'ın ilk vahiylerini getirdi.</a:t>
            </a:r>
            <a:endParaRPr lang="tr-TR" dirty="0">
              <a:solidFill>
                <a:schemeClr val="tx1"/>
              </a:solidFill>
            </a:endParaRPr>
          </a:p>
        </p:txBody>
      </p:sp>
      <p:pic>
        <p:nvPicPr>
          <p:cNvPr id="4" name="Picture 2" descr="http://i628.photobucket.com/albums/uu3/kapsamfrm_photo/hira.jpg"/>
          <p:cNvPicPr>
            <a:picLocks noChangeAspect="1" noChangeArrowheads="1"/>
          </p:cNvPicPr>
          <p:nvPr/>
        </p:nvPicPr>
        <p:blipFill>
          <a:blip r:embed="rId2"/>
          <a:srcRect/>
          <a:stretch>
            <a:fillRect/>
          </a:stretch>
        </p:blipFill>
        <p:spPr bwMode="auto">
          <a:xfrm>
            <a:off x="4643437" y="1428736"/>
            <a:ext cx="4144107" cy="514353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heckerboard(across)">
                                      <p:cBhvr>
                                        <p:cTn id="11" dur="1000"/>
                                        <p:tgtEl>
                                          <p:spTgt spid="3">
                                            <p:bg/>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1000"/>
                                        <p:tgtEl>
                                          <p:spTgt spid="3">
                                            <p:txEl>
                                              <p:pRg st="0" end="0"/>
                                            </p:txEl>
                                          </p:spTgt>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857628"/>
            <a:ext cx="8858280" cy="2714644"/>
          </a:xfrm>
        </p:spPr>
        <p:txBody>
          <a:bodyPr>
            <a:normAutofit/>
          </a:bodyPr>
          <a:lstStyle/>
          <a:p>
            <a:pPr algn="l"/>
            <a:r>
              <a:rPr lang="tr-TR" sz="3200" i="1" dirty="0" smtClean="0"/>
              <a:t>Baskı ve tehditlerden </a:t>
            </a:r>
            <a:r>
              <a:rPr lang="tr-TR" sz="3200" dirty="0" smtClean="0"/>
              <a:t>sonuç alamayan müşrikler Peygamberimiz ile uzlaşma yoluna gitmeye çalıştılar. Peygamber Efendimize mal, mülk ve makam vermeyi vaat ettiler. Fakat Efendimiz bütün bu teklifleri reddederek İslam’ı anlatmaya devam etti.</a:t>
            </a:r>
            <a:endParaRPr lang="tr-TR" sz="3200" dirty="0"/>
          </a:p>
        </p:txBody>
      </p:sp>
      <p:pic>
        <p:nvPicPr>
          <p:cNvPr id="28674" name="Picture 2" descr="sağ elime güneşi, sol elime de ayı ile ilgili görsel sonucu"/>
          <p:cNvPicPr>
            <a:picLocks noChangeAspect="1" noChangeArrowheads="1"/>
          </p:cNvPicPr>
          <p:nvPr/>
        </p:nvPicPr>
        <p:blipFill>
          <a:blip r:embed="rId2"/>
          <a:srcRect/>
          <a:stretch>
            <a:fillRect/>
          </a:stretch>
        </p:blipFill>
        <p:spPr bwMode="auto">
          <a:xfrm>
            <a:off x="1643042" y="214290"/>
            <a:ext cx="7072362" cy="371477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1000"/>
                                        <p:tgtEl>
                                          <p:spTgt spid="28674"/>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1928802"/>
            <a:ext cx="8858280" cy="4929198"/>
          </a:xfrm>
        </p:spPr>
        <p:txBody>
          <a:bodyPr>
            <a:normAutofit fontScale="90000"/>
          </a:bodyPr>
          <a:lstStyle/>
          <a:p>
            <a:pPr algn="l"/>
            <a:r>
              <a:rPr lang="tr-TR" sz="3600" dirty="0" smtClean="0"/>
              <a:t/>
            </a:r>
            <a:br>
              <a:rPr lang="tr-TR" sz="3600" dirty="0" smtClean="0"/>
            </a:br>
            <a:r>
              <a:rPr lang="tr-TR" sz="3600" dirty="0" err="1" smtClean="0"/>
              <a:t>Ammar</a:t>
            </a:r>
            <a:r>
              <a:rPr lang="tr-TR" sz="3600" dirty="0" smtClean="0"/>
              <a:t> b. </a:t>
            </a:r>
            <a:r>
              <a:rPr lang="tr-TR" sz="3600" dirty="0" err="1" smtClean="0"/>
              <a:t>Yasir</a:t>
            </a:r>
            <a:r>
              <a:rPr lang="tr-TR" sz="3600" dirty="0" smtClean="0"/>
              <a:t>, annesi Sümeyye ve babası </a:t>
            </a:r>
            <a:r>
              <a:rPr lang="tr-TR" sz="3600" dirty="0" err="1" smtClean="0"/>
              <a:t>Yasir</a:t>
            </a:r>
            <a:r>
              <a:rPr lang="tr-TR" sz="3600" dirty="0" smtClean="0"/>
              <a:t> de Mekkeli müşriklerin zulümlerine uğruyordu. Onların bu hâlini gördükçe Hz. Peygamberin içi parçalanıyor ve onlara sabrı tavsiye ederek cenneti müjdeliyordu.</a:t>
            </a:r>
            <a:br>
              <a:rPr lang="tr-TR" sz="3600" dirty="0" smtClean="0"/>
            </a:br>
            <a:r>
              <a:rPr lang="tr-TR" sz="3600" dirty="0" smtClean="0"/>
              <a:t>Yapılan tüm eziyet ve işkencelere rağmen Hz. Sümeyye ve eşi </a:t>
            </a:r>
            <a:r>
              <a:rPr lang="tr-TR" sz="3600" dirty="0" err="1" smtClean="0"/>
              <a:t>Yasir</a:t>
            </a:r>
            <a:r>
              <a:rPr lang="tr-TR" sz="3600" dirty="0" smtClean="0"/>
              <a:t>, İslam’ı inkâr etmedi, putlara tapmayı da kabul etmediler. Sonunda öldürüldüler ve İslam’ın ilk şehitleri olma şerefini kazandılar.</a:t>
            </a:r>
            <a:endParaRPr lang="tr-TR" sz="3600" dirty="0"/>
          </a:p>
        </p:txBody>
      </p:sp>
      <p:sp>
        <p:nvSpPr>
          <p:cNvPr id="3" name="2 Dikdörtgen"/>
          <p:cNvSpPr/>
          <p:nvPr/>
        </p:nvSpPr>
        <p:spPr>
          <a:xfrm>
            <a:off x="2571736" y="214290"/>
            <a:ext cx="492922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sz="3200" b="1" dirty="0" smtClean="0"/>
              <a:t>İslam’ın İlk Şehitleri</a:t>
            </a:r>
            <a:endParaRPr lang="tr-TR" sz="3200" b="1"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714348" y="1785926"/>
            <a:ext cx="8429652" cy="4786346"/>
          </a:xfrm>
        </p:spPr>
        <p:txBody>
          <a:bodyPr>
            <a:normAutofit fontScale="90000"/>
          </a:bodyPr>
          <a:lstStyle/>
          <a:p>
            <a:pPr algn="l"/>
            <a:r>
              <a:rPr lang="tr-TR" sz="3600" dirty="0" smtClean="0"/>
              <a:t/>
            </a:r>
            <a:br>
              <a:rPr lang="tr-TR" sz="3600" dirty="0" smtClean="0"/>
            </a:br>
            <a:r>
              <a:rPr lang="tr-TR" sz="3600" dirty="0" smtClean="0"/>
              <a:t>Peygamber Efendimizin amcası olan Ebu </a:t>
            </a:r>
            <a:r>
              <a:rPr lang="tr-TR" sz="3600" dirty="0" err="1" smtClean="0"/>
              <a:t>Leheb</a:t>
            </a:r>
            <a:r>
              <a:rPr lang="tr-TR" sz="3600" dirty="0" smtClean="0"/>
              <a:t>, Efendimize bizzat sıkıntı verir, eziyet eder, onu rahatsız edecek her türlü çirkin davranışı</a:t>
            </a:r>
            <a:br>
              <a:rPr lang="tr-TR" sz="3600" dirty="0" smtClean="0"/>
            </a:br>
            <a:r>
              <a:rPr lang="tr-TR" sz="3600" dirty="0" smtClean="0"/>
              <a:t>sergilerdi. Peygamberimizin kapısının önüne onu rahatsız etmek için deve işkembesi koyardı. Eşi </a:t>
            </a:r>
            <a:r>
              <a:rPr lang="tr-TR" sz="3600" dirty="0" err="1" smtClean="0"/>
              <a:t>Ümmü</a:t>
            </a:r>
            <a:r>
              <a:rPr lang="tr-TR" sz="3600" dirty="0" smtClean="0"/>
              <a:t> Cemil de topladığı dikenleri Efendimizin</a:t>
            </a:r>
            <a:br>
              <a:rPr lang="tr-TR" sz="3600" dirty="0" smtClean="0"/>
            </a:br>
            <a:r>
              <a:rPr lang="tr-TR" sz="3600" dirty="0" smtClean="0"/>
              <a:t>geçeceği yollara atardı. Bunun üzerine inen </a:t>
            </a:r>
            <a:r>
              <a:rPr lang="tr-TR" sz="3600" dirty="0" err="1" smtClean="0"/>
              <a:t>Tebbet</a:t>
            </a:r>
            <a:r>
              <a:rPr lang="tr-TR" sz="3600" dirty="0" smtClean="0"/>
              <a:t> </a:t>
            </a:r>
            <a:r>
              <a:rPr lang="tr-TR" sz="3600" dirty="0" err="1" smtClean="0"/>
              <a:t>sûresinde</a:t>
            </a:r>
            <a:r>
              <a:rPr lang="tr-TR" sz="3600" dirty="0" smtClean="0"/>
              <a:t> onların bu kötülüklerinin karşılıksız kalmayacağı bildirilmiştir:</a:t>
            </a:r>
            <a:endParaRPr lang="tr-TR" sz="3600" dirty="0"/>
          </a:p>
        </p:txBody>
      </p:sp>
      <p:sp>
        <p:nvSpPr>
          <p:cNvPr id="3" name="2 Dikdörtgen"/>
          <p:cNvSpPr/>
          <p:nvPr/>
        </p:nvSpPr>
        <p:spPr>
          <a:xfrm>
            <a:off x="2500298" y="0"/>
            <a:ext cx="4315797"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tr-TR" sz="3200" dirty="0" smtClean="0"/>
              <a:t>Elleri Kuruyan Ebu </a:t>
            </a:r>
            <a:r>
              <a:rPr lang="tr-TR" sz="3200" dirty="0" err="1" smtClean="0"/>
              <a:t>Leheb</a:t>
            </a:r>
            <a:endParaRPr lang="tr-TR" sz="32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857628"/>
            <a:ext cx="8858280" cy="3000372"/>
          </a:xfrm>
        </p:spPr>
        <p:txBody>
          <a:bodyPr>
            <a:normAutofit fontScale="90000"/>
          </a:bodyPr>
          <a:lstStyle/>
          <a:p>
            <a:pPr algn="l"/>
            <a:r>
              <a:rPr lang="tr-TR" sz="3600" dirty="0" smtClean="0"/>
              <a:t>“Ebu </a:t>
            </a:r>
            <a:r>
              <a:rPr lang="tr-TR" sz="3600" dirty="0" err="1" smtClean="0"/>
              <a:t>Leheb</a:t>
            </a:r>
            <a:r>
              <a:rPr lang="tr-TR" sz="3600" dirty="0" smtClean="0"/>
              <a:t> kahrolsun; zaten yakında da kahrolacaktır! Malı ve kazandıkları ona fayda vermedi. O, alevli bir ateşte yanacak. Karısı da boynunda hurma lifinden bükülmüş bir ip olduğu halde odun taşıyıcı olarak (ateşe girecek).”</a:t>
            </a:r>
            <a:br>
              <a:rPr lang="tr-TR" sz="3600" dirty="0" smtClean="0"/>
            </a:br>
            <a:r>
              <a:rPr lang="tr-TR" sz="3600" dirty="0" smtClean="0"/>
              <a:t>(</a:t>
            </a:r>
            <a:r>
              <a:rPr lang="tr-TR" sz="3600" dirty="0" err="1" smtClean="0"/>
              <a:t>Tebbet</a:t>
            </a:r>
            <a:r>
              <a:rPr lang="tr-TR" sz="3600" dirty="0" smtClean="0"/>
              <a:t> </a:t>
            </a:r>
            <a:r>
              <a:rPr lang="tr-TR" sz="3600" dirty="0" err="1" smtClean="0"/>
              <a:t>sûresi</a:t>
            </a:r>
            <a:r>
              <a:rPr lang="tr-TR" sz="3600" dirty="0" smtClean="0"/>
              <a:t>, 1-5. ayetler)</a:t>
            </a:r>
            <a:endParaRPr lang="tr-TR" sz="3600" dirty="0"/>
          </a:p>
        </p:txBody>
      </p:sp>
      <p:sp>
        <p:nvSpPr>
          <p:cNvPr id="25602" name="AutoShape 2" descr="tebbet sûres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04" name="Picture 4" descr="tebbet sûresi ile ilgili görsel sonucu"/>
          <p:cNvPicPr>
            <a:picLocks noChangeAspect="1" noChangeArrowheads="1"/>
          </p:cNvPicPr>
          <p:nvPr/>
        </p:nvPicPr>
        <p:blipFill>
          <a:blip r:embed="rId2"/>
          <a:srcRect t="30849"/>
          <a:stretch>
            <a:fillRect/>
          </a:stretch>
        </p:blipFill>
        <p:spPr bwMode="auto">
          <a:xfrm>
            <a:off x="2428859" y="0"/>
            <a:ext cx="6715141" cy="3714752"/>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amond(in)">
                                      <p:cBhvr>
                                        <p:cTn id="7" dur="2000"/>
                                        <p:tgtEl>
                                          <p:spTgt spid="25604"/>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0" y="3929066"/>
            <a:ext cx="9144000" cy="2928934"/>
          </a:xfrm>
        </p:spPr>
        <p:txBody>
          <a:bodyPr>
            <a:normAutofit fontScale="90000"/>
          </a:bodyPr>
          <a:lstStyle/>
          <a:p>
            <a:pPr algn="l"/>
            <a:r>
              <a:rPr lang="tr-TR" sz="3200" dirty="0" smtClean="0"/>
              <a:t>Müşriklerin ağır baskıları ve işkenceleri üzerine başkanlığını Hz. Osman’ın yaptığı on altı kişiden oluşan Müslüman kafilesi Habeşistan’a hicret etti. Peygamberimizin kızı ve Hz. Osman’ın eşi </a:t>
            </a:r>
            <a:r>
              <a:rPr lang="tr-TR" sz="3200" dirty="0" err="1" smtClean="0"/>
              <a:t>Rukiyye</a:t>
            </a:r>
            <a:r>
              <a:rPr lang="tr-TR" sz="3200" dirty="0" smtClean="0"/>
              <a:t> de hicret edenler arasındaydı. İslam’da yapılan ilk hicret budur. </a:t>
            </a:r>
            <a:endParaRPr lang="tr-TR" sz="3200" dirty="0"/>
          </a:p>
        </p:txBody>
      </p:sp>
      <p:sp>
        <p:nvSpPr>
          <p:cNvPr id="3" name="2 Dikdörtgen"/>
          <p:cNvSpPr/>
          <p:nvPr/>
        </p:nvSpPr>
        <p:spPr>
          <a:xfrm>
            <a:off x="1500166" y="0"/>
            <a:ext cx="7072362"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dirty="0" smtClean="0"/>
              <a:t>Milâdî 615’te Müslümanlar Habeşistan’a hicret etti. </a:t>
            </a:r>
            <a:endParaRPr lang="tr-TR" sz="3200" dirty="0"/>
          </a:p>
        </p:txBody>
      </p:sp>
      <p:pic>
        <p:nvPicPr>
          <p:cNvPr id="5" name="Picture 2" descr="Habeşistan’a hicret etti ile ilgili görsel sonucu"/>
          <p:cNvPicPr>
            <a:picLocks noChangeAspect="1" noChangeArrowheads="1"/>
          </p:cNvPicPr>
          <p:nvPr/>
        </p:nvPicPr>
        <p:blipFill>
          <a:blip r:embed="rId2"/>
          <a:srcRect/>
          <a:stretch>
            <a:fillRect/>
          </a:stretch>
        </p:blipFill>
        <p:spPr bwMode="auto">
          <a:xfrm>
            <a:off x="1500166" y="1357298"/>
            <a:ext cx="7215238" cy="264320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1000"/>
                                        <p:tgtEl>
                                          <p:spTgt spid="5"/>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214810" y="0"/>
            <a:ext cx="4929190" cy="6542099"/>
          </a:xfrm>
        </p:spPr>
        <p:txBody>
          <a:bodyPr>
            <a:normAutofit fontScale="90000"/>
          </a:bodyPr>
          <a:lstStyle/>
          <a:p>
            <a:pPr algn="l"/>
            <a:r>
              <a:rPr lang="tr-TR" sz="3600" dirty="0" smtClean="0"/>
              <a:t>İki sene sonra da Peygamberimizin amcası Ebu Talip’in oğlu Cafer-i Tayyar başkanlığında doksan kişiden oluşan Müslüman kafilesi Kızıldeniz yoluyla Habeşistan’a hicret etti. Habeşistan kralı </a:t>
            </a:r>
            <a:r>
              <a:rPr lang="tr-TR" sz="3600" dirty="0" err="1" smtClean="0"/>
              <a:t>Necaşi</a:t>
            </a:r>
            <a:r>
              <a:rPr lang="tr-TR" sz="3600" dirty="0" smtClean="0"/>
              <a:t>, Müslümanlara çok iyi davrandı ve onları, Mekke’ye geri götürmek için gelen elçilere teslim etmedi.</a:t>
            </a:r>
            <a:endParaRPr lang="tr-TR" sz="3600" dirty="0"/>
          </a:p>
        </p:txBody>
      </p:sp>
      <p:pic>
        <p:nvPicPr>
          <p:cNvPr id="7170" name="Picture 2" descr="Habeşistan’a hicret etti ile ilgili görsel sonucu"/>
          <p:cNvPicPr>
            <a:picLocks noChangeAspect="1" noChangeArrowheads="1"/>
          </p:cNvPicPr>
          <p:nvPr/>
        </p:nvPicPr>
        <p:blipFill>
          <a:blip r:embed="rId2"/>
          <a:srcRect/>
          <a:stretch>
            <a:fillRect/>
          </a:stretch>
        </p:blipFill>
        <p:spPr bwMode="auto">
          <a:xfrm>
            <a:off x="0" y="1785926"/>
            <a:ext cx="4000526" cy="507207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randombar(horizontal)">
                                      <p:cBhvr>
                                        <p:cTn id="7" dur="1000"/>
                                        <p:tgtEl>
                                          <p:spTgt spid="717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500298" y="1357274"/>
            <a:ext cx="6643702" cy="5500726"/>
          </a:xfrm>
        </p:spPr>
        <p:txBody>
          <a:bodyPr>
            <a:normAutofit fontScale="90000"/>
          </a:bodyPr>
          <a:lstStyle/>
          <a:p>
            <a:pPr algn="l"/>
            <a:r>
              <a:rPr lang="tr-TR" sz="3600" dirty="0" smtClean="0"/>
              <a:t>Boykotun sona erdirilmesinden kısa bir </a:t>
            </a:r>
            <a:br>
              <a:rPr lang="tr-TR" sz="3600" dirty="0" smtClean="0"/>
            </a:br>
            <a:r>
              <a:rPr lang="tr-TR" sz="3600" dirty="0" smtClean="0"/>
              <a:t>süre sonra Hz. Peygamber iki büyük acıyı birlikte yaşadı. Çocukluğundan beri kendisini büyüten, koruyup gözeten amcası Ebu Talip vefat etti. Evlendiği günden itibaren kendisi</a:t>
            </a:r>
            <a:br>
              <a:rPr lang="tr-TR" sz="3600" dirty="0" smtClean="0"/>
            </a:br>
            <a:r>
              <a:rPr lang="tr-TR" sz="3600" dirty="0" smtClean="0"/>
              <a:t>için her türlü fedakârlıkta bulunan vefakâr </a:t>
            </a:r>
            <a:r>
              <a:rPr lang="da-DK" sz="3600" dirty="0" smtClean="0"/>
              <a:t>eşi Hz. Hatice de çok geçmeden vefat etti.</a:t>
            </a:r>
            <a:endParaRPr lang="tr-TR" sz="3600" dirty="0"/>
          </a:p>
        </p:txBody>
      </p:sp>
      <p:sp>
        <p:nvSpPr>
          <p:cNvPr id="3" name="2 Dikdörtgen"/>
          <p:cNvSpPr/>
          <p:nvPr/>
        </p:nvSpPr>
        <p:spPr>
          <a:xfrm>
            <a:off x="1857356" y="0"/>
            <a:ext cx="678661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sz="3200" dirty="0" smtClean="0"/>
              <a:t>Milâdî 619’da Peygamberimizin eşi Hz. Hatice ile amcası Ebu Talip vefat etti.</a:t>
            </a:r>
            <a:endParaRPr lang="tr-TR" sz="3200" dirty="0"/>
          </a:p>
        </p:txBody>
      </p:sp>
      <p:pic>
        <p:nvPicPr>
          <p:cNvPr id="21506" name="Picture 2" descr="Habeşistan’a hicret etti ile ilgili görsel sonucu"/>
          <p:cNvPicPr>
            <a:picLocks noChangeAspect="1" noChangeArrowheads="1"/>
          </p:cNvPicPr>
          <p:nvPr/>
        </p:nvPicPr>
        <p:blipFill>
          <a:blip r:embed="rId2"/>
          <a:srcRect/>
          <a:stretch>
            <a:fillRect/>
          </a:stretch>
        </p:blipFill>
        <p:spPr bwMode="auto">
          <a:xfrm>
            <a:off x="0" y="2000240"/>
            <a:ext cx="2357422" cy="378621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wipe(down)">
                                      <p:cBhvr>
                                        <p:cTn id="15"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1857364"/>
            <a:ext cx="8858280" cy="4714908"/>
          </a:xfrm>
        </p:spPr>
        <p:txBody>
          <a:bodyPr>
            <a:normAutofit fontScale="90000"/>
          </a:bodyPr>
          <a:lstStyle/>
          <a:p>
            <a:pPr algn="l"/>
            <a:r>
              <a:rPr lang="tr-TR" sz="3600" dirty="0" smtClean="0"/>
              <a:t/>
            </a:r>
            <a:br>
              <a:rPr lang="tr-TR" sz="3600" dirty="0" smtClean="0"/>
            </a:br>
            <a:r>
              <a:rPr lang="tr-TR" sz="3600" dirty="0" smtClean="0"/>
              <a:t>Mekke’nin önde gelenlerinden Hz. Hamza, yeğeni Hz. Muhammed’e yapılan hakaret ve haksızlıklara</a:t>
            </a:r>
            <a:br>
              <a:rPr lang="tr-TR" sz="3600" dirty="0" smtClean="0"/>
            </a:br>
            <a:r>
              <a:rPr lang="tr-TR" sz="3600" dirty="0" smtClean="0"/>
              <a:t>karşı çıktı ve Müslüman oldu. Yine Hz. Peygamberi öldürmeye giderken kız kardeşinin evinde okunan </a:t>
            </a:r>
            <a:r>
              <a:rPr lang="tr-TR" sz="3600" dirty="0" err="1" smtClean="0"/>
              <a:t>Kur’an’dan</a:t>
            </a:r>
            <a:r>
              <a:rPr lang="tr-TR" sz="3600" dirty="0" smtClean="0"/>
              <a:t> etkilenen Hz. Ömer de Müslüman oldu. Mekke’nin iki güçlü insanının İslam’ı kabul etmesi Müslümanlar için büyük bir moral kaynağı oldu. Müslümanlar ilk defa Kâbe’de açıktan namaz kıldılar.</a:t>
            </a:r>
            <a:endParaRPr lang="tr-TR" sz="3600" dirty="0"/>
          </a:p>
        </p:txBody>
      </p:sp>
      <p:sp>
        <p:nvSpPr>
          <p:cNvPr id="3" name="2 Dikdörtgen"/>
          <p:cNvSpPr/>
          <p:nvPr/>
        </p:nvSpPr>
        <p:spPr>
          <a:xfrm>
            <a:off x="1928794" y="0"/>
            <a:ext cx="642942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sz="3200" dirty="0" smtClean="0"/>
              <a:t>Milâdî 616’da Hz. Hamza ve Hz. Ömer Müslüman oldu.</a:t>
            </a:r>
            <a:endParaRPr lang="tr-TR" sz="32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2071678"/>
            <a:ext cx="8858280" cy="4572032"/>
          </a:xfrm>
        </p:spPr>
        <p:txBody>
          <a:bodyPr>
            <a:normAutofit fontScale="90000"/>
          </a:bodyPr>
          <a:lstStyle/>
          <a:p>
            <a:pPr algn="l"/>
            <a:r>
              <a:rPr lang="tr-TR" sz="3600" dirty="0" smtClean="0"/>
              <a:t>İslam’ın yayılmasını engellemek için her türlü yola başvuran ancak tüm çabaları sonuçsuz kalan Mekkeli müşrikler bir sözleşme imzalayıp Kâbe’nin duvarına astılar. Bu sözleşmeye göre bundan sonra Müslümanlar ve onlara destek çıkanlarla hiç kimse görüşmeyecek, kız alıp vermeyecek, onlarla alışveriş yapmayacaktı. Boykot üç yıl devam etti. Müslümanlar bu üç yıl içerisinde çok büyük zorluklar çekti.</a:t>
            </a:r>
            <a:endParaRPr lang="tr-TR" sz="3600" dirty="0"/>
          </a:p>
        </p:txBody>
      </p:sp>
      <p:sp>
        <p:nvSpPr>
          <p:cNvPr id="3" name="2 Dikdörtgen"/>
          <p:cNvSpPr/>
          <p:nvPr/>
        </p:nvSpPr>
        <p:spPr>
          <a:xfrm>
            <a:off x="2000232" y="214290"/>
            <a:ext cx="6215106"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dirty="0" smtClean="0"/>
              <a:t>Milâdî 616’da Müslümanlara karşı boykot uygulandı.</a:t>
            </a:r>
            <a:endParaRPr lang="tr-TR" sz="32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786050" y="214290"/>
            <a:ext cx="6357950" cy="5827743"/>
          </a:xfrm>
        </p:spPr>
        <p:txBody>
          <a:bodyPr>
            <a:normAutofit/>
          </a:bodyPr>
          <a:lstStyle/>
          <a:p>
            <a:pPr algn="l"/>
            <a:r>
              <a:rPr lang="tr-TR" sz="3600" dirty="0" smtClean="0"/>
              <a:t>En büyük destekçileri olan sevdiği iki insanı art arda kaybeden Peygamber Efendimiz çok üzüldü. Bu sebeple bu yıla “</a:t>
            </a:r>
            <a:r>
              <a:rPr lang="tr-TR" sz="3600" dirty="0" err="1" smtClean="0"/>
              <a:t>Senetü’l</a:t>
            </a:r>
            <a:r>
              <a:rPr lang="tr-TR" sz="3600" dirty="0" smtClean="0"/>
              <a:t>-</a:t>
            </a:r>
            <a:r>
              <a:rPr lang="tr-TR" sz="3600" dirty="0" err="1" smtClean="0"/>
              <a:t>Hüzn</a:t>
            </a:r>
            <a:r>
              <a:rPr lang="tr-TR" sz="3600" dirty="0" smtClean="0"/>
              <a:t>”(Hüzün Yılı) ismi verildi. Onun sahipsiz kaldığını</a:t>
            </a:r>
            <a:br>
              <a:rPr lang="tr-TR" sz="3600" dirty="0" smtClean="0"/>
            </a:br>
            <a:r>
              <a:rPr lang="tr-TR" sz="3600" dirty="0" smtClean="0"/>
              <a:t>düşünen müşrikler baskılarını daha </a:t>
            </a:r>
            <a:r>
              <a:rPr lang="tr-TR" sz="3600" dirty="0" err="1" smtClean="0"/>
              <a:t>daartırdılar</a:t>
            </a:r>
            <a:r>
              <a:rPr lang="tr-TR" sz="3600" dirty="0" smtClean="0"/>
              <a:t>.</a:t>
            </a:r>
            <a:endParaRPr lang="tr-TR" sz="3600" dirty="0"/>
          </a:p>
        </p:txBody>
      </p:sp>
      <p:pic>
        <p:nvPicPr>
          <p:cNvPr id="20482" name="Picture 2" descr="Habeşistan’a hicret etti ile ilgili görsel sonucu"/>
          <p:cNvPicPr>
            <a:picLocks noChangeAspect="1" noChangeArrowheads="1"/>
          </p:cNvPicPr>
          <p:nvPr/>
        </p:nvPicPr>
        <p:blipFill>
          <a:blip r:embed="rId2"/>
          <a:srcRect/>
          <a:stretch>
            <a:fillRect/>
          </a:stretch>
        </p:blipFill>
        <p:spPr bwMode="auto">
          <a:xfrm>
            <a:off x="0" y="1857364"/>
            <a:ext cx="2500298" cy="4572032"/>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1000"/>
                                        <p:tgtEl>
                                          <p:spTgt spid="2048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714480" y="214290"/>
            <a:ext cx="6400800" cy="1000132"/>
          </a:xfrm>
        </p:spPr>
        <p:style>
          <a:lnRef idx="0">
            <a:schemeClr val="dk1"/>
          </a:lnRef>
          <a:fillRef idx="3">
            <a:schemeClr val="dk1"/>
          </a:fillRef>
          <a:effectRef idx="3">
            <a:schemeClr val="dk1"/>
          </a:effectRef>
          <a:fontRef idx="minor">
            <a:schemeClr val="lt1"/>
          </a:fontRef>
        </p:style>
        <p:txBody>
          <a:bodyPr>
            <a:noAutofit/>
          </a:bodyPr>
          <a:lstStyle/>
          <a:p>
            <a:r>
              <a:rPr lang="tr-TR" sz="3600" b="1" dirty="0" err="1" smtClean="0">
                <a:solidFill>
                  <a:schemeClr val="bg1"/>
                </a:solidFill>
              </a:rPr>
              <a:t>Hira</a:t>
            </a:r>
            <a:r>
              <a:rPr lang="tr-TR" sz="3600" b="1" dirty="0" smtClean="0">
                <a:solidFill>
                  <a:schemeClr val="bg1"/>
                </a:solidFill>
              </a:rPr>
              <a:t> Mağarası</a:t>
            </a:r>
            <a:endParaRPr lang="tr-TR" sz="3600" b="1" dirty="0">
              <a:solidFill>
                <a:schemeClr val="bg1"/>
              </a:solidFill>
            </a:endParaRPr>
          </a:p>
        </p:txBody>
      </p:sp>
      <p:pic>
        <p:nvPicPr>
          <p:cNvPr id="11266" name="Picture 2" descr="http://www.erzurumgazetesi.com.tr/haber_resim/hira01.jpg"/>
          <p:cNvPicPr>
            <a:picLocks noChangeAspect="1" noChangeArrowheads="1"/>
          </p:cNvPicPr>
          <p:nvPr/>
        </p:nvPicPr>
        <p:blipFill>
          <a:blip r:embed="rId2"/>
          <a:srcRect/>
          <a:stretch>
            <a:fillRect/>
          </a:stretch>
        </p:blipFill>
        <p:spPr bwMode="auto">
          <a:xfrm>
            <a:off x="1571604" y="2071678"/>
            <a:ext cx="6286544" cy="4017675"/>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par>
                          <p:cTn id="13" fill="hold">
                            <p:stCondLst>
                              <p:cond delay="2000"/>
                            </p:stCondLst>
                            <p:childTnLst>
                              <p:par>
                                <p:cTn id="14" presetID="8" presetClass="entr" presetSubtype="16"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diamond(in)">
                                      <p:cBhvr>
                                        <p:cTn id="16"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2428868"/>
            <a:ext cx="8858280" cy="4041793"/>
          </a:xfrm>
        </p:spPr>
        <p:txBody>
          <a:bodyPr>
            <a:normAutofit fontScale="90000"/>
          </a:bodyPr>
          <a:lstStyle/>
          <a:p>
            <a:pPr algn="l"/>
            <a:r>
              <a:rPr lang="tr-TR" sz="3600" dirty="0" smtClean="0"/>
              <a:t/>
            </a:r>
            <a:br>
              <a:rPr lang="tr-TR" sz="3600" dirty="0" smtClean="0"/>
            </a:br>
            <a:r>
              <a:rPr lang="tr-TR" sz="3600" dirty="0" err="1" smtClean="0"/>
              <a:t>Taif’te</a:t>
            </a:r>
            <a:r>
              <a:rPr lang="tr-TR" sz="3600" dirty="0" smtClean="0"/>
              <a:t>, </a:t>
            </a:r>
            <a:r>
              <a:rPr lang="tr-TR" sz="3600" dirty="0" err="1" smtClean="0"/>
              <a:t>Kureyşlilerle</a:t>
            </a:r>
            <a:r>
              <a:rPr lang="tr-TR" sz="3600" dirty="0" smtClean="0"/>
              <a:t> akrabalık ilişkileri olan zengin müşrikler yaşıyordu. Hz. Peygamber onları</a:t>
            </a:r>
            <a:br>
              <a:rPr lang="tr-TR" sz="3600" dirty="0" smtClean="0"/>
            </a:br>
            <a:r>
              <a:rPr lang="tr-TR" sz="3600" dirty="0" smtClean="0"/>
              <a:t>İslam’a davet için 620 yılında </a:t>
            </a:r>
            <a:r>
              <a:rPr lang="tr-TR" sz="3600" dirty="0" err="1" smtClean="0"/>
              <a:t>Zeyd</a:t>
            </a:r>
            <a:r>
              <a:rPr lang="tr-TR" sz="3600" dirty="0" smtClean="0"/>
              <a:t> b. Harise ile </a:t>
            </a:r>
            <a:r>
              <a:rPr lang="tr-TR" sz="3600" dirty="0" err="1" smtClean="0"/>
              <a:t>Taif’e</a:t>
            </a:r>
            <a:r>
              <a:rPr lang="tr-TR" sz="3600" dirty="0" smtClean="0"/>
              <a:t> gitti. Efendimiz, burada çok kötü karşılandı.</a:t>
            </a:r>
            <a:br>
              <a:rPr lang="tr-TR" sz="3600" dirty="0" smtClean="0"/>
            </a:br>
            <a:r>
              <a:rPr lang="tr-TR" sz="3600" dirty="0" smtClean="0"/>
              <a:t>Ağır hakaretlere uğradı, taşlandı ve ayakları kanlar içinde kaldı. Buna rağmen yılmadı, İslam’ı</a:t>
            </a:r>
            <a:br>
              <a:rPr lang="tr-TR" sz="3600" dirty="0" smtClean="0"/>
            </a:br>
            <a:r>
              <a:rPr lang="tr-TR" sz="3600" dirty="0" smtClean="0"/>
              <a:t>anlatmaktan vazgeçmedi.</a:t>
            </a:r>
            <a:endParaRPr lang="tr-TR" sz="3600" dirty="0"/>
          </a:p>
        </p:txBody>
      </p:sp>
      <p:sp>
        <p:nvSpPr>
          <p:cNvPr id="3" name="2 Dikdörtgen"/>
          <p:cNvSpPr/>
          <p:nvPr/>
        </p:nvSpPr>
        <p:spPr>
          <a:xfrm>
            <a:off x="1928794" y="214290"/>
            <a:ext cx="7215206"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sz="3200" dirty="0" smtClean="0"/>
              <a:t>Milâdî 620’de Peygamberimiz İslam’a davet için </a:t>
            </a:r>
            <a:r>
              <a:rPr lang="tr-TR" sz="3200" dirty="0" err="1" smtClean="0"/>
              <a:t>Taif’e</a:t>
            </a:r>
            <a:r>
              <a:rPr lang="tr-TR" sz="3200" dirty="0" smtClean="0"/>
              <a:t> gitti.</a:t>
            </a:r>
            <a:endParaRPr lang="tr-TR" sz="32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500034" y="2214554"/>
            <a:ext cx="8143932" cy="4143404"/>
          </a:xfrm>
        </p:spPr>
        <p:txBody>
          <a:bodyPr>
            <a:normAutofit fontScale="90000"/>
          </a:bodyPr>
          <a:lstStyle/>
          <a:p>
            <a:pPr algn="l"/>
            <a:r>
              <a:rPr lang="tr-TR" sz="3600" dirty="0" smtClean="0"/>
              <a:t>Peygamberimiz </a:t>
            </a:r>
            <a:r>
              <a:rPr lang="tr-TR" sz="3600" dirty="0" err="1" smtClean="0"/>
              <a:t>Taif’ten</a:t>
            </a:r>
            <a:r>
              <a:rPr lang="tr-TR" sz="3600" dirty="0" smtClean="0"/>
              <a:t> döndüğünde Araplar arasında “</a:t>
            </a:r>
            <a:r>
              <a:rPr lang="tr-TR" sz="3600" dirty="0" err="1" smtClean="0"/>
              <a:t>Eşhuru’l</a:t>
            </a:r>
            <a:r>
              <a:rPr lang="tr-TR" sz="3600" dirty="0" smtClean="0"/>
              <a:t> Hurum” denilen ve kan dökülmesi yasak aylardan olan </a:t>
            </a:r>
            <a:r>
              <a:rPr lang="tr-TR" sz="3600" dirty="0" err="1" smtClean="0"/>
              <a:t>zilkâde</a:t>
            </a:r>
            <a:r>
              <a:rPr lang="tr-TR" sz="3600" dirty="0" smtClean="0"/>
              <a:t> girmiş, hac mevsimi başlamıştı. </a:t>
            </a:r>
            <a:r>
              <a:rPr lang="tr-TR" sz="3600" dirty="0" err="1" smtClean="0"/>
              <a:t>Resûlullah</a:t>
            </a:r>
            <a:r>
              <a:rPr lang="tr-TR" sz="3600" dirty="0" smtClean="0"/>
              <a:t> hac mevsiminde Mekke yakınlarında kurulan </a:t>
            </a:r>
            <a:r>
              <a:rPr lang="tr-TR" sz="3600" dirty="0" err="1" smtClean="0"/>
              <a:t>Ukaz</a:t>
            </a:r>
            <a:r>
              <a:rPr lang="tr-TR" sz="3600" dirty="0" smtClean="0"/>
              <a:t>, </a:t>
            </a:r>
            <a:r>
              <a:rPr lang="tr-TR" sz="3600" dirty="0" err="1" smtClean="0"/>
              <a:t>Mecenne</a:t>
            </a:r>
            <a:r>
              <a:rPr lang="tr-TR" sz="3600" dirty="0" smtClean="0"/>
              <a:t>, </a:t>
            </a:r>
            <a:r>
              <a:rPr lang="tr-TR" sz="3600" dirty="0" err="1" smtClean="0"/>
              <a:t>Zülmecâz</a:t>
            </a:r>
            <a:r>
              <a:rPr lang="tr-TR" sz="3600" dirty="0" smtClean="0"/>
              <a:t> gibi panayırlara gidiyor, oralarda toplanan diğer Arap kabileleriyle görüşüyordu. </a:t>
            </a:r>
            <a:endParaRPr lang="tr-TR" sz="3600" dirty="0"/>
          </a:p>
        </p:txBody>
      </p:sp>
      <p:sp>
        <p:nvSpPr>
          <p:cNvPr id="3" name="2 Dikdörtgen"/>
          <p:cNvSpPr/>
          <p:nvPr/>
        </p:nvSpPr>
        <p:spPr>
          <a:xfrm>
            <a:off x="2143108" y="0"/>
            <a:ext cx="6572296"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sz="3200" dirty="0" smtClean="0"/>
              <a:t>Milâdî 620’de Hz. Peygamber kabileleri İslam’a davet etti.</a:t>
            </a:r>
            <a:endParaRPr lang="tr-TR" sz="32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744901"/>
            <a:ext cx="8572560" cy="3113099"/>
          </a:xfrm>
        </p:spPr>
        <p:txBody>
          <a:bodyPr>
            <a:normAutofit/>
          </a:bodyPr>
          <a:lstStyle/>
          <a:p>
            <a:pPr algn="l"/>
            <a:r>
              <a:rPr lang="tr-TR" sz="3600" dirty="0" smtClean="0"/>
              <a:t>Kur’an-ı Kerim’den deliller getirerek onları İslam’a davet ediyordu. Bu sırada Mekke’ye Kâbe’yi ziyarete gelen Medineli altı kişi Akabe bölgesinde Peygamberimizle  görüşerek Müslüman oldu.</a:t>
            </a:r>
            <a:endParaRPr lang="tr-TR" sz="3600" dirty="0"/>
          </a:p>
        </p:txBody>
      </p:sp>
      <p:pic>
        <p:nvPicPr>
          <p:cNvPr id="6148" name="Picture 4" descr="Habeşistan’a hicret etti ile ilgili görsel sonucu"/>
          <p:cNvPicPr>
            <a:picLocks noChangeAspect="1" noChangeArrowheads="1"/>
          </p:cNvPicPr>
          <p:nvPr/>
        </p:nvPicPr>
        <p:blipFill>
          <a:blip r:embed="rId2"/>
          <a:srcRect/>
          <a:stretch>
            <a:fillRect/>
          </a:stretch>
        </p:blipFill>
        <p:spPr bwMode="auto">
          <a:xfrm>
            <a:off x="2214546" y="0"/>
            <a:ext cx="4564853" cy="342900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1000"/>
                                        <p:tgtEl>
                                          <p:spTgt spid="614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571876"/>
            <a:ext cx="8858280" cy="2970223"/>
          </a:xfrm>
        </p:spPr>
        <p:txBody>
          <a:bodyPr>
            <a:normAutofit fontScale="90000"/>
          </a:bodyPr>
          <a:lstStyle/>
          <a:p>
            <a:pPr algn="l"/>
            <a:r>
              <a:rPr lang="tr-TR" sz="3600" dirty="0" smtClean="0"/>
              <a:t/>
            </a:r>
            <a:br>
              <a:rPr lang="tr-TR" sz="3600" dirty="0" smtClean="0"/>
            </a:br>
            <a:r>
              <a:rPr lang="tr-TR" sz="3600" dirty="0" smtClean="0"/>
              <a:t>Sevgili Peygamberimize büyük bir manevi destek olan </a:t>
            </a:r>
            <a:r>
              <a:rPr lang="tr-TR" sz="3600" dirty="0" err="1" smtClean="0"/>
              <a:t>İsrâ</a:t>
            </a:r>
            <a:r>
              <a:rPr lang="tr-TR" sz="3600" dirty="0" smtClean="0"/>
              <a:t> (gece yolculuğu) ve Miraç olayı</a:t>
            </a:r>
            <a:br>
              <a:rPr lang="tr-TR" sz="3600" dirty="0" smtClean="0"/>
            </a:br>
            <a:r>
              <a:rPr lang="tr-TR" sz="3600" dirty="0" smtClean="0"/>
              <a:t>gerçekleşti. Peygamberimiz geceleyin Cebrail tarafından önce Kudüs’te bulunan </a:t>
            </a:r>
            <a:r>
              <a:rPr lang="tr-TR" sz="3600" dirty="0" err="1" smtClean="0"/>
              <a:t>Mescid</a:t>
            </a:r>
            <a:r>
              <a:rPr lang="tr-TR" sz="3600" dirty="0" smtClean="0"/>
              <a:t>-i </a:t>
            </a:r>
            <a:r>
              <a:rPr lang="tr-TR" sz="3600" dirty="0" err="1" smtClean="0"/>
              <a:t>Aksa’ya</a:t>
            </a:r>
            <a:r>
              <a:rPr lang="tr-TR" sz="3600" dirty="0" smtClean="0"/>
              <a:t/>
            </a:r>
            <a:br>
              <a:rPr lang="tr-TR" sz="3600" dirty="0" smtClean="0"/>
            </a:br>
            <a:r>
              <a:rPr lang="tr-TR" sz="3600" dirty="0" smtClean="0"/>
              <a:t>götürüldü. Oradan da Allah’ın katına yükseltildi. </a:t>
            </a:r>
            <a:endParaRPr lang="tr-TR" sz="3600" dirty="0"/>
          </a:p>
        </p:txBody>
      </p:sp>
      <p:sp>
        <p:nvSpPr>
          <p:cNvPr id="3" name="2 Dikdörtgen"/>
          <p:cNvSpPr/>
          <p:nvPr/>
        </p:nvSpPr>
        <p:spPr>
          <a:xfrm>
            <a:off x="1637843" y="0"/>
            <a:ext cx="7506157" cy="5847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sz="3200" dirty="0" smtClean="0"/>
              <a:t>Milâdî 621’de </a:t>
            </a:r>
            <a:r>
              <a:rPr lang="tr-TR" sz="3200" dirty="0" err="1" smtClean="0"/>
              <a:t>İsrâ</a:t>
            </a:r>
            <a:r>
              <a:rPr lang="tr-TR" sz="3200" dirty="0" smtClean="0"/>
              <a:t> ve Miraç olayı gerçekleşti.</a:t>
            </a:r>
            <a:endParaRPr lang="tr-TR" sz="3200" dirty="0"/>
          </a:p>
        </p:txBody>
      </p:sp>
      <p:pic>
        <p:nvPicPr>
          <p:cNvPr id="17410" name="Picture 2" descr="Habeşistan’a hicret etti ile ilgili görsel sonucu"/>
          <p:cNvPicPr>
            <a:picLocks noChangeAspect="1" noChangeArrowheads="1"/>
          </p:cNvPicPr>
          <p:nvPr/>
        </p:nvPicPr>
        <p:blipFill>
          <a:blip r:embed="rId2"/>
          <a:srcRect/>
          <a:stretch>
            <a:fillRect/>
          </a:stretch>
        </p:blipFill>
        <p:spPr bwMode="auto">
          <a:xfrm>
            <a:off x="2500298" y="928670"/>
            <a:ext cx="3929090" cy="3023558"/>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checkerboard(across)">
                                      <p:cBhvr>
                                        <p:cTn id="11" dur="1000"/>
                                        <p:tgtEl>
                                          <p:spTgt spid="17410"/>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2601893"/>
            <a:ext cx="8858280" cy="4256107"/>
          </a:xfrm>
        </p:spPr>
        <p:txBody>
          <a:bodyPr>
            <a:normAutofit fontScale="90000"/>
          </a:bodyPr>
          <a:lstStyle/>
          <a:p>
            <a:pPr algn="l"/>
            <a:r>
              <a:rPr lang="tr-TR" sz="3600" dirty="0" smtClean="0"/>
              <a:t>Miraç Gecesi’nde </a:t>
            </a:r>
            <a:br>
              <a:rPr lang="tr-TR" sz="3600" dirty="0" smtClean="0"/>
            </a:br>
            <a:r>
              <a:rPr lang="tr-TR" sz="3600" dirty="0" smtClean="0"/>
              <a:t>beş vakit namaz farz kılındı.</a:t>
            </a:r>
            <a:br>
              <a:rPr lang="tr-TR" sz="3600" dirty="0" smtClean="0"/>
            </a:br>
            <a:r>
              <a:rPr lang="tr-TR" sz="3600" dirty="0" smtClean="0"/>
              <a:t>Ayrıca Peygamberimize, Bakara </a:t>
            </a:r>
            <a:r>
              <a:rPr lang="tr-TR" sz="3600" dirty="0" err="1" smtClean="0"/>
              <a:t>sûresinin</a:t>
            </a:r>
            <a:r>
              <a:rPr lang="tr-TR" sz="3600" dirty="0" smtClean="0"/>
              <a:t> son iki ayeti (</a:t>
            </a:r>
            <a:r>
              <a:rPr lang="tr-TR" sz="3600" dirty="0" err="1" smtClean="0"/>
              <a:t>Âmenerrasûlü</a:t>
            </a:r>
            <a:r>
              <a:rPr lang="tr-TR" sz="3600" dirty="0" smtClean="0"/>
              <a:t>) bildirildi.</a:t>
            </a:r>
            <a:br>
              <a:rPr lang="tr-TR" sz="3600" dirty="0" smtClean="0"/>
            </a:br>
            <a:r>
              <a:rPr lang="tr-TR" sz="3600" dirty="0" smtClean="0"/>
              <a:t> Daha önce Kudüs’ü hiç görmemiş olan Hz. Peygamber, </a:t>
            </a:r>
            <a:r>
              <a:rPr lang="tr-TR" sz="3600" dirty="0" err="1" smtClean="0"/>
              <a:t>İsrâ</a:t>
            </a:r>
            <a:r>
              <a:rPr lang="tr-TR" sz="3600" dirty="0" smtClean="0"/>
              <a:t> ve Miraç olayını inkâr eden müşriklere, </a:t>
            </a:r>
            <a:r>
              <a:rPr lang="tr-TR" sz="3600" dirty="0" err="1" smtClean="0"/>
              <a:t>Mescid</a:t>
            </a:r>
            <a:r>
              <a:rPr lang="tr-TR" sz="3600" dirty="0" smtClean="0"/>
              <a:t>-</a:t>
            </a:r>
            <a:r>
              <a:rPr lang="tr-TR" sz="3600" dirty="0" err="1" smtClean="0"/>
              <a:t>iAksa</a:t>
            </a:r>
            <a:r>
              <a:rPr lang="tr-TR" sz="3600" dirty="0" smtClean="0"/>
              <a:t> hakkında tam ve doğru bilgi vererek bu olayın bir mucize olarak gerçekliğini göstermiştir.</a:t>
            </a:r>
            <a:endParaRPr lang="tr-TR" sz="3600" dirty="0"/>
          </a:p>
        </p:txBody>
      </p:sp>
      <p:pic>
        <p:nvPicPr>
          <p:cNvPr id="5122" name="Picture 2" descr="Habeşistan’a hicret etti ile ilgili görsel sonucu"/>
          <p:cNvPicPr>
            <a:picLocks noChangeAspect="1" noChangeArrowheads="1"/>
          </p:cNvPicPr>
          <p:nvPr/>
        </p:nvPicPr>
        <p:blipFill>
          <a:blip r:embed="rId2"/>
          <a:srcRect/>
          <a:stretch>
            <a:fillRect/>
          </a:stretch>
        </p:blipFill>
        <p:spPr bwMode="auto">
          <a:xfrm>
            <a:off x="5286380" y="0"/>
            <a:ext cx="3857620" cy="342900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2357430"/>
            <a:ext cx="8858280" cy="3684603"/>
          </a:xfrm>
        </p:spPr>
        <p:txBody>
          <a:bodyPr>
            <a:normAutofit fontScale="90000"/>
          </a:bodyPr>
          <a:lstStyle/>
          <a:p>
            <a:pPr algn="l"/>
            <a:r>
              <a:rPr lang="tr-TR" sz="3600" dirty="0" smtClean="0"/>
              <a:t>Bir </a:t>
            </a:r>
            <a:r>
              <a:rPr lang="tr-TR" sz="3600" dirty="0" smtClean="0"/>
              <a:t>sene sonra hac mevsiminde Medine’den gelen on iki kişi Akabe adı verilen yerde </a:t>
            </a:r>
            <a:r>
              <a:rPr lang="tr-TR" sz="3600" dirty="0" err="1" smtClean="0"/>
              <a:t>Resûlullah</a:t>
            </a:r>
            <a:r>
              <a:rPr lang="tr-TR" sz="3600" dirty="0" smtClean="0"/>
              <a:t/>
            </a:r>
            <a:br>
              <a:rPr lang="tr-TR" sz="3600" dirty="0" smtClean="0"/>
            </a:br>
            <a:r>
              <a:rPr lang="tr-TR" sz="3600" dirty="0" smtClean="0"/>
              <a:t>Efendimizle görüştüler. Allah’a ortak koşmayacaklarına, hırsızlık yapmayacaklarına, </a:t>
            </a:r>
            <a:r>
              <a:rPr lang="tr-TR" sz="3600" dirty="0" smtClean="0"/>
              <a:t>çocuklarını öldürmeyeceklerine </a:t>
            </a:r>
            <a:r>
              <a:rPr lang="tr-TR" sz="3600" dirty="0" smtClean="0"/>
              <a:t>dair Peygamber Efendimize söz </a:t>
            </a:r>
            <a:r>
              <a:rPr lang="tr-TR" sz="3600" dirty="0" err="1" smtClean="0"/>
              <a:t>verdileriyi</a:t>
            </a:r>
            <a:r>
              <a:rPr lang="tr-TR" sz="3600" dirty="0" smtClean="0"/>
              <a:t> </a:t>
            </a:r>
            <a:r>
              <a:rPr lang="tr-TR" sz="3600" dirty="0" smtClean="0"/>
              <a:t>olduğu için Efendimiz bu görevi ona vermiştir.</a:t>
            </a:r>
            <a:endParaRPr lang="tr-TR" sz="3600" dirty="0"/>
          </a:p>
        </p:txBody>
      </p:sp>
      <p:sp>
        <p:nvSpPr>
          <p:cNvPr id="3" name="2 Dikdörtgen"/>
          <p:cNvSpPr/>
          <p:nvPr/>
        </p:nvSpPr>
        <p:spPr>
          <a:xfrm>
            <a:off x="2428860" y="285728"/>
            <a:ext cx="6143668"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sz="3200" b="1" dirty="0" smtClean="0"/>
              <a:t>Milâdî 621’de Peygamberimiz Medineli Müslümanlarla I ve </a:t>
            </a:r>
            <a:r>
              <a:rPr lang="tr-TR" sz="3200" b="1" dirty="0" err="1" smtClean="0"/>
              <a:t>II</a:t>
            </a:r>
            <a:r>
              <a:rPr lang="tr-TR" sz="3200" b="1" dirty="0" smtClean="0"/>
              <a:t>. Akabe </a:t>
            </a:r>
            <a:r>
              <a:rPr lang="tr-TR" sz="3200" b="1" dirty="0" err="1" smtClean="0"/>
              <a:t>Biatı’nı</a:t>
            </a:r>
            <a:r>
              <a:rPr lang="tr-TR" sz="3200" b="1" dirty="0" smtClean="0"/>
              <a:t> yaptı</a:t>
            </a:r>
            <a:endParaRPr lang="tr-TR" sz="3200" b="1"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1785926"/>
            <a:ext cx="8858280" cy="4857784"/>
          </a:xfrm>
        </p:spPr>
        <p:txBody>
          <a:bodyPr>
            <a:normAutofit fontScale="90000"/>
          </a:bodyPr>
          <a:lstStyle/>
          <a:p>
            <a:pPr algn="l"/>
            <a:r>
              <a:rPr lang="tr-TR" sz="3600" dirty="0" smtClean="0"/>
              <a:t>Bu görüşmeye “Birinci Akabe </a:t>
            </a:r>
            <a:r>
              <a:rPr lang="tr-TR" sz="3600" dirty="0" err="1" smtClean="0"/>
              <a:t>Biatı</a:t>
            </a:r>
            <a:r>
              <a:rPr lang="tr-TR" sz="3600" dirty="0" smtClean="0"/>
              <a:t>” denir. </a:t>
            </a:r>
            <a:br>
              <a:rPr lang="tr-TR" sz="3600" dirty="0" smtClean="0"/>
            </a:br>
            <a:r>
              <a:rPr lang="tr-TR" sz="3600" dirty="0" smtClean="0"/>
              <a:t>Peygamber </a:t>
            </a:r>
            <a:r>
              <a:rPr lang="tr-TR" sz="3600" dirty="0" smtClean="0"/>
              <a:t>Efendimiz Medinelilere </a:t>
            </a:r>
            <a:r>
              <a:rPr lang="tr-TR" sz="3600" dirty="0" err="1" smtClean="0"/>
              <a:t>Kur’an’ı</a:t>
            </a:r>
            <a:r>
              <a:rPr lang="tr-TR" sz="3600" dirty="0" smtClean="0"/>
              <a:t> öğretmesi ve onları İslam’a davet etmesi için</a:t>
            </a:r>
            <a:br>
              <a:rPr lang="tr-TR" sz="3600" dirty="0" smtClean="0"/>
            </a:br>
            <a:r>
              <a:rPr lang="tr-TR" sz="3600" dirty="0" err="1" smtClean="0"/>
              <a:t>Musab</a:t>
            </a:r>
            <a:r>
              <a:rPr lang="tr-TR" sz="3600" dirty="0" smtClean="0"/>
              <a:t> b. </a:t>
            </a:r>
            <a:r>
              <a:rPr lang="tr-TR" sz="3600" dirty="0" err="1" smtClean="0"/>
              <a:t>Umeyr’i</a:t>
            </a:r>
            <a:r>
              <a:rPr lang="tr-TR" sz="3600" dirty="0" smtClean="0"/>
              <a:t> görevlendirdi. </a:t>
            </a:r>
            <a:r>
              <a:rPr lang="tr-TR" sz="3600" dirty="0" err="1" smtClean="0"/>
              <a:t>Mus’ab</a:t>
            </a:r>
            <a:r>
              <a:rPr lang="tr-TR" sz="3600" dirty="0" smtClean="0"/>
              <a:t> b. </a:t>
            </a:r>
            <a:r>
              <a:rPr lang="tr-TR" sz="3600" dirty="0" err="1" smtClean="0"/>
              <a:t>Umeyr</a:t>
            </a:r>
            <a:r>
              <a:rPr lang="tr-TR" sz="3600" dirty="0" smtClean="0"/>
              <a:t> bu sırada yirmili yaşlardadır. Kur’an-ı Kerim’i</a:t>
            </a:r>
            <a:br>
              <a:rPr lang="tr-TR" sz="3600" dirty="0" smtClean="0"/>
            </a:br>
            <a:r>
              <a:rPr lang="tr-TR" sz="3600" dirty="0" smtClean="0"/>
              <a:t>iyi bildiği, yumuşak huylu ve insan ilişkileri çok iyi olduğu için Efendimiz bu görevi ona vermiştir.</a:t>
            </a:r>
            <a:endParaRPr lang="tr-TR" sz="3600"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2959083"/>
            <a:ext cx="8858280" cy="3898917"/>
          </a:xfrm>
        </p:spPr>
        <p:txBody>
          <a:bodyPr>
            <a:normAutofit fontScale="90000"/>
          </a:bodyPr>
          <a:lstStyle/>
          <a:p>
            <a:pPr algn="l"/>
            <a:r>
              <a:rPr lang="tr-TR" sz="3600" dirty="0" smtClean="0"/>
              <a:t>Bu görüşmeden bir süre sonra Medineli Müslümanlardan yetmiş beş kişilik bir kafile Mekke’ye gelerek Efendimizle görüştü. Buna “İkinci Akabe </a:t>
            </a:r>
            <a:r>
              <a:rPr lang="tr-TR" sz="3600" dirty="0" err="1" smtClean="0"/>
              <a:t>Biatı</a:t>
            </a:r>
            <a:r>
              <a:rPr lang="tr-TR" sz="3600" dirty="0" smtClean="0"/>
              <a:t>” denir. Bu görüşme sırasında Medineli</a:t>
            </a:r>
            <a:br>
              <a:rPr lang="tr-TR" sz="3600" dirty="0" smtClean="0"/>
            </a:br>
            <a:r>
              <a:rPr lang="tr-TR" sz="3600" dirty="0" smtClean="0"/>
              <a:t>Müslümanlar, Peygamberimiz Hz. Muhammed’i canları ve malları pahasına koruyacaklarına dair</a:t>
            </a:r>
            <a:br>
              <a:rPr lang="tr-TR" sz="3600" dirty="0" smtClean="0"/>
            </a:br>
            <a:r>
              <a:rPr lang="tr-TR" sz="3600" dirty="0" smtClean="0"/>
              <a:t>söz verdiler ve kendisini Medine’ye davet ettiler.</a:t>
            </a:r>
            <a:endParaRPr lang="tr-TR" sz="3600" dirty="0"/>
          </a:p>
        </p:txBody>
      </p:sp>
      <p:pic>
        <p:nvPicPr>
          <p:cNvPr id="15362" name="Picture 2" descr="Habeşistan’a hicret etti ile ilgili görsel sonucu"/>
          <p:cNvPicPr>
            <a:picLocks noChangeAspect="1" noChangeArrowheads="1"/>
          </p:cNvPicPr>
          <p:nvPr/>
        </p:nvPicPr>
        <p:blipFill>
          <a:blip r:embed="rId2"/>
          <a:srcRect/>
          <a:stretch>
            <a:fillRect/>
          </a:stretch>
        </p:blipFill>
        <p:spPr bwMode="auto">
          <a:xfrm>
            <a:off x="2285984" y="0"/>
            <a:ext cx="4214842" cy="3010603"/>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1000"/>
                                        <p:tgtEl>
                                          <p:spTgt spid="153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1928802"/>
            <a:ext cx="8858280" cy="4929198"/>
          </a:xfrm>
        </p:spPr>
        <p:txBody>
          <a:bodyPr>
            <a:normAutofit fontScale="90000"/>
          </a:bodyPr>
          <a:lstStyle/>
          <a:p>
            <a:pPr algn="l"/>
            <a:r>
              <a:rPr lang="tr-TR" sz="3600" dirty="0" smtClean="0"/>
              <a:t>İkinci Akabe </a:t>
            </a:r>
            <a:r>
              <a:rPr lang="tr-TR" sz="3600" dirty="0" err="1" smtClean="0"/>
              <a:t>Biatı’ndan</a:t>
            </a:r>
            <a:r>
              <a:rPr lang="tr-TR" sz="3600" dirty="0" smtClean="0"/>
              <a:t> sonra Allah tarafından Medine’ye hicrete izin verilmesiyle Müslümanlar</a:t>
            </a:r>
            <a:br>
              <a:rPr lang="tr-TR" sz="3600" dirty="0" smtClean="0"/>
            </a:br>
            <a:r>
              <a:rPr lang="tr-TR" sz="3600" dirty="0" smtClean="0"/>
              <a:t>bütün varlıklarını Mekke’de bırakarak inançları uğruna göç ettiler. İslam tarihinde buna “hicret”</a:t>
            </a:r>
            <a:br>
              <a:rPr lang="tr-TR" sz="3600" dirty="0" smtClean="0"/>
            </a:br>
            <a:r>
              <a:rPr lang="tr-TR" sz="3600" dirty="0" smtClean="0"/>
              <a:t>denir. Hicretten sonra Mekke’de Peygamber Efendimiz, Hz. Ebu Bekir ve Hz. Ali gibi bazı sahabeler dışında hiç Müslüman kalmamıştı. Hz. Peygamber yanında bulunan emanetleri sahiplerine</a:t>
            </a:r>
            <a:br>
              <a:rPr lang="tr-TR" sz="3600" dirty="0" smtClean="0"/>
            </a:br>
            <a:r>
              <a:rPr lang="tr-TR" sz="3600" dirty="0" smtClean="0"/>
              <a:t>vermesi için Hz. Ali’ye teslim etti.</a:t>
            </a:r>
            <a:endParaRPr lang="tr-TR" sz="3600" dirty="0"/>
          </a:p>
        </p:txBody>
      </p:sp>
      <p:sp>
        <p:nvSpPr>
          <p:cNvPr id="3" name="2 Dikdörtgen"/>
          <p:cNvSpPr/>
          <p:nvPr/>
        </p:nvSpPr>
        <p:spPr>
          <a:xfrm>
            <a:off x="1857356" y="285728"/>
            <a:ext cx="7000892"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tr-TR" sz="3200" b="1" dirty="0" smtClean="0"/>
              <a:t>Milâdî 622’de Peygamberimiz sadık dostu Hz. Ebu Bekir’le Medine’ye hicret etti.</a:t>
            </a:r>
            <a:endParaRPr lang="tr-TR" sz="3200" b="1"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0" y="3071810"/>
            <a:ext cx="8858280" cy="3541727"/>
          </a:xfrm>
        </p:spPr>
        <p:txBody>
          <a:bodyPr>
            <a:normAutofit/>
          </a:bodyPr>
          <a:lstStyle/>
          <a:p>
            <a:pPr algn="l"/>
            <a:r>
              <a:rPr lang="tr-TR" sz="3600" dirty="0" smtClean="0"/>
              <a:t>Onu kendi yerine yatağına yatırdı. Gece yarısı Hz. Ebu Bekir ile Mekke’nin güneyindeki Sevr Mağarası’na gittiler. Öldürmek için her yerde Hz. Peygamberi arayan müşrikler, mağaranın kapısına kadar geldiler, fakat Allah’ın koruması sayesinde Peygamber Efendimizi göremediler.</a:t>
            </a:r>
            <a:endParaRPr lang="tr-TR" sz="3600" dirty="0"/>
          </a:p>
        </p:txBody>
      </p:sp>
      <p:pic>
        <p:nvPicPr>
          <p:cNvPr id="13314" name="Picture 2" descr="Habeşistan’a hicret etti ile ilgili görsel sonucu"/>
          <p:cNvPicPr>
            <a:picLocks noChangeAspect="1" noChangeArrowheads="1"/>
          </p:cNvPicPr>
          <p:nvPr/>
        </p:nvPicPr>
        <p:blipFill>
          <a:blip r:embed="rId2"/>
          <a:srcRect/>
          <a:stretch>
            <a:fillRect/>
          </a:stretch>
        </p:blipFill>
        <p:spPr bwMode="auto">
          <a:xfrm>
            <a:off x="3000364" y="357165"/>
            <a:ext cx="3429024" cy="2554625"/>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1000"/>
                                        <p:tgtEl>
                                          <p:spTgt spid="13314"/>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929190" y="2071678"/>
            <a:ext cx="3357586"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3200" dirty="0" smtClean="0"/>
              <a:t>Hz. Muhammed mağarada düşüncelere dalmışken Cebrail (a.s.) geldi ve O'na</a:t>
            </a:r>
            <a:br>
              <a:rPr lang="tr-TR" sz="3200" dirty="0" smtClean="0"/>
            </a:br>
            <a:endParaRPr lang="tr-TR" sz="3200" dirty="0"/>
          </a:p>
        </p:txBody>
      </p:sp>
      <p:sp>
        <p:nvSpPr>
          <p:cNvPr id="5" name="4 Dikdörtgen"/>
          <p:cNvSpPr/>
          <p:nvPr/>
        </p:nvSpPr>
        <p:spPr>
          <a:xfrm>
            <a:off x="4929190" y="5500702"/>
            <a:ext cx="345368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4000" dirty="0" smtClean="0"/>
              <a:t>- </a:t>
            </a:r>
            <a:r>
              <a:rPr lang="tr-TR" sz="4000" dirty="0" smtClean="0">
                <a:solidFill>
                  <a:srgbClr val="FF0000"/>
                </a:solidFill>
              </a:rPr>
              <a:t>"Oku!" </a:t>
            </a:r>
            <a:r>
              <a:rPr lang="tr-TR" sz="4000" dirty="0" smtClean="0"/>
              <a:t>dedi.</a:t>
            </a:r>
            <a:endParaRPr lang="tr-TR" sz="4000" dirty="0"/>
          </a:p>
        </p:txBody>
      </p:sp>
      <p:pic>
        <p:nvPicPr>
          <p:cNvPr id="6" name="Picture 6" descr="https://pbs.twimg.com/profile_images/1840451308/ikra1.jpg"/>
          <p:cNvPicPr>
            <a:picLocks noChangeAspect="1" noChangeArrowheads="1"/>
          </p:cNvPicPr>
          <p:nvPr/>
        </p:nvPicPr>
        <p:blipFill>
          <a:blip r:embed="rId2"/>
          <a:srcRect/>
          <a:stretch>
            <a:fillRect/>
          </a:stretch>
        </p:blipFill>
        <p:spPr bwMode="auto">
          <a:xfrm>
            <a:off x="785786" y="2143116"/>
            <a:ext cx="3857652" cy="4143404"/>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1000"/>
                                        <p:tgtEl>
                                          <p:spTgt spid="4"/>
                                        </p:tgtEl>
                                      </p:cBhvr>
                                    </p:animEffect>
                                  </p:childTnLst>
                                </p:cTn>
                              </p:par>
                            </p:childTnLst>
                          </p:cTn>
                        </p:par>
                        <p:par>
                          <p:cTn id="12" fill="hold">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857628"/>
            <a:ext cx="8858280" cy="2786082"/>
          </a:xfrm>
        </p:spPr>
        <p:txBody>
          <a:bodyPr>
            <a:normAutofit fontScale="90000"/>
          </a:bodyPr>
          <a:lstStyle/>
          <a:p>
            <a:pPr algn="l"/>
            <a:r>
              <a:rPr lang="tr-TR" sz="3600" dirty="0" smtClean="0"/>
              <a:t>Peygamberimiz ve Hz. Ebu Bekir ortalık yatışınca Mekkelilerin kendilerini takip etmelerini engellemek</a:t>
            </a:r>
            <a:br>
              <a:rPr lang="tr-TR" sz="3600" dirty="0" smtClean="0"/>
            </a:br>
            <a:r>
              <a:rPr lang="tr-TR" sz="3600" dirty="0" smtClean="0"/>
              <a:t>için farklı bir yol takip ederek Medine’ye hicret etti. Üç günlük zorlu bir yolculuktan sonra</a:t>
            </a:r>
            <a:br>
              <a:rPr lang="tr-TR" sz="3600" dirty="0" smtClean="0"/>
            </a:br>
            <a:r>
              <a:rPr lang="tr-TR" sz="3600" dirty="0" smtClean="0"/>
              <a:t>Medine yakınlarındaki </a:t>
            </a:r>
            <a:r>
              <a:rPr lang="tr-TR" sz="3600" dirty="0" err="1" smtClean="0"/>
              <a:t>Kuba’ya</a:t>
            </a:r>
            <a:r>
              <a:rPr lang="tr-TR" sz="3600" dirty="0" smtClean="0"/>
              <a:t> vardılar.</a:t>
            </a:r>
            <a:endParaRPr lang="tr-TR" sz="3600" dirty="0"/>
          </a:p>
        </p:txBody>
      </p:sp>
      <p:pic>
        <p:nvPicPr>
          <p:cNvPr id="12290" name="Picture 2" descr="Habeşistan’a hicret etti ile ilgili görsel sonucu"/>
          <p:cNvPicPr>
            <a:picLocks noChangeAspect="1" noChangeArrowheads="1"/>
          </p:cNvPicPr>
          <p:nvPr/>
        </p:nvPicPr>
        <p:blipFill>
          <a:blip r:embed="rId2"/>
          <a:srcRect/>
          <a:stretch>
            <a:fillRect/>
          </a:stretch>
        </p:blipFill>
        <p:spPr bwMode="auto">
          <a:xfrm>
            <a:off x="2285983" y="0"/>
            <a:ext cx="5395281" cy="3571876"/>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1000"/>
                                        <p:tgtEl>
                                          <p:spTgt spid="12290"/>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285720" y="3429000"/>
            <a:ext cx="8501122" cy="3429000"/>
          </a:xfrm>
        </p:spPr>
        <p:txBody>
          <a:bodyPr>
            <a:normAutofit fontScale="90000"/>
          </a:bodyPr>
          <a:lstStyle/>
          <a:p>
            <a:pPr algn="l"/>
            <a:r>
              <a:rPr lang="tr-TR" sz="3600" dirty="0" smtClean="0"/>
              <a:t>Milâdî 622’de Peygamberimiz </a:t>
            </a:r>
            <a:r>
              <a:rPr lang="tr-TR" sz="3600" dirty="0" err="1" smtClean="0"/>
              <a:t>Kuba</a:t>
            </a:r>
            <a:r>
              <a:rPr lang="tr-TR" sz="3600" dirty="0" smtClean="0"/>
              <a:t> Mescidi’ni yaptırdı. Hicret sırasında Peygamber Efendimiz </a:t>
            </a:r>
            <a:r>
              <a:rPr lang="tr-TR" sz="3600" dirty="0" err="1" smtClean="0"/>
              <a:t>Kuba</a:t>
            </a:r>
            <a:r>
              <a:rPr lang="tr-TR" sz="3600" dirty="0" smtClean="0"/>
              <a:t> da konakladı. Burada kaldığı sürede İslam’ın ilk mescidi olan </a:t>
            </a:r>
            <a:r>
              <a:rPr lang="tr-TR" sz="3600" dirty="0" err="1" smtClean="0"/>
              <a:t>Kuba</a:t>
            </a:r>
            <a:r>
              <a:rPr lang="tr-TR" sz="3600" dirty="0" smtClean="0"/>
              <a:t> Mescidi’ni sahabeyle birlikte çalışarak yaptı. </a:t>
            </a:r>
            <a:r>
              <a:rPr lang="tr-TR" sz="3600" dirty="0" err="1" smtClean="0"/>
              <a:t>Ranuna</a:t>
            </a:r>
            <a:r>
              <a:rPr lang="tr-TR" sz="3600" dirty="0" smtClean="0"/>
              <a:t> Vadisi’ne geldiklerinde</a:t>
            </a:r>
            <a:br>
              <a:rPr lang="tr-TR" sz="3600" dirty="0" smtClean="0"/>
            </a:br>
            <a:r>
              <a:rPr lang="tr-TR" sz="3600" dirty="0" smtClean="0"/>
              <a:t>cuma namazı farz kılındı. O, burada ilk cuma namazını kıldırdı.</a:t>
            </a:r>
            <a:endParaRPr lang="tr-TR" sz="3600" dirty="0"/>
          </a:p>
        </p:txBody>
      </p:sp>
      <p:pic>
        <p:nvPicPr>
          <p:cNvPr id="11266" name="Picture 2" descr="Habeşistan’a hicret etti ile ilgili görsel sonucu"/>
          <p:cNvPicPr>
            <a:picLocks noChangeAspect="1" noChangeArrowheads="1"/>
          </p:cNvPicPr>
          <p:nvPr/>
        </p:nvPicPr>
        <p:blipFill>
          <a:blip r:embed="rId2"/>
          <a:srcRect/>
          <a:stretch>
            <a:fillRect/>
          </a:stretch>
        </p:blipFill>
        <p:spPr bwMode="auto">
          <a:xfrm>
            <a:off x="2428860" y="0"/>
            <a:ext cx="4357718" cy="2990908"/>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1000"/>
                                        <p:tgtEl>
                                          <p:spTgt spid="11266"/>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1928802"/>
            <a:ext cx="6272202" cy="1470025"/>
          </a:xfrm>
        </p:spPr>
        <p:txBody>
          <a:bodyPr>
            <a:normAutofit/>
          </a:bodyPr>
          <a:lstStyle/>
          <a:p>
            <a:endParaRPr lang="tr-TR" sz="3200" dirty="0"/>
          </a:p>
        </p:txBody>
      </p:sp>
      <p:sp>
        <p:nvSpPr>
          <p:cNvPr id="3" name="2 Alt Başlık"/>
          <p:cNvSpPr>
            <a:spLocks noGrp="1"/>
          </p:cNvSpPr>
          <p:nvPr>
            <p:ph type="subTitle" idx="1"/>
          </p:nvPr>
        </p:nvSpPr>
        <p:spPr/>
        <p:txBody>
          <a:bodyPr/>
          <a:lstStyle/>
          <a:p>
            <a:endParaRPr lang="tr-TR" dirty="0">
              <a:solidFill>
                <a:schemeClr val="tx1"/>
              </a:solidFill>
            </a:endParaRPr>
          </a:p>
        </p:txBody>
      </p:sp>
      <p:pic>
        <p:nvPicPr>
          <p:cNvPr id="5122" name="Picture 2" descr="https://cahidejibek.files.wordpress.com/2012/10/402957_264491583669610_611339730_n.jpg?w=432&amp;h=432"/>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dirty="0"/>
          </a:p>
        </p:txBody>
      </p:sp>
      <p:pic>
        <p:nvPicPr>
          <p:cNvPr id="4" name="3 Resim" descr="000000LOGOM.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advClick="0"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1928802"/>
            <a:ext cx="6715172" cy="1470025"/>
          </a:xfrm>
        </p:spPr>
        <p:style>
          <a:lnRef idx="1">
            <a:schemeClr val="accent2"/>
          </a:lnRef>
          <a:fillRef idx="2">
            <a:schemeClr val="accent2"/>
          </a:fillRef>
          <a:effectRef idx="1">
            <a:schemeClr val="accent2"/>
          </a:effectRef>
          <a:fontRef idx="minor">
            <a:schemeClr val="dk1"/>
          </a:fontRef>
        </p:style>
        <p:txBody>
          <a:bodyPr>
            <a:normAutofit/>
          </a:bodyPr>
          <a:lstStyle/>
          <a:p>
            <a:r>
              <a:rPr lang="tr-TR" sz="3200" dirty="0" smtClean="0"/>
              <a:t>Peygamberimiz korku ve endişe içinde,</a:t>
            </a:r>
            <a:br>
              <a:rPr lang="tr-TR" sz="3200" dirty="0" smtClean="0"/>
            </a:br>
            <a:r>
              <a:rPr lang="tr-TR" sz="3200" dirty="0" smtClean="0"/>
              <a:t>          - "Ben okuma bilmem!" dedi.</a:t>
            </a:r>
            <a:endParaRPr lang="tr-TR" sz="3200" dirty="0"/>
          </a:p>
        </p:txBody>
      </p:sp>
      <p:sp>
        <p:nvSpPr>
          <p:cNvPr id="3" name="2 Alt Başlık"/>
          <p:cNvSpPr>
            <a:spLocks noGrp="1"/>
          </p:cNvSpPr>
          <p:nvPr>
            <p:ph type="subTitle" idx="1"/>
          </p:nvPr>
        </p:nvSpPr>
        <p:spPr>
          <a:xfrm>
            <a:off x="1371600" y="3886200"/>
            <a:ext cx="6629424" cy="1752600"/>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tr-TR" sz="4400" dirty="0" smtClean="0">
                <a:solidFill>
                  <a:schemeClr val="tx1"/>
                </a:solidFill>
              </a:rPr>
              <a:t>Cebrail (a.s.) ikinci kez,</a:t>
            </a:r>
            <a:br>
              <a:rPr lang="tr-TR" sz="4400" dirty="0" smtClean="0">
                <a:solidFill>
                  <a:schemeClr val="tx1"/>
                </a:solidFill>
              </a:rPr>
            </a:br>
            <a:r>
              <a:rPr lang="tr-TR" sz="4400" dirty="0" smtClean="0">
                <a:solidFill>
                  <a:schemeClr val="tx1"/>
                </a:solidFill>
              </a:rPr>
              <a:t>          - "Oku!" dedi.</a:t>
            </a:r>
            <a:endParaRPr lang="tr-TR" sz="4400" dirty="0">
              <a:solidFill>
                <a:schemeClr val="tx1"/>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1000"/>
                                        <p:tgtEl>
                                          <p:spTgt spid="3">
                                            <p:bg/>
                                          </p:spTgt>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071670" y="1928802"/>
            <a:ext cx="6215106" cy="1470025"/>
          </a:xfrm>
        </p:spPr>
        <p:style>
          <a:lnRef idx="1">
            <a:schemeClr val="accent6"/>
          </a:lnRef>
          <a:fillRef idx="2">
            <a:schemeClr val="accent6"/>
          </a:fillRef>
          <a:effectRef idx="1">
            <a:schemeClr val="accent6"/>
          </a:effectRef>
          <a:fontRef idx="minor">
            <a:schemeClr val="dk1"/>
          </a:fontRef>
        </p:style>
        <p:txBody>
          <a:bodyPr>
            <a:noAutofit/>
          </a:bodyPr>
          <a:lstStyle/>
          <a:p>
            <a:r>
              <a:rPr lang="tr-TR" sz="3600" dirty="0" smtClean="0"/>
              <a:t>Peygamberimiz yine,</a:t>
            </a:r>
            <a:br>
              <a:rPr lang="tr-TR" sz="3600" dirty="0" smtClean="0"/>
            </a:br>
            <a:r>
              <a:rPr lang="tr-TR" sz="3600" dirty="0" smtClean="0"/>
              <a:t>          - </a:t>
            </a:r>
            <a:r>
              <a:rPr lang="tr-TR" sz="3600" b="1" dirty="0" smtClean="0"/>
              <a:t>"Ben okuma bilmem!" </a:t>
            </a:r>
            <a:r>
              <a:rPr lang="tr-TR" sz="3600" dirty="0" smtClean="0"/>
              <a:t>dedi.</a:t>
            </a:r>
            <a:endParaRPr lang="tr-TR" sz="3600" dirty="0"/>
          </a:p>
        </p:txBody>
      </p:sp>
      <p:sp>
        <p:nvSpPr>
          <p:cNvPr id="3" name="2 Alt Başlık"/>
          <p:cNvSpPr>
            <a:spLocks noGrp="1"/>
          </p:cNvSpPr>
          <p:nvPr>
            <p:ph type="subTitle" idx="1"/>
          </p:nvPr>
        </p:nvSpPr>
        <p:spPr>
          <a:xfrm>
            <a:off x="857224" y="4000504"/>
            <a:ext cx="6400800" cy="1752600"/>
          </a:xfrm>
        </p:spPr>
        <p:style>
          <a:lnRef idx="1">
            <a:schemeClr val="accent3"/>
          </a:lnRef>
          <a:fillRef idx="2">
            <a:schemeClr val="accent3"/>
          </a:fillRef>
          <a:effectRef idx="1">
            <a:schemeClr val="accent3"/>
          </a:effectRef>
          <a:fontRef idx="minor">
            <a:schemeClr val="dk1"/>
          </a:fontRef>
        </p:style>
        <p:txBody>
          <a:bodyPr/>
          <a:lstStyle/>
          <a:p>
            <a:pPr algn="l"/>
            <a:r>
              <a:rPr lang="tr-TR" dirty="0" smtClean="0">
                <a:solidFill>
                  <a:schemeClr val="tx1"/>
                </a:solidFill>
              </a:rPr>
              <a:t>Bunun üzerine Cebrail üçüncü kez aynı isteği tekrarlayınca Peygamberimiz,</a:t>
            </a:r>
            <a:endParaRPr lang="tr-TR" dirty="0">
              <a:solidFill>
                <a:schemeClr val="tx1"/>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heel(4)">
                                      <p:cBhvr>
                                        <p:cTn id="11" dur="2000"/>
                                        <p:tgtEl>
                                          <p:spTgt spid="3">
                                            <p:bg/>
                                          </p:spTgt>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4)">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3108" y="1928802"/>
            <a:ext cx="6215106" cy="1470025"/>
          </a:xfrm>
        </p:spPr>
        <p:style>
          <a:lnRef idx="0">
            <a:schemeClr val="accent3"/>
          </a:lnRef>
          <a:fillRef idx="3">
            <a:schemeClr val="accent3"/>
          </a:fillRef>
          <a:effectRef idx="3">
            <a:schemeClr val="accent3"/>
          </a:effectRef>
          <a:fontRef idx="minor">
            <a:schemeClr val="lt1"/>
          </a:fontRef>
        </p:style>
        <p:txBody>
          <a:bodyPr>
            <a:normAutofit/>
          </a:bodyPr>
          <a:lstStyle/>
          <a:p>
            <a:r>
              <a:rPr lang="tr-TR" sz="3200" dirty="0" smtClean="0">
                <a:latin typeface="+mn-lt"/>
              </a:rPr>
              <a:t>- "Ne okuyayım?" diye sordu.</a:t>
            </a:r>
            <a:endParaRPr lang="tr-TR" sz="3200" dirty="0">
              <a:latin typeface="+mn-lt"/>
            </a:endParaRPr>
          </a:p>
        </p:txBody>
      </p:sp>
      <p:sp>
        <p:nvSpPr>
          <p:cNvPr id="3" name="2 Alt Başlık"/>
          <p:cNvSpPr>
            <a:spLocks noGrp="1"/>
          </p:cNvSpPr>
          <p:nvPr>
            <p:ph type="subTitle" idx="1"/>
          </p:nvPr>
        </p:nvSpPr>
        <p:spPr>
          <a:xfrm>
            <a:off x="785786" y="4071942"/>
            <a:ext cx="6400800" cy="1752600"/>
          </a:xfrm>
        </p:spPr>
        <p:style>
          <a:lnRef idx="1">
            <a:schemeClr val="accent6"/>
          </a:lnRef>
          <a:fillRef idx="2">
            <a:schemeClr val="accent6"/>
          </a:fillRef>
          <a:effectRef idx="1">
            <a:schemeClr val="accent6"/>
          </a:effectRef>
          <a:fontRef idx="minor">
            <a:schemeClr val="dk1"/>
          </a:fontRef>
        </p:style>
        <p:txBody>
          <a:bodyPr/>
          <a:lstStyle/>
          <a:p>
            <a:pPr algn="l"/>
            <a:r>
              <a:rPr lang="tr-TR" dirty="0" smtClean="0">
                <a:solidFill>
                  <a:schemeClr val="tx1"/>
                </a:solidFill>
              </a:rPr>
              <a:t>O zaman Cebrail, </a:t>
            </a:r>
            <a:r>
              <a:rPr lang="tr-TR" b="1" dirty="0" err="1" smtClean="0">
                <a:solidFill>
                  <a:schemeClr val="tx1"/>
                </a:solidFill>
              </a:rPr>
              <a:t>Alak</a:t>
            </a:r>
            <a:r>
              <a:rPr lang="tr-TR" dirty="0" smtClean="0">
                <a:solidFill>
                  <a:schemeClr val="tx1"/>
                </a:solidFill>
              </a:rPr>
              <a:t> suresinin ilk beş ayetini O'na okudu.</a:t>
            </a:r>
            <a:endParaRPr lang="tr-TR" dirty="0">
              <a:solidFill>
                <a:schemeClr val="tx1"/>
              </a:solidFill>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7"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1487</Words>
  <Application>Microsoft Office PowerPoint</Application>
  <PresentationFormat>Ekran Gösterisi (4:3)</PresentationFormat>
  <Paragraphs>82</Paragraphs>
  <Slides>63</Slides>
  <Notes>0</Notes>
  <HiddenSlides>0</HiddenSlides>
  <MMClips>0</MMClips>
  <ScaleCrop>false</ScaleCrop>
  <HeadingPairs>
    <vt:vector size="4" baseType="variant">
      <vt:variant>
        <vt:lpstr>Tema</vt:lpstr>
      </vt:variant>
      <vt:variant>
        <vt:i4>1</vt:i4>
      </vt:variant>
      <vt:variant>
        <vt:lpstr>Slayt Başlıkları</vt:lpstr>
      </vt:variant>
      <vt:variant>
        <vt:i4>63</vt:i4>
      </vt:variant>
    </vt:vector>
  </HeadingPairs>
  <TitlesOfParts>
    <vt:vector size="64" baseType="lpstr">
      <vt:lpstr>Ofis Teması</vt:lpstr>
      <vt:lpstr> Peygamberimiz otuz beş yaşından itibaren ramazan ayında Mekke yakınlarındaki Nur Dağı’nda bulunan Hira Mağarası’na çekiliyordu. Burada yalnız kalmayı tercih ederek Allah’ın kudret ve büyüklüğünü düşünüyor, ibadet ediyordu. </vt:lpstr>
      <vt:lpstr>Peygamber Efendimiz kırk yaşındayken yine Nur Dağı’ndaki Hira Mağarası’na çekilmişti. Gecenin sessizliğini bozan, yeri ve göğü dolduran bir sesle irkildi. Bu, vahiy meleği Cebrail’in sesiydi. 610 yılında Ramazan ayının 27. gecesinde Cebrail, fendimize ilk vahyi getirdi.</vt:lpstr>
      <vt:lpstr>Cebrail, Peygamberimize “Oku!” dedi. Hz. Peygamber, “Ben okuma bilmem.” karşılığını verdi. Buna rağmen Cebrail aynı emri iki kere daha tekrarladı. Sonra Alak sûresinin ilk beş ayetini okudu. </vt:lpstr>
      <vt:lpstr>İlk Vahiy: Yaratan Rabb'inin Adıyla Oku</vt:lpstr>
      <vt:lpstr>Slayt 5</vt:lpstr>
      <vt:lpstr>Slayt 6</vt:lpstr>
      <vt:lpstr>Peygamberimiz korku ve endişe içinde,           - "Ben okuma bilmem!" dedi.</vt:lpstr>
      <vt:lpstr>Peygamberimiz yine,           - "Ben okuma bilmem!" dedi.</vt:lpstr>
      <vt:lpstr>- "Ne okuyayım?" diye sordu.</vt:lpstr>
      <vt:lpstr>Slayt 10</vt:lpstr>
      <vt:lpstr>Slayt 11</vt:lpstr>
      <vt:lpstr>Slayt 12</vt:lpstr>
      <vt:lpstr>Hz. Muhammed de kendisine okunan bu ayetleri Cebrail ile birlikte tekrar etti. </vt:lpstr>
      <vt:lpstr>Peygamberimiz yaşadığı bu olayın verdiği korku içerisinde koşarak evine gitti.  </vt:lpstr>
      <vt:lpstr>Bir süre dinlenip sakinleştikten sonra başından geçenleri eşine anlattı.</vt:lpstr>
      <vt:lpstr>Hatice daha sonra O'nu, Tevrat ve İncil hakkında geniş bilgi sahibi olan amcasının oğlu Varaka bin Nevfel'e götürdü.</vt:lpstr>
      <vt:lpstr>"Sen bu ümmetin peygamberi olacaksın. Sana gelen melek, Musa'ya (a.s.) gelen melektir. Kavmin sana eziyet edecek ve seni yurdundan çıkaracaklar. Şayet o günlere yetişirsem Allah için sana yardım ederim." dedi. </vt:lpstr>
      <vt:lpstr>Slayt 18</vt:lpstr>
      <vt:lpstr>Slayt 19</vt:lpstr>
      <vt:lpstr>Hz. Hatice, eşinin yaşadıklarının ne anlama geldiğini öğrenmek için Peygamberimizle birlikte amcasının oğlu Varaka b. Nevfel’in yanına gitti. Varaka, Tevrat ve İncil’i bilen, bilgin bir insandı. Peygamberimizin başından geçenleri dinleyen Varaka, ona gelenin vahiy meleği Cebrail olduğunu ifade etti. Onun Allah Teâlâ tarafından peygamberlikle görevlendirildiğini anlattı. Varaka’nın verdiği bilgiler onu rahatlatmış, aklındaki sorulara cevap olmuştu.</vt:lpstr>
      <vt:lpstr>Hz. Peygamber, Allah Teâlânın kendisine verdiği görevin büyüklüğü ve sorumluluk duygusunun etkisiyle eve titreyerek döndü. Eşi Hz. Hatice’den kendisini örtmesini istedi. Bir müddet uyuduktan sonra başından geçenleri Hz. Hatice’ye anlattı. Eşi de Allah’ın kendisini yalnız bırakmayacağını söyleyerek onu sakinleştirdi. </vt:lpstr>
      <vt:lpstr> İlk vahiyden sonra bir süre vahiy gelmedi. Vahyin gelmediği bu zamana “fetretü’l-vahiy” denir. Daha sonra Cebrail, Peygamberimize yeniden göründü. Peygamberimiz onu ilk gördüğü zamanki gibi endişe ve telaş içinde evine geldi ve uyudu. </vt:lpstr>
      <vt:lpstr>Allah Teâlâ daha sonra Cebrail ile şu ayetleri bildirerek Peygamberimize İslam’ı anlatmasını emretti: “Ey örtüsüne bürünen! Kalk ve insanları uyar. Rabb’inin adını yücelt, elbiseni temiz tut. Kötülüklerden uzak dur.” Bunun üzerine Peygamber Efendimiz yakın çevresi ve arkadaşlarından güvendiği kişilere İslam’ı anlatmaya başladı, onları İslam’a davet etti</vt:lpstr>
      <vt:lpstr>يَا اَيُّهَا الْمُدَّثِّرُ قُمْ فَاَنْذِرْ وَرَبَّكَ فَكَبِّرْ وَثِيَابَكَ فَطَهِّرْ وَالرُّجْزَ فَاهْجُرْ وَلَا تَمْنُنْ تَسْتَكْثِرُ وَلِرَبِّكَ فَاصْبِرْ</vt:lpstr>
      <vt:lpstr> Geçen üç yıllık sürede Peygamberimiz İslam’ı en yakın çevresine gizlice anlattı. Kısa bir süre sonra inen, “Sana emrolunan şeyi açıkça ortaya koy, müşriklere aldırma.” anlamındaki ayet ile Allah Teâlâ Peygamberimizden İslam’ı artık tüm insanlara tebliğ etmesini istedi.</vt:lpstr>
      <vt:lpstr>İlk önce sadık ve fedakâr eşi Hz. Hatice Müslüman oldu. Daha sonra Peygamberimizin evinde kalan ve o sırada on yaşında olan Hz. Ali, İslam’ı kabul ederek ilk Müslüman olan çocuk oldu. Hz. Peygamberin özgürlüğüne kavuşturduğu hizmetçisi Zeyd b. Harise de İslam’ı hemen kabul etti. Bunlarla birlikte o en yakın arkadaşı Hz. Ebu Bekir de İslam’a ilk  girenlerden oldu.</vt:lpstr>
      <vt:lpstr>Zübeyr b. Avvam, Sa’d b. Ebi Vakkas, Abdurrahman b. Avf ve Hz. Osman gibi Mekke’nin tanınan kişileri de Hz. Ebu Bekir’in daveti üzerine İslam dinini kabul ettiler. Peygamber Efendimiz, İslam’ı tebliğle görevlendirildikten sonra her fırsatta yakın çevresinde bulunanları İslam’a gizlice davete devam etti.</vt:lpstr>
      <vt:lpstr>Peygamber Efendimiz; “Yakın akrabanı uyar. Sana uyan müminlere kol kanat ger.” ayeti gereğince açıktan tebliğe önce akrabalarından başladı. Haşimoğullarına bir yemek verdi ve onları İslam’a girmeye davet etti. Akrabalarından bazıları Peygamber Efendimizin çağrısını kabul edip imanla şereflendi. </vt:lpstr>
      <vt:lpstr>Ancak amcası Ebu Leheb gibi kişiler her seferinde itiraz ederek şiddetli bir şekilde İslam’a karşı çıktı. Amcası Ebu Talip ise İslam’a girmemesine rağmen ömrünün sonuna kadar Peygamberimizi korudu. Efendimiz yakın akrabalarını İslam’a davetten sonra artık herkese İslam’ı tebliğe başladı. Kâbe’ye gidip kendisine inen ayetleri açıktan okudu ve insanları Allah’aiman etmeye çağırdı.</vt:lpstr>
      <vt:lpstr>Sen Hiç Yalan Söylemezsin! Hicr  sûresi’nin 94. ayeti ile İslam’a açıkça davet emri geldikten sonra Peygamber Efendimiz, bir gün Safa Tepesi’ne çıkarak Mekkelilere seslendi:</vt:lpstr>
      <vt:lpstr>- Ey Kureyşliler, şu dağın arkasında size saldırmak üzere bir düşman ordusunun hazır beklediğini söylesem, bana inanır mısınız? Diye onlara sordu. Hepsi bir ağızdan: - Evet, inanırız. Çünkü senden hiç yalan duymadık, sen yalan söylemezsin,dediler.   Bunun üzerine Resûlullah: - O hâlde ben, Allah’ın size ve bütün insanlara gönderdiği Peygamberiyim, diyerek onları İslam’a davet etti. (Târih-i Din-i İslâm, 2/151)</vt:lpstr>
      <vt:lpstr>Kâbe’de yüzlerce put bulunuyordu ve Mekke her gün bu putları ziyarete gelenlerle dolup taşıyordu. Bu sayede Mekkeliler Arabistan’da büyük saygınlık kazanıyor ve ticaret yoluyla zengin oluyorlardı. Mekke’de İslam yayılırsa bu imkânlar ellerinden gidecekti.</vt:lpstr>
      <vt:lpstr>Ayrıca İslam herkesi eşit sayıyor; insanlar arasında soy, asillik, zenginlik, fakirlik farkı gözetmiyordu. Bu nedenle Mekke’nin ileri gelenleri İslam’ı kendi çıkarları için tehlikeli gördü ve İslam’ın yayılmasını önlemek için her yola başvurdular.</vt:lpstr>
      <vt:lpstr>Müşrikler, Peygamberimizin çağrısına ilk önce olumsuz karşılık verdiler. Atalarının ve kendilerinin taptıkları putları reddettikleri için Peygamber Efendimizi ve sahabeleri alaya alıp küçümsediler. Yaptıklarının işe yaramadığını, Müslümanların sayısının her geçen gün arttığını gördükçe, güçlerinin yettiklerine zulüm ve işkence yapmaya başladılar.</vt:lpstr>
      <vt:lpstr>Zulme uğrayan ve işkence edilenlerin başında köleler ve kimsesi olmayan zayıf Müslümanlar geliyordu. Safvân b. Ümeyye’nin kölesi olan Ebu Füheyke, efendisi tarafından her gün ayağına ip bağlanarak kızgın kumlar üzerinde sürükleniyordu. Ümeyye b. Halef, kölesi Bilal-i Habeşi’yi her gün kızgın kumlara yatırıyor, güneşin altında saatlerce susuz bırakıyordu. </vt:lpstr>
      <vt:lpstr>Göğsüne kocaman bir taş koyarak onu İslam’ı inkâra, putlara tapmaya zorluyordu. Bilal ise imanından aldığı güçle “Allahbirdir!” diyerek yapılan işkencelere rağmen putlara tapmayı reddediyordu. Aynı şekilde Habbab b. Eret’in gördüğü işkencelerden dolayı vücudunda izler meydana gelmişti.</vt:lpstr>
      <vt:lpstr>Zulüm ve işkenceler artık bütün Müslümanlara yapılıyordu. Peygamber Efendimize de hakaret, işkence ve her türlü kötülüğü yapmaya başladılar. Geçeceği yollara dikenler döktüler, namaz kılarken üzerine deve işkembesi attılar. Ancak Hz. Peygamber tüm bunlara davası uğruna göğüs gerdi ve sabırla tebliğe devam</vt:lpstr>
      <vt:lpstr>Baskı ve işkencelerin işe yaramadığını gören Mekkeli müşrikler, Hz. Peygamberin amcası Ebu Talip’e başvurarak ondan Peygamberimizi korumayı bırakmasını istediler. Ebu Talip müşriklerin isteğini Peygamberimize anlatınca Hz. Peygamber amcasına:</vt:lpstr>
      <vt:lpstr>“Ey amcacığım! Allah’a yemin ederim ki onlar sağ elime güneşi, sol elime de ayı koysalar, ben yine de davamdan vazgeçmem.” diyerek kararlılığını ortaya koydu.</vt:lpstr>
      <vt:lpstr>Baskı ve tehditlerden sonuç alamayan müşrikler Peygamberimiz ile uzlaşma yoluna gitmeye çalıştılar. Peygamber Efendimize mal, mülk ve makam vermeyi vaat ettiler. Fakat Efendimiz bütün bu teklifleri reddederek İslam’ı anlatmaya devam etti.</vt:lpstr>
      <vt:lpstr> Ammar b. Yasir, annesi Sümeyye ve babası Yasir de Mekkeli müşriklerin zulümlerine uğruyordu. Onların bu hâlini gördükçe Hz. Peygamberin içi parçalanıyor ve onlara sabrı tavsiye ederek cenneti müjdeliyordu. Yapılan tüm eziyet ve işkencelere rağmen Hz. Sümeyye ve eşi Yasir, İslam’ı inkâr etmedi, putlara tapmayı da kabul etmediler. Sonunda öldürüldüler ve İslam’ın ilk şehitleri olma şerefini kazandılar.</vt:lpstr>
      <vt:lpstr> Peygamber Efendimizin amcası olan Ebu Leheb, Efendimize bizzat sıkıntı verir, eziyet eder, onu rahatsız edecek her türlü çirkin davranışı sergilerdi. Peygamberimizin kapısının önüne onu rahatsız etmek için deve işkembesi koyardı. Eşi Ümmü Cemil de topladığı dikenleri Efendimizin geçeceği yollara atardı. Bunun üzerine inen Tebbet sûresinde onların bu kötülüklerinin karşılıksız kalmayacağı bildirilmiştir:</vt:lpstr>
      <vt:lpstr>“Ebu Leheb kahrolsun; zaten yakında da kahrolacaktır! Malı ve kazandıkları ona fayda vermedi. O, alevli bir ateşte yanacak. Karısı da boynunda hurma lifinden bükülmüş bir ip olduğu halde odun taşıyıcı olarak (ateşe girecek).” (Tebbet sûresi, 1-5. ayetler)</vt:lpstr>
      <vt:lpstr>Müşriklerin ağır baskıları ve işkenceleri üzerine başkanlığını Hz. Osman’ın yaptığı on altı kişiden oluşan Müslüman kafilesi Habeşistan’a hicret etti. Peygamberimizin kızı ve Hz. Osman’ın eşi Rukiyye de hicret edenler arasındaydı. İslam’da yapılan ilk hicret budur. </vt:lpstr>
      <vt:lpstr>İki sene sonra da Peygamberimizin amcası Ebu Talip’in oğlu Cafer-i Tayyar başkanlığında doksan kişiden oluşan Müslüman kafilesi Kızıldeniz yoluyla Habeşistan’a hicret etti. Habeşistan kralı Necaşi, Müslümanlara çok iyi davrandı ve onları, Mekke’ye geri götürmek için gelen elçilere teslim etmedi.</vt:lpstr>
      <vt:lpstr>Boykotun sona erdirilmesinden kısa bir  süre sonra Hz. Peygamber iki büyük acıyı birlikte yaşadı. Çocukluğundan beri kendisini büyüten, koruyup gözeten amcası Ebu Talip vefat etti. Evlendiği günden itibaren kendisi için her türlü fedakârlıkta bulunan vefakâr eşi Hz. Hatice de çok geçmeden vefat etti.</vt:lpstr>
      <vt:lpstr> Mekke’nin önde gelenlerinden Hz. Hamza, yeğeni Hz. Muhammed’e yapılan hakaret ve haksızlıklara karşı çıktı ve Müslüman oldu. Yine Hz. Peygamberi öldürmeye giderken kız kardeşinin evinde okunan Kur’an’dan etkilenen Hz. Ömer de Müslüman oldu. Mekke’nin iki güçlü insanının İslam’ı kabul etmesi Müslümanlar için büyük bir moral kaynağı oldu. Müslümanlar ilk defa Kâbe’de açıktan namaz kıldılar.</vt:lpstr>
      <vt:lpstr>İslam’ın yayılmasını engellemek için her türlü yola başvuran ancak tüm çabaları sonuçsuz kalan Mekkeli müşrikler bir sözleşme imzalayıp Kâbe’nin duvarına astılar. Bu sözleşmeye göre bundan sonra Müslümanlar ve onlara destek çıkanlarla hiç kimse görüşmeyecek, kız alıp vermeyecek, onlarla alışveriş yapmayacaktı. Boykot üç yıl devam etti. Müslümanlar bu üç yıl içerisinde çok büyük zorluklar çekti.</vt:lpstr>
      <vt:lpstr>En büyük destekçileri olan sevdiği iki insanı art arda kaybeden Peygamber Efendimiz çok üzüldü. Bu sebeple bu yıla “Senetü’l-Hüzn”(Hüzün Yılı) ismi verildi. Onun sahipsiz kaldığını düşünen müşrikler baskılarını daha daartırdılar.</vt:lpstr>
      <vt:lpstr> Taif’te, Kureyşlilerle akrabalık ilişkileri olan zengin müşrikler yaşıyordu. Hz. Peygamber onları İslam’a davet için 620 yılında Zeyd b. Harise ile Taif’e gitti. Efendimiz, burada çok kötü karşılandı. Ağır hakaretlere uğradı, taşlandı ve ayakları kanlar içinde kaldı. Buna rağmen yılmadı, İslam’ı anlatmaktan vazgeçmedi.</vt:lpstr>
      <vt:lpstr>Peygamberimiz Taif’ten döndüğünde Araplar arasında “Eşhuru’l Hurum” denilen ve kan dökülmesi yasak aylardan olan zilkâde girmiş, hac mevsimi başlamıştı. Resûlullah hac mevsiminde Mekke yakınlarında kurulan Ukaz, Mecenne, Zülmecâz gibi panayırlara gidiyor, oralarda toplanan diğer Arap kabileleriyle görüşüyordu. </vt:lpstr>
      <vt:lpstr>Kur’an-ı Kerim’den deliller getirerek onları İslam’a davet ediyordu. Bu sırada Mekke’ye Kâbe’yi ziyarete gelen Medineli altı kişi Akabe bölgesinde Peygamberimizle  görüşerek Müslüman oldu.</vt:lpstr>
      <vt:lpstr> Sevgili Peygamberimize büyük bir manevi destek olan İsrâ (gece yolculuğu) ve Miraç olayı gerçekleşti. Peygamberimiz geceleyin Cebrail tarafından önce Kudüs’te bulunan Mescid-i Aksa’ya götürüldü. Oradan da Allah’ın katına yükseltildi. </vt:lpstr>
      <vt:lpstr>Miraç Gecesi’nde  beş vakit namaz farz kılındı. Ayrıca Peygamberimize, Bakara sûresinin son iki ayeti (Âmenerrasûlü) bildirildi.  Daha önce Kudüs’ü hiç görmemiş olan Hz. Peygamber, İsrâ ve Miraç olayını inkâr eden müşriklere, Mescid-iAksa hakkında tam ve doğru bilgi vererek bu olayın bir mucize olarak gerçekliğini göstermiştir.</vt:lpstr>
      <vt:lpstr>Bir sene sonra hac mevsiminde Medine’den gelen on iki kişi Akabe adı verilen yerde Resûlullah Efendimizle görüştüler. Allah’a ortak koşmayacaklarına, hırsızlık yapmayacaklarına, çocuklarını öldürmeyeceklerine dair Peygamber Efendimize söz verdileriyi olduğu için Efendimiz bu görevi ona vermiştir.</vt:lpstr>
      <vt:lpstr>Bu görüşmeye “Birinci Akabe Biatı” denir.  Peygamber Efendimiz Medinelilere Kur’an’ı öğretmesi ve onları İslam’a davet etmesi için Musab b. Umeyr’i görevlendirdi. Mus’ab b. Umeyr bu sırada yirmili yaşlardadır. Kur’an-ı Kerim’i iyi bildiği, yumuşak huylu ve insan ilişkileri çok iyi olduğu için Efendimiz bu görevi ona vermiştir.</vt:lpstr>
      <vt:lpstr>Bu görüşmeden bir süre sonra Medineli Müslümanlardan yetmiş beş kişilik bir kafile Mekke’ye gelerek Efendimizle görüştü. Buna “İkinci Akabe Biatı” denir. Bu görüşme sırasında Medineli Müslümanlar, Peygamberimiz Hz. Muhammed’i canları ve malları pahasına koruyacaklarına dair söz verdiler ve kendisini Medine’ye davet ettiler.</vt:lpstr>
      <vt:lpstr>İkinci Akabe Biatı’ndan sonra Allah tarafından Medine’ye hicrete izin verilmesiyle Müslümanlar bütün varlıklarını Mekke’de bırakarak inançları uğruna göç ettiler. İslam tarihinde buna “hicret” denir. Hicretten sonra Mekke’de Peygamber Efendimiz, Hz. Ebu Bekir ve Hz. Ali gibi bazı sahabeler dışında hiç Müslüman kalmamıştı. Hz. Peygamber yanında bulunan emanetleri sahiplerine vermesi için Hz. Ali’ye teslim etti.</vt:lpstr>
      <vt:lpstr>Onu kendi yerine yatağına yatırdı. Gece yarısı Hz. Ebu Bekir ile Mekke’nin güneyindeki Sevr Mağarası’na gittiler. Öldürmek için her yerde Hz. Peygamberi arayan müşrikler, mağaranın kapısına kadar geldiler, fakat Allah’ın koruması sayesinde Peygamber Efendimizi göremediler.</vt:lpstr>
      <vt:lpstr>Peygamberimiz ve Hz. Ebu Bekir ortalık yatışınca Mekkelilerin kendilerini takip etmelerini engellemek için farklı bir yol takip ederek Medine’ye hicret etti. Üç günlük zorlu bir yolculuktan sonra Medine yakınlarındaki Kuba’ya vardılar.</vt:lpstr>
      <vt:lpstr>Milâdî 622’de Peygamberimiz Kuba Mescidi’ni yaptırdı. Hicret sırasında Peygamber Efendimiz Kuba da konakladı. Burada kaldığı sürede İslam’ın ilk mescidi olan Kuba Mescidi’ni sahabeyle birlikte çalışarak yaptı. Ranuna Vadisi’ne geldiklerinde cuma namazı farz kılındı. O, burada ilk cuma namazını kıldırdı.</vt:lpstr>
      <vt:lpstr>Slayt 62</vt:lpstr>
      <vt:lpstr>Slayt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bilal</dc:creator>
  <cp:lastModifiedBy>bilal</cp:lastModifiedBy>
  <cp:revision>23</cp:revision>
  <dcterms:created xsi:type="dcterms:W3CDTF">2015-05-01T20:11:40Z</dcterms:created>
  <dcterms:modified xsi:type="dcterms:W3CDTF">2015-07-05T16:52:37Z</dcterms:modified>
</cp:coreProperties>
</file>