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08.01.2021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i="1" dirty="0" smtClean="0"/>
              <a:t>MEDD-İ </a:t>
            </a:r>
            <a:r>
              <a:rPr lang="tr-TR" b="1" i="1" dirty="0"/>
              <a:t>TABİÎ </a:t>
            </a:r>
            <a:r>
              <a:rPr lang="tr-TR" b="1" i="1" dirty="0" smtClean="0"/>
              <a:t>(ASLÎ MED)</a:t>
            </a:r>
            <a:endParaRPr lang="tr-TR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/>
          </a:p>
          <a:p>
            <a:r>
              <a:rPr lang="tr-TR" i="1" dirty="0" err="1" smtClean="0"/>
              <a:t>Med</a:t>
            </a:r>
            <a:r>
              <a:rPr lang="tr-TR" i="1" dirty="0" smtClean="0"/>
              <a:t> uzatmak demektir.</a:t>
            </a:r>
          </a:p>
          <a:p>
            <a:endParaRPr lang="tr-TR" i="1" dirty="0"/>
          </a:p>
          <a:p>
            <a:r>
              <a:rPr lang="tr-TR" i="1" dirty="0" err="1"/>
              <a:t>Med</a:t>
            </a:r>
            <a:r>
              <a:rPr lang="tr-TR" i="1" dirty="0"/>
              <a:t> Harfleri (uzatma harfleri</a:t>
            </a:r>
            <a:r>
              <a:rPr lang="tr-TR" i="1" dirty="0" smtClean="0"/>
              <a:t>):</a:t>
            </a:r>
            <a:r>
              <a:rPr lang="tr-TR" i="1" dirty="0"/>
              <a:t> </a:t>
            </a:r>
            <a:r>
              <a:rPr lang="tr-TR" i="1" dirty="0" smtClean="0"/>
              <a:t> </a:t>
            </a:r>
            <a:r>
              <a:rPr lang="tr-TR" i="1" dirty="0" err="1" smtClean="0"/>
              <a:t>Med</a:t>
            </a:r>
            <a:r>
              <a:rPr lang="tr-TR" i="1" dirty="0" smtClean="0"/>
              <a:t> Harfleri üç tanedir. Bunlar harekesiz</a:t>
            </a:r>
            <a:r>
              <a:rPr lang="ar-AE" i="1" dirty="0" smtClean="0">
                <a:latin typeface="+mj-lt"/>
              </a:rPr>
              <a:t> </a:t>
            </a:r>
            <a:r>
              <a:rPr lang="tr-TR" b="1" dirty="0" smtClean="0"/>
              <a:t>(</a:t>
            </a:r>
            <a:r>
              <a:rPr lang="ar-AE" b="1" dirty="0" smtClean="0"/>
              <a:t>ي</a:t>
            </a:r>
            <a:r>
              <a:rPr lang="tr-TR" b="1" dirty="0" smtClean="0"/>
              <a:t>-</a:t>
            </a:r>
            <a:r>
              <a:rPr lang="ar-AE" b="1" dirty="0" smtClean="0"/>
              <a:t> </a:t>
            </a:r>
            <a:r>
              <a:rPr lang="ar-AE" b="1" dirty="0"/>
              <a:t>و </a:t>
            </a:r>
            <a:r>
              <a:rPr lang="tr-TR" b="1" dirty="0" smtClean="0"/>
              <a:t>-</a:t>
            </a:r>
            <a:r>
              <a:rPr lang="ar-AE" b="1" dirty="0" smtClean="0"/>
              <a:t>ا</a:t>
            </a:r>
            <a:r>
              <a:rPr lang="tr-TR" b="1" dirty="0" smtClean="0"/>
              <a:t> ) </a:t>
            </a:r>
            <a:r>
              <a:rPr lang="tr-TR" i="1" dirty="0"/>
              <a:t>harfleridir.</a:t>
            </a:r>
            <a:r>
              <a:rPr lang="ar-AE" i="1" dirty="0"/>
              <a:t> </a:t>
            </a:r>
            <a:r>
              <a:rPr lang="tr-TR" i="1" dirty="0" smtClean="0"/>
              <a:t> 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i="1" dirty="0" err="1" smtClean="0"/>
              <a:t>Sebeb</a:t>
            </a:r>
            <a:r>
              <a:rPr lang="tr-TR" i="1" dirty="0" smtClean="0"/>
              <a:t>-i </a:t>
            </a:r>
            <a:r>
              <a:rPr lang="tr-TR" i="1" dirty="0" err="1" smtClean="0"/>
              <a:t>Med</a:t>
            </a:r>
            <a:r>
              <a:rPr lang="tr-TR" i="1" dirty="0" smtClean="0"/>
              <a:t> (uzatma sebebi) ikidir. Bunlar hemze  ve sükundur. 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387103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Med</a:t>
            </a:r>
            <a:r>
              <a:rPr lang="tr-TR" i="1" dirty="0" smtClean="0"/>
              <a:t> harfi olan bir kelime başka bir kelimeye bağlanarak  tilavet yapıldığı durumlarda meddi tabi yapılmaz.</a:t>
            </a:r>
          </a:p>
          <a:p>
            <a:endParaRPr lang="tr-TR" i="1" dirty="0"/>
          </a:p>
          <a:p>
            <a:r>
              <a:rPr lang="tr-TR" i="1" dirty="0" smtClean="0"/>
              <a:t>Örnekler:</a:t>
            </a:r>
          </a:p>
          <a:p>
            <a:r>
              <a:rPr lang="ar-EG" dirty="0"/>
              <a:t>اِهْدِنَا </a:t>
            </a:r>
            <a:r>
              <a:rPr lang="ar-EG" dirty="0" smtClean="0"/>
              <a:t>الصِّرَاطَ</a:t>
            </a:r>
            <a:endParaRPr lang="tr-TR" dirty="0" smtClean="0"/>
          </a:p>
          <a:p>
            <a:r>
              <a:rPr lang="ar-EG" dirty="0"/>
              <a:t>وَعَمِلُوا </a:t>
            </a:r>
            <a:r>
              <a:rPr lang="ar-EG" dirty="0" smtClean="0"/>
              <a:t>الصَّالِحَاتِ</a:t>
            </a:r>
            <a:endParaRPr lang="tr-TR" dirty="0" smtClean="0"/>
          </a:p>
          <a:p>
            <a:r>
              <a:rPr lang="ar-EG" dirty="0"/>
              <a:t>فَاتَّقُوا </a:t>
            </a:r>
            <a:r>
              <a:rPr lang="ar-EG" dirty="0" smtClean="0"/>
              <a:t>النَّارَ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109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i="1" dirty="0" err="1" smtClean="0"/>
              <a:t>Medd</a:t>
            </a:r>
            <a:r>
              <a:rPr lang="tr-TR" b="1" i="1" dirty="0" smtClean="0"/>
              <a:t>-i Tabiî: </a:t>
            </a:r>
            <a:r>
              <a:rPr lang="tr-TR" i="1" dirty="0" err="1" smtClean="0"/>
              <a:t>Med</a:t>
            </a:r>
            <a:r>
              <a:rPr lang="tr-TR" i="1" dirty="0" smtClean="0"/>
              <a:t> harflerinden </a:t>
            </a:r>
            <a:r>
              <a:rPr lang="tr-TR" i="1" dirty="0"/>
              <a:t>(uzatma harfleri</a:t>
            </a:r>
            <a:r>
              <a:rPr lang="tr-TR" i="1" dirty="0" smtClean="0"/>
              <a:t>) sonra sebebi </a:t>
            </a:r>
            <a:r>
              <a:rPr lang="tr-TR" i="1" dirty="0" err="1" smtClean="0"/>
              <a:t>med</a:t>
            </a:r>
            <a:r>
              <a:rPr lang="tr-TR" i="1" dirty="0" smtClean="0"/>
              <a:t> </a:t>
            </a:r>
            <a:r>
              <a:rPr lang="tr-TR" i="1" dirty="0"/>
              <a:t>(uzatma sebebi)</a:t>
            </a:r>
            <a:r>
              <a:rPr lang="tr-TR" i="1" dirty="0" smtClean="0"/>
              <a:t> gelmezse meddi </a:t>
            </a:r>
            <a:r>
              <a:rPr lang="tr-TR" i="1" dirty="0"/>
              <a:t>tabiî </a:t>
            </a:r>
            <a:r>
              <a:rPr lang="tr-TR" i="1" dirty="0" smtClean="0"/>
              <a:t>olur.</a:t>
            </a:r>
          </a:p>
          <a:p>
            <a:endParaRPr lang="tr-TR" i="1" dirty="0"/>
          </a:p>
          <a:p>
            <a:r>
              <a:rPr lang="tr-TR" i="1" dirty="0" smtClean="0"/>
              <a:t>Bir elif miktarı uzatılarak okunur</a:t>
            </a:r>
            <a:r>
              <a:rPr lang="tr-TR" i="1" dirty="0" smtClean="0"/>
              <a:t>.</a:t>
            </a:r>
            <a:r>
              <a:rPr lang="tr-TR" i="1" dirty="0"/>
              <a:t> Bu ölçüden daha az veya çok uzatılması caiz değildir.</a:t>
            </a:r>
            <a:endParaRPr lang="tr-TR" i="1" dirty="0" smtClean="0"/>
          </a:p>
          <a:p>
            <a:endParaRPr lang="tr-TR" i="1" dirty="0"/>
          </a:p>
          <a:p>
            <a:r>
              <a:rPr lang="tr-TR" i="1" dirty="0" smtClean="0"/>
              <a:t>Kur’an-ı Kerim’de en çok bulunan tecvit </a:t>
            </a:r>
            <a:r>
              <a:rPr lang="tr-TR" i="1" dirty="0" err="1" smtClean="0"/>
              <a:t>Medd</a:t>
            </a:r>
            <a:r>
              <a:rPr lang="tr-TR" i="1" dirty="0" smtClean="0"/>
              <a:t>-i </a:t>
            </a:r>
            <a:r>
              <a:rPr lang="tr-TR" i="1" dirty="0" err="1"/>
              <a:t>Tabiî’dir</a:t>
            </a:r>
            <a:r>
              <a:rPr lang="tr-TR" i="1" dirty="0" smtClean="0"/>
              <a:t>.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90458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lnSpcReduction="10000"/>
          </a:bodyPr>
          <a:lstStyle/>
          <a:p>
            <a:r>
              <a:rPr lang="tr-TR" b="1" i="1" dirty="0" err="1"/>
              <a:t>Medd</a:t>
            </a:r>
            <a:r>
              <a:rPr lang="tr-TR" b="1" i="1" dirty="0"/>
              <a:t>-i </a:t>
            </a:r>
            <a:r>
              <a:rPr lang="tr-TR" b="1" i="1" dirty="0" err="1" smtClean="0"/>
              <a:t>Tabiî’nin</a:t>
            </a:r>
            <a:r>
              <a:rPr lang="tr-TR" b="1" i="1" dirty="0" smtClean="0"/>
              <a:t> Hükmü:</a:t>
            </a:r>
          </a:p>
          <a:p>
            <a:pPr marL="0" indent="0">
              <a:buNone/>
            </a:pPr>
            <a:endParaRPr lang="tr-TR" i="1" dirty="0" smtClean="0"/>
          </a:p>
          <a:p>
            <a:r>
              <a:rPr lang="tr-TR" i="1" dirty="0" err="1"/>
              <a:t>Medd</a:t>
            </a:r>
            <a:r>
              <a:rPr lang="tr-TR" i="1" dirty="0"/>
              <a:t>-i </a:t>
            </a:r>
            <a:r>
              <a:rPr lang="tr-TR" i="1" dirty="0" err="1" smtClean="0"/>
              <a:t>Tabiî’nin</a:t>
            </a:r>
            <a:r>
              <a:rPr lang="tr-TR" i="1" dirty="0" smtClean="0"/>
              <a:t> </a:t>
            </a:r>
            <a:r>
              <a:rPr lang="tr-TR" i="1" dirty="0"/>
              <a:t>bir elif miktarı uzatılması vaciptir. </a:t>
            </a:r>
            <a:endParaRPr lang="tr-TR" i="1" dirty="0" smtClean="0"/>
          </a:p>
          <a:p>
            <a:pPr marL="0" indent="0">
              <a:buNone/>
            </a:pPr>
            <a:endParaRPr lang="tr-TR" i="1" dirty="0" smtClean="0"/>
          </a:p>
          <a:p>
            <a:pPr marL="0" indent="0">
              <a:buNone/>
            </a:pPr>
            <a:endParaRPr lang="tr-TR" i="1" dirty="0" smtClean="0"/>
          </a:p>
          <a:p>
            <a:r>
              <a:rPr lang="tr-TR" i="1" dirty="0" smtClean="0"/>
              <a:t>Bir elif miktarı uzatmak demek bir parmak kaldıracak kadar veya iki hareke miktarı harfi uzatmak demektir. </a:t>
            </a:r>
          </a:p>
          <a:p>
            <a:endParaRPr lang="tr-TR" i="1" dirty="0"/>
          </a:p>
          <a:p>
            <a:r>
              <a:rPr lang="tr-TR" i="1" dirty="0" smtClean="0"/>
              <a:t>Bu </a:t>
            </a:r>
            <a:r>
              <a:rPr lang="tr-TR" i="1" dirty="0"/>
              <a:t>ölçüden daha az veya çok uzatılması caiz değildir.</a:t>
            </a:r>
          </a:p>
          <a:p>
            <a:pPr marL="0" indent="0">
              <a:buNone/>
            </a:pPr>
            <a:r>
              <a:rPr lang="tr-TR" i="1" dirty="0"/>
              <a:t/>
            </a:r>
            <a:br>
              <a:rPr lang="tr-TR" i="1" dirty="0"/>
            </a:b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53947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( ا </a:t>
            </a:r>
            <a:r>
              <a:rPr lang="tr-TR" dirty="0" smtClean="0"/>
              <a:t>) </a:t>
            </a:r>
            <a:r>
              <a:rPr lang="tr-TR" i="1" dirty="0" smtClean="0"/>
              <a:t>harfi harekesiz olup, kendisinden bir önceki harfin harekesi üstün olursa </a:t>
            </a:r>
            <a:r>
              <a:rPr lang="tr-TR" dirty="0"/>
              <a:t>( ا </a:t>
            </a:r>
            <a:r>
              <a:rPr lang="tr-TR" dirty="0" smtClean="0"/>
              <a:t>) </a:t>
            </a:r>
            <a:r>
              <a:rPr lang="tr-TR" i="1" dirty="0" smtClean="0"/>
              <a:t>harfi </a:t>
            </a:r>
            <a:r>
              <a:rPr lang="tr-TR" i="1" dirty="0" err="1" smtClean="0"/>
              <a:t>med</a:t>
            </a:r>
            <a:r>
              <a:rPr lang="tr-TR" i="1" dirty="0" smtClean="0"/>
              <a:t> harfi olur. </a:t>
            </a:r>
            <a:r>
              <a:rPr lang="tr-TR" i="1" dirty="0"/>
              <a:t>İnce </a:t>
            </a:r>
            <a:r>
              <a:rPr lang="tr-TR" i="1" dirty="0" smtClean="0"/>
              <a:t>harfler </a:t>
            </a:r>
            <a:r>
              <a:rPr lang="tr-TR" i="1" dirty="0"/>
              <a:t> </a:t>
            </a:r>
            <a:r>
              <a:rPr lang="tr-TR" i="1" dirty="0" smtClean="0"/>
              <a:t>(e-a ) arası bir sesle </a:t>
            </a:r>
            <a:r>
              <a:rPr lang="tr-TR" i="1" dirty="0"/>
              <a:t>kalın </a:t>
            </a:r>
            <a:r>
              <a:rPr lang="tr-TR" i="1" dirty="0" smtClean="0"/>
              <a:t>harfler de  (a ) sesiyle uzatılır.</a:t>
            </a:r>
          </a:p>
          <a:p>
            <a:pPr marL="0" indent="0">
              <a:buNone/>
            </a:pPr>
            <a:endParaRPr lang="tr-TR" i="1" dirty="0"/>
          </a:p>
          <a:p>
            <a:r>
              <a:rPr lang="tr-TR" i="1" dirty="0"/>
              <a:t>Örnekler:</a:t>
            </a:r>
          </a:p>
          <a:p>
            <a:r>
              <a:rPr lang="tr-TR" dirty="0" err="1" smtClean="0"/>
              <a:t>شَاهِدٌ</a:t>
            </a:r>
            <a:endParaRPr lang="tr-TR" dirty="0" smtClean="0"/>
          </a:p>
          <a:p>
            <a:r>
              <a:rPr lang="tr-TR" dirty="0" err="1"/>
              <a:t>إِذَا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/>
              <a:t>رَبَّنَا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مَالِكِ</a:t>
            </a:r>
            <a:endParaRPr lang="tr-TR" dirty="0" smtClean="0"/>
          </a:p>
          <a:p>
            <a:r>
              <a:rPr lang="tr-TR" dirty="0" err="1"/>
              <a:t>عَابِدٌ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656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r>
              <a:rPr lang="tr-TR" dirty="0" smtClean="0"/>
              <a:t>( </a:t>
            </a:r>
            <a:r>
              <a:rPr lang="tr-TR" dirty="0"/>
              <a:t>و</a:t>
            </a:r>
            <a:r>
              <a:rPr lang="tr-TR" dirty="0" smtClean="0"/>
              <a:t>)</a:t>
            </a:r>
            <a:r>
              <a:rPr lang="tr-TR" i="1" dirty="0" smtClean="0"/>
              <a:t> harfi harekesiz olup, kendisinden bir önceki harfin harekesi ötre olursa </a:t>
            </a:r>
            <a:r>
              <a:rPr lang="tr-TR" dirty="0"/>
              <a:t>( و)</a:t>
            </a:r>
            <a:r>
              <a:rPr lang="tr-TR" i="1" dirty="0" smtClean="0"/>
              <a:t> </a:t>
            </a:r>
            <a:r>
              <a:rPr lang="tr-TR" i="1" dirty="0" err="1" smtClean="0"/>
              <a:t>med</a:t>
            </a:r>
            <a:r>
              <a:rPr lang="tr-TR" i="1" dirty="0" smtClean="0"/>
              <a:t> </a:t>
            </a:r>
            <a:r>
              <a:rPr lang="tr-TR" i="1" dirty="0"/>
              <a:t>harfi </a:t>
            </a:r>
            <a:r>
              <a:rPr lang="tr-TR" i="1" dirty="0" smtClean="0"/>
              <a:t>olur.</a:t>
            </a:r>
            <a:r>
              <a:rPr lang="tr-TR" i="1" dirty="0"/>
              <a:t> İnce </a:t>
            </a:r>
            <a:r>
              <a:rPr lang="tr-TR" i="1" dirty="0" smtClean="0"/>
              <a:t>harfler   (u-ü</a:t>
            </a:r>
            <a:r>
              <a:rPr lang="tr-TR" i="1" dirty="0"/>
              <a:t>)</a:t>
            </a:r>
            <a:r>
              <a:rPr lang="tr-TR" i="1" dirty="0" smtClean="0"/>
              <a:t> </a:t>
            </a:r>
            <a:r>
              <a:rPr lang="tr-TR" i="1" dirty="0"/>
              <a:t>arası </a:t>
            </a:r>
            <a:r>
              <a:rPr lang="tr-TR" i="1" dirty="0" smtClean="0"/>
              <a:t>bir sesle kalın harfler de (u</a:t>
            </a:r>
            <a:r>
              <a:rPr lang="tr-TR" i="1" dirty="0"/>
              <a:t>)</a:t>
            </a:r>
            <a:r>
              <a:rPr lang="tr-TR" i="1" dirty="0" smtClean="0"/>
              <a:t> </a:t>
            </a:r>
            <a:r>
              <a:rPr lang="tr-TR" i="1" dirty="0"/>
              <a:t>sesiyle </a:t>
            </a:r>
            <a:r>
              <a:rPr lang="tr-TR" i="1" dirty="0" smtClean="0"/>
              <a:t>uzatılır.</a:t>
            </a:r>
          </a:p>
          <a:p>
            <a:endParaRPr lang="tr-TR" dirty="0"/>
          </a:p>
          <a:p>
            <a:r>
              <a:rPr lang="tr-TR" i="1" dirty="0" smtClean="0"/>
              <a:t>Örnekler:</a:t>
            </a:r>
          </a:p>
          <a:p>
            <a:r>
              <a:rPr lang="tr-TR" dirty="0" err="1"/>
              <a:t>رَسُولٌ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أَعُوذُ</a:t>
            </a:r>
            <a:endParaRPr lang="tr-TR" dirty="0" smtClean="0"/>
          </a:p>
          <a:p>
            <a:r>
              <a:rPr lang="tr-TR" dirty="0" err="1" smtClean="0"/>
              <a:t>نَتُوبُ</a:t>
            </a:r>
            <a:endParaRPr lang="tr-TR" dirty="0" smtClean="0"/>
          </a:p>
          <a:p>
            <a:r>
              <a:rPr lang="tr-TR" dirty="0" err="1" smtClean="0"/>
              <a:t>نُورٌ</a:t>
            </a:r>
            <a:endParaRPr lang="tr-TR" dirty="0" smtClean="0"/>
          </a:p>
          <a:p>
            <a:r>
              <a:rPr lang="tr-TR" dirty="0" err="1" smtClean="0"/>
              <a:t>غَيْرِ</a:t>
            </a:r>
            <a:r>
              <a:rPr lang="tr-TR" dirty="0" err="1"/>
              <a:t>الْمَغْضُوبِ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248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tr-TR" dirty="0"/>
              <a:t>( ي</a:t>
            </a:r>
            <a:r>
              <a:rPr lang="tr-TR" dirty="0" smtClean="0"/>
              <a:t>) </a:t>
            </a:r>
            <a:r>
              <a:rPr lang="tr-TR" i="1" dirty="0" smtClean="0"/>
              <a:t>harfi harekesiz olup, kendisinden bir önceki harfin harekesi esre olursa </a:t>
            </a:r>
            <a:r>
              <a:rPr lang="tr-TR" dirty="0"/>
              <a:t>( ي)</a:t>
            </a:r>
            <a:r>
              <a:rPr lang="tr-TR" dirty="0" smtClean="0"/>
              <a:t> </a:t>
            </a:r>
            <a:r>
              <a:rPr lang="tr-TR" i="1" dirty="0" err="1" smtClean="0"/>
              <a:t>med</a:t>
            </a:r>
            <a:r>
              <a:rPr lang="tr-TR" i="1" dirty="0" smtClean="0"/>
              <a:t> </a:t>
            </a:r>
            <a:r>
              <a:rPr lang="tr-TR" i="1" dirty="0"/>
              <a:t>harfi</a:t>
            </a:r>
            <a:r>
              <a:rPr lang="tr-TR" i="1" dirty="0" smtClean="0"/>
              <a:t> olur.</a:t>
            </a:r>
            <a:r>
              <a:rPr lang="tr-TR" i="1" dirty="0"/>
              <a:t> İnce </a:t>
            </a:r>
            <a:r>
              <a:rPr lang="tr-TR" i="1" dirty="0" smtClean="0"/>
              <a:t>harfler   (i</a:t>
            </a:r>
            <a:r>
              <a:rPr lang="tr-TR" i="1" dirty="0"/>
              <a:t>)</a:t>
            </a:r>
            <a:r>
              <a:rPr lang="tr-TR" i="1" dirty="0" smtClean="0"/>
              <a:t> sesiyle kalın</a:t>
            </a:r>
            <a:r>
              <a:rPr lang="tr-TR" i="1" dirty="0"/>
              <a:t> </a:t>
            </a:r>
            <a:r>
              <a:rPr lang="tr-TR" i="1" dirty="0" smtClean="0"/>
              <a:t>harfler de </a:t>
            </a:r>
            <a:r>
              <a:rPr lang="tr-TR" i="1" dirty="0"/>
              <a:t>(</a:t>
            </a:r>
            <a:r>
              <a:rPr lang="tr-TR" i="1" dirty="0" smtClean="0"/>
              <a:t>ı-i</a:t>
            </a:r>
            <a:r>
              <a:rPr lang="tr-TR" i="1" dirty="0"/>
              <a:t>)</a:t>
            </a:r>
            <a:r>
              <a:rPr lang="tr-TR" i="1" dirty="0" smtClean="0"/>
              <a:t> </a:t>
            </a:r>
            <a:r>
              <a:rPr lang="tr-TR" i="1" dirty="0"/>
              <a:t>arası bir sesle </a:t>
            </a:r>
            <a:r>
              <a:rPr lang="tr-TR" i="1" dirty="0" smtClean="0"/>
              <a:t>uzatılır.</a:t>
            </a:r>
          </a:p>
          <a:p>
            <a:endParaRPr lang="tr-TR" dirty="0"/>
          </a:p>
          <a:p>
            <a:r>
              <a:rPr lang="tr-TR" i="1" dirty="0"/>
              <a:t>Örnekler:</a:t>
            </a:r>
          </a:p>
          <a:p>
            <a:r>
              <a:rPr lang="tr-TR" dirty="0" err="1" smtClean="0"/>
              <a:t>أَلَّذِينَ</a:t>
            </a:r>
            <a:endParaRPr lang="tr-TR" dirty="0" smtClean="0"/>
          </a:p>
          <a:p>
            <a:r>
              <a:rPr lang="tr-TR" dirty="0" err="1"/>
              <a:t>يَسْتَوِي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err="1" smtClean="0"/>
              <a:t>قِيلَ</a:t>
            </a:r>
            <a:endParaRPr lang="tr-TR" dirty="0" smtClean="0"/>
          </a:p>
          <a:p>
            <a:r>
              <a:rPr lang="tr-TR" dirty="0" err="1" smtClean="0"/>
              <a:t>تَرْمِيهِمْ</a:t>
            </a:r>
            <a:endParaRPr lang="tr-TR" dirty="0" smtClean="0"/>
          </a:p>
          <a:p>
            <a:r>
              <a:rPr lang="tr-TR" dirty="0" err="1"/>
              <a:t>مَجِيدٌ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30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tr-TR" i="1" dirty="0" err="1" smtClean="0"/>
              <a:t>Medd</a:t>
            </a:r>
            <a:r>
              <a:rPr lang="tr-TR" i="1" dirty="0" smtClean="0"/>
              <a:t>-i </a:t>
            </a:r>
            <a:r>
              <a:rPr lang="tr-TR" i="1" dirty="0" err="1" smtClean="0"/>
              <a:t>Â’rız</a:t>
            </a:r>
            <a:r>
              <a:rPr lang="tr-TR" i="1" dirty="0" smtClean="0"/>
              <a:t> olan bir yerde vakıf yapılmazsa </a:t>
            </a:r>
            <a:r>
              <a:rPr lang="tr-TR" i="1" dirty="0" err="1"/>
              <a:t>Medd</a:t>
            </a:r>
            <a:r>
              <a:rPr lang="tr-TR" i="1" dirty="0"/>
              <a:t>-i </a:t>
            </a:r>
            <a:r>
              <a:rPr lang="tr-TR" i="1" dirty="0" smtClean="0"/>
              <a:t>Tabiî olur.</a:t>
            </a:r>
          </a:p>
          <a:p>
            <a:r>
              <a:rPr lang="tr-TR" i="1" dirty="0" smtClean="0"/>
              <a:t>Örnek: Nas Suresi’nde ayet sonlarında vakıf yapılarak tilavet yapılırsa ayet  </a:t>
            </a:r>
            <a:r>
              <a:rPr lang="tr-TR" i="1" dirty="0" err="1"/>
              <a:t>Medd</a:t>
            </a:r>
            <a:r>
              <a:rPr lang="tr-TR" i="1" dirty="0"/>
              <a:t>-i </a:t>
            </a:r>
            <a:r>
              <a:rPr lang="tr-TR" i="1" dirty="0" err="1"/>
              <a:t>Â’rız</a:t>
            </a:r>
            <a:r>
              <a:rPr lang="tr-TR" i="1" dirty="0"/>
              <a:t> </a:t>
            </a:r>
            <a:r>
              <a:rPr lang="tr-TR" i="1" dirty="0" smtClean="0"/>
              <a:t>olur, vasıl yapılarak tilavet yapılırsa </a:t>
            </a:r>
            <a:r>
              <a:rPr lang="tr-TR" i="1" dirty="0" err="1"/>
              <a:t>Medd</a:t>
            </a:r>
            <a:r>
              <a:rPr lang="tr-TR" i="1" dirty="0"/>
              <a:t>-i Tabiî </a:t>
            </a:r>
            <a:r>
              <a:rPr lang="tr-TR" i="1" dirty="0" smtClean="0"/>
              <a:t>olur.</a:t>
            </a:r>
            <a:endParaRPr lang="tr-TR" i="1" dirty="0"/>
          </a:p>
          <a:p>
            <a:r>
              <a:rPr lang="ar-EG" dirty="0"/>
              <a:t>قُلْ اَعُوذُ بِرَبِّ النَّاسِۙ ﴿١﴾</a:t>
            </a:r>
          </a:p>
          <a:p>
            <a:r>
              <a:rPr lang="ar-EG" dirty="0"/>
              <a:t>مَلِكِ النَّاسِۙ ﴿٢﴾</a:t>
            </a:r>
          </a:p>
          <a:p>
            <a:r>
              <a:rPr lang="ar-EG" dirty="0"/>
              <a:t>اِلٰهِ النَّاسِۙ ﴿٣﴾</a:t>
            </a:r>
          </a:p>
          <a:p>
            <a:r>
              <a:rPr lang="ar-EG" dirty="0"/>
              <a:t>مِنْ شَرِّ الْوَسْوَاسِ الْخَنَّاسِۙ ﴿٤﴾</a:t>
            </a:r>
          </a:p>
          <a:p>
            <a:r>
              <a:rPr lang="ar-EG" dirty="0"/>
              <a:t>اَلَّذ۪ي يُوَسْوِسُ ف۪ي صُدُورِ النَّاسِۙ ﴿٥﴾</a:t>
            </a:r>
          </a:p>
          <a:p>
            <a:r>
              <a:rPr lang="ar-EG" dirty="0"/>
              <a:t>مِنَ الْجِنَّةِ وَالنَّاسِ ﴿٦﴾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163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tr-TR" i="1" dirty="0" err="1" smtClean="0"/>
              <a:t>Âsar</a:t>
            </a:r>
            <a:r>
              <a:rPr lang="tr-TR" i="1" dirty="0" smtClean="0"/>
              <a:t> ve Çeker </a:t>
            </a:r>
            <a:r>
              <a:rPr lang="tr-TR" i="1" dirty="0" err="1" smtClean="0"/>
              <a:t>İşaretleri’nden</a:t>
            </a:r>
            <a:r>
              <a:rPr lang="tr-TR" i="1" dirty="0" smtClean="0"/>
              <a:t> sonra sebebi  </a:t>
            </a:r>
            <a:r>
              <a:rPr lang="tr-TR" i="1" dirty="0" err="1" smtClean="0"/>
              <a:t>med</a:t>
            </a:r>
            <a:r>
              <a:rPr lang="tr-TR" i="1" dirty="0" smtClean="0"/>
              <a:t> </a:t>
            </a:r>
            <a:r>
              <a:rPr lang="tr-TR" i="1" dirty="0"/>
              <a:t>(uzatma harfleri) </a:t>
            </a:r>
            <a:r>
              <a:rPr lang="tr-TR" i="1" dirty="0" smtClean="0"/>
              <a:t>gelmezse bir elif miktarı uzatılarak tilavet yapılır.</a:t>
            </a:r>
          </a:p>
          <a:p>
            <a:endParaRPr lang="tr-TR" i="1" dirty="0"/>
          </a:p>
          <a:p>
            <a:r>
              <a:rPr lang="tr-TR" i="1" dirty="0" smtClean="0"/>
              <a:t>Örnekler:</a:t>
            </a:r>
          </a:p>
          <a:p>
            <a:r>
              <a:rPr lang="ar-EG" dirty="0" smtClean="0"/>
              <a:t>اٰدَمَ</a:t>
            </a:r>
            <a:endParaRPr lang="tr-TR" dirty="0" smtClean="0"/>
          </a:p>
          <a:p>
            <a:r>
              <a:rPr lang="ar-EG" dirty="0" smtClean="0"/>
              <a:t>عَلٰى</a:t>
            </a:r>
            <a:endParaRPr lang="tr-TR" dirty="0" smtClean="0"/>
          </a:p>
          <a:p>
            <a:r>
              <a:rPr lang="ar-EG" dirty="0" smtClean="0"/>
              <a:t>اِسْحٰقَ</a:t>
            </a:r>
            <a:endParaRPr lang="tr-TR" dirty="0" smtClean="0"/>
          </a:p>
          <a:p>
            <a:r>
              <a:rPr lang="ar-EG" dirty="0" smtClean="0"/>
              <a:t>قُرْاٰنٌ</a:t>
            </a:r>
            <a:endParaRPr lang="tr-TR" dirty="0" smtClean="0"/>
          </a:p>
          <a:p>
            <a:r>
              <a:rPr lang="ar-EG" dirty="0"/>
              <a:t>ذٰلِكَ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396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074880"/>
          </a:xfrm>
        </p:spPr>
        <p:txBody>
          <a:bodyPr>
            <a:normAutofit/>
          </a:bodyPr>
          <a:lstStyle/>
          <a:p>
            <a:r>
              <a:rPr lang="tr-TR" dirty="0" smtClean="0"/>
              <a:t>(</a:t>
            </a:r>
            <a:r>
              <a:rPr lang="ar-EG" dirty="0" smtClean="0"/>
              <a:t>مد</a:t>
            </a:r>
            <a:r>
              <a:rPr lang="tr-TR" dirty="0" smtClean="0"/>
              <a:t>) </a:t>
            </a:r>
            <a:r>
              <a:rPr lang="tr-TR" dirty="0" err="1" smtClean="0"/>
              <a:t>Med</a:t>
            </a:r>
            <a:r>
              <a:rPr lang="tr-TR" dirty="0" smtClean="0"/>
              <a:t> işareti altında bulunduğu harfin uzatılarak okunacağını </a:t>
            </a:r>
            <a:r>
              <a:rPr lang="tr-TR" dirty="0" err="1" smtClean="0"/>
              <a:t>gösterir.Med</a:t>
            </a:r>
            <a:r>
              <a:rPr lang="tr-TR" dirty="0" smtClean="0"/>
              <a:t> işaretinden sonra sebebi </a:t>
            </a:r>
            <a:r>
              <a:rPr lang="tr-TR" dirty="0" err="1" smtClean="0"/>
              <a:t>med</a:t>
            </a:r>
            <a:r>
              <a:rPr lang="tr-TR" dirty="0" smtClean="0"/>
              <a:t> </a:t>
            </a:r>
            <a:r>
              <a:rPr lang="tr-TR" i="1" dirty="0"/>
              <a:t>(uzatma sebebi) </a:t>
            </a:r>
            <a:r>
              <a:rPr lang="tr-TR" dirty="0" smtClean="0"/>
              <a:t>gelmezse </a:t>
            </a:r>
            <a:r>
              <a:rPr lang="tr-TR" dirty="0" err="1" smtClean="0"/>
              <a:t>med</a:t>
            </a:r>
            <a:r>
              <a:rPr lang="tr-TR" dirty="0" smtClean="0"/>
              <a:t> işareti olan harf bir elif miktarı uzatılarak tilavet yapılır.</a:t>
            </a:r>
          </a:p>
          <a:p>
            <a:r>
              <a:rPr lang="tr-TR" dirty="0" smtClean="0"/>
              <a:t>Örnek: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( </a:t>
            </a:r>
            <a:r>
              <a:rPr lang="ar-EG" dirty="0" smtClean="0"/>
              <a:t>قص</a:t>
            </a:r>
            <a:r>
              <a:rPr lang="tr-TR" dirty="0" smtClean="0"/>
              <a:t> ) </a:t>
            </a:r>
            <a:r>
              <a:rPr lang="tr-TR" dirty="0" err="1" smtClean="0"/>
              <a:t>Kasr</a:t>
            </a:r>
            <a:r>
              <a:rPr lang="tr-TR" dirty="0" smtClean="0"/>
              <a:t> işareti altında bulunduğu harfte </a:t>
            </a:r>
            <a:r>
              <a:rPr lang="tr-TR" dirty="0" err="1" smtClean="0"/>
              <a:t>med</a:t>
            </a:r>
            <a:r>
              <a:rPr lang="tr-TR" dirty="0" smtClean="0"/>
              <a:t> yapılmadan tilavet edileceğini gösterir.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Örnek:</a:t>
            </a:r>
          </a:p>
          <a:p>
            <a:endParaRPr lang="tr-TR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462" y="3068960"/>
            <a:ext cx="129614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659" y="5229200"/>
            <a:ext cx="5238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611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</TotalTime>
  <Words>403</Words>
  <Application>Microsoft Office PowerPoint</Application>
  <PresentationFormat>Ekran Gösterisi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MEDD-İ TABİÎ (ASLÎ MED)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MEDD-İ TABİ (ASLİ MED)</dc:title>
  <dc:creator>ilyas</dc:creator>
  <cp:lastModifiedBy>ilyas</cp:lastModifiedBy>
  <cp:revision>19</cp:revision>
  <dcterms:created xsi:type="dcterms:W3CDTF">2021-01-08T08:58:40Z</dcterms:created>
  <dcterms:modified xsi:type="dcterms:W3CDTF">2021-01-08T19:59:52Z</dcterms:modified>
</cp:coreProperties>
</file>